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0095D-041A-4D2E-8B09-A92972D6915E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7CC3A-F79E-4CCF-A45E-E765A4C55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76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0D30B-C1F6-4FD6-80EC-32265D2DFF50}" type="slidenum">
              <a:rPr lang="nl-NL" altLang="nl-NL">
                <a:solidFill>
                  <a:prstClr val="black"/>
                </a:solidFill>
              </a:rPr>
              <a:pPr/>
              <a:t>1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1B9EE-7FF0-4AB9-94D8-7D00B4859DF6}" type="slidenum">
              <a:rPr lang="nl-NL" altLang="nl-NL">
                <a:solidFill>
                  <a:prstClr val="black"/>
                </a:solidFill>
              </a:rPr>
              <a:pPr/>
              <a:t>2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B7C16-A08B-46C8-B0F8-328516CADD7A}" type="slidenum">
              <a:rPr lang="nl-NL" altLang="nl-NL">
                <a:solidFill>
                  <a:prstClr val="black"/>
                </a:solidFill>
              </a:rPr>
              <a:pPr/>
              <a:t>3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5245A-346E-4F39-AD8D-D056BE5FBBB2}" type="slidenum">
              <a:rPr lang="nl-NL" altLang="nl-NL">
                <a:solidFill>
                  <a:prstClr val="black"/>
                </a:solidFill>
              </a:rPr>
              <a:pPr/>
              <a:t>4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74E2-23CA-4FED-8D01-2962DD4FD01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3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B2B0E-7485-431B-A5DB-9D652920C9C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6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735FF-2B76-4D0A-9801-AD6C646762B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0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1837E0-7A46-49BB-B671-8C1BB54F315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77B06F-3A53-43E8-AB18-A540ABFF3D2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9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F11D9-0A21-49DE-B35C-A7AB453324D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5CBDB-F290-46A7-AC3B-691AAE21ECC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4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108AA-0E9C-447F-984D-71D4EEF3906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7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BBBB0-1B35-4695-8AA7-A4E23B63438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0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4605A-353A-4FB0-A57F-DFC8A2CB538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D0980-416F-433B-BF76-32B21D78186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3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89868-4D31-4E0A-9999-E7E3FBA95EB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7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1E76E-4071-4A29-883F-490E943F692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6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E9C6FD-464D-4837-BCF8-5610A366B83B}" type="slidenum">
              <a:rPr lang="nl-NL" altLang="nl-NL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6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gtijmensen.n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google.com/imgres?imgurl=http://www.technopolis.be/content/images/experimenten/preview277.jpg&amp;imgrefurl=http://www.technopolis.be/nl/index.php?n%3D4%26e%3D360%26s%3D373%26exp%3D277%26PHPSESSID%3D3a4cb&amp;usg=__Wta2Is74jxeOZssQ6C6skV-aNY8=&amp;h=150&amp;w=150&amp;sz=32&amp;hl=nl&amp;start=8&amp;tbnid=eGS-gNpWJRc4pM:&amp;tbnh=96&amp;tbnw=96&amp;prev=/images?q%3Dbrandende%2Blucifer%26hl%3Dnl%26lr%3D%26safe%3Doff%26sa%3DN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85" name="Picture 53" descr="DSCN006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73238"/>
            <a:ext cx="8248650" cy="4805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solidFill>
            <a:srgbClr val="BDFDA1"/>
          </a:solidFill>
        </p:spPr>
        <p:txBody>
          <a:bodyPr/>
          <a:lstStyle/>
          <a:p>
            <a:r>
              <a:rPr lang="nl-NL" altLang="nl-NL" sz="4000">
                <a:latin typeface="Comic Sans MS" pitchFamily="66" charset="0"/>
              </a:rPr>
              <a:t>Gasbrander (Teclubrander)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87450" y="501332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nl-NL" altLang="nl-NL" sz="240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711200" y="3919538"/>
            <a:ext cx="14288" cy="695325"/>
          </a:xfrm>
          <a:custGeom>
            <a:avLst/>
            <a:gdLst>
              <a:gd name="T0" fmla="*/ 9 w 9"/>
              <a:gd name="T1" fmla="*/ 438 h 438"/>
              <a:gd name="T2" fmla="*/ 0 w 9"/>
              <a:gd name="T3" fmla="*/ 0 h 4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438">
                <a:moveTo>
                  <a:pt x="9" y="438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39750" y="3500438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gasschroef</a:t>
            </a:r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1898650" y="4749800"/>
            <a:ext cx="1233488" cy="1588"/>
          </a:xfrm>
          <a:custGeom>
            <a:avLst/>
            <a:gdLst>
              <a:gd name="T0" fmla="*/ 0 w 777"/>
              <a:gd name="T1" fmla="*/ 0 h 1"/>
              <a:gd name="T2" fmla="*/ 777 w 777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77" h="1">
                <a:moveTo>
                  <a:pt x="0" y="0"/>
                </a:moveTo>
                <a:lnTo>
                  <a:pt x="777" y="0"/>
                </a:lnTo>
              </a:path>
            </a:pathLst>
          </a:custGeom>
          <a:noFill/>
          <a:ln w="38100" cmpd="sng">
            <a:solidFill>
              <a:schemeClr val="bg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067050" y="4508500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luchtring</a:t>
            </a:r>
          </a:p>
        </p:txBody>
      </p:sp>
      <p:sp>
        <p:nvSpPr>
          <p:cNvPr id="18488" name="Freeform 56"/>
          <p:cNvSpPr>
            <a:spLocks/>
          </p:cNvSpPr>
          <p:nvPr/>
        </p:nvSpPr>
        <p:spPr bwMode="auto">
          <a:xfrm>
            <a:off x="5500688" y="3671888"/>
            <a:ext cx="1306512" cy="1587"/>
          </a:xfrm>
          <a:custGeom>
            <a:avLst/>
            <a:gdLst>
              <a:gd name="T0" fmla="*/ 823 w 823"/>
              <a:gd name="T1" fmla="*/ 0 h 1"/>
              <a:gd name="T2" fmla="*/ 0 w 823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3" h="1">
                <a:moveTo>
                  <a:pt x="823" y="0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4068763" y="344328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66FF"/>
                </a:solidFill>
                <a:latin typeface="Comic Sans MS" pitchFamily="66" charset="0"/>
                <a:cs typeface="Arial" charset="0"/>
              </a:rPr>
              <a:t>gaskraan</a:t>
            </a:r>
          </a:p>
        </p:txBody>
      </p:sp>
      <p:sp>
        <p:nvSpPr>
          <p:cNvPr id="18491" name="AutoShape 59"/>
          <p:cNvSpPr>
            <a:spLocks noChangeArrowheads="1"/>
          </p:cNvSpPr>
          <p:nvPr/>
        </p:nvSpPr>
        <p:spPr bwMode="auto">
          <a:xfrm>
            <a:off x="6300788" y="908050"/>
            <a:ext cx="1800225" cy="792163"/>
          </a:xfrm>
          <a:prstGeom prst="wedgeRoundRectCallout">
            <a:avLst>
              <a:gd name="adj1" fmla="val -14551"/>
              <a:gd name="adj2" fmla="val 218134"/>
              <a:gd name="adj3" fmla="val 16667"/>
            </a:avLst>
          </a:prstGeom>
          <a:solidFill>
            <a:srgbClr val="BDFD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“Optillen”, dan draaien</a:t>
            </a:r>
            <a:endParaRPr lang="nl-NL" altLang="nl-NL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8492" name="AutoShape 60"/>
          <p:cNvSpPr>
            <a:spLocks noChangeArrowheads="1"/>
          </p:cNvSpPr>
          <p:nvPr/>
        </p:nvSpPr>
        <p:spPr bwMode="auto">
          <a:xfrm>
            <a:off x="3995738" y="981075"/>
            <a:ext cx="1944414" cy="2016125"/>
          </a:xfrm>
          <a:prstGeom prst="wedgeRoundRectCallout">
            <a:avLst>
              <a:gd name="adj1" fmla="val -163148"/>
              <a:gd name="adj2" fmla="val 134880"/>
              <a:gd name="adj3" fmla="val 16667"/>
            </a:avLst>
          </a:prstGeom>
          <a:solidFill>
            <a:srgbClr val="BDFD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Met de luchtring regel je de luchttoevoer door de spleet</a:t>
            </a:r>
            <a:endParaRPr lang="nl-NL" altLang="nl-NL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8494" name="AutoShape 62"/>
          <p:cNvSpPr>
            <a:spLocks noChangeArrowheads="1"/>
          </p:cNvSpPr>
          <p:nvPr/>
        </p:nvSpPr>
        <p:spPr bwMode="auto">
          <a:xfrm>
            <a:off x="539750" y="981075"/>
            <a:ext cx="1871663" cy="719138"/>
          </a:xfrm>
          <a:prstGeom prst="wedgeRoundRectCallout">
            <a:avLst>
              <a:gd name="adj1" fmla="val -35074"/>
              <a:gd name="adj2" fmla="val 458389"/>
              <a:gd name="adj3" fmla="val 16667"/>
            </a:avLst>
          </a:prstGeom>
          <a:solidFill>
            <a:srgbClr val="BDFD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Regelt gastoevoer</a:t>
            </a:r>
            <a:endParaRPr lang="nl-NL" altLang="nl-NL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395288" y="6524625"/>
            <a:ext cx="7272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© </a:t>
            </a: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  <a:hlinkClick r:id="rId4"/>
              </a:rPr>
              <a:t>www.agtijmensen.nl</a:t>
            </a: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 05102018</a:t>
            </a:r>
            <a:endParaRPr lang="nl-NL" altLang="nl-NL" sz="1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5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42" grpId="0" animBg="1"/>
      <p:bldP spid="18447" grpId="0"/>
      <p:bldP spid="18450" grpId="0" animBg="1"/>
      <p:bldP spid="18451" grpId="0"/>
      <p:bldP spid="18488" grpId="0" animBg="1"/>
      <p:bldP spid="18489" grpId="0"/>
      <p:bldP spid="18491" grpId="0" animBg="1"/>
      <p:bldP spid="18492" grpId="0" animBg="1"/>
      <p:bldP spid="18494" grpId="0" animBg="1"/>
      <p:bldP spid="184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79" name="Group 47"/>
          <p:cNvGrpSpPr>
            <a:grpSpLocks/>
          </p:cNvGrpSpPr>
          <p:nvPr/>
        </p:nvGrpSpPr>
        <p:grpSpPr bwMode="auto">
          <a:xfrm>
            <a:off x="395288" y="1557338"/>
            <a:ext cx="8208962" cy="4751387"/>
            <a:chOff x="249" y="981"/>
            <a:chExt cx="5171" cy="2993"/>
          </a:xfrm>
        </p:grpSpPr>
        <p:grpSp>
          <p:nvGrpSpPr>
            <p:cNvPr id="95272" name="Group 40"/>
            <p:cNvGrpSpPr>
              <a:grpSpLocks/>
            </p:cNvGrpSpPr>
            <p:nvPr/>
          </p:nvGrpSpPr>
          <p:grpSpPr bwMode="auto">
            <a:xfrm>
              <a:off x="249" y="981"/>
              <a:ext cx="5171" cy="2993"/>
              <a:chOff x="249" y="981"/>
              <a:chExt cx="5171" cy="2993"/>
            </a:xfrm>
          </p:grpSpPr>
          <p:grpSp>
            <p:nvGrpSpPr>
              <p:cNvPr id="95234" name="Group 2"/>
              <p:cNvGrpSpPr>
                <a:grpSpLocks/>
              </p:cNvGrpSpPr>
              <p:nvPr/>
            </p:nvGrpSpPr>
            <p:grpSpPr bwMode="auto">
              <a:xfrm>
                <a:off x="249" y="981"/>
                <a:ext cx="5171" cy="2993"/>
                <a:chOff x="249" y="981"/>
                <a:chExt cx="5171" cy="2993"/>
              </a:xfrm>
            </p:grpSpPr>
            <p:grpSp>
              <p:nvGrpSpPr>
                <p:cNvPr id="95235" name="Group 3"/>
                <p:cNvGrpSpPr>
                  <a:grpSpLocks/>
                </p:cNvGrpSpPr>
                <p:nvPr/>
              </p:nvGrpSpPr>
              <p:grpSpPr bwMode="auto">
                <a:xfrm>
                  <a:off x="1954" y="1128"/>
                  <a:ext cx="1590" cy="2756"/>
                  <a:chOff x="1954" y="1128"/>
                  <a:chExt cx="1590" cy="2756"/>
                </a:xfrm>
              </p:grpSpPr>
              <p:pic>
                <p:nvPicPr>
                  <p:cNvPr id="95236" name="Picture 4" descr="Teclubrander doorsnede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60" y="1128"/>
                    <a:ext cx="1584" cy="275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5237" name="Freeform 5"/>
                  <p:cNvSpPr>
                    <a:spLocks/>
                  </p:cNvSpPr>
                  <p:nvPr/>
                </p:nvSpPr>
                <p:spPr bwMode="auto">
                  <a:xfrm>
                    <a:off x="1975" y="1253"/>
                    <a:ext cx="706" cy="509"/>
                  </a:xfrm>
                  <a:custGeom>
                    <a:avLst/>
                    <a:gdLst>
                      <a:gd name="T0" fmla="*/ 43 w 706"/>
                      <a:gd name="T1" fmla="*/ 0 h 509"/>
                      <a:gd name="T2" fmla="*/ 706 w 706"/>
                      <a:gd name="T3" fmla="*/ 16 h 509"/>
                      <a:gd name="T4" fmla="*/ 665 w 706"/>
                      <a:gd name="T5" fmla="*/ 125 h 509"/>
                      <a:gd name="T6" fmla="*/ 624 w 706"/>
                      <a:gd name="T7" fmla="*/ 221 h 509"/>
                      <a:gd name="T8" fmla="*/ 631 w 706"/>
                      <a:gd name="T9" fmla="*/ 489 h 509"/>
                      <a:gd name="T10" fmla="*/ 0 w 706"/>
                      <a:gd name="T11" fmla="*/ 509 h 5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06" h="509">
                        <a:moveTo>
                          <a:pt x="43" y="0"/>
                        </a:moveTo>
                        <a:lnTo>
                          <a:pt x="706" y="16"/>
                        </a:lnTo>
                        <a:lnTo>
                          <a:pt x="665" y="125"/>
                        </a:lnTo>
                        <a:lnTo>
                          <a:pt x="624" y="221"/>
                        </a:lnTo>
                        <a:lnTo>
                          <a:pt x="631" y="489"/>
                        </a:lnTo>
                        <a:lnTo>
                          <a:pt x="0" y="509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95238" name="Freeform 6"/>
                  <p:cNvSpPr>
                    <a:spLocks/>
                  </p:cNvSpPr>
                  <p:nvPr/>
                </p:nvSpPr>
                <p:spPr bwMode="auto">
                  <a:xfrm>
                    <a:off x="1954" y="2523"/>
                    <a:ext cx="659" cy="1152"/>
                  </a:xfrm>
                  <a:custGeom>
                    <a:avLst/>
                    <a:gdLst>
                      <a:gd name="T0" fmla="*/ 19 w 659"/>
                      <a:gd name="T1" fmla="*/ 0 h 1152"/>
                      <a:gd name="T2" fmla="*/ 654 w 659"/>
                      <a:gd name="T3" fmla="*/ 0 h 1152"/>
                      <a:gd name="T4" fmla="*/ 659 w 659"/>
                      <a:gd name="T5" fmla="*/ 138 h 1152"/>
                      <a:gd name="T6" fmla="*/ 467 w 659"/>
                      <a:gd name="T7" fmla="*/ 618 h 1152"/>
                      <a:gd name="T8" fmla="*/ 467 w 659"/>
                      <a:gd name="T9" fmla="*/ 796 h 1152"/>
                      <a:gd name="T10" fmla="*/ 261 w 659"/>
                      <a:gd name="T11" fmla="*/ 837 h 1152"/>
                      <a:gd name="T12" fmla="*/ 220 w 659"/>
                      <a:gd name="T13" fmla="*/ 1022 h 1152"/>
                      <a:gd name="T14" fmla="*/ 0 w 659"/>
                      <a:gd name="T15" fmla="*/ 1152 h 1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659" h="1152">
                        <a:moveTo>
                          <a:pt x="19" y="0"/>
                        </a:moveTo>
                        <a:lnTo>
                          <a:pt x="654" y="0"/>
                        </a:lnTo>
                        <a:lnTo>
                          <a:pt x="659" y="138"/>
                        </a:lnTo>
                        <a:lnTo>
                          <a:pt x="467" y="618"/>
                        </a:lnTo>
                        <a:lnTo>
                          <a:pt x="467" y="796"/>
                        </a:lnTo>
                        <a:lnTo>
                          <a:pt x="261" y="837"/>
                        </a:lnTo>
                        <a:lnTo>
                          <a:pt x="220" y="1022"/>
                        </a:lnTo>
                        <a:lnTo>
                          <a:pt x="0" y="1152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95239" name="Freeform 7"/>
                  <p:cNvSpPr>
                    <a:spLocks/>
                  </p:cNvSpPr>
                  <p:nvPr/>
                </p:nvSpPr>
                <p:spPr bwMode="auto">
                  <a:xfrm>
                    <a:off x="2789" y="2523"/>
                    <a:ext cx="726" cy="998"/>
                  </a:xfrm>
                  <a:custGeom>
                    <a:avLst/>
                    <a:gdLst>
                      <a:gd name="T0" fmla="*/ 0 w 726"/>
                      <a:gd name="T1" fmla="*/ 0 h 998"/>
                      <a:gd name="T2" fmla="*/ 681 w 726"/>
                      <a:gd name="T3" fmla="*/ 0 h 998"/>
                      <a:gd name="T4" fmla="*/ 726 w 726"/>
                      <a:gd name="T5" fmla="*/ 998 h 998"/>
                      <a:gd name="T6" fmla="*/ 635 w 726"/>
                      <a:gd name="T7" fmla="*/ 952 h 998"/>
                      <a:gd name="T8" fmla="*/ 626 w 726"/>
                      <a:gd name="T9" fmla="*/ 816 h 998"/>
                      <a:gd name="T10" fmla="*/ 136 w 726"/>
                      <a:gd name="T11" fmla="*/ 771 h 998"/>
                      <a:gd name="T12" fmla="*/ 136 w 726"/>
                      <a:gd name="T13" fmla="*/ 635 h 998"/>
                      <a:gd name="T14" fmla="*/ 0 w 726"/>
                      <a:gd name="T15" fmla="*/ 317 h 998"/>
                      <a:gd name="T16" fmla="*/ 0 w 726"/>
                      <a:gd name="T17" fmla="*/ 0 h 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26" h="998">
                        <a:moveTo>
                          <a:pt x="0" y="0"/>
                        </a:moveTo>
                        <a:lnTo>
                          <a:pt x="681" y="0"/>
                        </a:lnTo>
                        <a:lnTo>
                          <a:pt x="726" y="998"/>
                        </a:lnTo>
                        <a:lnTo>
                          <a:pt x="635" y="952"/>
                        </a:lnTo>
                        <a:lnTo>
                          <a:pt x="626" y="816"/>
                        </a:lnTo>
                        <a:lnTo>
                          <a:pt x="136" y="771"/>
                        </a:lnTo>
                        <a:lnTo>
                          <a:pt x="136" y="635"/>
                        </a:lnTo>
                        <a:lnTo>
                          <a:pt x="0" y="31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</p:grpSp>
            <p:sp>
              <p:nvSpPr>
                <p:cNvPr id="95240" name="Rectangle 8"/>
                <p:cNvSpPr>
                  <a:spLocks noChangeArrowheads="1"/>
                </p:cNvSpPr>
                <p:nvPr/>
              </p:nvSpPr>
              <p:spPr bwMode="auto">
                <a:xfrm>
                  <a:off x="249" y="981"/>
                  <a:ext cx="5171" cy="299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95271" name="Group 39"/>
              <p:cNvGrpSpPr>
                <a:grpSpLocks/>
              </p:cNvGrpSpPr>
              <p:nvPr/>
            </p:nvGrpSpPr>
            <p:grpSpPr bwMode="auto">
              <a:xfrm>
                <a:off x="2120" y="2864"/>
                <a:ext cx="1058" cy="632"/>
                <a:chOff x="2120" y="2864"/>
                <a:chExt cx="1058" cy="632"/>
              </a:xfrm>
            </p:grpSpPr>
            <p:sp>
              <p:nvSpPr>
                <p:cNvPr id="95267" name="Freeform 35"/>
                <p:cNvSpPr>
                  <a:spLocks/>
                </p:cNvSpPr>
                <p:nvPr/>
              </p:nvSpPr>
              <p:spPr bwMode="auto">
                <a:xfrm>
                  <a:off x="2669" y="2864"/>
                  <a:ext cx="100" cy="8"/>
                </a:xfrm>
                <a:custGeom>
                  <a:avLst/>
                  <a:gdLst>
                    <a:gd name="T0" fmla="*/ 100 w 100"/>
                    <a:gd name="T1" fmla="*/ 0 h 8"/>
                    <a:gd name="T2" fmla="*/ 0 w 100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0" h="8">
                      <a:moveTo>
                        <a:pt x="100" y="0"/>
                      </a:moveTo>
                      <a:lnTo>
                        <a:pt x="0" y="8"/>
                      </a:lnTo>
                    </a:path>
                  </a:pathLst>
                </a:custGeom>
                <a:noFill/>
                <a:ln w="38100" cmpd="sng">
                  <a:solidFill>
                    <a:schemeClr val="bg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95269" name="Freeform 37"/>
                <p:cNvSpPr>
                  <a:spLocks/>
                </p:cNvSpPr>
                <p:nvPr/>
              </p:nvSpPr>
              <p:spPr bwMode="auto">
                <a:xfrm>
                  <a:off x="3078" y="3310"/>
                  <a:ext cx="100" cy="8"/>
                </a:xfrm>
                <a:custGeom>
                  <a:avLst/>
                  <a:gdLst>
                    <a:gd name="T0" fmla="*/ 100 w 100"/>
                    <a:gd name="T1" fmla="*/ 0 h 8"/>
                    <a:gd name="T2" fmla="*/ 0 w 100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0" h="8">
                      <a:moveTo>
                        <a:pt x="100" y="0"/>
                      </a:moveTo>
                      <a:lnTo>
                        <a:pt x="0" y="8"/>
                      </a:lnTo>
                    </a:path>
                  </a:pathLst>
                </a:custGeom>
                <a:noFill/>
                <a:ln w="38100" cmpd="sng">
                  <a:solidFill>
                    <a:schemeClr val="bg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95270" name="Freeform 38"/>
                <p:cNvSpPr>
                  <a:spLocks/>
                </p:cNvSpPr>
                <p:nvPr/>
              </p:nvSpPr>
              <p:spPr bwMode="auto">
                <a:xfrm>
                  <a:off x="2120" y="3475"/>
                  <a:ext cx="97" cy="21"/>
                </a:xfrm>
                <a:custGeom>
                  <a:avLst/>
                  <a:gdLst>
                    <a:gd name="T0" fmla="*/ 97 w 97"/>
                    <a:gd name="T1" fmla="*/ 0 h 21"/>
                    <a:gd name="T2" fmla="*/ 0 w 97"/>
                    <a:gd name="T3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7" h="21">
                      <a:moveTo>
                        <a:pt x="97" y="0"/>
                      </a:moveTo>
                      <a:lnTo>
                        <a:pt x="0" y="21"/>
                      </a:lnTo>
                    </a:path>
                  </a:pathLst>
                </a:custGeom>
                <a:noFill/>
                <a:ln w="38100" cmpd="sng">
                  <a:solidFill>
                    <a:schemeClr val="bg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</p:grpSp>
        <p:sp>
          <p:nvSpPr>
            <p:cNvPr id="95273" name="Freeform 41"/>
            <p:cNvSpPr>
              <a:spLocks/>
            </p:cNvSpPr>
            <p:nvPr/>
          </p:nvSpPr>
          <p:spPr bwMode="auto">
            <a:xfrm>
              <a:off x="3236" y="3490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76200" cmpd="sng">
              <a:solidFill>
                <a:schemeClr val="bg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5274" name="Line 42"/>
            <p:cNvSpPr>
              <a:spLocks noChangeShapeType="1"/>
            </p:cNvSpPr>
            <p:nvPr/>
          </p:nvSpPr>
          <p:spPr bwMode="auto">
            <a:xfrm flipV="1">
              <a:off x="2685" y="2886"/>
              <a:ext cx="0" cy="31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5275" name="Line 43"/>
            <p:cNvSpPr>
              <a:spLocks noChangeShapeType="1"/>
            </p:cNvSpPr>
            <p:nvPr/>
          </p:nvSpPr>
          <p:spPr bwMode="auto">
            <a:xfrm>
              <a:off x="2667" y="2947"/>
              <a:ext cx="0" cy="45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5276" name="Line 44"/>
            <p:cNvSpPr>
              <a:spLocks noChangeShapeType="1"/>
            </p:cNvSpPr>
            <p:nvPr/>
          </p:nvSpPr>
          <p:spPr bwMode="auto">
            <a:xfrm>
              <a:off x="2703" y="2949"/>
              <a:ext cx="0" cy="45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9524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BDFDA1"/>
          </a:solidFill>
        </p:spPr>
        <p:txBody>
          <a:bodyPr/>
          <a:lstStyle/>
          <a:p>
            <a:r>
              <a:rPr lang="nl-NL" altLang="nl-NL" sz="2400">
                <a:latin typeface="Comic Sans MS" pitchFamily="66" charset="0"/>
              </a:rPr>
              <a:t>Doorsnede van een gasbrander (teclubrander)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1187450" y="501332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nl-NL" altLang="nl-NL" sz="240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V="1">
            <a:off x="2124075" y="5084763"/>
            <a:ext cx="576263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 flipV="1">
            <a:off x="2700338" y="4941888"/>
            <a:ext cx="287337" cy="142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5247" name="Freeform 15"/>
          <p:cNvSpPr>
            <a:spLocks/>
          </p:cNvSpPr>
          <p:nvPr/>
        </p:nvSpPr>
        <p:spPr bwMode="auto">
          <a:xfrm>
            <a:off x="2933700" y="5518150"/>
            <a:ext cx="560388" cy="6350"/>
          </a:xfrm>
          <a:custGeom>
            <a:avLst/>
            <a:gdLst>
              <a:gd name="T0" fmla="*/ 353 w 353"/>
              <a:gd name="T1" fmla="*/ 0 h 4"/>
              <a:gd name="T2" fmla="*/ 0 w 353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3" h="4">
                <a:moveTo>
                  <a:pt x="353" y="0"/>
                </a:moveTo>
                <a:lnTo>
                  <a:pt x="0" y="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1035050" y="5292725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gasschroef</a:t>
            </a:r>
          </a:p>
        </p:txBody>
      </p:sp>
      <p:sp>
        <p:nvSpPr>
          <p:cNvPr id="95251" name="Freeform 19"/>
          <p:cNvSpPr>
            <a:spLocks/>
          </p:cNvSpPr>
          <p:nvPr/>
        </p:nvSpPr>
        <p:spPr bwMode="auto">
          <a:xfrm>
            <a:off x="4667250" y="4657725"/>
            <a:ext cx="1571625" cy="542925"/>
          </a:xfrm>
          <a:custGeom>
            <a:avLst/>
            <a:gdLst>
              <a:gd name="T0" fmla="*/ 0 w 990"/>
              <a:gd name="T1" fmla="*/ 342 h 342"/>
              <a:gd name="T2" fmla="*/ 990 w 990"/>
              <a:gd name="T3" fmla="*/ 0 h 34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0" h="342">
                <a:moveTo>
                  <a:pt x="0" y="342"/>
                </a:moveTo>
                <a:lnTo>
                  <a:pt x="99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6288088" y="4427538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luchtring</a:t>
            </a: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6275388" y="5281613"/>
            <a:ext cx="221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latin typeface="Comic Sans MS" pitchFamily="66" charset="0"/>
                <a:cs typeface="Arial" charset="0"/>
              </a:rPr>
              <a:t>gastoevoer</a:t>
            </a:r>
          </a:p>
        </p:txBody>
      </p:sp>
      <p:sp>
        <p:nvSpPr>
          <p:cNvPr id="95255" name="Freeform 23"/>
          <p:cNvSpPr>
            <a:spLocks/>
          </p:cNvSpPr>
          <p:nvPr/>
        </p:nvSpPr>
        <p:spPr bwMode="auto">
          <a:xfrm>
            <a:off x="4264025" y="4419600"/>
            <a:ext cx="1982788" cy="1109663"/>
          </a:xfrm>
          <a:custGeom>
            <a:avLst/>
            <a:gdLst>
              <a:gd name="T0" fmla="*/ 1249 w 1249"/>
              <a:gd name="T1" fmla="*/ 692 h 699"/>
              <a:gd name="T2" fmla="*/ 0 w 1249"/>
              <a:gd name="T3" fmla="*/ 699 h 699"/>
              <a:gd name="T4" fmla="*/ 0 w 1249"/>
              <a:gd name="T5" fmla="*/ 0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9" h="699">
                <a:moveTo>
                  <a:pt x="1249" y="692"/>
                </a:moveTo>
                <a:lnTo>
                  <a:pt x="0" y="699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5256" name="Rectangle 24" descr="40%"/>
          <p:cNvSpPr>
            <a:spLocks noChangeArrowheads="1"/>
          </p:cNvSpPr>
          <p:nvPr/>
        </p:nvSpPr>
        <p:spPr bwMode="auto">
          <a:xfrm>
            <a:off x="4211638" y="2800350"/>
            <a:ext cx="107950" cy="1619250"/>
          </a:xfrm>
          <a:prstGeom prst="rect">
            <a:avLst/>
          </a:prstGeom>
          <a:pattFill prst="pct40">
            <a:fgClr>
              <a:srgbClr val="FF3300"/>
            </a:fgClr>
            <a:bgClr>
              <a:srgbClr val="0066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95258" name="Group 26"/>
          <p:cNvGrpSpPr>
            <a:grpSpLocks/>
          </p:cNvGrpSpPr>
          <p:nvPr/>
        </p:nvGrpSpPr>
        <p:grpSpPr bwMode="auto">
          <a:xfrm>
            <a:off x="3530600" y="4421188"/>
            <a:ext cx="1462088" cy="765175"/>
            <a:chOff x="2217" y="2785"/>
            <a:chExt cx="921" cy="482"/>
          </a:xfrm>
        </p:grpSpPr>
        <p:sp>
          <p:nvSpPr>
            <p:cNvPr id="95259" name="Freeform 27"/>
            <p:cNvSpPr>
              <a:spLocks/>
            </p:cNvSpPr>
            <p:nvPr/>
          </p:nvSpPr>
          <p:spPr bwMode="auto">
            <a:xfrm>
              <a:off x="2704" y="2785"/>
              <a:ext cx="434" cy="479"/>
            </a:xfrm>
            <a:custGeom>
              <a:avLst/>
              <a:gdLst>
                <a:gd name="T0" fmla="*/ 0 w 434"/>
                <a:gd name="T1" fmla="*/ 0 h 479"/>
                <a:gd name="T2" fmla="*/ 116 w 434"/>
                <a:gd name="T3" fmla="*/ 394 h 479"/>
                <a:gd name="T4" fmla="*/ 434 w 434"/>
                <a:gd name="T5" fmla="*/ 47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4" h="479">
                  <a:moveTo>
                    <a:pt x="0" y="0"/>
                  </a:moveTo>
                  <a:cubicBezTo>
                    <a:pt x="19" y="66"/>
                    <a:pt x="44" y="314"/>
                    <a:pt x="116" y="394"/>
                  </a:cubicBezTo>
                  <a:cubicBezTo>
                    <a:pt x="188" y="474"/>
                    <a:pt x="368" y="461"/>
                    <a:pt x="434" y="479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5260" name="Freeform 28"/>
            <p:cNvSpPr>
              <a:spLocks/>
            </p:cNvSpPr>
            <p:nvPr/>
          </p:nvSpPr>
          <p:spPr bwMode="auto">
            <a:xfrm flipH="1">
              <a:off x="2217" y="2788"/>
              <a:ext cx="434" cy="479"/>
            </a:xfrm>
            <a:custGeom>
              <a:avLst/>
              <a:gdLst>
                <a:gd name="T0" fmla="*/ 0 w 434"/>
                <a:gd name="T1" fmla="*/ 0 h 479"/>
                <a:gd name="T2" fmla="*/ 116 w 434"/>
                <a:gd name="T3" fmla="*/ 394 h 479"/>
                <a:gd name="T4" fmla="*/ 434 w 434"/>
                <a:gd name="T5" fmla="*/ 47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4" h="479">
                  <a:moveTo>
                    <a:pt x="0" y="0"/>
                  </a:moveTo>
                  <a:cubicBezTo>
                    <a:pt x="19" y="66"/>
                    <a:pt x="44" y="314"/>
                    <a:pt x="116" y="394"/>
                  </a:cubicBezTo>
                  <a:cubicBezTo>
                    <a:pt x="188" y="474"/>
                    <a:pt x="368" y="461"/>
                    <a:pt x="434" y="479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1624013" y="4895850"/>
            <a:ext cx="214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66FF"/>
                </a:solidFill>
                <a:latin typeface="Comic Sans MS" pitchFamily="66" charset="0"/>
                <a:cs typeface="Arial" charset="0"/>
              </a:rPr>
              <a:t>luchttoevoer</a:t>
            </a:r>
          </a:p>
        </p:txBody>
      </p:sp>
      <p:sp>
        <p:nvSpPr>
          <p:cNvPr id="95263" name="AutoShape 31"/>
          <p:cNvSpPr>
            <a:spLocks noChangeArrowheads="1"/>
          </p:cNvSpPr>
          <p:nvPr/>
        </p:nvSpPr>
        <p:spPr bwMode="auto">
          <a:xfrm>
            <a:off x="6227763" y="2276475"/>
            <a:ext cx="2160587" cy="792163"/>
          </a:xfrm>
          <a:prstGeom prst="wedgeRoundRectCallout">
            <a:avLst>
              <a:gd name="adj1" fmla="val -125972"/>
              <a:gd name="adj2" fmla="val 310722"/>
              <a:gd name="adj3" fmla="val 16667"/>
            </a:avLst>
          </a:prstGeom>
          <a:solidFill>
            <a:srgbClr val="BDFD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Kier voor luchttoevoer</a:t>
            </a:r>
          </a:p>
        </p:txBody>
      </p:sp>
      <p:sp>
        <p:nvSpPr>
          <p:cNvPr id="95264" name="AutoShape 32"/>
          <p:cNvSpPr>
            <a:spLocks noChangeArrowheads="1"/>
          </p:cNvSpPr>
          <p:nvPr/>
        </p:nvSpPr>
        <p:spPr bwMode="auto">
          <a:xfrm>
            <a:off x="827088" y="2133600"/>
            <a:ext cx="2232025" cy="792163"/>
          </a:xfrm>
          <a:prstGeom prst="wedgeRoundRectCallout">
            <a:avLst>
              <a:gd name="adj1" fmla="val 103060"/>
              <a:gd name="adj2" fmla="val 171644"/>
              <a:gd name="adj3" fmla="val 16667"/>
            </a:avLst>
          </a:prstGeom>
          <a:solidFill>
            <a:srgbClr val="BDFD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Mengsel van gas en lucht.</a:t>
            </a:r>
          </a:p>
        </p:txBody>
      </p:sp>
      <p:sp>
        <p:nvSpPr>
          <p:cNvPr id="95268" name="Freeform 36"/>
          <p:cNvSpPr>
            <a:spLocks/>
          </p:cNvSpPr>
          <p:nvPr/>
        </p:nvSpPr>
        <p:spPr bwMode="auto">
          <a:xfrm>
            <a:off x="3708400" y="5216525"/>
            <a:ext cx="158750" cy="12700"/>
          </a:xfrm>
          <a:custGeom>
            <a:avLst/>
            <a:gdLst>
              <a:gd name="T0" fmla="*/ 100 w 100"/>
              <a:gd name="T1" fmla="*/ 0 h 8"/>
              <a:gd name="T2" fmla="*/ 0 w 100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0" h="8">
                <a:moveTo>
                  <a:pt x="100" y="0"/>
                </a:moveTo>
                <a:lnTo>
                  <a:pt x="0" y="8"/>
                </a:lnTo>
              </a:path>
            </a:pathLst>
          </a:custGeom>
          <a:noFill/>
          <a:ln w="38100" cmpd="sng">
            <a:solidFill>
              <a:schemeClr val="bg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20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5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1" grpId="0" animBg="1"/>
      <p:bldP spid="95247" grpId="0" animBg="1"/>
      <p:bldP spid="95248" grpId="0"/>
      <p:bldP spid="95251" grpId="0" animBg="1"/>
      <p:bldP spid="95252" grpId="0"/>
      <p:bldP spid="95254" grpId="0"/>
      <p:bldP spid="95255" grpId="0" animBg="1"/>
      <p:bldP spid="95256" grpId="0" animBg="1"/>
      <p:bldP spid="95262" grpId="0"/>
      <p:bldP spid="95263" grpId="0" animBg="1"/>
      <p:bldP spid="952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0" name="Picture 30" descr="Gele vlam w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1857375"/>
            <a:ext cx="850900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BDFDA1"/>
          </a:solidFill>
        </p:spPr>
        <p:txBody>
          <a:bodyPr/>
          <a:lstStyle/>
          <a:p>
            <a:r>
              <a:rPr lang="nl-NL" altLang="nl-NL" sz="2400">
                <a:latin typeface="Comic Sans MS" pitchFamily="66" charset="0"/>
              </a:rPr>
              <a:t>Brander aansteken/gele vlam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765175"/>
            <a:ext cx="8218487" cy="5903913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nl-NL" altLang="nl-NL" sz="2400">
                <a:solidFill>
                  <a:srgbClr val="0066FF"/>
                </a:solidFill>
                <a:latin typeface="Comic Sans MS" pitchFamily="66" charset="0"/>
              </a:rPr>
              <a:t>Gebruik een laboratoriumjas en een veiligheidsbril</a:t>
            </a:r>
          </a:p>
          <a:p>
            <a:pPr marL="457200" indent="-457200">
              <a:buFontTx/>
              <a:buAutoNum type="arabicPeriod"/>
            </a:pPr>
            <a:r>
              <a:rPr lang="nl-NL" altLang="nl-NL" sz="2400">
                <a:solidFill>
                  <a:srgbClr val="0066FF"/>
                </a:solidFill>
                <a:latin typeface="Comic Sans MS" pitchFamily="66" charset="0"/>
              </a:rPr>
              <a:t>Lang haar samenbinden</a:t>
            </a:r>
          </a:p>
          <a:p>
            <a:pPr marL="457200" indent="-457200">
              <a:buFontTx/>
              <a:buAutoNum type="arabicPeriod"/>
            </a:pPr>
            <a:r>
              <a:rPr lang="nl-NL" altLang="nl-NL" sz="2400">
                <a:solidFill>
                  <a:srgbClr val="0066FF"/>
                </a:solidFill>
                <a:latin typeface="Comic Sans MS" pitchFamily="66" charset="0"/>
              </a:rPr>
              <a:t>Draai de gasschroef (2) en de luchtring (3) dicht</a:t>
            </a:r>
          </a:p>
          <a:p>
            <a:pPr marL="457200" indent="-457200">
              <a:buFontTx/>
              <a:buAutoNum type="arabicPeriod"/>
            </a:pPr>
            <a:r>
              <a:rPr lang="nl-NL" altLang="nl-NL" sz="2400">
                <a:latin typeface="Comic Sans MS" pitchFamily="66" charset="0"/>
              </a:rPr>
              <a:t>Open de (gele) gaskraan (1): optillen en draaien </a:t>
            </a:r>
          </a:p>
          <a:p>
            <a:pPr marL="457200" indent="-457200">
              <a:buFontTx/>
              <a:buAutoNum type="arabicPeriod"/>
            </a:pPr>
            <a:r>
              <a:rPr lang="nl-NL" altLang="nl-NL" sz="2400">
                <a:latin typeface="Comic Sans MS" pitchFamily="66" charset="0"/>
              </a:rPr>
              <a:t>Houd een brandende lucifer boven de brander</a:t>
            </a:r>
          </a:p>
          <a:p>
            <a:pPr marL="457200" indent="-457200">
              <a:buFontTx/>
              <a:buAutoNum type="arabicPeriod"/>
            </a:pPr>
            <a:r>
              <a:rPr lang="nl-NL" altLang="nl-NL" sz="2400">
                <a:latin typeface="Comic Sans MS" pitchFamily="66" charset="0"/>
              </a:rPr>
              <a:t>Draai de gasschroef (2) open</a:t>
            </a:r>
          </a:p>
          <a:p>
            <a:pPr marL="457200" indent="-457200">
              <a:buFontTx/>
              <a:buAutoNum type="arabicPeriod"/>
            </a:pPr>
            <a:r>
              <a:rPr lang="nl-NL" altLang="nl-NL" sz="2400">
                <a:latin typeface="Comic Sans MS" pitchFamily="66" charset="0"/>
              </a:rPr>
              <a:t>Je ziet een goed zichtbare</a:t>
            </a:r>
          </a:p>
          <a:p>
            <a:pPr marL="457200" indent="-457200">
              <a:buFontTx/>
              <a:buNone/>
            </a:pPr>
            <a:r>
              <a:rPr lang="nl-NL" altLang="nl-NL" sz="2400">
                <a:latin typeface="Comic Sans MS" pitchFamily="66" charset="0"/>
              </a:rPr>
              <a:t>     </a:t>
            </a:r>
            <a:r>
              <a:rPr lang="nl-NL" altLang="nl-NL" sz="2400" u="sng">
                <a:latin typeface="Comic Sans MS" pitchFamily="66" charset="0"/>
              </a:rPr>
              <a:t>gele</a:t>
            </a:r>
            <a:r>
              <a:rPr lang="nl-NL" altLang="nl-NL" sz="2400">
                <a:latin typeface="Comic Sans MS" pitchFamily="66" charset="0"/>
              </a:rPr>
              <a:t> geruisloze vlam</a:t>
            </a:r>
          </a:p>
          <a:p>
            <a:pPr marL="457200" indent="-457200">
              <a:buFontTx/>
              <a:buNone/>
            </a:pPr>
            <a:r>
              <a:rPr lang="nl-NL" altLang="nl-NL" sz="2400">
                <a:solidFill>
                  <a:srgbClr val="0066FF"/>
                </a:solidFill>
                <a:latin typeface="Comic Sans MS" pitchFamily="66" charset="0"/>
              </a:rPr>
              <a:t>8. Je kiest een gele vlam als de                            brander even niet nodig is</a:t>
            </a:r>
            <a:r>
              <a:rPr lang="nl-NL" altLang="nl-NL" sz="2400">
                <a:latin typeface="Comic Sans MS" pitchFamily="66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endParaRPr lang="nl-NL" altLang="nl-NL" sz="2400">
              <a:latin typeface="Comic Sans MS" pitchFamily="66" charset="0"/>
            </a:endParaRPr>
          </a:p>
        </p:txBody>
      </p:sp>
      <p:grpSp>
        <p:nvGrpSpPr>
          <p:cNvPr id="20502" name="Group 22"/>
          <p:cNvGrpSpPr>
            <a:grpSpLocks/>
          </p:cNvGrpSpPr>
          <p:nvPr/>
        </p:nvGrpSpPr>
        <p:grpSpPr bwMode="auto">
          <a:xfrm>
            <a:off x="5199063" y="4813300"/>
            <a:ext cx="3455987" cy="1863725"/>
            <a:chOff x="3206" y="170"/>
            <a:chExt cx="2259" cy="1295"/>
          </a:xfrm>
        </p:grpSpPr>
        <p:pic>
          <p:nvPicPr>
            <p:cNvPr id="20494" name="Picture 14" descr="DSCN006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170"/>
              <a:ext cx="2222" cy="1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4849" y="300"/>
              <a:ext cx="317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000000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3206" y="386"/>
              <a:ext cx="453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FFFFFF"/>
                  </a:solidFill>
                  <a:latin typeface="Comic Sans MS" pitchFamily="66" charset="0"/>
                  <a:cs typeface="Arial" charset="0"/>
                </a:rPr>
                <a:t>2</a:t>
              </a:r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3790" y="829"/>
              <a:ext cx="40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FFFFFF"/>
                  </a:solidFill>
                  <a:latin typeface="Comic Sans MS" pitchFamily="66" charset="0"/>
                  <a:cs typeface="Arial" charset="0"/>
                </a:rPr>
                <a:t>3</a:t>
              </a:r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3606" y="981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3334" y="637"/>
              <a:ext cx="0" cy="27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20518" name="Picture 38" descr="labjas en br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2708275"/>
            <a:ext cx="2951163" cy="395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9" name="AutoShape 39"/>
          <p:cNvSpPr>
            <a:spLocks noChangeArrowheads="1"/>
          </p:cNvSpPr>
          <p:nvPr/>
        </p:nvSpPr>
        <p:spPr bwMode="auto">
          <a:xfrm>
            <a:off x="1258888" y="5013325"/>
            <a:ext cx="3457575" cy="1368425"/>
          </a:xfrm>
          <a:prstGeom prst="wedgeRoundRectCallout">
            <a:avLst>
              <a:gd name="adj1" fmla="val -65565"/>
              <a:gd name="adj2" fmla="val -268213"/>
              <a:gd name="adj3" fmla="val 16667"/>
            </a:avLst>
          </a:prstGeom>
          <a:solidFill>
            <a:srgbClr val="BDFD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Meestal is dit al door de vorige gebruiker gedaan . . .</a:t>
            </a:r>
          </a:p>
        </p:txBody>
      </p:sp>
      <p:pic>
        <p:nvPicPr>
          <p:cNvPr id="20521" name="Picture 41" descr="preview277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4052888"/>
            <a:ext cx="876300" cy="76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032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5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BDFDA1"/>
          </a:solidFill>
        </p:spPr>
        <p:txBody>
          <a:bodyPr/>
          <a:lstStyle/>
          <a:p>
            <a:r>
              <a:rPr lang="nl-NL" altLang="nl-NL" sz="4000">
                <a:latin typeface="Comic Sans MS" pitchFamily="66" charset="0"/>
              </a:rPr>
              <a:t>Blauwe vlam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852988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nl-NL" altLang="nl-NL" sz="2000">
                <a:latin typeface="Comic Sans MS" pitchFamily="66" charset="0"/>
              </a:rPr>
              <a:t>Draai de luchtring (3) een beetje open. De vlam wordt </a:t>
            </a:r>
            <a:r>
              <a:rPr lang="nl-NL" altLang="nl-NL" sz="2000" u="sng">
                <a:latin typeface="Comic Sans MS" pitchFamily="66" charset="0"/>
              </a:rPr>
              <a:t>blauw</a:t>
            </a:r>
            <a:r>
              <a:rPr lang="nl-NL" altLang="nl-NL" sz="2000">
                <a:latin typeface="Comic Sans MS" pitchFamily="66" charset="0"/>
              </a:rPr>
              <a:t>. </a:t>
            </a:r>
          </a:p>
          <a:p>
            <a:pPr marL="609600" indent="-609600">
              <a:buFontTx/>
              <a:buAutoNum type="arabicPeriod"/>
            </a:pPr>
            <a:r>
              <a:rPr lang="nl-NL" altLang="nl-NL" sz="2000">
                <a:solidFill>
                  <a:srgbClr val="0066FF"/>
                </a:solidFill>
                <a:latin typeface="Comic Sans MS" pitchFamily="66" charset="0"/>
              </a:rPr>
              <a:t>Deze blauwe vlam is veel heter dan de gele vlam</a:t>
            </a:r>
          </a:p>
          <a:p>
            <a:pPr marL="609600" indent="-609600">
              <a:buFontTx/>
              <a:buAutoNum type="arabicPeriod"/>
            </a:pPr>
            <a:r>
              <a:rPr lang="nl-NL" altLang="nl-NL" sz="2000">
                <a:solidFill>
                  <a:srgbClr val="0066FF"/>
                </a:solidFill>
                <a:latin typeface="Comic Sans MS" pitchFamily="66" charset="0"/>
              </a:rPr>
              <a:t>Een blauwe vlam gebruik je om iets te verwarmen</a:t>
            </a:r>
          </a:p>
          <a:p>
            <a:pPr marL="609600" indent="-609600">
              <a:buFontTx/>
              <a:buAutoNum type="arabicPeriod"/>
            </a:pPr>
            <a:endParaRPr lang="nl-NL" altLang="nl-NL" sz="2000">
              <a:latin typeface="Comic Sans MS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nl-NL" altLang="nl-NL" sz="2000">
                <a:latin typeface="Comic Sans MS" pitchFamily="66" charset="0"/>
              </a:rPr>
              <a:t>Draai de luchtring nog verder open. </a:t>
            </a:r>
          </a:p>
          <a:p>
            <a:pPr marL="609600" indent="-609600">
              <a:buFontTx/>
              <a:buAutoNum type="arabicPeriod"/>
            </a:pPr>
            <a:r>
              <a:rPr lang="nl-NL" altLang="nl-NL" sz="2000">
                <a:latin typeface="Comic Sans MS" pitchFamily="66" charset="0"/>
              </a:rPr>
              <a:t>Je krijgt een </a:t>
            </a:r>
            <a:r>
              <a:rPr lang="nl-NL" altLang="nl-NL" sz="2000" u="sng">
                <a:latin typeface="Comic Sans MS" pitchFamily="66" charset="0"/>
              </a:rPr>
              <a:t>ruisende vlam met kern</a:t>
            </a:r>
            <a:r>
              <a:rPr lang="nl-NL" altLang="nl-NL" sz="2000">
                <a:latin typeface="Comic Sans MS" pitchFamily="66" charset="0"/>
              </a:rPr>
              <a:t>. </a:t>
            </a:r>
          </a:p>
          <a:p>
            <a:pPr marL="609600" indent="-609600">
              <a:buFontTx/>
              <a:buAutoNum type="arabicPeriod"/>
            </a:pPr>
            <a:r>
              <a:rPr lang="nl-NL" altLang="nl-NL" sz="2000">
                <a:solidFill>
                  <a:srgbClr val="0066FF"/>
                </a:solidFill>
                <a:latin typeface="Comic Sans MS" pitchFamily="66" charset="0"/>
              </a:rPr>
              <a:t>Een ruisende vlam is het heetst.</a:t>
            </a:r>
          </a:p>
          <a:p>
            <a:pPr marL="609600" indent="-609600"/>
            <a:endParaRPr lang="nl-NL" altLang="nl-NL" sz="2000">
              <a:solidFill>
                <a:srgbClr val="0066FF"/>
              </a:solidFill>
              <a:latin typeface="Comic Sans MS" pitchFamily="66" charset="0"/>
            </a:endParaRPr>
          </a:p>
          <a:p>
            <a:pPr marL="609600" indent="-609600">
              <a:buFontTx/>
              <a:buNone/>
            </a:pPr>
            <a:endParaRPr lang="nl-NL" altLang="nl-NL" sz="2800"/>
          </a:p>
        </p:txBody>
      </p: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468313" y="4221163"/>
            <a:ext cx="3751262" cy="2185987"/>
            <a:chOff x="3206" y="170"/>
            <a:chExt cx="2259" cy="1295"/>
          </a:xfrm>
        </p:grpSpPr>
        <p:pic>
          <p:nvPicPr>
            <p:cNvPr id="22542" name="Picture 14" descr="DSCN006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170"/>
              <a:ext cx="2222" cy="1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4849" y="300"/>
              <a:ext cx="317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000000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3206" y="386"/>
              <a:ext cx="45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FFFFFF"/>
                  </a:solidFill>
                  <a:latin typeface="Comic Sans MS" pitchFamily="66" charset="0"/>
                  <a:cs typeface="Arial" charset="0"/>
                </a:rPr>
                <a:t>2</a:t>
              </a: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3790" y="829"/>
              <a:ext cx="40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FFFFFF"/>
                  </a:solidFill>
                  <a:latin typeface="Comic Sans MS" pitchFamily="66" charset="0"/>
                  <a:cs typeface="Arial" charset="0"/>
                </a:rPr>
                <a:t>3</a:t>
              </a:r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3606" y="981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3334" y="637"/>
              <a:ext cx="0" cy="27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22551" name="Picture 23" descr="Blauwe vlam wik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9838" y="2319338"/>
            <a:ext cx="1065212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677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201</Words>
  <Application>Microsoft Office PowerPoint</Application>
  <PresentationFormat>Diavoorstelling (4:3)</PresentationFormat>
  <Paragraphs>44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Standaardontwerp</vt:lpstr>
      <vt:lpstr>Gasbrander (Teclubrander)</vt:lpstr>
      <vt:lpstr>Doorsnede van een gasbrander (teclubrander)</vt:lpstr>
      <vt:lpstr>Brander aansteken/gele vlam</vt:lpstr>
      <vt:lpstr>Blauwe vlam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Gasbrander (Teclubrander)</dc:title>
  <dc:creator>Ton&amp;Els</dc:creator>
  <cp:lastModifiedBy>Ton&amp;Els</cp:lastModifiedBy>
  <cp:revision>2</cp:revision>
  <dcterms:created xsi:type="dcterms:W3CDTF">2018-10-05T18:56:48Z</dcterms:created>
  <dcterms:modified xsi:type="dcterms:W3CDTF">2021-02-11T16:59:10Z</dcterms:modified>
</cp:coreProperties>
</file>