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5" r:id="rId6"/>
    <p:sldId id="282" r:id="rId7"/>
    <p:sldId id="283" r:id="rId8"/>
    <p:sldId id="288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1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EE612-B4C3-4266-9044-C1D3E2376A93}" type="datetimeFigureOut">
              <a:rPr lang="nl-NL" smtClean="0"/>
              <a:t>25-4-2021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F036-198D-4F7E-9617-B1FB65604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50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3A3182-A5E4-493F-B9F8-BEF42761E49E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Fats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914E5-DCD3-44FE-B61D-879F465F5491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ECF0A0-49B1-4880-92CD-65969C30D588}" type="slidenum">
              <a:rPr lang="nl-NL" altLang="nl-NL" sz="1200">
                <a:solidFill>
                  <a:prstClr val="black"/>
                </a:solidFill>
              </a:rPr>
              <a:pPr eaLnBrk="1" hangingPunct="1"/>
              <a:t>5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D4455F-9A2A-416C-84B7-A35016CB3BEE}" type="slidenum">
              <a:rPr lang="nl-NL" altLang="nl-NL" sz="1200">
                <a:solidFill>
                  <a:prstClr val="black"/>
                </a:solidFill>
              </a:rPr>
              <a:pPr eaLnBrk="1" hangingPunct="1"/>
              <a:t>6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14832E9-132F-480A-856C-13BD7A860909}" type="slidenum">
              <a:rPr lang="nl-NL" altLang="nl-NL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Fast.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FFAB9E-6F7F-450D-A718-9F8B4FE4C3B8}" type="slidenum">
              <a:rPr lang="nl-NL" altLang="nl-NL" sz="1200">
                <a:solidFill>
                  <a:prstClr val="black"/>
                </a:solidFill>
              </a:rPr>
              <a:pPr eaLnBrk="1" hangingPunct="1"/>
              <a:t>7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F90454D-4D2A-45D6-8083-ED0411798B81}" type="slidenum">
              <a:rPr lang="nl-NL" altLang="nl-NL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Fast.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8904A-BFD1-4B53-A90F-852E2D76F981}" type="slidenum">
              <a:rPr lang="nl-NL" altLang="nl-NL" sz="1200">
                <a:solidFill>
                  <a:prstClr val="black"/>
                </a:solidFill>
              </a:rPr>
              <a:pPr eaLnBrk="1" hangingPunct="1"/>
              <a:t>9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85F242-AE9D-4163-951B-C4508D1A61F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11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362E6C-C3A7-4086-AA56-F548A79A66C0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C11DC1-DF51-468B-AD57-82208FA9CBF7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13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E160-FA83-47CD-9454-1BDD71184B5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60358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15B4-7E0C-4DC2-93D8-DD30D7609C1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8660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869A-B285-49A6-9908-8E239691061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28595"/>
      </p:ext>
    </p:extLst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B504-40B1-4D03-A0D1-7F0D1E4F358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5047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1EBB-F17A-43F3-B33B-F50F0E6B2C3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15418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2A47-F963-47AC-9B82-4B97B8242BAF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90034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52A0-24F8-4B95-81D4-E39FECBDE91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75093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48D7-016C-4063-B77E-87F2217F6213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4141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E7E9-C591-45FD-B7AC-2188CC76E770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5518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3D4D-C983-4FA6-8F75-8196837F2AE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8063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D6C9-2113-42FD-84B9-CFD2F68EEB1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256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D7D2-86D5-4955-807D-89038BABC2E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7347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DEC98-7138-4A92-9049-766918BA87B0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9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gtijmensen.nl/" TargetMode="Externa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Kernfysica</a:t>
            </a:r>
            <a:endParaRPr lang="nl-NL" altLang="nl-NL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446405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dirty="0" err="1" smtClean="0">
                <a:solidFill>
                  <a:srgbClr val="3399FF"/>
                </a:solidFill>
                <a:hlinkClick r:id="rId2" action="ppaction://hlinksldjump"/>
              </a:rPr>
              <a:t>Splijtingsreactie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2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Equivalentie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van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massa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en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energie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dirty="0" err="1" smtClean="0">
                <a:solidFill>
                  <a:srgbClr val="3399FF"/>
                </a:solidFill>
                <a:hlinkClick r:id="" action="ppaction://noaction"/>
              </a:rPr>
              <a:t>Antimaterie</a:t>
            </a:r>
            <a:r>
              <a:rPr lang="en-US" altLang="nl-NL" sz="4000" b="1" dirty="0" smtClean="0">
                <a:solidFill>
                  <a:srgbClr val="3399FF"/>
                </a:solidFill>
                <a:hlinkClick r:id="" action="ppaction://noaction"/>
              </a:rPr>
              <a:t>,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" action="ppaction://noaction"/>
              </a:rPr>
              <a:t>paarvorming</a:t>
            </a:r>
            <a:r>
              <a:rPr lang="en-US" altLang="nl-NL" sz="4000" b="1" dirty="0" smtClean="0">
                <a:solidFill>
                  <a:srgbClr val="3399FF"/>
                </a:solidFill>
                <a:hlinkClick r:id="" action="ppaction://noaction"/>
              </a:rPr>
              <a:t>, PET.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altLang="nl-NL" sz="4000" b="1" dirty="0" smtClean="0">
                <a:solidFill>
                  <a:srgbClr val="3399FF"/>
                </a:solidFill>
              </a:rPr>
              <a:t>4.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" action="ppaction://noaction"/>
              </a:rPr>
              <a:t>Bindingsenergie</a:t>
            </a:r>
            <a:r>
              <a:rPr lang="en-US" altLang="nl-NL" sz="4000" b="1" dirty="0" smtClean="0">
                <a:solidFill>
                  <a:srgbClr val="3399FF"/>
                </a:solidFill>
                <a:hlinkClick r:id="" action="ppaction://noaction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altLang="nl-NL" sz="4000" b="1" dirty="0" smtClean="0">
                <a:solidFill>
                  <a:srgbClr val="3399FF"/>
                </a:solidFill>
              </a:rPr>
              <a:t>5.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Kernsplijting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en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kerncentrale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altLang="nl-NL" sz="4000" b="1" dirty="0" smtClean="0">
                <a:solidFill>
                  <a:srgbClr val="3399FF"/>
                </a:solidFill>
              </a:rPr>
              <a:t>6.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4" action="ppaction://hlinksldjump"/>
              </a:rPr>
              <a:t>Kernfusie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4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4" action="ppaction://hlinksldjump"/>
              </a:rPr>
              <a:t>en</a:t>
            </a:r>
            <a:r>
              <a:rPr lang="en-US" altLang="nl-NL" sz="4000" b="1" dirty="0" smtClean="0">
                <a:solidFill>
                  <a:srgbClr val="3399FF"/>
                </a:solidFill>
                <a:hlinkClick r:id="rId4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4" action="ppaction://hlinksldjump"/>
              </a:rPr>
              <a:t>fusiecentrale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endParaRPr lang="en-US" altLang="nl-NL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4400" b="1" smtClean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</a:t>
            </a: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www.agtijmensen.nl</a:t>
            </a: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18102018</a:t>
            </a:r>
            <a:endParaRPr lang="nl-NL" altLang="nl-NL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228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  <p:bldP spid="225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Reactorput (water als moderator)</a:t>
            </a:r>
          </a:p>
        </p:txBody>
      </p:sp>
      <p:pic>
        <p:nvPicPr>
          <p:cNvPr id="319491" name="Picture 3" descr="water mode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20713"/>
            <a:ext cx="7920037" cy="595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5759450" y="6570663"/>
            <a:ext cx="3384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Bron: Borsele</a:t>
            </a:r>
            <a:endParaRPr lang="nl-NL" altLang="nl-NL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auto">
          <a:xfrm flipH="1">
            <a:off x="179388" y="549275"/>
            <a:ext cx="2808287" cy="1295400"/>
          </a:xfrm>
          <a:prstGeom prst="wedgeRoundRectCallout">
            <a:avLst>
              <a:gd name="adj1" fmla="val 12745"/>
              <a:gd name="adj2" fmla="val 2518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Splijtstof-wisseling vindt geheel onder water plaats.</a:t>
            </a: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auto">
          <a:xfrm flipH="1">
            <a:off x="179388" y="5805488"/>
            <a:ext cx="2808287" cy="863600"/>
          </a:xfrm>
          <a:prstGeom prst="wedgeRoundRectCallout">
            <a:avLst>
              <a:gd name="adj1" fmla="val -106194"/>
              <a:gd name="adj2" fmla="val -5018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Deksel reactorvat verwijderd</a:t>
            </a:r>
          </a:p>
        </p:txBody>
      </p:sp>
    </p:spTree>
    <p:extLst>
      <p:ext uri="{BB962C8B-B14F-4D97-AF65-F5344CB8AC3E}">
        <p14:creationId xmlns:p14="http://schemas.microsoft.com/office/powerpoint/2010/main" val="165218130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2" grpId="0" autoUpdateAnimBg="0"/>
      <p:bldP spid="319493" grpId="0" animBg="1"/>
      <p:bldP spid="3194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Koeltorens EDF centrale bij Nogent-sur-Seine</a:t>
            </a:r>
          </a:p>
        </p:txBody>
      </p:sp>
      <p:sp>
        <p:nvSpPr>
          <p:cNvPr id="37891" name="Text Box 17"/>
          <p:cNvSpPr txBox="1">
            <a:spLocks noChangeArrowheads="1"/>
          </p:cNvSpPr>
          <p:nvPr/>
        </p:nvSpPr>
        <p:spPr bwMode="auto">
          <a:xfrm>
            <a:off x="684213" y="1052513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pic>
        <p:nvPicPr>
          <p:cNvPr id="231442" name="Picture 18" descr="Koeltorens EDF Nogent-sur-Se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65163"/>
            <a:ext cx="86042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3669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Opslagbassin afgewerkte splijtstofstaven</a:t>
            </a:r>
          </a:p>
        </p:txBody>
      </p:sp>
      <p:pic>
        <p:nvPicPr>
          <p:cNvPr id="200708" name="Picture 4" descr="Koelbassin kerncentr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57250"/>
            <a:ext cx="88026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5903913" y="6092825"/>
            <a:ext cx="3240087" cy="765175"/>
          </a:xfrm>
          <a:prstGeom prst="wedgeRoundRectCallout">
            <a:avLst>
              <a:gd name="adj1" fmla="val -50537"/>
              <a:gd name="adj2" fmla="val -8029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Staven 1 tot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 jaar koelen</a:t>
            </a:r>
          </a:p>
        </p:txBody>
      </p:sp>
    </p:spTree>
    <p:extLst>
      <p:ext uri="{BB962C8B-B14F-4D97-AF65-F5344CB8AC3E}">
        <p14:creationId xmlns:p14="http://schemas.microsoft.com/office/powerpoint/2010/main" val="351231815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 afgewerkte staven naar opwerkingsfabriek</a:t>
            </a:r>
          </a:p>
        </p:txBody>
      </p:sp>
      <p:pic>
        <p:nvPicPr>
          <p:cNvPr id="202759" name="Picture 7" descr="transport sta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30250"/>
            <a:ext cx="81724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6836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orsele  opslag  kluis retourafval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/>
            <a:r>
              <a:rPr lang="en-US" altLang="nl-NL" sz="2400" b="1" smtClean="0">
                <a:solidFill>
                  <a:srgbClr val="FF0000"/>
                </a:solidFill>
              </a:rPr>
              <a:t>Ingang opslag ruimte (2 m dik beton) hoogradioactief afval</a:t>
            </a:r>
            <a:r>
              <a:rPr lang="en-US" altLang="nl-NL" sz="3200" b="1" smtClean="0">
                <a:solidFill>
                  <a:schemeClr val="accent1"/>
                </a:solidFill>
              </a:rPr>
              <a:t> </a:t>
            </a:r>
            <a:endParaRPr lang="nl-NL" altLang="nl-NL" sz="3200" b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Borsele  opslag retouraf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rgbClr val="FF0000"/>
                </a:solidFill>
              </a:rPr>
              <a:t>Opslag hoogradioactief afval uit Engeland/Frankrijk</a:t>
            </a:r>
            <a:endParaRPr lang="nl-NL" altLang="nl-NL" sz="2800" b="1" smtClean="0">
              <a:solidFill>
                <a:srgbClr val="FF0000"/>
              </a:solidFill>
            </a:endParaRPr>
          </a:p>
        </p:txBody>
      </p:sp>
      <p:sp>
        <p:nvSpPr>
          <p:cNvPr id="221188" name="AutoShape 4"/>
          <p:cNvSpPr>
            <a:spLocks noChangeArrowheads="1"/>
          </p:cNvSpPr>
          <p:nvPr/>
        </p:nvSpPr>
        <p:spPr bwMode="auto">
          <a:xfrm>
            <a:off x="2051050" y="620713"/>
            <a:ext cx="2232025" cy="1223962"/>
          </a:xfrm>
          <a:prstGeom prst="wedgeRoundRectCallout">
            <a:avLst>
              <a:gd name="adj1" fmla="val -100069"/>
              <a:gd name="adj2" fmla="val -602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Minimaal 100 jaar . .</a:t>
            </a:r>
            <a:r>
              <a:rPr lang="nl-NL" altLang="nl-NL" sz="3200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6227763" y="2924175"/>
            <a:ext cx="2232025" cy="647700"/>
          </a:xfrm>
          <a:prstGeom prst="wedgeRoundRectCallout">
            <a:avLst>
              <a:gd name="adj1" fmla="val -100000"/>
              <a:gd name="adj2" fmla="val 4093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Grijper</a:t>
            </a:r>
            <a:endParaRPr lang="nl-NL" altLang="nl-NL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 animBg="1"/>
      <p:bldP spid="2211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orsele  opslag retourafval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457200"/>
          </a:xfrm>
        </p:spPr>
        <p:txBody>
          <a:bodyPr/>
          <a:lstStyle/>
          <a:p>
            <a:pPr algn="l" eaLnBrk="1" hangingPunct="1"/>
            <a:r>
              <a:rPr lang="en-US" altLang="nl-NL" sz="3200" b="1" smtClean="0">
                <a:solidFill>
                  <a:srgbClr val="FF0000"/>
                </a:solidFill>
              </a:rPr>
              <a:t>Detail opslagput (ruimte voor cilinders)</a:t>
            </a:r>
            <a:endParaRPr lang="nl-NL" altLang="nl-NL" sz="32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rgbClr val="FF0000"/>
                </a:solidFill>
              </a:rPr>
              <a:t>Contrôle bij vertrek uit de centrale (Borsele)</a:t>
            </a:r>
            <a:endParaRPr lang="nl-NL" altLang="nl-NL" sz="2800" b="1" smtClean="0">
              <a:solidFill>
                <a:srgbClr val="FF0000"/>
              </a:solidFill>
            </a:endParaRPr>
          </a:p>
        </p:txBody>
      </p:sp>
      <p:pic>
        <p:nvPicPr>
          <p:cNvPr id="223238" name="Picture 6" descr="Borsele controle op besm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91154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6135688" y="5354638"/>
            <a:ext cx="2879725" cy="1439862"/>
          </a:xfrm>
          <a:prstGeom prst="wedgeRoundRectCallout">
            <a:avLst>
              <a:gd name="adj1" fmla="val -82745"/>
              <a:gd name="adj2" fmla="val -17590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Controle op bestraling of op besmetting?</a:t>
            </a:r>
            <a:endParaRPr lang="nl-NL" altLang="nl-NL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457200"/>
          </a:xfrm>
        </p:spPr>
        <p:txBody>
          <a:bodyPr/>
          <a:lstStyle/>
          <a:p>
            <a:pPr algn="l" eaLnBrk="1" hangingPunct="1"/>
            <a:r>
              <a:rPr lang="en-US" altLang="nl-NL" sz="3200" b="1" smtClean="0">
                <a:solidFill>
                  <a:srgbClr val="FF0000"/>
                </a:solidFill>
              </a:rPr>
              <a:t>Ondergrondse opslag gezocht voor 250.000 jaar . . .</a:t>
            </a:r>
            <a:endParaRPr lang="nl-NL" altLang="nl-NL" sz="3200" b="1" smtClean="0">
              <a:solidFill>
                <a:srgbClr val="FF0000"/>
              </a:solidFill>
            </a:endParaRPr>
          </a:p>
        </p:txBody>
      </p:sp>
      <p:pic>
        <p:nvPicPr>
          <p:cNvPr id="222212" name="Picture 4" descr="Zoutmijn Asse (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463550"/>
            <a:ext cx="903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Onderzoek in een zoutmijn in Asse (D)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6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Einde</a:t>
            </a:r>
            <a:endParaRPr lang="nl-NL" altLang="nl-NL" sz="6000" b="1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344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1905: </a:t>
            </a:r>
            <a:r>
              <a:rPr lang="en-US" altLang="nl-NL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Einstein</a:t>
            </a:r>
            <a:endParaRPr lang="nl-NL" altLang="nl-NL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3" descr="Einstein1921_by_F_Schmutze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403383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8290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1942: Enrico Fermi brengt de eerste </a:t>
            </a:r>
            <a:r>
              <a:rPr lang="en-US" altLang="nl-NL" sz="40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kettingreactie</a:t>
            </a: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 gang in een primitieve kerncentrale.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9" name="Picture 3" descr="Enrico_Fermi_1943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628775"/>
            <a:ext cx="40735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3711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32766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-straling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57912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neutronen</a:t>
            </a:r>
            <a:endParaRPr lang="nl-NL" altLang="nl-NL" sz="40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5272" name="Group 40"/>
          <p:cNvGrpSpPr>
            <a:grpSpLocks/>
          </p:cNvGrpSpPr>
          <p:nvPr/>
        </p:nvGrpSpPr>
        <p:grpSpPr bwMode="auto">
          <a:xfrm>
            <a:off x="0" y="1190625"/>
            <a:ext cx="8153400" cy="690563"/>
            <a:chOff x="0" y="942"/>
            <a:chExt cx="5136" cy="435"/>
          </a:xfrm>
        </p:grpSpPr>
        <p:sp>
          <p:nvSpPr>
            <p:cNvPr id="95236" name="Rectangle 4"/>
            <p:cNvSpPr>
              <a:spLocks noChangeArrowheads="1"/>
            </p:cNvSpPr>
            <p:nvPr/>
          </p:nvSpPr>
          <p:spPr bwMode="auto">
            <a:xfrm>
              <a:off x="0" y="942"/>
              <a:ext cx="19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FontTx/>
                <a:buChar char="•"/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-straling: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56" name="Rectangle 5"/>
            <p:cNvSpPr>
              <a:spLocks noChangeArrowheads="1"/>
            </p:cNvSpPr>
            <p:nvPr/>
          </p:nvSpPr>
          <p:spPr bwMode="auto">
            <a:xfrm>
              <a:off x="3600" y="945"/>
              <a:ext cx="153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3333CC"/>
                  </a:solidFill>
                </a:rPr>
                <a:t>electron</a:t>
              </a:r>
              <a:endParaRPr lang="nl-NL" altLang="nl-NL" sz="4000" b="1">
                <a:solidFill>
                  <a:srgbClr val="3333CC"/>
                </a:solidFill>
              </a:endParaRPr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1776" y="942"/>
              <a:ext cx="232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altLang="nl-NL" sz="4000" b="1" baseline="30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straling  =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971800" y="242888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He-4 kern =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6000750" y="-228600"/>
            <a:ext cx="1847850" cy="1543050"/>
            <a:chOff x="3732" y="327"/>
            <a:chExt cx="1164" cy="972"/>
          </a:xfrm>
        </p:grpSpPr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984" y="528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3732" y="327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759" y="723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4495800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protonen</a:t>
            </a:r>
            <a:endParaRPr lang="nl-NL" altLang="nl-NL" sz="40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7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133350"/>
            <a:ext cx="3200400" cy="914400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altLang="nl-NL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-straling:</a:t>
            </a:r>
            <a:endParaRPr lang="nl-NL" altLang="nl-NL" sz="4000" smtClean="0"/>
          </a:p>
        </p:txBody>
      </p:sp>
    </p:spTree>
    <p:extLst>
      <p:ext uri="{BB962C8B-B14F-4D97-AF65-F5344CB8AC3E}">
        <p14:creationId xmlns:p14="http://schemas.microsoft.com/office/powerpoint/2010/main" val="296751266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utoUpdateAnimBg="0"/>
      <p:bldP spid="95242" grpId="0" autoUpdateAnimBg="0"/>
      <p:bldP spid="95244" grpId="0" build="p" autoUpdateAnimBg="0"/>
      <p:bldP spid="95241" grpId="0" autoUpdateAnimBg="0"/>
      <p:bldP spid="9527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4611" name="Picture 3" descr="PET scann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7213"/>
            <a:ext cx="48244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13" name="Picture 5" descr="PET 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325"/>
            <a:ext cx="47879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78851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 scanner en PET scan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37641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50800" y="76200"/>
            <a:ext cx="8816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Kernsplijting: hoe gaat dat?</a:t>
            </a:r>
            <a:endParaRPr lang="nl-NL" altLang="nl-NL" sz="36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0" y="6400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hlinkClick r:id="" action="ppaction://hlinkshowjump?jump=firstslide"/>
              </a:rPr>
              <a:t>menu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234500" name="Oval 4"/>
          <p:cNvSpPr>
            <a:spLocks noChangeAspect="1" noChangeArrowheads="1"/>
          </p:cNvSpPr>
          <p:nvPr/>
        </p:nvSpPr>
        <p:spPr bwMode="auto">
          <a:xfrm flipH="1">
            <a:off x="2132013" y="32131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34501" name="Group 5"/>
          <p:cNvGrpSpPr>
            <a:grpSpLocks/>
          </p:cNvGrpSpPr>
          <p:nvPr/>
        </p:nvGrpSpPr>
        <p:grpSpPr bwMode="auto">
          <a:xfrm>
            <a:off x="1585913" y="2735263"/>
            <a:ext cx="1347787" cy="1198562"/>
            <a:chOff x="884" y="3134"/>
            <a:chExt cx="849" cy="755"/>
          </a:xfrm>
        </p:grpSpPr>
        <p:sp>
          <p:nvSpPr>
            <p:cNvPr id="27724" name="Oval 6" descr="Bol"/>
            <p:cNvSpPr>
              <a:spLocks noChangeAspect="1" noChangeArrowheads="1"/>
            </p:cNvSpPr>
            <p:nvPr/>
          </p:nvSpPr>
          <p:spPr bwMode="auto">
            <a:xfrm>
              <a:off x="908" y="3134"/>
              <a:ext cx="755" cy="755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25" name="Groep 49"/>
            <p:cNvGrpSpPr>
              <a:grpSpLocks/>
            </p:cNvGrpSpPr>
            <p:nvPr/>
          </p:nvGrpSpPr>
          <p:grpSpPr bwMode="auto">
            <a:xfrm>
              <a:off x="884" y="3249"/>
              <a:ext cx="849" cy="481"/>
              <a:chOff x="2168508" y="1824026"/>
              <a:chExt cx="1347798" cy="763294"/>
            </a:xfrm>
          </p:grpSpPr>
          <p:sp>
            <p:nvSpPr>
              <p:cNvPr id="2" name="Tekstvak 50"/>
              <p:cNvSpPr txBox="1"/>
              <p:nvPr/>
            </p:nvSpPr>
            <p:spPr>
              <a:xfrm>
                <a:off x="2184383" y="1824026"/>
                <a:ext cx="785818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141</a:t>
                </a:r>
              </a:p>
            </p:txBody>
          </p:sp>
          <p:sp>
            <p:nvSpPr>
              <p:cNvPr id="3" name="Tekstvak 51"/>
              <p:cNvSpPr txBox="1"/>
              <p:nvPr/>
            </p:nvSpPr>
            <p:spPr>
              <a:xfrm>
                <a:off x="2811450" y="1890675"/>
                <a:ext cx="704856" cy="5792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Ba</a:t>
                </a:r>
              </a:p>
            </p:txBody>
          </p:sp>
          <p:sp>
            <p:nvSpPr>
              <p:cNvPr id="4" name="Tekstvak 52"/>
              <p:cNvSpPr txBox="1"/>
              <p:nvPr/>
            </p:nvSpPr>
            <p:spPr>
              <a:xfrm>
                <a:off x="2168508" y="2130296"/>
                <a:ext cx="785818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56</a:t>
                </a:r>
              </a:p>
            </p:txBody>
          </p:sp>
        </p:grpSp>
      </p:grpSp>
      <p:grpSp>
        <p:nvGrpSpPr>
          <p:cNvPr id="234507" name="Group 11"/>
          <p:cNvGrpSpPr>
            <a:grpSpLocks/>
          </p:cNvGrpSpPr>
          <p:nvPr/>
        </p:nvGrpSpPr>
        <p:grpSpPr bwMode="auto">
          <a:xfrm>
            <a:off x="1581150" y="-1588"/>
            <a:ext cx="1347788" cy="1198563"/>
            <a:chOff x="884" y="3134"/>
            <a:chExt cx="849" cy="755"/>
          </a:xfrm>
        </p:grpSpPr>
        <p:sp>
          <p:nvSpPr>
            <p:cNvPr id="27719" name="Oval 12" descr="Bol"/>
            <p:cNvSpPr>
              <a:spLocks noChangeAspect="1" noChangeArrowheads="1"/>
            </p:cNvSpPr>
            <p:nvPr/>
          </p:nvSpPr>
          <p:spPr bwMode="auto">
            <a:xfrm>
              <a:off x="908" y="3134"/>
              <a:ext cx="755" cy="755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20" name="Groep 49"/>
            <p:cNvGrpSpPr>
              <a:grpSpLocks/>
            </p:cNvGrpSpPr>
            <p:nvPr/>
          </p:nvGrpSpPr>
          <p:grpSpPr bwMode="auto">
            <a:xfrm>
              <a:off x="884" y="3249"/>
              <a:ext cx="849" cy="481"/>
              <a:chOff x="2168508" y="1824026"/>
              <a:chExt cx="1347798" cy="763294"/>
            </a:xfrm>
          </p:grpSpPr>
          <p:sp>
            <p:nvSpPr>
              <p:cNvPr id="5" name="Tekstvak 50"/>
              <p:cNvSpPr txBox="1"/>
              <p:nvPr/>
            </p:nvSpPr>
            <p:spPr>
              <a:xfrm>
                <a:off x="2184383" y="182402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141</a:t>
                </a:r>
              </a:p>
            </p:txBody>
          </p:sp>
          <p:sp>
            <p:nvSpPr>
              <p:cNvPr id="6" name="Tekstvak 51"/>
              <p:cNvSpPr txBox="1"/>
              <p:nvPr/>
            </p:nvSpPr>
            <p:spPr>
              <a:xfrm>
                <a:off x="2811451" y="1890675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Ba</a:t>
                </a:r>
              </a:p>
            </p:txBody>
          </p:sp>
          <p:sp>
            <p:nvSpPr>
              <p:cNvPr id="7" name="Tekstvak 52"/>
              <p:cNvSpPr txBox="1"/>
              <p:nvPr/>
            </p:nvSpPr>
            <p:spPr>
              <a:xfrm>
                <a:off x="2168508" y="213029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56</a:t>
                </a:r>
              </a:p>
            </p:txBody>
          </p:sp>
        </p:grpSp>
      </p:grpSp>
      <p:grpSp>
        <p:nvGrpSpPr>
          <p:cNvPr id="234513" name="Group 17"/>
          <p:cNvGrpSpPr>
            <a:grpSpLocks/>
          </p:cNvGrpSpPr>
          <p:nvPr/>
        </p:nvGrpSpPr>
        <p:grpSpPr bwMode="auto">
          <a:xfrm>
            <a:off x="1581150" y="5919788"/>
            <a:ext cx="1347788" cy="935037"/>
            <a:chOff x="1679" y="3385"/>
            <a:chExt cx="849" cy="589"/>
          </a:xfrm>
        </p:grpSpPr>
        <p:sp>
          <p:nvSpPr>
            <p:cNvPr id="27714" name="Oval 18" descr="Bol"/>
            <p:cNvSpPr>
              <a:spLocks noChangeAspect="1" noChangeArrowheads="1"/>
            </p:cNvSpPr>
            <p:nvPr/>
          </p:nvSpPr>
          <p:spPr bwMode="auto">
            <a:xfrm>
              <a:off x="1837" y="3385"/>
              <a:ext cx="589" cy="589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15" name="Groep 49"/>
            <p:cNvGrpSpPr>
              <a:grpSpLocks/>
            </p:cNvGrpSpPr>
            <p:nvPr/>
          </p:nvGrpSpPr>
          <p:grpSpPr bwMode="auto">
            <a:xfrm>
              <a:off x="1679" y="3445"/>
              <a:ext cx="849" cy="481"/>
              <a:chOff x="2168508" y="1824026"/>
              <a:chExt cx="1347798" cy="763294"/>
            </a:xfrm>
          </p:grpSpPr>
          <p:sp>
            <p:nvSpPr>
              <p:cNvPr id="8" name="Tekstvak 50"/>
              <p:cNvSpPr txBox="1"/>
              <p:nvPr/>
            </p:nvSpPr>
            <p:spPr>
              <a:xfrm>
                <a:off x="2184383" y="1824026"/>
                <a:ext cx="785819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  <p:sp>
            <p:nvSpPr>
              <p:cNvPr id="9" name="Tekstvak 51"/>
              <p:cNvSpPr txBox="1"/>
              <p:nvPr/>
            </p:nvSpPr>
            <p:spPr>
              <a:xfrm>
                <a:off x="2811451" y="1890675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Kr</a:t>
                </a:r>
              </a:p>
            </p:txBody>
          </p:sp>
          <p:sp>
            <p:nvSpPr>
              <p:cNvPr id="10" name="Tekstvak 52"/>
              <p:cNvSpPr txBox="1"/>
              <p:nvPr/>
            </p:nvSpPr>
            <p:spPr>
              <a:xfrm>
                <a:off x="2168508" y="2130295"/>
                <a:ext cx="785819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36</a:t>
                </a:r>
              </a:p>
            </p:txBody>
          </p:sp>
        </p:grpSp>
      </p:grpSp>
      <p:sp>
        <p:nvSpPr>
          <p:cNvPr id="234519" name="Oval 23"/>
          <p:cNvSpPr>
            <a:spLocks noChangeAspect="1" noChangeArrowheads="1"/>
          </p:cNvSpPr>
          <p:nvPr/>
        </p:nvSpPr>
        <p:spPr bwMode="auto">
          <a:xfrm flipH="1">
            <a:off x="2124075" y="3225800"/>
            <a:ext cx="287338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0" name="Oval 24"/>
          <p:cNvSpPr>
            <a:spLocks noChangeAspect="1" noChangeArrowheads="1"/>
          </p:cNvSpPr>
          <p:nvPr/>
        </p:nvSpPr>
        <p:spPr bwMode="auto">
          <a:xfrm flipH="1">
            <a:off x="2119313" y="32464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1" name="Oval 25"/>
          <p:cNvSpPr>
            <a:spLocks noChangeAspect="1" noChangeArrowheads="1"/>
          </p:cNvSpPr>
          <p:nvPr/>
        </p:nvSpPr>
        <p:spPr bwMode="auto">
          <a:xfrm flipH="1">
            <a:off x="2119313" y="32131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2" name="Oval 26"/>
          <p:cNvSpPr>
            <a:spLocks noChangeAspect="1" noChangeArrowheads="1"/>
          </p:cNvSpPr>
          <p:nvPr/>
        </p:nvSpPr>
        <p:spPr bwMode="auto">
          <a:xfrm flipH="1">
            <a:off x="8675688" y="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3" name="Oval 27"/>
          <p:cNvSpPr>
            <a:spLocks noChangeAspect="1" noChangeArrowheads="1"/>
          </p:cNvSpPr>
          <p:nvPr/>
        </p:nvSpPr>
        <p:spPr bwMode="auto">
          <a:xfrm flipH="1">
            <a:off x="8675688" y="6570663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4" name="Oval 28"/>
          <p:cNvSpPr>
            <a:spLocks noChangeAspect="1" noChangeArrowheads="1"/>
          </p:cNvSpPr>
          <p:nvPr/>
        </p:nvSpPr>
        <p:spPr bwMode="auto">
          <a:xfrm flipH="1">
            <a:off x="8856663" y="32004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34525" name="Group 29"/>
          <p:cNvGrpSpPr>
            <a:grpSpLocks/>
          </p:cNvGrpSpPr>
          <p:nvPr/>
        </p:nvGrpSpPr>
        <p:grpSpPr bwMode="auto">
          <a:xfrm>
            <a:off x="1585913" y="2882900"/>
            <a:ext cx="1347787" cy="935038"/>
            <a:chOff x="1679" y="3385"/>
            <a:chExt cx="849" cy="589"/>
          </a:xfrm>
        </p:grpSpPr>
        <p:sp>
          <p:nvSpPr>
            <p:cNvPr id="27709" name="Oval 30" descr="Bol"/>
            <p:cNvSpPr>
              <a:spLocks noChangeAspect="1" noChangeArrowheads="1"/>
            </p:cNvSpPr>
            <p:nvPr/>
          </p:nvSpPr>
          <p:spPr bwMode="auto">
            <a:xfrm>
              <a:off x="1837" y="3385"/>
              <a:ext cx="589" cy="589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10" name="Groep 49"/>
            <p:cNvGrpSpPr>
              <a:grpSpLocks/>
            </p:cNvGrpSpPr>
            <p:nvPr/>
          </p:nvGrpSpPr>
          <p:grpSpPr bwMode="auto">
            <a:xfrm>
              <a:off x="1679" y="3445"/>
              <a:ext cx="849" cy="481"/>
              <a:chOff x="2168508" y="1824026"/>
              <a:chExt cx="1347798" cy="763294"/>
            </a:xfrm>
          </p:grpSpPr>
          <p:sp>
            <p:nvSpPr>
              <p:cNvPr id="11" name="Tekstvak 50"/>
              <p:cNvSpPr txBox="1"/>
              <p:nvPr/>
            </p:nvSpPr>
            <p:spPr>
              <a:xfrm>
                <a:off x="2184383" y="1824026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  <p:sp>
            <p:nvSpPr>
              <p:cNvPr id="12" name="Tekstvak 51"/>
              <p:cNvSpPr txBox="1"/>
              <p:nvPr/>
            </p:nvSpPr>
            <p:spPr>
              <a:xfrm>
                <a:off x="2811450" y="1890675"/>
                <a:ext cx="704856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Kr</a:t>
                </a:r>
              </a:p>
            </p:txBody>
          </p:sp>
          <p:sp>
            <p:nvSpPr>
              <p:cNvPr id="13" name="Tekstvak 52"/>
              <p:cNvSpPr txBox="1"/>
              <p:nvPr/>
            </p:nvSpPr>
            <p:spPr>
              <a:xfrm>
                <a:off x="2168508" y="2130296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36</a:t>
                </a:r>
              </a:p>
            </p:txBody>
          </p:sp>
        </p:grpSp>
      </p:grpSp>
      <p:grpSp>
        <p:nvGrpSpPr>
          <p:cNvPr id="234531" name="Group 35"/>
          <p:cNvGrpSpPr>
            <a:grpSpLocks/>
          </p:cNvGrpSpPr>
          <p:nvPr/>
        </p:nvGrpSpPr>
        <p:grpSpPr bwMode="auto">
          <a:xfrm>
            <a:off x="1416050" y="2489200"/>
            <a:ext cx="1692275" cy="1692275"/>
            <a:chOff x="0" y="1049"/>
            <a:chExt cx="1066" cy="1066"/>
          </a:xfrm>
        </p:grpSpPr>
        <p:sp>
          <p:nvSpPr>
            <p:cNvPr id="27704" name="Oval 36" descr="Bol"/>
            <p:cNvSpPr>
              <a:spLocks noChangeAspect="1" noChangeArrowheads="1"/>
            </p:cNvSpPr>
            <p:nvPr/>
          </p:nvSpPr>
          <p:spPr bwMode="auto">
            <a:xfrm>
              <a:off x="0" y="1049"/>
              <a:ext cx="1066" cy="1066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05" name="Groep 49"/>
            <p:cNvGrpSpPr>
              <a:grpSpLocks/>
            </p:cNvGrpSpPr>
            <p:nvPr/>
          </p:nvGrpSpPr>
          <p:grpSpPr bwMode="auto">
            <a:xfrm>
              <a:off x="204" y="1376"/>
              <a:ext cx="849" cy="481"/>
              <a:chOff x="2168508" y="1824026"/>
              <a:chExt cx="1347798" cy="763294"/>
            </a:xfrm>
          </p:grpSpPr>
          <p:sp>
            <p:nvSpPr>
              <p:cNvPr id="14" name="Tekstvak 50"/>
              <p:cNvSpPr txBox="1"/>
              <p:nvPr/>
            </p:nvSpPr>
            <p:spPr>
              <a:xfrm>
                <a:off x="2184383" y="182402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235</a:t>
                </a:r>
              </a:p>
            </p:txBody>
          </p:sp>
          <p:sp>
            <p:nvSpPr>
              <p:cNvPr id="15" name="Tekstvak 51"/>
              <p:cNvSpPr txBox="1"/>
              <p:nvPr/>
            </p:nvSpPr>
            <p:spPr>
              <a:xfrm>
                <a:off x="2811451" y="1890675"/>
                <a:ext cx="704855" cy="5792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16" name="Tekstvak 52"/>
              <p:cNvSpPr txBox="1"/>
              <p:nvPr/>
            </p:nvSpPr>
            <p:spPr>
              <a:xfrm>
                <a:off x="2168508" y="2130295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</p:grpSp>
      </p:grpSp>
      <p:grpSp>
        <p:nvGrpSpPr>
          <p:cNvPr id="234537" name="Group 41"/>
          <p:cNvGrpSpPr>
            <a:grpSpLocks/>
          </p:cNvGrpSpPr>
          <p:nvPr/>
        </p:nvGrpSpPr>
        <p:grpSpPr bwMode="auto">
          <a:xfrm>
            <a:off x="1416050" y="2522538"/>
            <a:ext cx="1692275" cy="1692275"/>
            <a:chOff x="184" y="2004"/>
            <a:chExt cx="1066" cy="1066"/>
          </a:xfrm>
        </p:grpSpPr>
        <p:sp>
          <p:nvSpPr>
            <p:cNvPr id="27699" name="Oval 42" descr="Bol"/>
            <p:cNvSpPr>
              <a:spLocks noChangeAspect="1" noChangeArrowheads="1"/>
            </p:cNvSpPr>
            <p:nvPr/>
          </p:nvSpPr>
          <p:spPr bwMode="auto">
            <a:xfrm>
              <a:off x="184" y="2004"/>
              <a:ext cx="1066" cy="1066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00" name="Groep 49"/>
            <p:cNvGrpSpPr>
              <a:grpSpLocks/>
            </p:cNvGrpSpPr>
            <p:nvPr/>
          </p:nvGrpSpPr>
          <p:grpSpPr bwMode="auto">
            <a:xfrm>
              <a:off x="385" y="2325"/>
              <a:ext cx="849" cy="481"/>
              <a:chOff x="2168508" y="1824026"/>
              <a:chExt cx="1347798" cy="763294"/>
            </a:xfrm>
          </p:grpSpPr>
          <p:sp>
            <p:nvSpPr>
              <p:cNvPr id="17" name="Tekstvak 50"/>
              <p:cNvSpPr txBox="1"/>
              <p:nvPr/>
            </p:nvSpPr>
            <p:spPr>
              <a:xfrm>
                <a:off x="2184383" y="1824025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236</a:t>
                </a:r>
              </a:p>
            </p:txBody>
          </p:sp>
          <p:sp>
            <p:nvSpPr>
              <p:cNvPr id="18" name="Tekstvak 51"/>
              <p:cNvSpPr txBox="1"/>
              <p:nvPr/>
            </p:nvSpPr>
            <p:spPr>
              <a:xfrm>
                <a:off x="2811450" y="1890674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19" name="Tekstvak 52"/>
              <p:cNvSpPr txBox="1"/>
              <p:nvPr/>
            </p:nvSpPr>
            <p:spPr>
              <a:xfrm>
                <a:off x="2168508" y="2130295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</p:grpSp>
      </p:grpSp>
      <p:sp>
        <p:nvSpPr>
          <p:cNvPr id="307223" name="AutoShape 23"/>
          <p:cNvSpPr>
            <a:spLocks noChangeArrowheads="1"/>
          </p:cNvSpPr>
          <p:nvPr/>
        </p:nvSpPr>
        <p:spPr bwMode="auto">
          <a:xfrm>
            <a:off x="3708400" y="879475"/>
            <a:ext cx="5040313" cy="1439863"/>
          </a:xfrm>
          <a:prstGeom prst="wedgeRoundRectCallout">
            <a:avLst>
              <a:gd name="adj1" fmla="val -15954"/>
              <a:gd name="adj2" fmla="val 4592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Na de splijting zijn er twee kleinere kernen, 3 neutronen EN warmte-energie!</a:t>
            </a:r>
          </a:p>
        </p:txBody>
      </p:sp>
      <p:sp>
        <p:nvSpPr>
          <p:cNvPr id="307224" name="AutoShape 24"/>
          <p:cNvSpPr>
            <a:spLocks noChangeArrowheads="1"/>
          </p:cNvSpPr>
          <p:nvPr/>
        </p:nvSpPr>
        <p:spPr bwMode="auto">
          <a:xfrm>
            <a:off x="3132138" y="0"/>
            <a:ext cx="5040312" cy="1800225"/>
          </a:xfrm>
          <a:prstGeom prst="wedgeRoundRectCallout">
            <a:avLst>
              <a:gd name="adj1" fmla="val -6440"/>
              <a:gd name="adj2" fmla="val 9135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Met deze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warmte-energie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wordt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stoom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gemaakt die een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turbine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aandrijft waardoor een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generator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stroom opwekt!</a:t>
            </a:r>
          </a:p>
        </p:txBody>
      </p:sp>
      <p:grpSp>
        <p:nvGrpSpPr>
          <p:cNvPr id="234571" name="Group 75"/>
          <p:cNvGrpSpPr>
            <a:grpSpLocks/>
          </p:cNvGrpSpPr>
          <p:nvPr/>
        </p:nvGrpSpPr>
        <p:grpSpPr bwMode="auto">
          <a:xfrm>
            <a:off x="0" y="188913"/>
            <a:ext cx="4716463" cy="3298825"/>
            <a:chOff x="0" y="119"/>
            <a:chExt cx="2971" cy="2078"/>
          </a:xfrm>
        </p:grpSpPr>
        <p:sp>
          <p:nvSpPr>
            <p:cNvPr id="27672" name="AutoShape 25"/>
            <p:cNvSpPr>
              <a:spLocks noChangeArrowheads="1"/>
            </p:cNvSpPr>
            <p:nvPr/>
          </p:nvSpPr>
          <p:spPr bwMode="auto">
            <a:xfrm>
              <a:off x="113" y="119"/>
              <a:ext cx="2858" cy="1134"/>
            </a:xfrm>
            <a:prstGeom prst="wedgeRoundRectCallout">
              <a:avLst>
                <a:gd name="adj1" fmla="val -49792"/>
                <a:gd name="adj2" fmla="val 112611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FF3300"/>
                  </a:solidFill>
                  <a:latin typeface="Comic Sans MS" pitchFamily="66" charset="0"/>
                </a:rPr>
                <a:t>Een neutron wordt met 10.000 km/h op een U-235 kern geschoten waardoor de kern splijt.</a:t>
              </a:r>
            </a:p>
          </p:txBody>
        </p:sp>
        <p:sp>
          <p:nvSpPr>
            <p:cNvPr id="27673" name="Oval 77"/>
            <p:cNvSpPr>
              <a:spLocks noChangeAspect="1" noChangeArrowheads="1"/>
            </p:cNvSpPr>
            <p:nvPr/>
          </p:nvSpPr>
          <p:spPr bwMode="auto">
            <a:xfrm flipH="1">
              <a:off x="0" y="2016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34574" name="Group 17"/>
          <p:cNvGrpSpPr>
            <a:grpSpLocks/>
          </p:cNvGrpSpPr>
          <p:nvPr/>
        </p:nvGrpSpPr>
        <p:grpSpPr bwMode="auto">
          <a:xfrm>
            <a:off x="4772025" y="2387600"/>
            <a:ext cx="1706563" cy="1922463"/>
            <a:chOff x="3683" y="1071"/>
            <a:chExt cx="1075" cy="1211"/>
          </a:xfrm>
        </p:grpSpPr>
        <p:sp>
          <p:nvSpPr>
            <p:cNvPr id="27670" name="AutoShape 18"/>
            <p:cNvSpPr>
              <a:spLocks noChangeArrowheads="1"/>
            </p:cNvSpPr>
            <p:nvPr/>
          </p:nvSpPr>
          <p:spPr bwMode="auto">
            <a:xfrm>
              <a:off x="3683" y="1071"/>
              <a:ext cx="1075" cy="121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71" name="Text Box 19"/>
            <p:cNvSpPr txBox="1">
              <a:spLocks noChangeArrowheads="1"/>
            </p:cNvSpPr>
            <p:nvPr/>
          </p:nvSpPr>
          <p:spPr bwMode="auto">
            <a:xfrm>
              <a:off x="3814" y="1466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</a:rPr>
                <a:t>energie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1692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4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45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6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7" grpId="0" autoUpdateAnimBg="0"/>
      <p:bldP spid="234500" grpId="0" animBg="1"/>
      <p:bldP spid="234500" grpId="1" animBg="1"/>
      <p:bldP spid="234519" grpId="0" animBg="1"/>
      <p:bldP spid="234519" grpId="1" animBg="1"/>
      <p:bldP spid="234520" grpId="0" animBg="1"/>
      <p:bldP spid="234520" grpId="1" animBg="1"/>
      <p:bldP spid="234521" grpId="0" animBg="1"/>
      <p:bldP spid="234521" grpId="1" animBg="1"/>
      <p:bldP spid="234522" grpId="0" animBg="1"/>
      <p:bldP spid="234523" grpId="0" animBg="1"/>
      <p:bldP spid="234524" grpId="0" animBg="1"/>
      <p:bldP spid="307223" grpId="0" animBg="1"/>
      <p:bldP spid="307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728" name="Group 288"/>
          <p:cNvGrpSpPr>
            <a:grpSpLocks/>
          </p:cNvGrpSpPr>
          <p:nvPr/>
        </p:nvGrpSpPr>
        <p:grpSpPr bwMode="auto">
          <a:xfrm>
            <a:off x="1466850" y="3086100"/>
            <a:ext cx="1893888" cy="1371600"/>
            <a:chOff x="924" y="1944"/>
            <a:chExt cx="1193" cy="864"/>
          </a:xfrm>
        </p:grpSpPr>
        <p:grpSp>
          <p:nvGrpSpPr>
            <p:cNvPr id="28882" name="Group 248"/>
            <p:cNvGrpSpPr>
              <a:grpSpLocks/>
            </p:cNvGrpSpPr>
            <p:nvPr/>
          </p:nvGrpSpPr>
          <p:grpSpPr bwMode="auto">
            <a:xfrm>
              <a:off x="976" y="1944"/>
              <a:ext cx="1072" cy="816"/>
              <a:chOff x="976" y="1928"/>
              <a:chExt cx="1072" cy="816"/>
            </a:xfrm>
          </p:grpSpPr>
          <p:sp>
            <p:nvSpPr>
              <p:cNvPr id="28887" name="Oval 113" descr="Bol"/>
              <p:cNvSpPr>
                <a:spLocks noChangeAspect="1" noChangeArrowheads="1"/>
              </p:cNvSpPr>
              <p:nvPr/>
            </p:nvSpPr>
            <p:spPr bwMode="auto">
              <a:xfrm>
                <a:off x="1656" y="2432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8" name="Oval 114" descr="Bol"/>
              <p:cNvSpPr>
                <a:spLocks noChangeAspect="1" noChangeArrowheads="1"/>
              </p:cNvSpPr>
              <p:nvPr/>
            </p:nvSpPr>
            <p:spPr bwMode="auto">
              <a:xfrm>
                <a:off x="1284" y="2419"/>
                <a:ext cx="91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889" name="Group 160"/>
              <p:cNvGrpSpPr>
                <a:grpSpLocks/>
              </p:cNvGrpSpPr>
              <p:nvPr/>
            </p:nvGrpSpPr>
            <p:grpSpPr bwMode="auto">
              <a:xfrm>
                <a:off x="976" y="1928"/>
                <a:ext cx="1072" cy="816"/>
                <a:chOff x="976" y="1928"/>
                <a:chExt cx="1072" cy="816"/>
              </a:xfrm>
            </p:grpSpPr>
            <p:sp>
              <p:nvSpPr>
                <p:cNvPr id="28890" name="Freeform 155"/>
                <p:cNvSpPr>
                  <a:spLocks/>
                </p:cNvSpPr>
                <p:nvPr/>
              </p:nvSpPr>
              <p:spPr bwMode="auto">
                <a:xfrm>
                  <a:off x="976" y="1952"/>
                  <a:ext cx="528" cy="792"/>
                </a:xfrm>
                <a:custGeom>
                  <a:avLst/>
                  <a:gdLst>
                    <a:gd name="T0" fmla="*/ 528 w 528"/>
                    <a:gd name="T1" fmla="*/ 0 h 792"/>
                    <a:gd name="T2" fmla="*/ 0 w 528"/>
                    <a:gd name="T3" fmla="*/ 792 h 792"/>
                    <a:gd name="T4" fmla="*/ 0 60000 65536"/>
                    <a:gd name="T5" fmla="*/ 0 60000 65536"/>
                    <a:gd name="T6" fmla="*/ 0 w 528"/>
                    <a:gd name="T7" fmla="*/ 0 h 792"/>
                    <a:gd name="T8" fmla="*/ 528 w 528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792">
                      <a:moveTo>
                        <a:pt x="528" y="0"/>
                      </a:moveTo>
                      <a:lnTo>
                        <a:pt x="0" y="79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1" name="Freeform 156"/>
                <p:cNvSpPr>
                  <a:spLocks/>
                </p:cNvSpPr>
                <p:nvPr/>
              </p:nvSpPr>
              <p:spPr bwMode="auto">
                <a:xfrm>
                  <a:off x="1328" y="1960"/>
                  <a:ext cx="192" cy="488"/>
                </a:xfrm>
                <a:custGeom>
                  <a:avLst/>
                  <a:gdLst>
                    <a:gd name="T0" fmla="*/ 192 w 192"/>
                    <a:gd name="T1" fmla="*/ 0 h 488"/>
                    <a:gd name="T2" fmla="*/ 0 w 192"/>
                    <a:gd name="T3" fmla="*/ 488 h 488"/>
                    <a:gd name="T4" fmla="*/ 0 60000 65536"/>
                    <a:gd name="T5" fmla="*/ 0 60000 65536"/>
                    <a:gd name="T6" fmla="*/ 0 w 192"/>
                    <a:gd name="T7" fmla="*/ 0 h 488"/>
                    <a:gd name="T8" fmla="*/ 192 w 192"/>
                    <a:gd name="T9" fmla="*/ 488 h 4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488">
                      <a:moveTo>
                        <a:pt x="192" y="0"/>
                      </a:moveTo>
                      <a:lnTo>
                        <a:pt x="0" y="48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2" name="Freeform 157"/>
                <p:cNvSpPr>
                  <a:spLocks/>
                </p:cNvSpPr>
                <p:nvPr/>
              </p:nvSpPr>
              <p:spPr bwMode="auto">
                <a:xfrm>
                  <a:off x="1528" y="1960"/>
                  <a:ext cx="176" cy="512"/>
                </a:xfrm>
                <a:custGeom>
                  <a:avLst/>
                  <a:gdLst>
                    <a:gd name="T0" fmla="*/ 0 w 176"/>
                    <a:gd name="T1" fmla="*/ 0 h 512"/>
                    <a:gd name="T2" fmla="*/ 176 w 176"/>
                    <a:gd name="T3" fmla="*/ 512 h 512"/>
                    <a:gd name="T4" fmla="*/ 0 60000 65536"/>
                    <a:gd name="T5" fmla="*/ 0 60000 65536"/>
                    <a:gd name="T6" fmla="*/ 0 w 176"/>
                    <a:gd name="T7" fmla="*/ 0 h 512"/>
                    <a:gd name="T8" fmla="*/ 176 w 176"/>
                    <a:gd name="T9" fmla="*/ 512 h 5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512">
                      <a:moveTo>
                        <a:pt x="0" y="0"/>
                      </a:moveTo>
                      <a:lnTo>
                        <a:pt x="176" y="51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3" name="Freeform 158"/>
                <p:cNvSpPr>
                  <a:spLocks/>
                </p:cNvSpPr>
                <p:nvPr/>
              </p:nvSpPr>
              <p:spPr bwMode="auto">
                <a:xfrm>
                  <a:off x="1512" y="1968"/>
                  <a:ext cx="8" cy="744"/>
                </a:xfrm>
                <a:custGeom>
                  <a:avLst/>
                  <a:gdLst>
                    <a:gd name="T0" fmla="*/ 8 w 8"/>
                    <a:gd name="T1" fmla="*/ 0 h 744"/>
                    <a:gd name="T2" fmla="*/ 0 w 8"/>
                    <a:gd name="T3" fmla="*/ 744 h 744"/>
                    <a:gd name="T4" fmla="*/ 0 60000 65536"/>
                    <a:gd name="T5" fmla="*/ 0 60000 65536"/>
                    <a:gd name="T6" fmla="*/ 0 w 8"/>
                    <a:gd name="T7" fmla="*/ 0 h 744"/>
                    <a:gd name="T8" fmla="*/ 8 w 8"/>
                    <a:gd name="T9" fmla="*/ 744 h 7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744">
                      <a:moveTo>
                        <a:pt x="8" y="0"/>
                      </a:moveTo>
                      <a:lnTo>
                        <a:pt x="0" y="74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4" name="Freeform 159"/>
                <p:cNvSpPr>
                  <a:spLocks/>
                </p:cNvSpPr>
                <p:nvPr/>
              </p:nvSpPr>
              <p:spPr bwMode="auto">
                <a:xfrm>
                  <a:off x="1520" y="1928"/>
                  <a:ext cx="528" cy="808"/>
                </a:xfrm>
                <a:custGeom>
                  <a:avLst/>
                  <a:gdLst>
                    <a:gd name="T0" fmla="*/ 0 w 528"/>
                    <a:gd name="T1" fmla="*/ 0 h 808"/>
                    <a:gd name="T2" fmla="*/ 528 w 528"/>
                    <a:gd name="T3" fmla="*/ 808 h 808"/>
                    <a:gd name="T4" fmla="*/ 0 60000 65536"/>
                    <a:gd name="T5" fmla="*/ 0 60000 65536"/>
                    <a:gd name="T6" fmla="*/ 0 w 528"/>
                    <a:gd name="T7" fmla="*/ 0 h 808"/>
                    <a:gd name="T8" fmla="*/ 528 w 528"/>
                    <a:gd name="T9" fmla="*/ 808 h 80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808">
                      <a:moveTo>
                        <a:pt x="0" y="0"/>
                      </a:moveTo>
                      <a:lnTo>
                        <a:pt x="528" y="80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8883" name="Group 78"/>
            <p:cNvGrpSpPr>
              <a:grpSpLocks/>
            </p:cNvGrpSpPr>
            <p:nvPr/>
          </p:nvGrpSpPr>
          <p:grpSpPr bwMode="auto">
            <a:xfrm>
              <a:off x="924" y="2714"/>
              <a:ext cx="1193" cy="94"/>
              <a:chOff x="924" y="2976"/>
              <a:chExt cx="1193" cy="94"/>
            </a:xfrm>
          </p:grpSpPr>
          <p:sp>
            <p:nvSpPr>
              <p:cNvPr id="28884" name="Oval 75"/>
              <p:cNvSpPr>
                <a:spLocks noChangeAspect="1" noChangeArrowheads="1"/>
              </p:cNvSpPr>
              <p:nvPr/>
            </p:nvSpPr>
            <p:spPr bwMode="auto">
              <a:xfrm>
                <a:off x="92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5" name="Oval 76"/>
              <p:cNvSpPr>
                <a:spLocks noChangeAspect="1" noChangeArrowheads="1"/>
              </p:cNvSpPr>
              <p:nvPr/>
            </p:nvSpPr>
            <p:spPr bwMode="auto">
              <a:xfrm>
                <a:off x="147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6" name="Oval 77"/>
              <p:cNvSpPr>
                <a:spLocks noChangeAspect="1" noChangeArrowheads="1"/>
              </p:cNvSpPr>
              <p:nvPr/>
            </p:nvSpPr>
            <p:spPr bwMode="auto">
              <a:xfrm>
                <a:off x="2026" y="2979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730" name="Group 290"/>
          <p:cNvGrpSpPr>
            <a:grpSpLocks/>
          </p:cNvGrpSpPr>
          <p:nvPr/>
        </p:nvGrpSpPr>
        <p:grpSpPr bwMode="auto">
          <a:xfrm>
            <a:off x="6702425" y="3086100"/>
            <a:ext cx="1893888" cy="1368425"/>
            <a:chOff x="4222" y="1944"/>
            <a:chExt cx="1193" cy="862"/>
          </a:xfrm>
        </p:grpSpPr>
        <p:grpSp>
          <p:nvGrpSpPr>
            <p:cNvPr id="28869" name="Group 83"/>
            <p:cNvGrpSpPr>
              <a:grpSpLocks/>
            </p:cNvGrpSpPr>
            <p:nvPr/>
          </p:nvGrpSpPr>
          <p:grpSpPr bwMode="auto">
            <a:xfrm>
              <a:off x="4222" y="2712"/>
              <a:ext cx="1193" cy="94"/>
              <a:chOff x="924" y="2976"/>
              <a:chExt cx="1193" cy="94"/>
            </a:xfrm>
          </p:grpSpPr>
          <p:sp>
            <p:nvSpPr>
              <p:cNvPr id="28879" name="Oval 84"/>
              <p:cNvSpPr>
                <a:spLocks noChangeAspect="1" noChangeArrowheads="1"/>
              </p:cNvSpPr>
              <p:nvPr/>
            </p:nvSpPr>
            <p:spPr bwMode="auto">
              <a:xfrm>
                <a:off x="92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0" name="Oval 85"/>
              <p:cNvSpPr>
                <a:spLocks noChangeAspect="1" noChangeArrowheads="1"/>
              </p:cNvSpPr>
              <p:nvPr/>
            </p:nvSpPr>
            <p:spPr bwMode="auto">
              <a:xfrm>
                <a:off x="147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1" name="Oval 86"/>
              <p:cNvSpPr>
                <a:spLocks noChangeAspect="1" noChangeArrowheads="1"/>
              </p:cNvSpPr>
              <p:nvPr/>
            </p:nvSpPr>
            <p:spPr bwMode="auto">
              <a:xfrm>
                <a:off x="2026" y="2979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70" name="Group 250"/>
            <p:cNvGrpSpPr>
              <a:grpSpLocks/>
            </p:cNvGrpSpPr>
            <p:nvPr/>
          </p:nvGrpSpPr>
          <p:grpSpPr bwMode="auto">
            <a:xfrm>
              <a:off x="4281" y="1944"/>
              <a:ext cx="1072" cy="816"/>
              <a:chOff x="4281" y="1928"/>
              <a:chExt cx="1072" cy="816"/>
            </a:xfrm>
          </p:grpSpPr>
          <p:sp>
            <p:nvSpPr>
              <p:cNvPr id="28871" name="Oval 169" descr="Bol"/>
              <p:cNvSpPr>
                <a:spLocks noChangeAspect="1" noChangeArrowheads="1"/>
              </p:cNvSpPr>
              <p:nvPr/>
            </p:nvSpPr>
            <p:spPr bwMode="auto">
              <a:xfrm>
                <a:off x="4961" y="2432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2" name="Oval 170" descr="Bol"/>
              <p:cNvSpPr>
                <a:spLocks noChangeAspect="1" noChangeArrowheads="1"/>
              </p:cNvSpPr>
              <p:nvPr/>
            </p:nvSpPr>
            <p:spPr bwMode="auto">
              <a:xfrm>
                <a:off x="4589" y="2419"/>
                <a:ext cx="91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873" name="Group 171"/>
              <p:cNvGrpSpPr>
                <a:grpSpLocks/>
              </p:cNvGrpSpPr>
              <p:nvPr/>
            </p:nvGrpSpPr>
            <p:grpSpPr bwMode="auto">
              <a:xfrm>
                <a:off x="4281" y="1928"/>
                <a:ext cx="1072" cy="816"/>
                <a:chOff x="976" y="1928"/>
                <a:chExt cx="1072" cy="816"/>
              </a:xfrm>
            </p:grpSpPr>
            <p:sp>
              <p:nvSpPr>
                <p:cNvPr id="28874" name="Freeform 172"/>
                <p:cNvSpPr>
                  <a:spLocks/>
                </p:cNvSpPr>
                <p:nvPr/>
              </p:nvSpPr>
              <p:spPr bwMode="auto">
                <a:xfrm>
                  <a:off x="976" y="1952"/>
                  <a:ext cx="528" cy="792"/>
                </a:xfrm>
                <a:custGeom>
                  <a:avLst/>
                  <a:gdLst>
                    <a:gd name="T0" fmla="*/ 528 w 528"/>
                    <a:gd name="T1" fmla="*/ 0 h 792"/>
                    <a:gd name="T2" fmla="*/ 0 w 528"/>
                    <a:gd name="T3" fmla="*/ 792 h 792"/>
                    <a:gd name="T4" fmla="*/ 0 60000 65536"/>
                    <a:gd name="T5" fmla="*/ 0 60000 65536"/>
                    <a:gd name="T6" fmla="*/ 0 w 528"/>
                    <a:gd name="T7" fmla="*/ 0 h 792"/>
                    <a:gd name="T8" fmla="*/ 528 w 528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792">
                      <a:moveTo>
                        <a:pt x="528" y="0"/>
                      </a:moveTo>
                      <a:lnTo>
                        <a:pt x="0" y="79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5" name="Freeform 173"/>
                <p:cNvSpPr>
                  <a:spLocks/>
                </p:cNvSpPr>
                <p:nvPr/>
              </p:nvSpPr>
              <p:spPr bwMode="auto">
                <a:xfrm>
                  <a:off x="1328" y="1960"/>
                  <a:ext cx="192" cy="488"/>
                </a:xfrm>
                <a:custGeom>
                  <a:avLst/>
                  <a:gdLst>
                    <a:gd name="T0" fmla="*/ 192 w 192"/>
                    <a:gd name="T1" fmla="*/ 0 h 488"/>
                    <a:gd name="T2" fmla="*/ 0 w 192"/>
                    <a:gd name="T3" fmla="*/ 488 h 488"/>
                    <a:gd name="T4" fmla="*/ 0 60000 65536"/>
                    <a:gd name="T5" fmla="*/ 0 60000 65536"/>
                    <a:gd name="T6" fmla="*/ 0 w 192"/>
                    <a:gd name="T7" fmla="*/ 0 h 488"/>
                    <a:gd name="T8" fmla="*/ 192 w 192"/>
                    <a:gd name="T9" fmla="*/ 488 h 4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488">
                      <a:moveTo>
                        <a:pt x="192" y="0"/>
                      </a:moveTo>
                      <a:lnTo>
                        <a:pt x="0" y="48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6" name="Freeform 174"/>
                <p:cNvSpPr>
                  <a:spLocks/>
                </p:cNvSpPr>
                <p:nvPr/>
              </p:nvSpPr>
              <p:spPr bwMode="auto">
                <a:xfrm>
                  <a:off x="1528" y="1960"/>
                  <a:ext cx="176" cy="512"/>
                </a:xfrm>
                <a:custGeom>
                  <a:avLst/>
                  <a:gdLst>
                    <a:gd name="T0" fmla="*/ 0 w 176"/>
                    <a:gd name="T1" fmla="*/ 0 h 512"/>
                    <a:gd name="T2" fmla="*/ 176 w 176"/>
                    <a:gd name="T3" fmla="*/ 512 h 512"/>
                    <a:gd name="T4" fmla="*/ 0 60000 65536"/>
                    <a:gd name="T5" fmla="*/ 0 60000 65536"/>
                    <a:gd name="T6" fmla="*/ 0 w 176"/>
                    <a:gd name="T7" fmla="*/ 0 h 512"/>
                    <a:gd name="T8" fmla="*/ 176 w 176"/>
                    <a:gd name="T9" fmla="*/ 512 h 5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512">
                      <a:moveTo>
                        <a:pt x="0" y="0"/>
                      </a:moveTo>
                      <a:lnTo>
                        <a:pt x="176" y="51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7" name="Freeform 175"/>
                <p:cNvSpPr>
                  <a:spLocks/>
                </p:cNvSpPr>
                <p:nvPr/>
              </p:nvSpPr>
              <p:spPr bwMode="auto">
                <a:xfrm>
                  <a:off x="1512" y="1968"/>
                  <a:ext cx="8" cy="744"/>
                </a:xfrm>
                <a:custGeom>
                  <a:avLst/>
                  <a:gdLst>
                    <a:gd name="T0" fmla="*/ 8 w 8"/>
                    <a:gd name="T1" fmla="*/ 0 h 744"/>
                    <a:gd name="T2" fmla="*/ 0 w 8"/>
                    <a:gd name="T3" fmla="*/ 744 h 744"/>
                    <a:gd name="T4" fmla="*/ 0 60000 65536"/>
                    <a:gd name="T5" fmla="*/ 0 60000 65536"/>
                    <a:gd name="T6" fmla="*/ 0 w 8"/>
                    <a:gd name="T7" fmla="*/ 0 h 744"/>
                    <a:gd name="T8" fmla="*/ 8 w 8"/>
                    <a:gd name="T9" fmla="*/ 744 h 7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744">
                      <a:moveTo>
                        <a:pt x="8" y="0"/>
                      </a:moveTo>
                      <a:lnTo>
                        <a:pt x="0" y="74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8" name="Freeform 176"/>
                <p:cNvSpPr>
                  <a:spLocks/>
                </p:cNvSpPr>
                <p:nvPr/>
              </p:nvSpPr>
              <p:spPr bwMode="auto">
                <a:xfrm>
                  <a:off x="1520" y="1928"/>
                  <a:ext cx="528" cy="808"/>
                </a:xfrm>
                <a:custGeom>
                  <a:avLst/>
                  <a:gdLst>
                    <a:gd name="T0" fmla="*/ 0 w 528"/>
                    <a:gd name="T1" fmla="*/ 0 h 808"/>
                    <a:gd name="T2" fmla="*/ 528 w 528"/>
                    <a:gd name="T3" fmla="*/ 808 h 808"/>
                    <a:gd name="T4" fmla="*/ 0 60000 65536"/>
                    <a:gd name="T5" fmla="*/ 0 60000 65536"/>
                    <a:gd name="T6" fmla="*/ 0 w 528"/>
                    <a:gd name="T7" fmla="*/ 0 h 808"/>
                    <a:gd name="T8" fmla="*/ 528 w 528"/>
                    <a:gd name="T9" fmla="*/ 808 h 80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808">
                      <a:moveTo>
                        <a:pt x="0" y="0"/>
                      </a:moveTo>
                      <a:lnTo>
                        <a:pt x="528" y="80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31" name="Group 291"/>
          <p:cNvGrpSpPr>
            <a:grpSpLocks/>
          </p:cNvGrpSpPr>
          <p:nvPr/>
        </p:nvGrpSpPr>
        <p:grpSpPr bwMode="auto">
          <a:xfrm>
            <a:off x="4079875" y="3068638"/>
            <a:ext cx="1893888" cy="1393825"/>
            <a:chOff x="2570" y="1933"/>
            <a:chExt cx="1193" cy="878"/>
          </a:xfrm>
        </p:grpSpPr>
        <p:sp>
          <p:nvSpPr>
            <p:cNvPr id="28856" name="Oval 161" descr="Bol"/>
            <p:cNvSpPr>
              <a:spLocks noChangeAspect="1" noChangeArrowheads="1"/>
            </p:cNvSpPr>
            <p:nvPr/>
          </p:nvSpPr>
          <p:spPr bwMode="auto">
            <a:xfrm>
              <a:off x="3304" y="243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57" name="Oval 162" descr="Bol"/>
            <p:cNvSpPr>
              <a:spLocks noChangeAspect="1" noChangeArrowheads="1"/>
            </p:cNvSpPr>
            <p:nvPr/>
          </p:nvSpPr>
          <p:spPr bwMode="auto">
            <a:xfrm>
              <a:off x="2932" y="2424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58" name="Group 289"/>
            <p:cNvGrpSpPr>
              <a:grpSpLocks/>
            </p:cNvGrpSpPr>
            <p:nvPr/>
          </p:nvGrpSpPr>
          <p:grpSpPr bwMode="auto">
            <a:xfrm>
              <a:off x="2570" y="1933"/>
              <a:ext cx="1193" cy="878"/>
              <a:chOff x="2570" y="1933"/>
              <a:chExt cx="1193" cy="878"/>
            </a:xfrm>
          </p:grpSpPr>
          <p:grpSp>
            <p:nvGrpSpPr>
              <p:cNvPr id="28859" name="Group 79"/>
              <p:cNvGrpSpPr>
                <a:grpSpLocks/>
              </p:cNvGrpSpPr>
              <p:nvPr/>
            </p:nvGrpSpPr>
            <p:grpSpPr bwMode="auto">
              <a:xfrm>
                <a:off x="2570" y="2717"/>
                <a:ext cx="1193" cy="94"/>
                <a:chOff x="924" y="2976"/>
                <a:chExt cx="1193" cy="94"/>
              </a:xfrm>
            </p:grpSpPr>
            <p:sp>
              <p:nvSpPr>
                <p:cNvPr id="28866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924" y="2976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7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976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8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026" y="2979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860" name="Group 163"/>
              <p:cNvGrpSpPr>
                <a:grpSpLocks/>
              </p:cNvGrpSpPr>
              <p:nvPr/>
            </p:nvGrpSpPr>
            <p:grpSpPr bwMode="auto">
              <a:xfrm>
                <a:off x="2624" y="1933"/>
                <a:ext cx="1072" cy="816"/>
                <a:chOff x="976" y="1928"/>
                <a:chExt cx="1072" cy="816"/>
              </a:xfrm>
            </p:grpSpPr>
            <p:sp>
              <p:nvSpPr>
                <p:cNvPr id="28861" name="Freeform 164"/>
                <p:cNvSpPr>
                  <a:spLocks/>
                </p:cNvSpPr>
                <p:nvPr/>
              </p:nvSpPr>
              <p:spPr bwMode="auto">
                <a:xfrm>
                  <a:off x="976" y="1952"/>
                  <a:ext cx="528" cy="792"/>
                </a:xfrm>
                <a:custGeom>
                  <a:avLst/>
                  <a:gdLst>
                    <a:gd name="T0" fmla="*/ 528 w 528"/>
                    <a:gd name="T1" fmla="*/ 0 h 792"/>
                    <a:gd name="T2" fmla="*/ 0 w 528"/>
                    <a:gd name="T3" fmla="*/ 792 h 792"/>
                    <a:gd name="T4" fmla="*/ 0 60000 65536"/>
                    <a:gd name="T5" fmla="*/ 0 60000 65536"/>
                    <a:gd name="T6" fmla="*/ 0 w 528"/>
                    <a:gd name="T7" fmla="*/ 0 h 792"/>
                    <a:gd name="T8" fmla="*/ 528 w 528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792">
                      <a:moveTo>
                        <a:pt x="528" y="0"/>
                      </a:moveTo>
                      <a:lnTo>
                        <a:pt x="0" y="79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2" name="Freeform 165"/>
                <p:cNvSpPr>
                  <a:spLocks/>
                </p:cNvSpPr>
                <p:nvPr/>
              </p:nvSpPr>
              <p:spPr bwMode="auto">
                <a:xfrm>
                  <a:off x="1328" y="1960"/>
                  <a:ext cx="192" cy="488"/>
                </a:xfrm>
                <a:custGeom>
                  <a:avLst/>
                  <a:gdLst>
                    <a:gd name="T0" fmla="*/ 192 w 192"/>
                    <a:gd name="T1" fmla="*/ 0 h 488"/>
                    <a:gd name="T2" fmla="*/ 0 w 192"/>
                    <a:gd name="T3" fmla="*/ 488 h 488"/>
                    <a:gd name="T4" fmla="*/ 0 60000 65536"/>
                    <a:gd name="T5" fmla="*/ 0 60000 65536"/>
                    <a:gd name="T6" fmla="*/ 0 w 192"/>
                    <a:gd name="T7" fmla="*/ 0 h 488"/>
                    <a:gd name="T8" fmla="*/ 192 w 192"/>
                    <a:gd name="T9" fmla="*/ 488 h 4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488">
                      <a:moveTo>
                        <a:pt x="192" y="0"/>
                      </a:moveTo>
                      <a:lnTo>
                        <a:pt x="0" y="48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3" name="Freeform 166"/>
                <p:cNvSpPr>
                  <a:spLocks/>
                </p:cNvSpPr>
                <p:nvPr/>
              </p:nvSpPr>
              <p:spPr bwMode="auto">
                <a:xfrm>
                  <a:off x="1528" y="1960"/>
                  <a:ext cx="176" cy="512"/>
                </a:xfrm>
                <a:custGeom>
                  <a:avLst/>
                  <a:gdLst>
                    <a:gd name="T0" fmla="*/ 0 w 176"/>
                    <a:gd name="T1" fmla="*/ 0 h 512"/>
                    <a:gd name="T2" fmla="*/ 176 w 176"/>
                    <a:gd name="T3" fmla="*/ 512 h 512"/>
                    <a:gd name="T4" fmla="*/ 0 60000 65536"/>
                    <a:gd name="T5" fmla="*/ 0 60000 65536"/>
                    <a:gd name="T6" fmla="*/ 0 w 176"/>
                    <a:gd name="T7" fmla="*/ 0 h 512"/>
                    <a:gd name="T8" fmla="*/ 176 w 176"/>
                    <a:gd name="T9" fmla="*/ 512 h 5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512">
                      <a:moveTo>
                        <a:pt x="0" y="0"/>
                      </a:moveTo>
                      <a:lnTo>
                        <a:pt x="176" y="51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4" name="Freeform 167"/>
                <p:cNvSpPr>
                  <a:spLocks/>
                </p:cNvSpPr>
                <p:nvPr/>
              </p:nvSpPr>
              <p:spPr bwMode="auto">
                <a:xfrm>
                  <a:off x="1512" y="1968"/>
                  <a:ext cx="8" cy="744"/>
                </a:xfrm>
                <a:custGeom>
                  <a:avLst/>
                  <a:gdLst>
                    <a:gd name="T0" fmla="*/ 8 w 8"/>
                    <a:gd name="T1" fmla="*/ 0 h 744"/>
                    <a:gd name="T2" fmla="*/ 0 w 8"/>
                    <a:gd name="T3" fmla="*/ 744 h 744"/>
                    <a:gd name="T4" fmla="*/ 0 60000 65536"/>
                    <a:gd name="T5" fmla="*/ 0 60000 65536"/>
                    <a:gd name="T6" fmla="*/ 0 w 8"/>
                    <a:gd name="T7" fmla="*/ 0 h 744"/>
                    <a:gd name="T8" fmla="*/ 8 w 8"/>
                    <a:gd name="T9" fmla="*/ 744 h 7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744">
                      <a:moveTo>
                        <a:pt x="8" y="0"/>
                      </a:moveTo>
                      <a:lnTo>
                        <a:pt x="0" y="74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5" name="Freeform 168"/>
                <p:cNvSpPr>
                  <a:spLocks/>
                </p:cNvSpPr>
                <p:nvPr/>
              </p:nvSpPr>
              <p:spPr bwMode="auto">
                <a:xfrm>
                  <a:off x="1520" y="1928"/>
                  <a:ext cx="528" cy="808"/>
                </a:xfrm>
                <a:custGeom>
                  <a:avLst/>
                  <a:gdLst>
                    <a:gd name="T0" fmla="*/ 0 w 528"/>
                    <a:gd name="T1" fmla="*/ 0 h 808"/>
                    <a:gd name="T2" fmla="*/ 528 w 528"/>
                    <a:gd name="T3" fmla="*/ 808 h 808"/>
                    <a:gd name="T4" fmla="*/ 0 60000 65536"/>
                    <a:gd name="T5" fmla="*/ 0 60000 65536"/>
                    <a:gd name="T6" fmla="*/ 0 w 528"/>
                    <a:gd name="T7" fmla="*/ 0 h 808"/>
                    <a:gd name="T8" fmla="*/ 528 w 528"/>
                    <a:gd name="T9" fmla="*/ 808 h 80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808">
                      <a:moveTo>
                        <a:pt x="0" y="0"/>
                      </a:moveTo>
                      <a:lnTo>
                        <a:pt x="528" y="80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17738" name="Rectangle 298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" y="11113"/>
            <a:ext cx="9109075" cy="3619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Kernsplijting van U-235 en kettingreactie.</a:t>
            </a:r>
            <a:endParaRPr lang="nl-NL" altLang="nl-NL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4" name="Oval 4"/>
          <p:cNvSpPr>
            <a:spLocks noChangeAspect="1" noChangeArrowheads="1"/>
          </p:cNvSpPr>
          <p:nvPr/>
        </p:nvSpPr>
        <p:spPr bwMode="auto">
          <a:xfrm>
            <a:off x="4957763" y="1211263"/>
            <a:ext cx="144462" cy="1444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456" name="Oval 16" descr="Bol"/>
          <p:cNvSpPr>
            <a:spLocks noChangeAspect="1" noChangeArrowheads="1"/>
          </p:cNvSpPr>
          <p:nvPr/>
        </p:nvSpPr>
        <p:spPr bwMode="auto">
          <a:xfrm>
            <a:off x="4884738" y="1368425"/>
            <a:ext cx="288925" cy="288925"/>
          </a:xfrm>
          <a:prstGeom prst="ellipse">
            <a:avLst/>
          </a:prstGeom>
          <a:pattFill prst="sphere">
            <a:fgClr>
              <a:srgbClr val="FF3300"/>
            </a:fgClr>
            <a:bgClr>
              <a:srgbClr val="99CC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grpSp>
        <p:nvGrpSpPr>
          <p:cNvPr id="317727" name="Group 287"/>
          <p:cNvGrpSpPr>
            <a:grpSpLocks/>
          </p:cNvGrpSpPr>
          <p:nvPr/>
        </p:nvGrpSpPr>
        <p:grpSpPr bwMode="auto">
          <a:xfrm>
            <a:off x="4656138" y="4746625"/>
            <a:ext cx="741362" cy="1419225"/>
            <a:chOff x="2933" y="2990"/>
            <a:chExt cx="467" cy="894"/>
          </a:xfrm>
        </p:grpSpPr>
        <p:sp>
          <p:nvSpPr>
            <p:cNvPr id="28842" name="Oval 208" descr="Bol"/>
            <p:cNvSpPr>
              <a:spLocks noChangeAspect="1" noChangeArrowheads="1"/>
            </p:cNvSpPr>
            <p:nvPr/>
          </p:nvSpPr>
          <p:spPr bwMode="auto">
            <a:xfrm>
              <a:off x="2941" y="3201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43" name="Group 282"/>
            <p:cNvGrpSpPr>
              <a:grpSpLocks/>
            </p:cNvGrpSpPr>
            <p:nvPr/>
          </p:nvGrpSpPr>
          <p:grpSpPr bwMode="auto">
            <a:xfrm>
              <a:off x="2933" y="2990"/>
              <a:ext cx="467" cy="894"/>
              <a:chOff x="2933" y="2990"/>
              <a:chExt cx="467" cy="894"/>
            </a:xfrm>
          </p:grpSpPr>
          <p:sp>
            <p:nvSpPr>
              <p:cNvPr id="28844" name="Oval 207" descr="Bol"/>
              <p:cNvSpPr>
                <a:spLocks noChangeAspect="1" noChangeArrowheads="1"/>
              </p:cNvSpPr>
              <p:nvPr/>
            </p:nvSpPr>
            <p:spPr bwMode="auto">
              <a:xfrm>
                <a:off x="3306" y="3203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845" name="Group 275"/>
              <p:cNvGrpSpPr>
                <a:grpSpLocks/>
              </p:cNvGrpSpPr>
              <p:nvPr/>
            </p:nvGrpSpPr>
            <p:grpSpPr bwMode="auto">
              <a:xfrm>
                <a:off x="2933" y="2990"/>
                <a:ext cx="467" cy="894"/>
                <a:chOff x="2933" y="2990"/>
                <a:chExt cx="467" cy="894"/>
              </a:xfrm>
            </p:grpSpPr>
            <p:grpSp>
              <p:nvGrpSpPr>
                <p:cNvPr id="28846" name="Group 58"/>
                <p:cNvGrpSpPr>
                  <a:grpSpLocks/>
                </p:cNvGrpSpPr>
                <p:nvPr/>
              </p:nvGrpSpPr>
              <p:grpSpPr bwMode="auto">
                <a:xfrm>
                  <a:off x="2933" y="3793"/>
                  <a:ext cx="467" cy="91"/>
                  <a:chOff x="3117" y="3793"/>
                  <a:chExt cx="467" cy="91"/>
                </a:xfrm>
              </p:grpSpPr>
              <p:sp>
                <p:nvSpPr>
                  <p:cNvPr id="28853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7" y="3793"/>
                    <a:ext cx="91" cy="9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4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7" y="3793"/>
                    <a:ext cx="91" cy="9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5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3" y="3793"/>
                    <a:ext cx="91" cy="9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847" name="Group 209"/>
                <p:cNvGrpSpPr>
                  <a:grpSpLocks/>
                </p:cNvGrpSpPr>
                <p:nvPr/>
              </p:nvGrpSpPr>
              <p:grpSpPr bwMode="auto">
                <a:xfrm>
                  <a:off x="2972" y="2990"/>
                  <a:ext cx="384" cy="818"/>
                  <a:chOff x="776" y="3022"/>
                  <a:chExt cx="384" cy="818"/>
                </a:xfrm>
              </p:grpSpPr>
              <p:sp>
                <p:nvSpPr>
                  <p:cNvPr id="28848" name="Freeform 210"/>
                  <p:cNvSpPr>
                    <a:spLocks/>
                  </p:cNvSpPr>
                  <p:nvPr/>
                </p:nvSpPr>
                <p:spPr bwMode="auto">
                  <a:xfrm>
                    <a:off x="776" y="3022"/>
                    <a:ext cx="200" cy="810"/>
                  </a:xfrm>
                  <a:custGeom>
                    <a:avLst/>
                    <a:gdLst>
                      <a:gd name="T0" fmla="*/ 200 w 200"/>
                      <a:gd name="T1" fmla="*/ 0 h 810"/>
                      <a:gd name="T2" fmla="*/ 0 w 200"/>
                      <a:gd name="T3" fmla="*/ 810 h 810"/>
                      <a:gd name="T4" fmla="*/ 0 60000 65536"/>
                      <a:gd name="T5" fmla="*/ 0 60000 65536"/>
                      <a:gd name="T6" fmla="*/ 0 w 200"/>
                      <a:gd name="T7" fmla="*/ 0 h 810"/>
                      <a:gd name="T8" fmla="*/ 200 w 200"/>
                      <a:gd name="T9" fmla="*/ 810 h 8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0" h="810">
                        <a:moveTo>
                          <a:pt x="200" y="0"/>
                        </a:moveTo>
                        <a:lnTo>
                          <a:pt x="0" y="81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49" name="Freeform 211"/>
                  <p:cNvSpPr>
                    <a:spLocks/>
                  </p:cNvSpPr>
                  <p:nvPr/>
                </p:nvSpPr>
                <p:spPr bwMode="auto">
                  <a:xfrm>
                    <a:off x="968" y="3024"/>
                    <a:ext cx="16" cy="816"/>
                  </a:xfrm>
                  <a:custGeom>
                    <a:avLst/>
                    <a:gdLst>
                      <a:gd name="T0" fmla="*/ 0 w 16"/>
                      <a:gd name="T1" fmla="*/ 0 h 816"/>
                      <a:gd name="T2" fmla="*/ 16 w 16"/>
                      <a:gd name="T3" fmla="*/ 816 h 816"/>
                      <a:gd name="T4" fmla="*/ 0 60000 65536"/>
                      <a:gd name="T5" fmla="*/ 0 60000 65536"/>
                      <a:gd name="T6" fmla="*/ 0 w 16"/>
                      <a:gd name="T7" fmla="*/ 0 h 816"/>
                      <a:gd name="T8" fmla="*/ 16 w 16"/>
                      <a:gd name="T9" fmla="*/ 816 h 8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816">
                        <a:moveTo>
                          <a:pt x="0" y="0"/>
                        </a:moveTo>
                        <a:lnTo>
                          <a:pt x="16" y="816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0" name="Freeform 212"/>
                  <p:cNvSpPr>
                    <a:spLocks/>
                  </p:cNvSpPr>
                  <p:nvPr/>
                </p:nvSpPr>
                <p:spPr bwMode="auto">
                  <a:xfrm>
                    <a:off x="968" y="3024"/>
                    <a:ext cx="192" cy="816"/>
                  </a:xfrm>
                  <a:custGeom>
                    <a:avLst/>
                    <a:gdLst>
                      <a:gd name="T0" fmla="*/ 0 w 192"/>
                      <a:gd name="T1" fmla="*/ 0 h 816"/>
                      <a:gd name="T2" fmla="*/ 192 w 192"/>
                      <a:gd name="T3" fmla="*/ 816 h 816"/>
                      <a:gd name="T4" fmla="*/ 0 60000 65536"/>
                      <a:gd name="T5" fmla="*/ 0 60000 65536"/>
                      <a:gd name="T6" fmla="*/ 0 w 192"/>
                      <a:gd name="T7" fmla="*/ 0 h 816"/>
                      <a:gd name="T8" fmla="*/ 192 w 192"/>
                      <a:gd name="T9" fmla="*/ 816 h 8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92" h="816">
                        <a:moveTo>
                          <a:pt x="0" y="0"/>
                        </a:moveTo>
                        <a:lnTo>
                          <a:pt x="192" y="816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1" name="Freeform 213"/>
                  <p:cNvSpPr>
                    <a:spLocks/>
                  </p:cNvSpPr>
                  <p:nvPr/>
                </p:nvSpPr>
                <p:spPr bwMode="auto">
                  <a:xfrm>
                    <a:off x="792" y="3048"/>
                    <a:ext cx="160" cy="232"/>
                  </a:xfrm>
                  <a:custGeom>
                    <a:avLst/>
                    <a:gdLst>
                      <a:gd name="T0" fmla="*/ 160 w 160"/>
                      <a:gd name="T1" fmla="*/ 0 h 232"/>
                      <a:gd name="T2" fmla="*/ 0 w 160"/>
                      <a:gd name="T3" fmla="*/ 232 h 232"/>
                      <a:gd name="T4" fmla="*/ 0 60000 65536"/>
                      <a:gd name="T5" fmla="*/ 0 60000 65536"/>
                      <a:gd name="T6" fmla="*/ 0 w 160"/>
                      <a:gd name="T7" fmla="*/ 0 h 232"/>
                      <a:gd name="T8" fmla="*/ 160 w 160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0" h="232">
                        <a:moveTo>
                          <a:pt x="160" y="0"/>
                        </a:moveTo>
                        <a:lnTo>
                          <a:pt x="0" y="23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2" name="Freeform 214"/>
                  <p:cNvSpPr>
                    <a:spLocks/>
                  </p:cNvSpPr>
                  <p:nvPr/>
                </p:nvSpPr>
                <p:spPr bwMode="auto">
                  <a:xfrm>
                    <a:off x="976" y="3048"/>
                    <a:ext cx="168" cy="240"/>
                  </a:xfrm>
                  <a:custGeom>
                    <a:avLst/>
                    <a:gdLst>
                      <a:gd name="T0" fmla="*/ 0 w 168"/>
                      <a:gd name="T1" fmla="*/ 0 h 240"/>
                      <a:gd name="T2" fmla="*/ 168 w 168"/>
                      <a:gd name="T3" fmla="*/ 240 h 240"/>
                      <a:gd name="T4" fmla="*/ 0 60000 65536"/>
                      <a:gd name="T5" fmla="*/ 0 60000 65536"/>
                      <a:gd name="T6" fmla="*/ 0 w 168"/>
                      <a:gd name="T7" fmla="*/ 0 h 240"/>
                      <a:gd name="T8" fmla="*/ 168 w 168"/>
                      <a:gd name="T9" fmla="*/ 240 h 24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8" h="240">
                        <a:moveTo>
                          <a:pt x="0" y="0"/>
                        </a:moveTo>
                        <a:lnTo>
                          <a:pt x="168" y="24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17703" name="AutoShape 263"/>
          <p:cNvSpPr>
            <a:spLocks noChangeAspect="1" noChangeArrowheads="1"/>
          </p:cNvSpPr>
          <p:nvPr/>
        </p:nvSpPr>
        <p:spPr bwMode="auto">
          <a:xfrm>
            <a:off x="4787900" y="3429000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4" name="AutoShape 264"/>
          <p:cNvSpPr>
            <a:spLocks noChangeAspect="1" noChangeArrowheads="1"/>
          </p:cNvSpPr>
          <p:nvPr/>
        </p:nvSpPr>
        <p:spPr bwMode="auto">
          <a:xfrm>
            <a:off x="7524750" y="3429000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9" name="AutoShape 269"/>
          <p:cNvSpPr>
            <a:spLocks noChangeAspect="1" noChangeArrowheads="1"/>
          </p:cNvSpPr>
          <p:nvPr/>
        </p:nvSpPr>
        <p:spPr bwMode="auto">
          <a:xfrm>
            <a:off x="4859338" y="5084763"/>
            <a:ext cx="360362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32" name="AutoShape 292"/>
          <p:cNvSpPr>
            <a:spLocks noChangeArrowheads="1"/>
          </p:cNvSpPr>
          <p:nvPr/>
        </p:nvSpPr>
        <p:spPr bwMode="auto">
          <a:xfrm>
            <a:off x="6376988" y="874713"/>
            <a:ext cx="2665412" cy="576262"/>
          </a:xfrm>
          <a:prstGeom prst="wedgeRoundRectCallout">
            <a:avLst>
              <a:gd name="adj1" fmla="val -94194"/>
              <a:gd name="adj2" fmla="val 5633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37" name="Rectangle 297"/>
          <p:cNvSpPr>
            <a:spLocks noChangeArrowheads="1"/>
          </p:cNvSpPr>
          <p:nvPr/>
        </p:nvSpPr>
        <p:spPr bwMode="auto">
          <a:xfrm>
            <a:off x="41275" y="6072188"/>
            <a:ext cx="9144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ontstaat steeds meer warmte die wel afgevoerd moet worden door koelwater!</a:t>
            </a:r>
            <a:endParaRPr lang="nl-NL" altLang="nl-NL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7699" name="Group 259"/>
          <p:cNvGrpSpPr>
            <a:grpSpLocks/>
          </p:cNvGrpSpPr>
          <p:nvPr/>
        </p:nvGrpSpPr>
        <p:grpSpPr bwMode="auto">
          <a:xfrm>
            <a:off x="1182688" y="4797425"/>
            <a:ext cx="747712" cy="1368425"/>
            <a:chOff x="745" y="3022"/>
            <a:chExt cx="471" cy="862"/>
          </a:xfrm>
        </p:grpSpPr>
        <p:sp>
          <p:nvSpPr>
            <p:cNvPr id="28829" name="Oval 117" descr="Bol"/>
            <p:cNvSpPr>
              <a:spLocks noChangeAspect="1" noChangeArrowheads="1"/>
            </p:cNvSpPr>
            <p:nvPr/>
          </p:nvSpPr>
          <p:spPr bwMode="auto">
            <a:xfrm>
              <a:off x="1110" y="3235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30" name="Oval 118" descr="Bol"/>
            <p:cNvSpPr>
              <a:spLocks noChangeAspect="1" noChangeArrowheads="1"/>
            </p:cNvSpPr>
            <p:nvPr/>
          </p:nvSpPr>
          <p:spPr bwMode="auto">
            <a:xfrm>
              <a:off x="745" y="3233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31" name="Group 256"/>
            <p:cNvGrpSpPr>
              <a:grpSpLocks/>
            </p:cNvGrpSpPr>
            <p:nvPr/>
          </p:nvGrpSpPr>
          <p:grpSpPr bwMode="auto">
            <a:xfrm>
              <a:off x="749" y="3022"/>
              <a:ext cx="467" cy="862"/>
              <a:chOff x="749" y="3022"/>
              <a:chExt cx="467" cy="862"/>
            </a:xfrm>
          </p:grpSpPr>
          <p:grpSp>
            <p:nvGrpSpPr>
              <p:cNvPr id="28832" name="Group 70"/>
              <p:cNvGrpSpPr>
                <a:grpSpLocks/>
              </p:cNvGrpSpPr>
              <p:nvPr/>
            </p:nvGrpSpPr>
            <p:grpSpPr bwMode="auto">
              <a:xfrm>
                <a:off x="749" y="3793"/>
                <a:ext cx="467" cy="91"/>
                <a:chOff x="3117" y="3793"/>
                <a:chExt cx="467" cy="91"/>
              </a:xfrm>
            </p:grpSpPr>
            <p:sp>
              <p:nvSpPr>
                <p:cNvPr id="28839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40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41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833" name="Group 182"/>
              <p:cNvGrpSpPr>
                <a:grpSpLocks/>
              </p:cNvGrpSpPr>
              <p:nvPr/>
            </p:nvGrpSpPr>
            <p:grpSpPr bwMode="auto">
              <a:xfrm>
                <a:off x="793" y="3022"/>
                <a:ext cx="384" cy="818"/>
                <a:chOff x="776" y="3022"/>
                <a:chExt cx="384" cy="818"/>
              </a:xfrm>
            </p:grpSpPr>
            <p:sp>
              <p:nvSpPr>
                <p:cNvPr id="28834" name="Freeform 177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5" name="Freeform 178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6" name="Freeform 179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7" name="Freeform 180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8" name="Freeform 181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697" name="Group 257"/>
          <p:cNvGrpSpPr>
            <a:grpSpLocks/>
          </p:cNvGrpSpPr>
          <p:nvPr/>
        </p:nvGrpSpPr>
        <p:grpSpPr bwMode="auto">
          <a:xfrm>
            <a:off x="2025650" y="4797425"/>
            <a:ext cx="747713" cy="1368425"/>
            <a:chOff x="1276" y="3022"/>
            <a:chExt cx="471" cy="862"/>
          </a:xfrm>
        </p:grpSpPr>
        <p:grpSp>
          <p:nvGrpSpPr>
            <p:cNvPr id="28817" name="Group 54"/>
            <p:cNvGrpSpPr>
              <a:grpSpLocks/>
            </p:cNvGrpSpPr>
            <p:nvPr/>
          </p:nvGrpSpPr>
          <p:grpSpPr bwMode="auto">
            <a:xfrm>
              <a:off x="1276" y="3793"/>
              <a:ext cx="467" cy="91"/>
              <a:chOff x="3117" y="3793"/>
              <a:chExt cx="467" cy="91"/>
            </a:xfrm>
          </p:grpSpPr>
          <p:sp>
            <p:nvSpPr>
              <p:cNvPr id="28826" name="Oval 55"/>
              <p:cNvSpPr>
                <a:spLocks noChangeAspect="1" noChangeArrowheads="1"/>
              </p:cNvSpPr>
              <p:nvPr/>
            </p:nvSpPr>
            <p:spPr bwMode="auto">
              <a:xfrm>
                <a:off x="31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7" name="Oval 56"/>
              <p:cNvSpPr>
                <a:spLocks noChangeAspect="1" noChangeArrowheads="1"/>
              </p:cNvSpPr>
              <p:nvPr/>
            </p:nvSpPr>
            <p:spPr bwMode="auto">
              <a:xfrm>
                <a:off x="33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8" name="Oval 57"/>
              <p:cNvSpPr>
                <a:spLocks noChangeAspect="1" noChangeArrowheads="1"/>
              </p:cNvSpPr>
              <p:nvPr/>
            </p:nvSpPr>
            <p:spPr bwMode="auto">
              <a:xfrm>
                <a:off x="3493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18" name="Oval 183" descr="Bol"/>
            <p:cNvSpPr>
              <a:spLocks noChangeAspect="1" noChangeArrowheads="1"/>
            </p:cNvSpPr>
            <p:nvPr/>
          </p:nvSpPr>
          <p:spPr bwMode="auto">
            <a:xfrm>
              <a:off x="1657" y="3235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19" name="Oval 184" descr="Bol"/>
            <p:cNvSpPr>
              <a:spLocks noChangeAspect="1" noChangeArrowheads="1"/>
            </p:cNvSpPr>
            <p:nvPr/>
          </p:nvSpPr>
          <p:spPr bwMode="auto">
            <a:xfrm>
              <a:off x="1292" y="3233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20" name="Group 185"/>
            <p:cNvGrpSpPr>
              <a:grpSpLocks/>
            </p:cNvGrpSpPr>
            <p:nvPr/>
          </p:nvGrpSpPr>
          <p:grpSpPr bwMode="auto">
            <a:xfrm>
              <a:off x="1323" y="3022"/>
              <a:ext cx="384" cy="818"/>
              <a:chOff x="776" y="3022"/>
              <a:chExt cx="384" cy="818"/>
            </a:xfrm>
          </p:grpSpPr>
          <p:sp>
            <p:nvSpPr>
              <p:cNvPr id="28821" name="Freeform 186"/>
              <p:cNvSpPr>
                <a:spLocks/>
              </p:cNvSpPr>
              <p:nvPr/>
            </p:nvSpPr>
            <p:spPr bwMode="auto">
              <a:xfrm>
                <a:off x="776" y="3022"/>
                <a:ext cx="200" cy="810"/>
              </a:xfrm>
              <a:custGeom>
                <a:avLst/>
                <a:gdLst>
                  <a:gd name="T0" fmla="*/ 200 w 200"/>
                  <a:gd name="T1" fmla="*/ 0 h 810"/>
                  <a:gd name="T2" fmla="*/ 0 w 200"/>
                  <a:gd name="T3" fmla="*/ 810 h 810"/>
                  <a:gd name="T4" fmla="*/ 0 60000 65536"/>
                  <a:gd name="T5" fmla="*/ 0 60000 65536"/>
                  <a:gd name="T6" fmla="*/ 0 w 200"/>
                  <a:gd name="T7" fmla="*/ 0 h 810"/>
                  <a:gd name="T8" fmla="*/ 200 w 200"/>
                  <a:gd name="T9" fmla="*/ 810 h 8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" h="810">
                    <a:moveTo>
                      <a:pt x="200" y="0"/>
                    </a:moveTo>
                    <a:lnTo>
                      <a:pt x="0" y="81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2" name="Freeform 187"/>
              <p:cNvSpPr>
                <a:spLocks/>
              </p:cNvSpPr>
              <p:nvPr/>
            </p:nvSpPr>
            <p:spPr bwMode="auto">
              <a:xfrm>
                <a:off x="968" y="3024"/>
                <a:ext cx="16" cy="816"/>
              </a:xfrm>
              <a:custGeom>
                <a:avLst/>
                <a:gdLst>
                  <a:gd name="T0" fmla="*/ 0 w 16"/>
                  <a:gd name="T1" fmla="*/ 0 h 816"/>
                  <a:gd name="T2" fmla="*/ 16 w 16"/>
                  <a:gd name="T3" fmla="*/ 816 h 816"/>
                  <a:gd name="T4" fmla="*/ 0 60000 65536"/>
                  <a:gd name="T5" fmla="*/ 0 60000 65536"/>
                  <a:gd name="T6" fmla="*/ 0 w 16"/>
                  <a:gd name="T7" fmla="*/ 0 h 816"/>
                  <a:gd name="T8" fmla="*/ 16 w 16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816">
                    <a:moveTo>
                      <a:pt x="0" y="0"/>
                    </a:moveTo>
                    <a:lnTo>
                      <a:pt x="16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3" name="Freeform 188"/>
              <p:cNvSpPr>
                <a:spLocks/>
              </p:cNvSpPr>
              <p:nvPr/>
            </p:nvSpPr>
            <p:spPr bwMode="auto">
              <a:xfrm>
                <a:off x="968" y="3024"/>
                <a:ext cx="192" cy="816"/>
              </a:xfrm>
              <a:custGeom>
                <a:avLst/>
                <a:gdLst>
                  <a:gd name="T0" fmla="*/ 0 w 192"/>
                  <a:gd name="T1" fmla="*/ 0 h 816"/>
                  <a:gd name="T2" fmla="*/ 192 w 192"/>
                  <a:gd name="T3" fmla="*/ 816 h 816"/>
                  <a:gd name="T4" fmla="*/ 0 60000 65536"/>
                  <a:gd name="T5" fmla="*/ 0 60000 65536"/>
                  <a:gd name="T6" fmla="*/ 0 w 192"/>
                  <a:gd name="T7" fmla="*/ 0 h 816"/>
                  <a:gd name="T8" fmla="*/ 192 w 192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816">
                    <a:moveTo>
                      <a:pt x="0" y="0"/>
                    </a:moveTo>
                    <a:lnTo>
                      <a:pt x="192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4" name="Freeform 189"/>
              <p:cNvSpPr>
                <a:spLocks/>
              </p:cNvSpPr>
              <p:nvPr/>
            </p:nvSpPr>
            <p:spPr bwMode="auto">
              <a:xfrm>
                <a:off x="792" y="3048"/>
                <a:ext cx="160" cy="232"/>
              </a:xfrm>
              <a:custGeom>
                <a:avLst/>
                <a:gdLst>
                  <a:gd name="T0" fmla="*/ 160 w 160"/>
                  <a:gd name="T1" fmla="*/ 0 h 232"/>
                  <a:gd name="T2" fmla="*/ 0 w 160"/>
                  <a:gd name="T3" fmla="*/ 232 h 232"/>
                  <a:gd name="T4" fmla="*/ 0 60000 65536"/>
                  <a:gd name="T5" fmla="*/ 0 60000 65536"/>
                  <a:gd name="T6" fmla="*/ 0 w 160"/>
                  <a:gd name="T7" fmla="*/ 0 h 232"/>
                  <a:gd name="T8" fmla="*/ 160 w 160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32">
                    <a:moveTo>
                      <a:pt x="16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5" name="Freeform 190"/>
              <p:cNvSpPr>
                <a:spLocks/>
              </p:cNvSpPr>
              <p:nvPr/>
            </p:nvSpPr>
            <p:spPr bwMode="auto">
              <a:xfrm>
                <a:off x="976" y="3048"/>
                <a:ext cx="168" cy="240"/>
              </a:xfrm>
              <a:custGeom>
                <a:avLst/>
                <a:gdLst>
                  <a:gd name="T0" fmla="*/ 0 w 168"/>
                  <a:gd name="T1" fmla="*/ 0 h 240"/>
                  <a:gd name="T2" fmla="*/ 168 w 168"/>
                  <a:gd name="T3" fmla="*/ 240 h 240"/>
                  <a:gd name="T4" fmla="*/ 0 60000 65536"/>
                  <a:gd name="T5" fmla="*/ 0 60000 65536"/>
                  <a:gd name="T6" fmla="*/ 0 w 168"/>
                  <a:gd name="T7" fmla="*/ 0 h 240"/>
                  <a:gd name="T8" fmla="*/ 168 w 168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240">
                    <a:moveTo>
                      <a:pt x="0" y="0"/>
                    </a:moveTo>
                    <a:lnTo>
                      <a:pt x="168" y="24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698" name="Group 258"/>
          <p:cNvGrpSpPr>
            <a:grpSpLocks/>
          </p:cNvGrpSpPr>
          <p:nvPr/>
        </p:nvGrpSpPr>
        <p:grpSpPr bwMode="auto">
          <a:xfrm>
            <a:off x="2894013" y="4810125"/>
            <a:ext cx="754062" cy="1355725"/>
            <a:chOff x="1823" y="3030"/>
            <a:chExt cx="475" cy="854"/>
          </a:xfrm>
        </p:grpSpPr>
        <p:grpSp>
          <p:nvGrpSpPr>
            <p:cNvPr id="28805" name="Group 62"/>
            <p:cNvGrpSpPr>
              <a:grpSpLocks/>
            </p:cNvGrpSpPr>
            <p:nvPr/>
          </p:nvGrpSpPr>
          <p:grpSpPr bwMode="auto">
            <a:xfrm>
              <a:off x="1823" y="3793"/>
              <a:ext cx="467" cy="91"/>
              <a:chOff x="3117" y="3793"/>
              <a:chExt cx="467" cy="91"/>
            </a:xfrm>
          </p:grpSpPr>
          <p:sp>
            <p:nvSpPr>
              <p:cNvPr id="28814" name="Oval 63"/>
              <p:cNvSpPr>
                <a:spLocks noChangeAspect="1" noChangeArrowheads="1"/>
              </p:cNvSpPr>
              <p:nvPr/>
            </p:nvSpPr>
            <p:spPr bwMode="auto">
              <a:xfrm>
                <a:off x="31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5" name="Oval 64"/>
              <p:cNvSpPr>
                <a:spLocks noChangeAspect="1" noChangeArrowheads="1"/>
              </p:cNvSpPr>
              <p:nvPr/>
            </p:nvSpPr>
            <p:spPr bwMode="auto">
              <a:xfrm>
                <a:off x="33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6" name="Oval 65"/>
              <p:cNvSpPr>
                <a:spLocks noChangeAspect="1" noChangeArrowheads="1"/>
              </p:cNvSpPr>
              <p:nvPr/>
            </p:nvSpPr>
            <p:spPr bwMode="auto">
              <a:xfrm>
                <a:off x="3493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06" name="Oval 191" descr="Bol"/>
            <p:cNvSpPr>
              <a:spLocks noChangeAspect="1" noChangeArrowheads="1"/>
            </p:cNvSpPr>
            <p:nvPr/>
          </p:nvSpPr>
          <p:spPr bwMode="auto">
            <a:xfrm>
              <a:off x="2208" y="3243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07" name="Oval 192" descr="Bol"/>
            <p:cNvSpPr>
              <a:spLocks noChangeAspect="1" noChangeArrowheads="1"/>
            </p:cNvSpPr>
            <p:nvPr/>
          </p:nvSpPr>
          <p:spPr bwMode="auto">
            <a:xfrm>
              <a:off x="1843" y="3241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08" name="Group 193"/>
            <p:cNvGrpSpPr>
              <a:grpSpLocks/>
            </p:cNvGrpSpPr>
            <p:nvPr/>
          </p:nvGrpSpPr>
          <p:grpSpPr bwMode="auto">
            <a:xfrm>
              <a:off x="1874" y="3030"/>
              <a:ext cx="384" cy="818"/>
              <a:chOff x="776" y="3022"/>
              <a:chExt cx="384" cy="818"/>
            </a:xfrm>
          </p:grpSpPr>
          <p:sp>
            <p:nvSpPr>
              <p:cNvPr id="28809" name="Freeform 194"/>
              <p:cNvSpPr>
                <a:spLocks/>
              </p:cNvSpPr>
              <p:nvPr/>
            </p:nvSpPr>
            <p:spPr bwMode="auto">
              <a:xfrm>
                <a:off x="776" y="3022"/>
                <a:ext cx="200" cy="810"/>
              </a:xfrm>
              <a:custGeom>
                <a:avLst/>
                <a:gdLst>
                  <a:gd name="T0" fmla="*/ 200 w 200"/>
                  <a:gd name="T1" fmla="*/ 0 h 810"/>
                  <a:gd name="T2" fmla="*/ 0 w 200"/>
                  <a:gd name="T3" fmla="*/ 810 h 810"/>
                  <a:gd name="T4" fmla="*/ 0 60000 65536"/>
                  <a:gd name="T5" fmla="*/ 0 60000 65536"/>
                  <a:gd name="T6" fmla="*/ 0 w 200"/>
                  <a:gd name="T7" fmla="*/ 0 h 810"/>
                  <a:gd name="T8" fmla="*/ 200 w 200"/>
                  <a:gd name="T9" fmla="*/ 810 h 8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" h="810">
                    <a:moveTo>
                      <a:pt x="200" y="0"/>
                    </a:moveTo>
                    <a:lnTo>
                      <a:pt x="0" y="81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0" name="Freeform 195"/>
              <p:cNvSpPr>
                <a:spLocks/>
              </p:cNvSpPr>
              <p:nvPr/>
            </p:nvSpPr>
            <p:spPr bwMode="auto">
              <a:xfrm>
                <a:off x="968" y="3024"/>
                <a:ext cx="16" cy="816"/>
              </a:xfrm>
              <a:custGeom>
                <a:avLst/>
                <a:gdLst>
                  <a:gd name="T0" fmla="*/ 0 w 16"/>
                  <a:gd name="T1" fmla="*/ 0 h 816"/>
                  <a:gd name="T2" fmla="*/ 16 w 16"/>
                  <a:gd name="T3" fmla="*/ 816 h 816"/>
                  <a:gd name="T4" fmla="*/ 0 60000 65536"/>
                  <a:gd name="T5" fmla="*/ 0 60000 65536"/>
                  <a:gd name="T6" fmla="*/ 0 w 16"/>
                  <a:gd name="T7" fmla="*/ 0 h 816"/>
                  <a:gd name="T8" fmla="*/ 16 w 16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816">
                    <a:moveTo>
                      <a:pt x="0" y="0"/>
                    </a:moveTo>
                    <a:lnTo>
                      <a:pt x="16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1" name="Freeform 196"/>
              <p:cNvSpPr>
                <a:spLocks/>
              </p:cNvSpPr>
              <p:nvPr/>
            </p:nvSpPr>
            <p:spPr bwMode="auto">
              <a:xfrm>
                <a:off x="968" y="3024"/>
                <a:ext cx="192" cy="816"/>
              </a:xfrm>
              <a:custGeom>
                <a:avLst/>
                <a:gdLst>
                  <a:gd name="T0" fmla="*/ 0 w 192"/>
                  <a:gd name="T1" fmla="*/ 0 h 816"/>
                  <a:gd name="T2" fmla="*/ 192 w 192"/>
                  <a:gd name="T3" fmla="*/ 816 h 816"/>
                  <a:gd name="T4" fmla="*/ 0 60000 65536"/>
                  <a:gd name="T5" fmla="*/ 0 60000 65536"/>
                  <a:gd name="T6" fmla="*/ 0 w 192"/>
                  <a:gd name="T7" fmla="*/ 0 h 816"/>
                  <a:gd name="T8" fmla="*/ 192 w 192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816">
                    <a:moveTo>
                      <a:pt x="0" y="0"/>
                    </a:moveTo>
                    <a:lnTo>
                      <a:pt x="192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2" name="Freeform 197"/>
              <p:cNvSpPr>
                <a:spLocks/>
              </p:cNvSpPr>
              <p:nvPr/>
            </p:nvSpPr>
            <p:spPr bwMode="auto">
              <a:xfrm>
                <a:off x="792" y="3048"/>
                <a:ext cx="160" cy="232"/>
              </a:xfrm>
              <a:custGeom>
                <a:avLst/>
                <a:gdLst>
                  <a:gd name="T0" fmla="*/ 160 w 160"/>
                  <a:gd name="T1" fmla="*/ 0 h 232"/>
                  <a:gd name="T2" fmla="*/ 0 w 160"/>
                  <a:gd name="T3" fmla="*/ 232 h 232"/>
                  <a:gd name="T4" fmla="*/ 0 60000 65536"/>
                  <a:gd name="T5" fmla="*/ 0 60000 65536"/>
                  <a:gd name="T6" fmla="*/ 0 w 160"/>
                  <a:gd name="T7" fmla="*/ 0 h 232"/>
                  <a:gd name="T8" fmla="*/ 160 w 160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32">
                    <a:moveTo>
                      <a:pt x="16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3" name="Freeform 198"/>
              <p:cNvSpPr>
                <a:spLocks/>
              </p:cNvSpPr>
              <p:nvPr/>
            </p:nvSpPr>
            <p:spPr bwMode="auto">
              <a:xfrm>
                <a:off x="976" y="3048"/>
                <a:ext cx="168" cy="240"/>
              </a:xfrm>
              <a:custGeom>
                <a:avLst/>
                <a:gdLst>
                  <a:gd name="T0" fmla="*/ 0 w 168"/>
                  <a:gd name="T1" fmla="*/ 0 h 240"/>
                  <a:gd name="T2" fmla="*/ 168 w 168"/>
                  <a:gd name="T3" fmla="*/ 240 h 240"/>
                  <a:gd name="T4" fmla="*/ 0 60000 65536"/>
                  <a:gd name="T5" fmla="*/ 0 60000 65536"/>
                  <a:gd name="T6" fmla="*/ 0 w 168"/>
                  <a:gd name="T7" fmla="*/ 0 h 240"/>
                  <a:gd name="T8" fmla="*/ 168 w 168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240">
                    <a:moveTo>
                      <a:pt x="0" y="0"/>
                    </a:moveTo>
                    <a:lnTo>
                      <a:pt x="168" y="24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721" name="Group 281"/>
          <p:cNvGrpSpPr>
            <a:grpSpLocks/>
          </p:cNvGrpSpPr>
          <p:nvPr/>
        </p:nvGrpSpPr>
        <p:grpSpPr bwMode="auto">
          <a:xfrm>
            <a:off x="3775075" y="4784725"/>
            <a:ext cx="750888" cy="1381125"/>
            <a:chOff x="2378" y="3014"/>
            <a:chExt cx="473" cy="870"/>
          </a:xfrm>
        </p:grpSpPr>
        <p:sp>
          <p:nvSpPr>
            <p:cNvPr id="28792" name="Oval 199" descr="Bol"/>
            <p:cNvSpPr>
              <a:spLocks noChangeAspect="1" noChangeArrowheads="1"/>
            </p:cNvSpPr>
            <p:nvPr/>
          </p:nvSpPr>
          <p:spPr bwMode="auto">
            <a:xfrm>
              <a:off x="2761" y="322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93" name="Oval 200" descr="Bol"/>
            <p:cNvSpPr>
              <a:spLocks noChangeAspect="1" noChangeArrowheads="1"/>
            </p:cNvSpPr>
            <p:nvPr/>
          </p:nvSpPr>
          <p:spPr bwMode="auto">
            <a:xfrm>
              <a:off x="2396" y="3225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94" name="Group 274"/>
            <p:cNvGrpSpPr>
              <a:grpSpLocks/>
            </p:cNvGrpSpPr>
            <p:nvPr/>
          </p:nvGrpSpPr>
          <p:grpSpPr bwMode="auto">
            <a:xfrm>
              <a:off x="2378" y="3014"/>
              <a:ext cx="467" cy="870"/>
              <a:chOff x="2378" y="3014"/>
              <a:chExt cx="467" cy="870"/>
            </a:xfrm>
          </p:grpSpPr>
          <p:grpSp>
            <p:nvGrpSpPr>
              <p:cNvPr id="28795" name="Group 66"/>
              <p:cNvGrpSpPr>
                <a:grpSpLocks/>
              </p:cNvGrpSpPr>
              <p:nvPr/>
            </p:nvGrpSpPr>
            <p:grpSpPr bwMode="auto">
              <a:xfrm>
                <a:off x="2378" y="3793"/>
                <a:ext cx="467" cy="91"/>
                <a:chOff x="3117" y="3793"/>
                <a:chExt cx="467" cy="91"/>
              </a:xfrm>
            </p:grpSpPr>
            <p:sp>
              <p:nvSpPr>
                <p:cNvPr id="28802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3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96" name="Group 201"/>
              <p:cNvGrpSpPr>
                <a:grpSpLocks/>
              </p:cNvGrpSpPr>
              <p:nvPr/>
            </p:nvGrpSpPr>
            <p:grpSpPr bwMode="auto">
              <a:xfrm>
                <a:off x="2427" y="3014"/>
                <a:ext cx="384" cy="818"/>
                <a:chOff x="776" y="3022"/>
                <a:chExt cx="384" cy="818"/>
              </a:xfrm>
            </p:grpSpPr>
            <p:sp>
              <p:nvSpPr>
                <p:cNvPr id="28797" name="Freeform 202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8" name="Freeform 203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9" name="Freeform 204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0" name="Freeform 205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1" name="Freeform 206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3" name="Group 283"/>
          <p:cNvGrpSpPr>
            <a:grpSpLocks/>
          </p:cNvGrpSpPr>
          <p:nvPr/>
        </p:nvGrpSpPr>
        <p:grpSpPr bwMode="auto">
          <a:xfrm>
            <a:off x="5534025" y="4797425"/>
            <a:ext cx="741363" cy="1368425"/>
            <a:chOff x="3486" y="3022"/>
            <a:chExt cx="467" cy="862"/>
          </a:xfrm>
        </p:grpSpPr>
        <p:sp>
          <p:nvSpPr>
            <p:cNvPr id="28779" name="Oval 215" descr="Bol"/>
            <p:cNvSpPr>
              <a:spLocks noChangeAspect="1" noChangeArrowheads="1"/>
            </p:cNvSpPr>
            <p:nvPr/>
          </p:nvSpPr>
          <p:spPr bwMode="auto">
            <a:xfrm>
              <a:off x="3857" y="3235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80" name="Oval 216" descr="Bol"/>
            <p:cNvSpPr>
              <a:spLocks noChangeAspect="1" noChangeArrowheads="1"/>
            </p:cNvSpPr>
            <p:nvPr/>
          </p:nvSpPr>
          <p:spPr bwMode="auto">
            <a:xfrm>
              <a:off x="3492" y="3233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81" name="Group 276"/>
            <p:cNvGrpSpPr>
              <a:grpSpLocks/>
            </p:cNvGrpSpPr>
            <p:nvPr/>
          </p:nvGrpSpPr>
          <p:grpSpPr bwMode="auto">
            <a:xfrm>
              <a:off x="3486" y="3022"/>
              <a:ext cx="467" cy="862"/>
              <a:chOff x="3486" y="3022"/>
              <a:chExt cx="467" cy="862"/>
            </a:xfrm>
          </p:grpSpPr>
          <p:grpSp>
            <p:nvGrpSpPr>
              <p:cNvPr id="28782" name="Group 41"/>
              <p:cNvGrpSpPr>
                <a:grpSpLocks/>
              </p:cNvGrpSpPr>
              <p:nvPr/>
            </p:nvGrpSpPr>
            <p:grpSpPr bwMode="auto">
              <a:xfrm>
                <a:off x="3486" y="3793"/>
                <a:ext cx="467" cy="91"/>
                <a:chOff x="3117" y="3793"/>
                <a:chExt cx="467" cy="91"/>
              </a:xfrm>
            </p:grpSpPr>
            <p:sp>
              <p:nvSpPr>
                <p:cNvPr id="2878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0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1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83" name="Group 217"/>
              <p:cNvGrpSpPr>
                <a:grpSpLocks/>
              </p:cNvGrpSpPr>
              <p:nvPr/>
            </p:nvGrpSpPr>
            <p:grpSpPr bwMode="auto">
              <a:xfrm>
                <a:off x="3523" y="3022"/>
                <a:ext cx="384" cy="818"/>
                <a:chOff x="776" y="3022"/>
                <a:chExt cx="384" cy="818"/>
              </a:xfrm>
            </p:grpSpPr>
            <p:sp>
              <p:nvSpPr>
                <p:cNvPr id="28784" name="Freeform 218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5" name="Freeform 219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6" name="Freeform 220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7" name="Freeform 221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8" name="Freeform 222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4" name="Group 284"/>
          <p:cNvGrpSpPr>
            <a:grpSpLocks/>
          </p:cNvGrpSpPr>
          <p:nvPr/>
        </p:nvGrpSpPr>
        <p:grpSpPr bwMode="auto">
          <a:xfrm>
            <a:off x="6402388" y="4784725"/>
            <a:ext cx="741362" cy="1381125"/>
            <a:chOff x="4033" y="3014"/>
            <a:chExt cx="467" cy="870"/>
          </a:xfrm>
        </p:grpSpPr>
        <p:sp>
          <p:nvSpPr>
            <p:cNvPr id="28766" name="Oval 223" descr="Bol"/>
            <p:cNvSpPr>
              <a:spLocks noChangeAspect="1" noChangeArrowheads="1"/>
            </p:cNvSpPr>
            <p:nvPr/>
          </p:nvSpPr>
          <p:spPr bwMode="auto">
            <a:xfrm>
              <a:off x="4399" y="322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67" name="Oval 224" descr="Bol"/>
            <p:cNvSpPr>
              <a:spLocks noChangeAspect="1" noChangeArrowheads="1"/>
            </p:cNvSpPr>
            <p:nvPr/>
          </p:nvSpPr>
          <p:spPr bwMode="auto">
            <a:xfrm>
              <a:off x="4034" y="3225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68" name="Group 277"/>
            <p:cNvGrpSpPr>
              <a:grpSpLocks/>
            </p:cNvGrpSpPr>
            <p:nvPr/>
          </p:nvGrpSpPr>
          <p:grpSpPr bwMode="auto">
            <a:xfrm>
              <a:off x="4033" y="3014"/>
              <a:ext cx="467" cy="870"/>
              <a:chOff x="4033" y="3014"/>
              <a:chExt cx="467" cy="870"/>
            </a:xfrm>
          </p:grpSpPr>
          <p:grpSp>
            <p:nvGrpSpPr>
              <p:cNvPr id="28769" name="Group 46"/>
              <p:cNvGrpSpPr>
                <a:grpSpLocks/>
              </p:cNvGrpSpPr>
              <p:nvPr/>
            </p:nvGrpSpPr>
            <p:grpSpPr bwMode="auto">
              <a:xfrm>
                <a:off x="4033" y="3793"/>
                <a:ext cx="467" cy="91"/>
                <a:chOff x="3117" y="3793"/>
                <a:chExt cx="467" cy="91"/>
              </a:xfrm>
            </p:grpSpPr>
            <p:sp>
              <p:nvSpPr>
                <p:cNvPr id="2877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7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8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70" name="Group 225"/>
              <p:cNvGrpSpPr>
                <a:grpSpLocks/>
              </p:cNvGrpSpPr>
              <p:nvPr/>
            </p:nvGrpSpPr>
            <p:grpSpPr bwMode="auto">
              <a:xfrm>
                <a:off x="4065" y="3014"/>
                <a:ext cx="384" cy="818"/>
                <a:chOff x="776" y="3022"/>
                <a:chExt cx="384" cy="818"/>
              </a:xfrm>
            </p:grpSpPr>
            <p:sp>
              <p:nvSpPr>
                <p:cNvPr id="28771" name="Freeform 226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2" name="Freeform 227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3" name="Freeform 228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4" name="Freeform 229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5" name="Freeform 230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5" name="Group 285"/>
          <p:cNvGrpSpPr>
            <a:grpSpLocks/>
          </p:cNvGrpSpPr>
          <p:nvPr/>
        </p:nvGrpSpPr>
        <p:grpSpPr bwMode="auto">
          <a:xfrm>
            <a:off x="7280275" y="4772025"/>
            <a:ext cx="744538" cy="1393825"/>
            <a:chOff x="4586" y="3006"/>
            <a:chExt cx="469" cy="878"/>
          </a:xfrm>
        </p:grpSpPr>
        <p:sp>
          <p:nvSpPr>
            <p:cNvPr id="28753" name="Oval 231" descr="Bol"/>
            <p:cNvSpPr>
              <a:spLocks noChangeAspect="1" noChangeArrowheads="1"/>
            </p:cNvSpPr>
            <p:nvPr/>
          </p:nvSpPr>
          <p:spPr bwMode="auto">
            <a:xfrm>
              <a:off x="4951" y="3219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54" name="Oval 232" descr="Bol"/>
            <p:cNvSpPr>
              <a:spLocks noChangeAspect="1" noChangeArrowheads="1"/>
            </p:cNvSpPr>
            <p:nvPr/>
          </p:nvSpPr>
          <p:spPr bwMode="auto">
            <a:xfrm>
              <a:off x="4586" y="3217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55" name="Group 278"/>
            <p:cNvGrpSpPr>
              <a:grpSpLocks/>
            </p:cNvGrpSpPr>
            <p:nvPr/>
          </p:nvGrpSpPr>
          <p:grpSpPr bwMode="auto">
            <a:xfrm>
              <a:off x="4588" y="3006"/>
              <a:ext cx="467" cy="878"/>
              <a:chOff x="4588" y="3006"/>
              <a:chExt cx="467" cy="878"/>
            </a:xfrm>
          </p:grpSpPr>
          <p:grpSp>
            <p:nvGrpSpPr>
              <p:cNvPr id="28756" name="Group 50"/>
              <p:cNvGrpSpPr>
                <a:grpSpLocks/>
              </p:cNvGrpSpPr>
              <p:nvPr/>
            </p:nvGrpSpPr>
            <p:grpSpPr bwMode="auto">
              <a:xfrm>
                <a:off x="4588" y="3793"/>
                <a:ext cx="467" cy="91"/>
                <a:chOff x="3117" y="3793"/>
                <a:chExt cx="467" cy="91"/>
              </a:xfrm>
            </p:grpSpPr>
            <p:sp>
              <p:nvSpPr>
                <p:cNvPr id="28763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4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5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57" name="Group 233"/>
              <p:cNvGrpSpPr>
                <a:grpSpLocks/>
              </p:cNvGrpSpPr>
              <p:nvPr/>
            </p:nvGrpSpPr>
            <p:grpSpPr bwMode="auto">
              <a:xfrm>
                <a:off x="4617" y="3006"/>
                <a:ext cx="384" cy="818"/>
                <a:chOff x="776" y="3022"/>
                <a:chExt cx="384" cy="818"/>
              </a:xfrm>
            </p:grpSpPr>
            <p:sp>
              <p:nvSpPr>
                <p:cNvPr id="28758" name="Freeform 234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9" name="Freeform 235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0" name="Freeform 236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1" name="Freeform 237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2" name="Freeform 238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6" name="Group 286"/>
          <p:cNvGrpSpPr>
            <a:grpSpLocks/>
          </p:cNvGrpSpPr>
          <p:nvPr/>
        </p:nvGrpSpPr>
        <p:grpSpPr bwMode="auto">
          <a:xfrm>
            <a:off x="8158163" y="4784725"/>
            <a:ext cx="747712" cy="1381125"/>
            <a:chOff x="5139" y="3014"/>
            <a:chExt cx="471" cy="870"/>
          </a:xfrm>
        </p:grpSpPr>
        <p:sp>
          <p:nvSpPr>
            <p:cNvPr id="28740" name="Oval 239" descr="Bol"/>
            <p:cNvSpPr>
              <a:spLocks noChangeAspect="1" noChangeArrowheads="1"/>
            </p:cNvSpPr>
            <p:nvPr/>
          </p:nvSpPr>
          <p:spPr bwMode="auto">
            <a:xfrm>
              <a:off x="5504" y="322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41" name="Oval 240" descr="Bol"/>
            <p:cNvSpPr>
              <a:spLocks noChangeAspect="1" noChangeArrowheads="1"/>
            </p:cNvSpPr>
            <p:nvPr/>
          </p:nvSpPr>
          <p:spPr bwMode="auto">
            <a:xfrm>
              <a:off x="5139" y="3225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42" name="Group 279"/>
            <p:cNvGrpSpPr>
              <a:grpSpLocks/>
            </p:cNvGrpSpPr>
            <p:nvPr/>
          </p:nvGrpSpPr>
          <p:grpSpPr bwMode="auto">
            <a:xfrm>
              <a:off x="5143" y="3014"/>
              <a:ext cx="467" cy="870"/>
              <a:chOff x="5143" y="3014"/>
              <a:chExt cx="467" cy="870"/>
            </a:xfrm>
          </p:grpSpPr>
          <p:grpSp>
            <p:nvGrpSpPr>
              <p:cNvPr id="28743" name="Group 42"/>
              <p:cNvGrpSpPr>
                <a:grpSpLocks/>
              </p:cNvGrpSpPr>
              <p:nvPr/>
            </p:nvGrpSpPr>
            <p:grpSpPr bwMode="auto">
              <a:xfrm>
                <a:off x="5143" y="3793"/>
                <a:ext cx="467" cy="91"/>
                <a:chOff x="3117" y="3793"/>
                <a:chExt cx="467" cy="91"/>
              </a:xfrm>
            </p:grpSpPr>
            <p:sp>
              <p:nvSpPr>
                <p:cNvPr id="28750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2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44" name="Group 241"/>
              <p:cNvGrpSpPr>
                <a:grpSpLocks/>
              </p:cNvGrpSpPr>
              <p:nvPr/>
            </p:nvGrpSpPr>
            <p:grpSpPr bwMode="auto">
              <a:xfrm>
                <a:off x="5170" y="3014"/>
                <a:ext cx="384" cy="818"/>
                <a:chOff x="776" y="3022"/>
                <a:chExt cx="384" cy="818"/>
              </a:xfrm>
            </p:grpSpPr>
            <p:sp>
              <p:nvSpPr>
                <p:cNvPr id="28745" name="Freeform 242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6" name="Freeform 243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7" name="Freeform 244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8" name="Freeform 245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9" name="Freeform 246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17733" name="AutoShape 293"/>
          <p:cNvSpPr>
            <a:spLocks noChangeArrowheads="1"/>
          </p:cNvSpPr>
          <p:nvPr/>
        </p:nvSpPr>
        <p:spPr bwMode="auto">
          <a:xfrm>
            <a:off x="323850" y="908050"/>
            <a:ext cx="2879725" cy="1296988"/>
          </a:xfrm>
          <a:prstGeom prst="wedgeRoundRectCallout">
            <a:avLst>
              <a:gd name="adj1" fmla="val 108708"/>
              <a:gd name="adj2" fmla="val -2197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Een neutron botst tegen een 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17694" name="Group 254"/>
          <p:cNvGrpSpPr>
            <a:grpSpLocks/>
          </p:cNvGrpSpPr>
          <p:nvPr/>
        </p:nvGrpSpPr>
        <p:grpSpPr bwMode="auto">
          <a:xfrm>
            <a:off x="2339975" y="1333500"/>
            <a:ext cx="5392738" cy="1552575"/>
            <a:chOff x="1474" y="864"/>
            <a:chExt cx="3397" cy="978"/>
          </a:xfrm>
        </p:grpSpPr>
        <p:sp>
          <p:nvSpPr>
            <p:cNvPr id="28728" name="Freeform 96"/>
            <p:cNvSpPr>
              <a:spLocks/>
            </p:cNvSpPr>
            <p:nvPr/>
          </p:nvSpPr>
          <p:spPr bwMode="auto">
            <a:xfrm>
              <a:off x="3152" y="864"/>
              <a:ext cx="8" cy="856"/>
            </a:xfrm>
            <a:custGeom>
              <a:avLst/>
              <a:gdLst>
                <a:gd name="T0" fmla="*/ 8 w 8"/>
                <a:gd name="T1" fmla="*/ 0 h 856"/>
                <a:gd name="T2" fmla="*/ 0 w 8"/>
                <a:gd name="T3" fmla="*/ 856 h 856"/>
                <a:gd name="T4" fmla="*/ 0 60000 65536"/>
                <a:gd name="T5" fmla="*/ 0 60000 65536"/>
                <a:gd name="T6" fmla="*/ 0 w 8"/>
                <a:gd name="T7" fmla="*/ 0 h 856"/>
                <a:gd name="T8" fmla="*/ 8 w 8"/>
                <a:gd name="T9" fmla="*/ 856 h 8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856">
                  <a:moveTo>
                    <a:pt x="8" y="0"/>
                  </a:moveTo>
                  <a:lnTo>
                    <a:pt x="0" y="856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29" name="Group 253"/>
            <p:cNvGrpSpPr>
              <a:grpSpLocks/>
            </p:cNvGrpSpPr>
            <p:nvPr/>
          </p:nvGrpSpPr>
          <p:grpSpPr bwMode="auto">
            <a:xfrm>
              <a:off x="1474" y="972"/>
              <a:ext cx="3397" cy="870"/>
              <a:chOff x="1474" y="840"/>
              <a:chExt cx="3397" cy="870"/>
            </a:xfrm>
          </p:grpSpPr>
          <p:sp>
            <p:nvSpPr>
              <p:cNvPr id="28730" name="Oval 17" descr="Bol"/>
              <p:cNvSpPr>
                <a:spLocks noChangeAspect="1" noChangeArrowheads="1"/>
              </p:cNvSpPr>
              <p:nvPr/>
            </p:nvSpPr>
            <p:spPr bwMode="auto">
              <a:xfrm>
                <a:off x="3488" y="1343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1" name="Oval 18" descr="Bol"/>
              <p:cNvSpPr>
                <a:spLocks noChangeAspect="1" noChangeArrowheads="1"/>
              </p:cNvSpPr>
              <p:nvPr/>
            </p:nvSpPr>
            <p:spPr bwMode="auto">
              <a:xfrm>
                <a:off x="2755" y="1343"/>
                <a:ext cx="91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732" name="Group 91"/>
              <p:cNvGrpSpPr>
                <a:grpSpLocks/>
              </p:cNvGrpSpPr>
              <p:nvPr/>
            </p:nvGrpSpPr>
            <p:grpSpPr bwMode="auto">
              <a:xfrm>
                <a:off x="1474" y="1616"/>
                <a:ext cx="3397" cy="94"/>
                <a:chOff x="1474" y="2157"/>
                <a:chExt cx="3397" cy="94"/>
              </a:xfrm>
            </p:grpSpPr>
            <p:sp>
              <p:nvSpPr>
                <p:cNvPr id="28737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60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8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3124" y="2160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9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780" y="2157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33" name="Freeform 93"/>
              <p:cNvSpPr>
                <a:spLocks/>
              </p:cNvSpPr>
              <p:nvPr/>
            </p:nvSpPr>
            <p:spPr bwMode="auto">
              <a:xfrm>
                <a:off x="1519" y="848"/>
                <a:ext cx="1625" cy="813"/>
              </a:xfrm>
              <a:custGeom>
                <a:avLst/>
                <a:gdLst>
                  <a:gd name="T0" fmla="*/ 1625 w 1625"/>
                  <a:gd name="T1" fmla="*/ 0 h 813"/>
                  <a:gd name="T2" fmla="*/ 0 w 1625"/>
                  <a:gd name="T3" fmla="*/ 813 h 813"/>
                  <a:gd name="T4" fmla="*/ 0 60000 65536"/>
                  <a:gd name="T5" fmla="*/ 0 60000 65536"/>
                  <a:gd name="T6" fmla="*/ 0 w 1625"/>
                  <a:gd name="T7" fmla="*/ 0 h 813"/>
                  <a:gd name="T8" fmla="*/ 1625 w 1625"/>
                  <a:gd name="T9" fmla="*/ 813 h 8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25" h="813">
                    <a:moveTo>
                      <a:pt x="1625" y="0"/>
                    </a:moveTo>
                    <a:lnTo>
                      <a:pt x="0" y="813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4" name="Freeform 97"/>
              <p:cNvSpPr>
                <a:spLocks/>
              </p:cNvSpPr>
              <p:nvPr/>
            </p:nvSpPr>
            <p:spPr bwMode="auto">
              <a:xfrm>
                <a:off x="3184" y="840"/>
                <a:ext cx="1648" cy="824"/>
              </a:xfrm>
              <a:custGeom>
                <a:avLst/>
                <a:gdLst>
                  <a:gd name="T0" fmla="*/ 1648 w 1648"/>
                  <a:gd name="T1" fmla="*/ 824 h 824"/>
                  <a:gd name="T2" fmla="*/ 0 w 1648"/>
                  <a:gd name="T3" fmla="*/ 0 h 824"/>
                  <a:gd name="T4" fmla="*/ 0 60000 65536"/>
                  <a:gd name="T5" fmla="*/ 0 60000 65536"/>
                  <a:gd name="T6" fmla="*/ 0 w 1648"/>
                  <a:gd name="T7" fmla="*/ 0 h 824"/>
                  <a:gd name="T8" fmla="*/ 1648 w 1648"/>
                  <a:gd name="T9" fmla="*/ 824 h 8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48" h="824">
                    <a:moveTo>
                      <a:pt x="1648" y="82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5" name="Freeform 151"/>
              <p:cNvSpPr>
                <a:spLocks/>
              </p:cNvSpPr>
              <p:nvPr/>
            </p:nvSpPr>
            <p:spPr bwMode="auto">
              <a:xfrm>
                <a:off x="2824" y="888"/>
                <a:ext cx="320" cy="456"/>
              </a:xfrm>
              <a:custGeom>
                <a:avLst/>
                <a:gdLst>
                  <a:gd name="T0" fmla="*/ 320 w 320"/>
                  <a:gd name="T1" fmla="*/ 0 h 456"/>
                  <a:gd name="T2" fmla="*/ 0 w 320"/>
                  <a:gd name="T3" fmla="*/ 456 h 456"/>
                  <a:gd name="T4" fmla="*/ 0 60000 65536"/>
                  <a:gd name="T5" fmla="*/ 0 60000 65536"/>
                  <a:gd name="T6" fmla="*/ 0 w 320"/>
                  <a:gd name="T7" fmla="*/ 0 h 456"/>
                  <a:gd name="T8" fmla="*/ 320 w 320"/>
                  <a:gd name="T9" fmla="*/ 456 h 4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0" h="456">
                    <a:moveTo>
                      <a:pt x="320" y="0"/>
                    </a:moveTo>
                    <a:lnTo>
                      <a:pt x="0" y="45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6" name="Freeform 152"/>
              <p:cNvSpPr>
                <a:spLocks/>
              </p:cNvSpPr>
              <p:nvPr/>
            </p:nvSpPr>
            <p:spPr bwMode="auto">
              <a:xfrm>
                <a:off x="3192" y="872"/>
                <a:ext cx="312" cy="480"/>
              </a:xfrm>
              <a:custGeom>
                <a:avLst/>
                <a:gdLst>
                  <a:gd name="T0" fmla="*/ 0 w 312"/>
                  <a:gd name="T1" fmla="*/ 0 h 480"/>
                  <a:gd name="T2" fmla="*/ 312 w 312"/>
                  <a:gd name="T3" fmla="*/ 480 h 480"/>
                  <a:gd name="T4" fmla="*/ 0 60000 65536"/>
                  <a:gd name="T5" fmla="*/ 0 60000 65536"/>
                  <a:gd name="T6" fmla="*/ 0 w 312"/>
                  <a:gd name="T7" fmla="*/ 0 h 480"/>
                  <a:gd name="T8" fmla="*/ 312 w 312"/>
                  <a:gd name="T9" fmla="*/ 480 h 4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2" h="480">
                    <a:moveTo>
                      <a:pt x="0" y="0"/>
                    </a:moveTo>
                    <a:lnTo>
                      <a:pt x="312" y="48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691" name="Group 251"/>
          <p:cNvGrpSpPr>
            <a:grpSpLocks/>
          </p:cNvGrpSpPr>
          <p:nvPr/>
        </p:nvGrpSpPr>
        <p:grpSpPr bwMode="auto">
          <a:xfrm>
            <a:off x="2266950" y="2924175"/>
            <a:ext cx="5513388" cy="293688"/>
            <a:chOff x="1428" y="1842"/>
            <a:chExt cx="3473" cy="185"/>
          </a:xfrm>
        </p:grpSpPr>
        <p:sp>
          <p:nvSpPr>
            <p:cNvPr id="28725" name="Oval 100" descr="Bol"/>
            <p:cNvSpPr>
              <a:spLocks noChangeAspect="1" noChangeArrowheads="1"/>
            </p:cNvSpPr>
            <p:nvPr/>
          </p:nvSpPr>
          <p:spPr bwMode="auto">
            <a:xfrm>
              <a:off x="4719" y="1843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6" name="Oval 104" descr="Bol"/>
            <p:cNvSpPr>
              <a:spLocks noChangeAspect="1" noChangeArrowheads="1"/>
            </p:cNvSpPr>
            <p:nvPr/>
          </p:nvSpPr>
          <p:spPr bwMode="auto">
            <a:xfrm>
              <a:off x="3077" y="1842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7" name="Oval 112" descr="Bol"/>
            <p:cNvSpPr>
              <a:spLocks noChangeAspect="1" noChangeArrowheads="1"/>
            </p:cNvSpPr>
            <p:nvPr/>
          </p:nvSpPr>
          <p:spPr bwMode="auto">
            <a:xfrm>
              <a:off x="1428" y="1845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695" name="Group 255"/>
          <p:cNvGrpSpPr>
            <a:grpSpLocks/>
          </p:cNvGrpSpPr>
          <p:nvPr/>
        </p:nvGrpSpPr>
        <p:grpSpPr bwMode="auto">
          <a:xfrm>
            <a:off x="1389063" y="4645025"/>
            <a:ext cx="7267575" cy="306388"/>
            <a:chOff x="875" y="2926"/>
            <a:chExt cx="4578" cy="193"/>
          </a:xfrm>
        </p:grpSpPr>
        <p:sp>
          <p:nvSpPr>
            <p:cNvPr id="28716" name="Oval 116" descr="Bol"/>
            <p:cNvSpPr>
              <a:spLocks noChangeAspect="1" noChangeArrowheads="1"/>
            </p:cNvSpPr>
            <p:nvPr/>
          </p:nvSpPr>
          <p:spPr bwMode="auto">
            <a:xfrm>
              <a:off x="875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17" name="Oval 120" descr="Bol"/>
            <p:cNvSpPr>
              <a:spLocks noChangeAspect="1" noChangeArrowheads="1"/>
            </p:cNvSpPr>
            <p:nvPr/>
          </p:nvSpPr>
          <p:spPr bwMode="auto">
            <a:xfrm>
              <a:off x="1444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18" name="Oval 124" descr="Bol"/>
            <p:cNvSpPr>
              <a:spLocks noChangeAspect="1" noChangeArrowheads="1"/>
            </p:cNvSpPr>
            <p:nvPr/>
          </p:nvSpPr>
          <p:spPr bwMode="auto">
            <a:xfrm>
              <a:off x="1964" y="2937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19" name="Oval 128" descr="Bol"/>
            <p:cNvSpPr>
              <a:spLocks noChangeAspect="1" noChangeArrowheads="1"/>
            </p:cNvSpPr>
            <p:nvPr/>
          </p:nvSpPr>
          <p:spPr bwMode="auto">
            <a:xfrm>
              <a:off x="2527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0" name="Oval 132" descr="Bol"/>
            <p:cNvSpPr>
              <a:spLocks noChangeAspect="1" noChangeArrowheads="1"/>
            </p:cNvSpPr>
            <p:nvPr/>
          </p:nvSpPr>
          <p:spPr bwMode="auto">
            <a:xfrm>
              <a:off x="3072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1" name="Oval 136" descr="Bol"/>
            <p:cNvSpPr>
              <a:spLocks noChangeAspect="1" noChangeArrowheads="1"/>
            </p:cNvSpPr>
            <p:nvPr/>
          </p:nvSpPr>
          <p:spPr bwMode="auto">
            <a:xfrm>
              <a:off x="3616" y="2937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2" name="Oval 140" descr="Bol"/>
            <p:cNvSpPr>
              <a:spLocks noChangeAspect="1" noChangeArrowheads="1"/>
            </p:cNvSpPr>
            <p:nvPr/>
          </p:nvSpPr>
          <p:spPr bwMode="auto">
            <a:xfrm>
              <a:off x="4166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3" name="Oval 144" descr="Bol"/>
            <p:cNvSpPr>
              <a:spLocks noChangeAspect="1" noChangeArrowheads="1"/>
            </p:cNvSpPr>
            <p:nvPr/>
          </p:nvSpPr>
          <p:spPr bwMode="auto">
            <a:xfrm>
              <a:off x="4719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4" name="Oval 148" descr="Bol"/>
            <p:cNvSpPr>
              <a:spLocks noChangeAspect="1" noChangeArrowheads="1"/>
            </p:cNvSpPr>
            <p:nvPr/>
          </p:nvSpPr>
          <p:spPr bwMode="auto">
            <a:xfrm>
              <a:off x="5271" y="2937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700" name="AutoShape 260"/>
          <p:cNvSpPr>
            <a:spLocks noChangeAspect="1" noChangeArrowheads="1"/>
          </p:cNvSpPr>
          <p:nvPr/>
        </p:nvSpPr>
        <p:spPr bwMode="auto">
          <a:xfrm>
            <a:off x="4932363" y="1806575"/>
            <a:ext cx="360362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1" name="AutoShape 261"/>
          <p:cNvSpPr>
            <a:spLocks noChangeAspect="1" noChangeArrowheads="1"/>
          </p:cNvSpPr>
          <p:nvPr/>
        </p:nvSpPr>
        <p:spPr bwMode="auto">
          <a:xfrm>
            <a:off x="2195513" y="5229225"/>
            <a:ext cx="360362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5" name="AutoShape 265"/>
          <p:cNvSpPr>
            <a:spLocks noChangeAspect="1" noChangeArrowheads="1"/>
          </p:cNvSpPr>
          <p:nvPr/>
        </p:nvSpPr>
        <p:spPr bwMode="auto">
          <a:xfrm>
            <a:off x="1403350" y="5157788"/>
            <a:ext cx="360363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6" name="AutoShape 266"/>
          <p:cNvSpPr>
            <a:spLocks noChangeAspect="1" noChangeArrowheads="1"/>
          </p:cNvSpPr>
          <p:nvPr/>
        </p:nvSpPr>
        <p:spPr bwMode="auto">
          <a:xfrm>
            <a:off x="3203575" y="5229225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7" name="AutoShape 267"/>
          <p:cNvSpPr>
            <a:spLocks noChangeAspect="1" noChangeArrowheads="1"/>
          </p:cNvSpPr>
          <p:nvPr/>
        </p:nvSpPr>
        <p:spPr bwMode="auto">
          <a:xfrm>
            <a:off x="2268538" y="3429000"/>
            <a:ext cx="360362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8" name="AutoShape 268"/>
          <p:cNvSpPr>
            <a:spLocks noChangeAspect="1" noChangeArrowheads="1"/>
          </p:cNvSpPr>
          <p:nvPr/>
        </p:nvSpPr>
        <p:spPr bwMode="auto">
          <a:xfrm>
            <a:off x="4067175" y="5229225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39" name="AutoShape 299"/>
          <p:cNvSpPr>
            <a:spLocks noChangeArrowheads="1"/>
          </p:cNvSpPr>
          <p:nvPr/>
        </p:nvSpPr>
        <p:spPr bwMode="auto">
          <a:xfrm>
            <a:off x="5795963" y="692150"/>
            <a:ext cx="2916237" cy="1152525"/>
          </a:xfrm>
          <a:prstGeom prst="wedgeRoundRectCallout">
            <a:avLst>
              <a:gd name="adj1" fmla="val -189523"/>
              <a:gd name="adj2" fmla="val 28608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Elk neutron splijt weer een 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35" name="AutoShape 295"/>
          <p:cNvSpPr>
            <a:spLocks noChangeArrowheads="1"/>
          </p:cNvSpPr>
          <p:nvPr/>
        </p:nvSpPr>
        <p:spPr bwMode="auto">
          <a:xfrm>
            <a:off x="5867400" y="5229225"/>
            <a:ext cx="2916238" cy="1152525"/>
          </a:xfrm>
          <a:prstGeom prst="wedgeRoundRectCallout">
            <a:avLst>
              <a:gd name="adj1" fmla="val -162194"/>
              <a:gd name="adj2" fmla="val -25138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Elk neutron splijt weer een 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10" name="AutoShape 270"/>
          <p:cNvSpPr>
            <a:spLocks noChangeAspect="1" noChangeArrowheads="1"/>
          </p:cNvSpPr>
          <p:nvPr/>
        </p:nvSpPr>
        <p:spPr bwMode="auto">
          <a:xfrm>
            <a:off x="5724525" y="5229225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11" name="AutoShape 271"/>
          <p:cNvSpPr>
            <a:spLocks noChangeAspect="1" noChangeArrowheads="1"/>
          </p:cNvSpPr>
          <p:nvPr/>
        </p:nvSpPr>
        <p:spPr bwMode="auto">
          <a:xfrm>
            <a:off x="6588125" y="5373688"/>
            <a:ext cx="360363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12" name="AutoShape 272"/>
          <p:cNvSpPr>
            <a:spLocks noChangeAspect="1" noChangeArrowheads="1"/>
          </p:cNvSpPr>
          <p:nvPr/>
        </p:nvSpPr>
        <p:spPr bwMode="auto">
          <a:xfrm>
            <a:off x="7451725" y="5373688"/>
            <a:ext cx="360363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13" name="AutoShape 273"/>
          <p:cNvSpPr>
            <a:spLocks noChangeAspect="1" noChangeArrowheads="1"/>
          </p:cNvSpPr>
          <p:nvPr/>
        </p:nvSpPr>
        <p:spPr bwMode="auto">
          <a:xfrm>
            <a:off x="8316913" y="5373688"/>
            <a:ext cx="360362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41" name="AutoShape 301"/>
          <p:cNvSpPr>
            <a:spLocks noChangeArrowheads="1"/>
          </p:cNvSpPr>
          <p:nvPr/>
        </p:nvSpPr>
        <p:spPr bwMode="auto">
          <a:xfrm>
            <a:off x="468313" y="4508500"/>
            <a:ext cx="3168650" cy="1368425"/>
          </a:xfrm>
          <a:prstGeom prst="wedgeRoundRectCallout">
            <a:avLst>
              <a:gd name="adj1" fmla="val 73097"/>
              <a:gd name="adj2" fmla="val -20092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Deze kleinere kernen zijn het radioactief afval.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34" name="AutoShape 294"/>
          <p:cNvSpPr>
            <a:spLocks noChangeArrowheads="1"/>
          </p:cNvSpPr>
          <p:nvPr/>
        </p:nvSpPr>
        <p:spPr bwMode="auto">
          <a:xfrm>
            <a:off x="5795963" y="4581525"/>
            <a:ext cx="3168650" cy="863600"/>
          </a:xfrm>
          <a:prstGeom prst="wedgeRoundRectCallout">
            <a:avLst>
              <a:gd name="adj1" fmla="val -70894"/>
              <a:gd name="adj2" fmla="val -39227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U-235 kern wordt gespleten.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42" name="AutoShape 302"/>
          <p:cNvSpPr>
            <a:spLocks noChangeArrowheads="1"/>
          </p:cNvSpPr>
          <p:nvPr/>
        </p:nvSpPr>
        <p:spPr bwMode="auto">
          <a:xfrm>
            <a:off x="684213" y="4724400"/>
            <a:ext cx="3167062" cy="1657350"/>
          </a:xfrm>
          <a:prstGeom prst="wedgeRoundRectCallout">
            <a:avLst>
              <a:gd name="adj1" fmla="val 85190"/>
              <a:gd name="adj2" fmla="val -20910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warmte die ontstaat wordt gebruikt om stoom te maken.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40" name="AutoShape 300"/>
          <p:cNvSpPr>
            <a:spLocks noChangeArrowheads="1"/>
          </p:cNvSpPr>
          <p:nvPr/>
        </p:nvSpPr>
        <p:spPr bwMode="auto">
          <a:xfrm>
            <a:off x="5795963" y="4149725"/>
            <a:ext cx="3168650" cy="2303463"/>
          </a:xfrm>
          <a:prstGeom prst="wedgeRoundRectCallout">
            <a:avLst>
              <a:gd name="adj1" fmla="val -71792"/>
              <a:gd name="adj2" fmla="val -12594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 de splijting zijn er twee kleinere kernen, 3 neutronen en warmte(energie)!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714" name="Text Box 303"/>
          <p:cNvSpPr txBox="1">
            <a:spLocks noChangeArrowheads="1"/>
          </p:cNvSpPr>
          <p:nvPr/>
        </p:nvSpPr>
        <p:spPr bwMode="auto">
          <a:xfrm>
            <a:off x="0" y="6400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hlinkClick r:id="" action="ppaction://hlinkshowjump?jump=firstslide"/>
              </a:rPr>
              <a:t>menu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28715" name="Text Box 222"/>
          <p:cNvSpPr txBox="1">
            <a:spLocks noChangeArrowheads="1"/>
          </p:cNvSpPr>
          <p:nvPr/>
        </p:nvSpPr>
        <p:spPr bwMode="auto">
          <a:xfrm>
            <a:off x="7308850" y="6356350"/>
            <a:ext cx="1800225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FF3300"/>
                </a:solidFill>
              </a:rPr>
              <a:t>Simulatie</a:t>
            </a:r>
          </a:p>
        </p:txBody>
      </p:sp>
    </p:spTree>
    <p:extLst>
      <p:ext uri="{BB962C8B-B14F-4D97-AF65-F5344CB8AC3E}">
        <p14:creationId xmlns:p14="http://schemas.microsoft.com/office/powerpoint/2010/main" val="190493099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7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7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7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1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1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1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1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7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1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1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31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1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31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1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1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1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1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1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1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8" grpId="0"/>
      <p:bldP spid="317444" grpId="0" animBg="1"/>
      <p:bldP spid="317456" grpId="0" animBg="1"/>
      <p:bldP spid="317703" grpId="0" animBg="1"/>
      <p:bldP spid="317704" grpId="0" animBg="1"/>
      <p:bldP spid="317709" grpId="0" animBg="1"/>
      <p:bldP spid="317732" grpId="0" animBg="1"/>
      <p:bldP spid="317737" grpId="0" autoUpdateAnimBg="0"/>
      <p:bldP spid="317733" grpId="0" animBg="1"/>
      <p:bldP spid="317700" grpId="0" animBg="1"/>
      <p:bldP spid="317701" grpId="0" animBg="1"/>
      <p:bldP spid="317705" grpId="0" animBg="1"/>
      <p:bldP spid="317706" grpId="0" animBg="1"/>
      <p:bldP spid="317707" grpId="0" animBg="1"/>
      <p:bldP spid="317708" grpId="0" animBg="1"/>
      <p:bldP spid="317710" grpId="0" animBg="1"/>
      <p:bldP spid="317711" grpId="0" animBg="1"/>
      <p:bldP spid="317712" grpId="0" animBg="1"/>
      <p:bldP spid="317713" grpId="0" animBg="1"/>
      <p:bldP spid="317741" grpId="0" animBg="1"/>
      <p:bldP spid="317734" grpId="0" animBg="1"/>
      <p:bldP spid="317742" grpId="0" animBg="1"/>
      <p:bldP spid="3177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87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nl-NL" smtClean="0"/>
              <a:t>reactorkern</a:t>
            </a:r>
          </a:p>
        </p:txBody>
      </p:sp>
      <p:sp>
        <p:nvSpPr>
          <p:cNvPr id="160775" name="Rectangle 7"/>
          <p:cNvSpPr>
            <a:spLocks noChangeAspect="1" noChangeArrowheads="1"/>
          </p:cNvSpPr>
          <p:nvPr/>
        </p:nvSpPr>
        <p:spPr bwMode="auto">
          <a:xfrm>
            <a:off x="1879600" y="1281113"/>
            <a:ext cx="5253038" cy="4238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160845" name="Group 77"/>
          <p:cNvGrpSpPr>
            <a:grpSpLocks/>
          </p:cNvGrpSpPr>
          <p:nvPr/>
        </p:nvGrpSpPr>
        <p:grpSpPr bwMode="auto">
          <a:xfrm>
            <a:off x="2284413" y="1601788"/>
            <a:ext cx="4564062" cy="3700462"/>
            <a:chOff x="1439" y="1009"/>
            <a:chExt cx="2875" cy="2331"/>
          </a:xfrm>
        </p:grpSpPr>
        <p:sp>
          <p:nvSpPr>
            <p:cNvPr id="33838" name="Oval 52"/>
            <p:cNvSpPr>
              <a:spLocks noChangeAspect="1" noChangeArrowheads="1"/>
            </p:cNvSpPr>
            <p:nvPr/>
          </p:nvSpPr>
          <p:spPr bwMode="auto">
            <a:xfrm>
              <a:off x="1439" y="1017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9" name="Oval 13"/>
            <p:cNvSpPr>
              <a:spLocks noChangeAspect="1" noChangeArrowheads="1"/>
            </p:cNvSpPr>
            <p:nvPr/>
          </p:nvSpPr>
          <p:spPr bwMode="auto">
            <a:xfrm>
              <a:off x="3738" y="1934"/>
              <a:ext cx="551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0" name="Oval 16"/>
            <p:cNvSpPr>
              <a:spLocks noChangeAspect="1" noChangeArrowheads="1"/>
            </p:cNvSpPr>
            <p:nvPr/>
          </p:nvSpPr>
          <p:spPr bwMode="auto">
            <a:xfrm>
              <a:off x="3730" y="1009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1" name="Oval 29"/>
            <p:cNvSpPr>
              <a:spLocks noChangeAspect="1" noChangeArrowheads="1"/>
            </p:cNvSpPr>
            <p:nvPr/>
          </p:nvSpPr>
          <p:spPr bwMode="auto">
            <a:xfrm>
              <a:off x="2973" y="1934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2" name="Oval 32"/>
            <p:cNvSpPr>
              <a:spLocks noChangeAspect="1" noChangeArrowheads="1"/>
            </p:cNvSpPr>
            <p:nvPr/>
          </p:nvSpPr>
          <p:spPr bwMode="auto">
            <a:xfrm>
              <a:off x="2965" y="1009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3" name="Oval 39"/>
            <p:cNvSpPr>
              <a:spLocks noChangeAspect="1" noChangeArrowheads="1"/>
            </p:cNvSpPr>
            <p:nvPr/>
          </p:nvSpPr>
          <p:spPr bwMode="auto">
            <a:xfrm>
              <a:off x="2210" y="1934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4" name="Oval 42"/>
            <p:cNvSpPr>
              <a:spLocks noChangeAspect="1" noChangeArrowheads="1"/>
            </p:cNvSpPr>
            <p:nvPr/>
          </p:nvSpPr>
          <p:spPr bwMode="auto">
            <a:xfrm>
              <a:off x="2202" y="1009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5" name="Oval 10"/>
            <p:cNvSpPr>
              <a:spLocks noChangeAspect="1" noChangeArrowheads="1"/>
            </p:cNvSpPr>
            <p:nvPr/>
          </p:nvSpPr>
          <p:spPr bwMode="auto">
            <a:xfrm>
              <a:off x="3764" y="2781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6" name="Oval 26"/>
            <p:cNvSpPr>
              <a:spLocks noChangeAspect="1" noChangeArrowheads="1"/>
            </p:cNvSpPr>
            <p:nvPr/>
          </p:nvSpPr>
          <p:spPr bwMode="auto">
            <a:xfrm>
              <a:off x="2999" y="2781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7" name="Oval 36"/>
            <p:cNvSpPr>
              <a:spLocks noChangeAspect="1" noChangeArrowheads="1"/>
            </p:cNvSpPr>
            <p:nvPr/>
          </p:nvSpPr>
          <p:spPr bwMode="auto">
            <a:xfrm>
              <a:off x="2236" y="2781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8" name="Oval 46"/>
            <p:cNvSpPr>
              <a:spLocks noChangeAspect="1" noChangeArrowheads="1"/>
            </p:cNvSpPr>
            <p:nvPr/>
          </p:nvSpPr>
          <p:spPr bwMode="auto">
            <a:xfrm>
              <a:off x="1473" y="2790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9" name="Oval 49"/>
            <p:cNvSpPr>
              <a:spLocks noChangeAspect="1" noChangeArrowheads="1"/>
            </p:cNvSpPr>
            <p:nvPr/>
          </p:nvSpPr>
          <p:spPr bwMode="auto">
            <a:xfrm>
              <a:off x="1447" y="1943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60844" name="Group 76"/>
          <p:cNvGrpSpPr>
            <a:grpSpLocks/>
          </p:cNvGrpSpPr>
          <p:nvPr/>
        </p:nvGrpSpPr>
        <p:grpSpPr bwMode="auto">
          <a:xfrm>
            <a:off x="2413000" y="1735138"/>
            <a:ext cx="4297363" cy="3433762"/>
            <a:chOff x="1520" y="1093"/>
            <a:chExt cx="2707" cy="2163"/>
          </a:xfrm>
        </p:grpSpPr>
        <p:sp>
          <p:nvSpPr>
            <p:cNvPr id="33826" name="Oval 14"/>
            <p:cNvSpPr>
              <a:spLocks noChangeAspect="1" noChangeArrowheads="1"/>
            </p:cNvSpPr>
            <p:nvPr/>
          </p:nvSpPr>
          <p:spPr bwMode="auto">
            <a:xfrm>
              <a:off x="3820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7" name="Oval 17"/>
            <p:cNvSpPr>
              <a:spLocks noChangeAspect="1" noChangeArrowheads="1"/>
            </p:cNvSpPr>
            <p:nvPr/>
          </p:nvSpPr>
          <p:spPr bwMode="auto">
            <a:xfrm>
              <a:off x="3811" y="1093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8" name="Oval 30"/>
            <p:cNvSpPr>
              <a:spLocks noChangeAspect="1" noChangeArrowheads="1"/>
            </p:cNvSpPr>
            <p:nvPr/>
          </p:nvSpPr>
          <p:spPr bwMode="auto">
            <a:xfrm>
              <a:off x="3054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9" name="Oval 33"/>
            <p:cNvSpPr>
              <a:spLocks noChangeAspect="1" noChangeArrowheads="1"/>
            </p:cNvSpPr>
            <p:nvPr/>
          </p:nvSpPr>
          <p:spPr bwMode="auto">
            <a:xfrm>
              <a:off x="3046" y="1093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0" name="Oval 40"/>
            <p:cNvSpPr>
              <a:spLocks noChangeAspect="1" noChangeArrowheads="1"/>
            </p:cNvSpPr>
            <p:nvPr/>
          </p:nvSpPr>
          <p:spPr bwMode="auto">
            <a:xfrm>
              <a:off x="2291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1" name="Oval 43"/>
            <p:cNvSpPr>
              <a:spLocks noChangeAspect="1" noChangeArrowheads="1"/>
            </p:cNvSpPr>
            <p:nvPr/>
          </p:nvSpPr>
          <p:spPr bwMode="auto">
            <a:xfrm>
              <a:off x="2283" y="1093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2" name="Oval 11"/>
            <p:cNvSpPr>
              <a:spLocks noChangeAspect="1" noChangeArrowheads="1"/>
            </p:cNvSpPr>
            <p:nvPr/>
          </p:nvSpPr>
          <p:spPr bwMode="auto">
            <a:xfrm>
              <a:off x="3845" y="2865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3" name="Oval 27"/>
            <p:cNvSpPr>
              <a:spLocks noChangeAspect="1" noChangeArrowheads="1"/>
            </p:cNvSpPr>
            <p:nvPr/>
          </p:nvSpPr>
          <p:spPr bwMode="auto">
            <a:xfrm>
              <a:off x="3080" y="2865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4" name="Oval 37"/>
            <p:cNvSpPr>
              <a:spLocks noChangeAspect="1" noChangeArrowheads="1"/>
            </p:cNvSpPr>
            <p:nvPr/>
          </p:nvSpPr>
          <p:spPr bwMode="auto">
            <a:xfrm>
              <a:off x="2317" y="2865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5" name="Oval 47"/>
            <p:cNvSpPr>
              <a:spLocks noChangeAspect="1" noChangeArrowheads="1"/>
            </p:cNvSpPr>
            <p:nvPr/>
          </p:nvSpPr>
          <p:spPr bwMode="auto">
            <a:xfrm>
              <a:off x="1554" y="2874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6" name="Oval 50"/>
            <p:cNvSpPr>
              <a:spLocks noChangeAspect="1" noChangeArrowheads="1"/>
            </p:cNvSpPr>
            <p:nvPr/>
          </p:nvSpPr>
          <p:spPr bwMode="auto">
            <a:xfrm>
              <a:off x="1528" y="2027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7" name="Oval 53"/>
            <p:cNvSpPr>
              <a:spLocks noChangeAspect="1" noChangeArrowheads="1"/>
            </p:cNvSpPr>
            <p:nvPr/>
          </p:nvSpPr>
          <p:spPr bwMode="auto">
            <a:xfrm>
              <a:off x="1520" y="1101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60846" name="Group 78"/>
          <p:cNvGrpSpPr>
            <a:grpSpLocks/>
          </p:cNvGrpSpPr>
          <p:nvPr/>
        </p:nvGrpSpPr>
        <p:grpSpPr bwMode="auto">
          <a:xfrm>
            <a:off x="1874838" y="2652713"/>
            <a:ext cx="5262562" cy="1576387"/>
            <a:chOff x="1181" y="1671"/>
            <a:chExt cx="3315" cy="993"/>
          </a:xfrm>
        </p:grpSpPr>
        <p:sp>
          <p:nvSpPr>
            <p:cNvPr id="33824" name="Rectangle 19"/>
            <p:cNvSpPr>
              <a:spLocks noChangeAspect="1" noChangeArrowheads="1"/>
            </p:cNvSpPr>
            <p:nvPr/>
          </p:nvSpPr>
          <p:spPr bwMode="auto">
            <a:xfrm>
              <a:off x="1184" y="2537"/>
              <a:ext cx="3312" cy="1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5" name="Rectangle 22"/>
            <p:cNvSpPr>
              <a:spLocks noChangeAspect="1" noChangeArrowheads="1"/>
            </p:cNvSpPr>
            <p:nvPr/>
          </p:nvSpPr>
          <p:spPr bwMode="auto">
            <a:xfrm>
              <a:off x="1181" y="1671"/>
              <a:ext cx="331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160791" name="Rectangle 23"/>
          <p:cNvSpPr>
            <a:spLocks noChangeAspect="1" noChangeArrowheads="1"/>
          </p:cNvSpPr>
          <p:nvPr/>
        </p:nvSpPr>
        <p:spPr bwMode="auto">
          <a:xfrm>
            <a:off x="3495675" y="2652713"/>
            <a:ext cx="5253038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2" name="Oval 54"/>
          <p:cNvSpPr>
            <a:spLocks noChangeAspect="1" noChangeArrowheads="1"/>
          </p:cNvSpPr>
          <p:nvPr/>
        </p:nvSpPr>
        <p:spPr bwMode="auto">
          <a:xfrm>
            <a:off x="3081338" y="2297113"/>
            <a:ext cx="195262" cy="1952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4" name="Oval 56"/>
          <p:cNvSpPr>
            <a:spLocks noChangeAspect="1" noChangeArrowheads="1"/>
          </p:cNvSpPr>
          <p:nvPr/>
        </p:nvSpPr>
        <p:spPr bwMode="auto">
          <a:xfrm>
            <a:off x="4284663" y="2276475"/>
            <a:ext cx="195262" cy="1952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5" name="Freeform 57"/>
          <p:cNvSpPr>
            <a:spLocks/>
          </p:cNvSpPr>
          <p:nvPr/>
        </p:nvSpPr>
        <p:spPr bwMode="auto">
          <a:xfrm>
            <a:off x="4427538" y="2420938"/>
            <a:ext cx="1944687" cy="2303462"/>
          </a:xfrm>
          <a:custGeom>
            <a:avLst/>
            <a:gdLst>
              <a:gd name="T0" fmla="*/ 0 w 1225"/>
              <a:gd name="T1" fmla="*/ 0 h 1451"/>
              <a:gd name="T2" fmla="*/ 233362 w 1225"/>
              <a:gd name="T3" fmla="*/ 4762 h 1451"/>
              <a:gd name="T4" fmla="*/ 195262 w 1225"/>
              <a:gd name="T5" fmla="*/ 436562 h 1451"/>
              <a:gd name="T6" fmla="*/ 779462 w 1225"/>
              <a:gd name="T7" fmla="*/ 665162 h 1451"/>
              <a:gd name="T8" fmla="*/ 1135062 w 1225"/>
              <a:gd name="T9" fmla="*/ 512762 h 1451"/>
              <a:gd name="T10" fmla="*/ 1312862 w 1225"/>
              <a:gd name="T11" fmla="*/ 1389062 h 1451"/>
              <a:gd name="T12" fmla="*/ 1944687 w 1225"/>
              <a:gd name="T13" fmla="*/ 2303462 h 1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5" h="1451">
                <a:moveTo>
                  <a:pt x="0" y="0"/>
                </a:moveTo>
                <a:lnTo>
                  <a:pt x="147" y="3"/>
                </a:lnTo>
                <a:lnTo>
                  <a:pt x="123" y="275"/>
                </a:lnTo>
                <a:lnTo>
                  <a:pt x="491" y="419"/>
                </a:lnTo>
                <a:lnTo>
                  <a:pt x="715" y="323"/>
                </a:lnTo>
                <a:lnTo>
                  <a:pt x="827" y="875"/>
                </a:lnTo>
                <a:lnTo>
                  <a:pt x="1225" y="145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0847" name="Group 79"/>
          <p:cNvGrpSpPr>
            <a:grpSpLocks/>
          </p:cNvGrpSpPr>
          <p:nvPr/>
        </p:nvGrpSpPr>
        <p:grpSpPr bwMode="auto">
          <a:xfrm>
            <a:off x="6300788" y="4508500"/>
            <a:ext cx="266700" cy="484188"/>
            <a:chOff x="3969" y="2840"/>
            <a:chExt cx="168" cy="305"/>
          </a:xfrm>
        </p:grpSpPr>
        <p:sp>
          <p:nvSpPr>
            <p:cNvPr id="33822" name="Oval 58"/>
            <p:cNvSpPr>
              <a:spLocks noChangeAspect="1" noChangeArrowheads="1"/>
            </p:cNvSpPr>
            <p:nvPr/>
          </p:nvSpPr>
          <p:spPr bwMode="auto">
            <a:xfrm>
              <a:off x="4014" y="2840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3" name="Oval 59"/>
            <p:cNvSpPr>
              <a:spLocks noChangeAspect="1" noChangeArrowheads="1"/>
            </p:cNvSpPr>
            <p:nvPr/>
          </p:nvSpPr>
          <p:spPr bwMode="auto">
            <a:xfrm>
              <a:off x="3969" y="3022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160829" name="Line 61"/>
          <p:cNvSpPr>
            <a:spLocks noChangeShapeType="1"/>
          </p:cNvSpPr>
          <p:nvPr/>
        </p:nvSpPr>
        <p:spPr bwMode="auto">
          <a:xfrm flipH="1" flipV="1">
            <a:off x="6372225" y="3716338"/>
            <a:ext cx="71438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30" name="Line 62"/>
          <p:cNvSpPr>
            <a:spLocks noChangeShapeType="1"/>
          </p:cNvSpPr>
          <p:nvPr/>
        </p:nvSpPr>
        <p:spPr bwMode="auto">
          <a:xfrm>
            <a:off x="6588125" y="3573463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0848" name="Group 80"/>
          <p:cNvGrpSpPr>
            <a:grpSpLocks/>
          </p:cNvGrpSpPr>
          <p:nvPr/>
        </p:nvGrpSpPr>
        <p:grpSpPr bwMode="auto">
          <a:xfrm>
            <a:off x="6084888" y="3232150"/>
            <a:ext cx="482600" cy="484188"/>
            <a:chOff x="3833" y="2036"/>
            <a:chExt cx="304" cy="305"/>
          </a:xfrm>
        </p:grpSpPr>
        <p:sp>
          <p:nvSpPr>
            <p:cNvPr id="33819" name="Oval 63"/>
            <p:cNvSpPr>
              <a:spLocks noChangeAspect="1" noChangeArrowheads="1"/>
            </p:cNvSpPr>
            <p:nvPr/>
          </p:nvSpPr>
          <p:spPr bwMode="auto">
            <a:xfrm>
              <a:off x="3878" y="2036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0" name="Oval 64"/>
            <p:cNvSpPr>
              <a:spLocks noChangeAspect="1" noChangeArrowheads="1"/>
            </p:cNvSpPr>
            <p:nvPr/>
          </p:nvSpPr>
          <p:spPr bwMode="auto">
            <a:xfrm>
              <a:off x="4014" y="2172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1" name="Oval 65"/>
            <p:cNvSpPr>
              <a:spLocks noChangeAspect="1" noChangeArrowheads="1"/>
            </p:cNvSpPr>
            <p:nvPr/>
          </p:nvSpPr>
          <p:spPr bwMode="auto">
            <a:xfrm>
              <a:off x="3833" y="2218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160834" name="Line 66"/>
          <p:cNvSpPr>
            <a:spLocks noChangeShapeType="1"/>
          </p:cNvSpPr>
          <p:nvPr/>
        </p:nvSpPr>
        <p:spPr bwMode="auto">
          <a:xfrm flipV="1">
            <a:off x="6300788" y="2781300"/>
            <a:ext cx="287337" cy="5032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35" name="Freeform 67"/>
          <p:cNvSpPr>
            <a:spLocks/>
          </p:cNvSpPr>
          <p:nvPr/>
        </p:nvSpPr>
        <p:spPr bwMode="auto">
          <a:xfrm>
            <a:off x="4284663" y="3022600"/>
            <a:ext cx="1800225" cy="623888"/>
          </a:xfrm>
          <a:custGeom>
            <a:avLst/>
            <a:gdLst>
              <a:gd name="T0" fmla="*/ 1800225 w 1134"/>
              <a:gd name="T1" fmla="*/ 623888 h 393"/>
              <a:gd name="T2" fmla="*/ 1620838 w 1134"/>
              <a:gd name="T3" fmla="*/ 292100 h 393"/>
              <a:gd name="T4" fmla="*/ 1404938 w 1134"/>
              <a:gd name="T5" fmla="*/ 431800 h 393"/>
              <a:gd name="T6" fmla="*/ 1430338 w 1134"/>
              <a:gd name="T7" fmla="*/ 203200 h 393"/>
              <a:gd name="T8" fmla="*/ 985838 w 1134"/>
              <a:gd name="T9" fmla="*/ 0 h 393"/>
              <a:gd name="T10" fmla="*/ 1036638 w 1134"/>
              <a:gd name="T11" fmla="*/ 304800 h 393"/>
              <a:gd name="T12" fmla="*/ 566738 w 1134"/>
              <a:gd name="T13" fmla="*/ 88900 h 393"/>
              <a:gd name="T14" fmla="*/ 376238 w 1134"/>
              <a:gd name="T15" fmla="*/ 381000 h 393"/>
              <a:gd name="T16" fmla="*/ 0 w 1134"/>
              <a:gd name="T17" fmla="*/ 336550 h 3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4" h="393">
                <a:moveTo>
                  <a:pt x="1134" y="393"/>
                </a:moveTo>
                <a:lnTo>
                  <a:pt x="1021" y="184"/>
                </a:lnTo>
                <a:lnTo>
                  <a:pt x="885" y="272"/>
                </a:lnTo>
                <a:lnTo>
                  <a:pt x="901" y="128"/>
                </a:lnTo>
                <a:lnTo>
                  <a:pt x="621" y="0"/>
                </a:lnTo>
                <a:lnTo>
                  <a:pt x="653" y="192"/>
                </a:lnTo>
                <a:lnTo>
                  <a:pt x="357" y="56"/>
                </a:lnTo>
                <a:lnTo>
                  <a:pt x="237" y="240"/>
                </a:lnTo>
                <a:lnTo>
                  <a:pt x="0" y="21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36" name="AutoShape 68"/>
          <p:cNvSpPr>
            <a:spLocks noChangeArrowheads="1"/>
          </p:cNvSpPr>
          <p:nvPr/>
        </p:nvSpPr>
        <p:spPr bwMode="auto">
          <a:xfrm>
            <a:off x="6227763" y="0"/>
            <a:ext cx="2916237" cy="836613"/>
          </a:xfrm>
          <a:prstGeom prst="wedgeRoundRectCallout">
            <a:avLst>
              <a:gd name="adj1" fmla="val -26972"/>
              <a:gd name="adj2" fmla="val 15626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Moderator (bijv. C of water)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37" name="AutoShape 69"/>
          <p:cNvSpPr>
            <a:spLocks noChangeArrowheads="1"/>
          </p:cNvSpPr>
          <p:nvPr/>
        </p:nvSpPr>
        <p:spPr bwMode="auto">
          <a:xfrm>
            <a:off x="2819400" y="0"/>
            <a:ext cx="3276600" cy="925513"/>
          </a:xfrm>
          <a:prstGeom prst="wedgeRoundRectCallout">
            <a:avLst>
              <a:gd name="adj1" fmla="val 22093"/>
              <a:gd name="adj2" fmla="val 130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99FF"/>
                </a:solidFill>
                <a:latin typeface="Arial" charset="0"/>
              </a:rPr>
              <a:t>Buizen met koel-middel</a:t>
            </a:r>
            <a:endParaRPr lang="nl-NL" altLang="nl-NL" b="1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60838" name="AutoShape 70"/>
          <p:cNvSpPr>
            <a:spLocks noChangeArrowheads="1"/>
          </p:cNvSpPr>
          <p:nvPr/>
        </p:nvSpPr>
        <p:spPr bwMode="auto">
          <a:xfrm>
            <a:off x="0" y="0"/>
            <a:ext cx="2590800" cy="1219200"/>
          </a:xfrm>
          <a:prstGeom prst="wedgeRoundRectCallout">
            <a:avLst>
              <a:gd name="adj1" fmla="val 56250"/>
              <a:gd name="adj2" fmla="val 1119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Splijt-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stof staven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 U-235</a:t>
            </a:r>
            <a:endParaRPr lang="nl-NL" altLang="nl-NL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0839" name="AutoShape 71"/>
          <p:cNvSpPr>
            <a:spLocks noChangeArrowheads="1"/>
          </p:cNvSpPr>
          <p:nvPr/>
        </p:nvSpPr>
        <p:spPr bwMode="auto">
          <a:xfrm>
            <a:off x="0" y="1905000"/>
            <a:ext cx="1682750" cy="1177925"/>
          </a:xfrm>
          <a:prstGeom prst="wedgeRoundRectCallout">
            <a:avLst>
              <a:gd name="adj1" fmla="val 18681"/>
              <a:gd name="adj2" fmla="val 128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Regel-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staven (Cd, B)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49" name="AutoShape 81"/>
          <p:cNvSpPr>
            <a:spLocks noChangeArrowheads="1"/>
          </p:cNvSpPr>
          <p:nvPr/>
        </p:nvSpPr>
        <p:spPr bwMode="auto">
          <a:xfrm>
            <a:off x="7777163" y="3810000"/>
            <a:ext cx="1366837" cy="1219200"/>
          </a:xfrm>
          <a:prstGeom prst="wedgeRoundRectCallout">
            <a:avLst>
              <a:gd name="adj1" fmla="val -138852"/>
              <a:gd name="adj2" fmla="val -6627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1 n </a:t>
            </a:r>
            <a:r>
              <a:rPr lang="en-US" altLang="nl-NL" b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3 n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50" name="AutoShape 82"/>
          <p:cNvSpPr>
            <a:spLocks noChangeArrowheads="1"/>
          </p:cNvSpPr>
          <p:nvPr/>
        </p:nvSpPr>
        <p:spPr bwMode="auto">
          <a:xfrm>
            <a:off x="7315200" y="5638800"/>
            <a:ext cx="1366838" cy="925513"/>
          </a:xfrm>
          <a:prstGeom prst="wedgeRoundRectCallout">
            <a:avLst>
              <a:gd name="adj1" fmla="val -110861"/>
              <a:gd name="adj2" fmla="val -14296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1 n </a:t>
            </a:r>
            <a:r>
              <a:rPr lang="en-US" altLang="nl-NL" b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2 n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88" name="Rectangle 20"/>
          <p:cNvSpPr>
            <a:spLocks noChangeAspect="1" noChangeArrowheads="1"/>
          </p:cNvSpPr>
          <p:nvPr/>
        </p:nvSpPr>
        <p:spPr bwMode="auto">
          <a:xfrm>
            <a:off x="468313" y="4027488"/>
            <a:ext cx="5253037" cy="2016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3" name="Freeform 55"/>
          <p:cNvSpPr>
            <a:spLocks/>
          </p:cNvSpPr>
          <p:nvPr/>
        </p:nvSpPr>
        <p:spPr bwMode="auto">
          <a:xfrm>
            <a:off x="2971800" y="2362200"/>
            <a:ext cx="1628775" cy="1744663"/>
          </a:xfrm>
          <a:custGeom>
            <a:avLst/>
            <a:gdLst>
              <a:gd name="T0" fmla="*/ 279400 w 1026"/>
              <a:gd name="T1" fmla="*/ 0 h 1099"/>
              <a:gd name="T2" fmla="*/ 0 w 1026"/>
              <a:gd name="T3" fmla="*/ 149225 h 1099"/>
              <a:gd name="T4" fmla="*/ 279400 w 1026"/>
              <a:gd name="T5" fmla="*/ 174625 h 1099"/>
              <a:gd name="T6" fmla="*/ 12700 w 1026"/>
              <a:gd name="T7" fmla="*/ 466725 h 1099"/>
              <a:gd name="T8" fmla="*/ 393700 w 1026"/>
              <a:gd name="T9" fmla="*/ 403225 h 1099"/>
              <a:gd name="T10" fmla="*/ 139700 w 1026"/>
              <a:gd name="T11" fmla="*/ 606425 h 1099"/>
              <a:gd name="T12" fmla="*/ 596900 w 1026"/>
              <a:gd name="T13" fmla="*/ 441325 h 1099"/>
              <a:gd name="T14" fmla="*/ 901700 w 1026"/>
              <a:gd name="T15" fmla="*/ 479425 h 1099"/>
              <a:gd name="T16" fmla="*/ 482600 w 1026"/>
              <a:gd name="T17" fmla="*/ 619125 h 1099"/>
              <a:gd name="T18" fmla="*/ 342900 w 1026"/>
              <a:gd name="T19" fmla="*/ 847725 h 1099"/>
              <a:gd name="T20" fmla="*/ 1181100 w 1026"/>
              <a:gd name="T21" fmla="*/ 822325 h 1099"/>
              <a:gd name="T22" fmla="*/ 622300 w 1026"/>
              <a:gd name="T23" fmla="*/ 1165225 h 1099"/>
              <a:gd name="T24" fmla="*/ 1435100 w 1026"/>
              <a:gd name="T25" fmla="*/ 1317625 h 1099"/>
              <a:gd name="T26" fmla="*/ 1628775 w 1026"/>
              <a:gd name="T27" fmla="*/ 1744663 h 10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26" h="1099">
                <a:moveTo>
                  <a:pt x="176" y="0"/>
                </a:moveTo>
                <a:lnTo>
                  <a:pt x="0" y="94"/>
                </a:lnTo>
                <a:lnTo>
                  <a:pt x="176" y="110"/>
                </a:lnTo>
                <a:lnTo>
                  <a:pt x="8" y="294"/>
                </a:lnTo>
                <a:lnTo>
                  <a:pt x="248" y="254"/>
                </a:lnTo>
                <a:lnTo>
                  <a:pt x="88" y="382"/>
                </a:lnTo>
                <a:lnTo>
                  <a:pt x="376" y="278"/>
                </a:lnTo>
                <a:lnTo>
                  <a:pt x="568" y="302"/>
                </a:lnTo>
                <a:lnTo>
                  <a:pt x="304" y="390"/>
                </a:lnTo>
                <a:lnTo>
                  <a:pt x="216" y="534"/>
                </a:lnTo>
                <a:lnTo>
                  <a:pt x="744" y="518"/>
                </a:lnTo>
                <a:lnTo>
                  <a:pt x="392" y="734"/>
                </a:lnTo>
                <a:lnTo>
                  <a:pt x="904" y="830"/>
                </a:lnTo>
                <a:lnTo>
                  <a:pt x="1026" y="1099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28" name="Freeform 60"/>
          <p:cNvSpPr>
            <a:spLocks/>
          </p:cNvSpPr>
          <p:nvPr/>
        </p:nvSpPr>
        <p:spPr bwMode="auto">
          <a:xfrm>
            <a:off x="5364163" y="4151313"/>
            <a:ext cx="936625" cy="814387"/>
          </a:xfrm>
          <a:custGeom>
            <a:avLst/>
            <a:gdLst>
              <a:gd name="T0" fmla="*/ 936625 w 590"/>
              <a:gd name="T1" fmla="*/ 719137 h 513"/>
              <a:gd name="T2" fmla="*/ 642938 w 590"/>
              <a:gd name="T3" fmla="*/ 814387 h 513"/>
              <a:gd name="T4" fmla="*/ 642938 w 590"/>
              <a:gd name="T5" fmla="*/ 420687 h 513"/>
              <a:gd name="T6" fmla="*/ 427038 w 590"/>
              <a:gd name="T7" fmla="*/ 598487 h 513"/>
              <a:gd name="T8" fmla="*/ 325438 w 590"/>
              <a:gd name="T9" fmla="*/ 217487 h 513"/>
              <a:gd name="T10" fmla="*/ 0 w 590"/>
              <a:gd name="T11" fmla="*/ 0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0" h="513">
                <a:moveTo>
                  <a:pt x="590" y="453"/>
                </a:moveTo>
                <a:lnTo>
                  <a:pt x="405" y="513"/>
                </a:lnTo>
                <a:lnTo>
                  <a:pt x="405" y="265"/>
                </a:lnTo>
                <a:lnTo>
                  <a:pt x="269" y="377"/>
                </a:lnTo>
                <a:lnTo>
                  <a:pt x="205" y="13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51" name="AutoShape 83"/>
          <p:cNvSpPr>
            <a:spLocks noChangeArrowheads="1"/>
          </p:cNvSpPr>
          <p:nvPr/>
        </p:nvSpPr>
        <p:spPr bwMode="auto">
          <a:xfrm>
            <a:off x="228600" y="5943600"/>
            <a:ext cx="1752600" cy="620713"/>
          </a:xfrm>
          <a:prstGeom prst="wedgeRoundRectCallout">
            <a:avLst>
              <a:gd name="adj1" fmla="val 197190"/>
              <a:gd name="adj2" fmla="val -34181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absorptie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6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1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1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5" grpId="0" animBg="1"/>
      <p:bldP spid="160791" grpId="0" animBg="1"/>
      <p:bldP spid="160822" grpId="0" animBg="1"/>
      <p:bldP spid="160824" grpId="0" animBg="1"/>
      <p:bldP spid="160825" grpId="0" animBg="1"/>
      <p:bldP spid="160829" grpId="0" animBg="1"/>
      <p:bldP spid="160830" grpId="0" animBg="1"/>
      <p:bldP spid="160834" grpId="0" animBg="1"/>
      <p:bldP spid="160835" grpId="0" animBg="1"/>
      <p:bldP spid="160836" grpId="0" animBg="1" autoUpdateAnimBg="0"/>
      <p:bldP spid="160837" grpId="0" animBg="1" autoUpdateAnimBg="0"/>
      <p:bldP spid="160838" grpId="0" animBg="1" autoUpdateAnimBg="0"/>
      <p:bldP spid="160839" grpId="0" animBg="1" autoUpdateAnimBg="0"/>
      <p:bldP spid="160849" grpId="0" animBg="1" autoUpdateAnimBg="0"/>
      <p:bldP spid="160850" grpId="0" animBg="1" autoUpdateAnimBg="0"/>
      <p:bldP spid="160788" grpId="0" animBg="1"/>
      <p:bldP spid="160823" grpId="0" animBg="1"/>
      <p:bldP spid="160828" grpId="0" animBg="1"/>
      <p:bldP spid="16085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18" name="Group 22"/>
          <p:cNvGrpSpPr>
            <a:grpSpLocks/>
          </p:cNvGrpSpPr>
          <p:nvPr/>
        </p:nvGrpSpPr>
        <p:grpSpPr bwMode="auto">
          <a:xfrm>
            <a:off x="0" y="1052513"/>
            <a:ext cx="9144000" cy="5805487"/>
            <a:chOff x="0" y="663"/>
            <a:chExt cx="5760" cy="3657"/>
          </a:xfrm>
        </p:grpSpPr>
        <p:pic>
          <p:nvPicPr>
            <p:cNvPr id="35855" name="Picture 6" descr="800px-Nuclear_power_plant_pwr_diagram_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6" name="AutoShape 18"/>
            <p:cNvSpPr>
              <a:spLocks noChangeArrowheads="1"/>
            </p:cNvSpPr>
            <p:nvPr/>
          </p:nvSpPr>
          <p:spPr bwMode="auto">
            <a:xfrm>
              <a:off x="612" y="1298"/>
              <a:ext cx="104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Primaire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kringloop</a:t>
              </a:r>
            </a:p>
          </p:txBody>
        </p:sp>
        <p:sp>
          <p:nvSpPr>
            <p:cNvPr id="35857" name="AutoShape 19"/>
            <p:cNvSpPr>
              <a:spLocks noChangeArrowheads="1"/>
            </p:cNvSpPr>
            <p:nvPr/>
          </p:nvSpPr>
          <p:spPr bwMode="auto">
            <a:xfrm>
              <a:off x="1967" y="1298"/>
              <a:ext cx="104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Secundaire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kringloop</a:t>
              </a:r>
            </a:p>
          </p:txBody>
        </p:sp>
        <p:sp>
          <p:nvSpPr>
            <p:cNvPr id="35858" name="AutoShape 20"/>
            <p:cNvSpPr>
              <a:spLocks noChangeArrowheads="1"/>
            </p:cNvSpPr>
            <p:nvPr/>
          </p:nvSpPr>
          <p:spPr bwMode="auto">
            <a:xfrm>
              <a:off x="3787" y="1298"/>
              <a:ext cx="104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Koelwater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kringloop</a:t>
              </a: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Hoge druk water reactor</a:t>
            </a:r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 flipH="1">
            <a:off x="0" y="692150"/>
            <a:ext cx="1763713" cy="1295400"/>
          </a:xfrm>
          <a:prstGeom prst="wedgeRoundRectCallout">
            <a:avLst>
              <a:gd name="adj1" fmla="val -23630"/>
              <a:gd name="adj2" fmla="val 29436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Regel-</a:t>
            </a:r>
            <a:br>
              <a:rPr lang="nl-NL" altLang="nl-NL">
                <a:solidFill>
                  <a:srgbClr val="000000"/>
                </a:solidFill>
              </a:rPr>
            </a:br>
            <a:r>
              <a:rPr lang="nl-NL" altLang="nl-NL">
                <a:solidFill>
                  <a:srgbClr val="000000"/>
                </a:solidFill>
              </a:rPr>
              <a:t>staven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(Cd, B)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 flipH="1">
            <a:off x="3276600" y="5922963"/>
            <a:ext cx="1547813" cy="935037"/>
          </a:xfrm>
          <a:prstGeom prst="wedgeRoundRectCallout">
            <a:avLst>
              <a:gd name="adj1" fmla="val 174509"/>
              <a:gd name="adj2" fmla="val -79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Uranium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staven</a:t>
            </a: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 flipH="1">
            <a:off x="1763713" y="692150"/>
            <a:ext cx="4103687" cy="1008063"/>
          </a:xfrm>
          <a:prstGeom prst="wedgeRoundRectCallout">
            <a:avLst>
              <a:gd name="adj1" fmla="val 52435"/>
              <a:gd name="adj2" fmla="val 3425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Water (160 bar, 330°C) is koelmiddel en moderator </a:t>
            </a:r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 flipH="1">
            <a:off x="3276600" y="765175"/>
            <a:ext cx="2843213" cy="503238"/>
          </a:xfrm>
          <a:prstGeom prst="wedgeRoundRectCallout">
            <a:avLst>
              <a:gd name="adj1" fmla="val 84838"/>
              <a:gd name="adj2" fmla="val 6020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Warmtewisselaar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flipH="1">
            <a:off x="4643438" y="1052513"/>
            <a:ext cx="2592387" cy="792162"/>
          </a:xfrm>
          <a:prstGeom prst="wedgeRoundRectCallout">
            <a:avLst>
              <a:gd name="adj1" fmla="val 94639"/>
              <a:gd name="adj2" fmla="val 2982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Stoom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 (64 bar, 280°C)</a:t>
            </a:r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 flipH="1">
            <a:off x="5508625" y="1196975"/>
            <a:ext cx="1512888" cy="431800"/>
          </a:xfrm>
          <a:prstGeom prst="wedgeRoundRectCallout">
            <a:avLst>
              <a:gd name="adj1" fmla="val 123347"/>
              <a:gd name="adj2" fmla="val 6374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Turbines</a:t>
            </a:r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 flipH="1">
            <a:off x="4500563" y="5516563"/>
            <a:ext cx="2592387" cy="431800"/>
          </a:xfrm>
          <a:prstGeom prst="wedgeRoundRectCallout">
            <a:avLst>
              <a:gd name="adj1" fmla="val 18093"/>
              <a:gd name="adj2" fmla="val -2360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Warmtewisselaar</a:t>
            </a: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 flipH="1">
            <a:off x="6551613" y="6092825"/>
            <a:ext cx="2592387" cy="431800"/>
          </a:xfrm>
          <a:prstGeom prst="wedgeRoundRectCallout">
            <a:avLst>
              <a:gd name="adj1" fmla="val 77250"/>
              <a:gd name="adj2" fmla="val 23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Koelwater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 flipH="1">
            <a:off x="5940425" y="0"/>
            <a:ext cx="2376488" cy="431800"/>
          </a:xfrm>
          <a:prstGeom prst="wedgeRoundRectCallout">
            <a:avLst>
              <a:gd name="adj1" fmla="val -69509"/>
              <a:gd name="adj2" fmla="val 5249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Vochtige lucht</a:t>
            </a:r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auto">
          <a:xfrm flipH="1">
            <a:off x="6551613" y="1052513"/>
            <a:ext cx="1908175" cy="431800"/>
          </a:xfrm>
          <a:prstGeom prst="wedgeRoundRectCallout">
            <a:avLst>
              <a:gd name="adj1" fmla="val 49917"/>
              <a:gd name="adj2" fmla="val 625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Generator</a:t>
            </a:r>
          </a:p>
        </p:txBody>
      </p:sp>
      <p:sp>
        <p:nvSpPr>
          <p:cNvPr id="183313" name="AutoShape 17"/>
          <p:cNvSpPr>
            <a:spLocks noChangeArrowheads="1"/>
          </p:cNvSpPr>
          <p:nvPr/>
        </p:nvSpPr>
        <p:spPr bwMode="auto">
          <a:xfrm flipH="1">
            <a:off x="5003800" y="260350"/>
            <a:ext cx="2808288" cy="1295400"/>
          </a:xfrm>
          <a:prstGeom prst="wedgeRoundRectCallout">
            <a:avLst>
              <a:gd name="adj1" fmla="val 139653"/>
              <a:gd name="adj2" fmla="val 2035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Betonnen reactorgebouw met bekende koepel</a:t>
            </a:r>
          </a:p>
        </p:txBody>
      </p:sp>
    </p:spTree>
    <p:extLst>
      <p:ext uri="{BB962C8B-B14F-4D97-AF65-F5344CB8AC3E}">
        <p14:creationId xmlns:p14="http://schemas.microsoft.com/office/powerpoint/2010/main" val="136770674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3" grpId="0" animBg="1"/>
      <p:bldP spid="183304" grpId="0" animBg="1"/>
      <p:bldP spid="183305" grpId="0" animBg="1"/>
      <p:bldP spid="183306" grpId="0" animBg="1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3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495</Words>
  <Application>Microsoft Office PowerPoint</Application>
  <PresentationFormat>Diavoorstelling (4:3)</PresentationFormat>
  <Paragraphs>132</Paragraphs>
  <Slides>19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Standaardontwerp</vt:lpstr>
      <vt:lpstr>Kernfysica</vt:lpstr>
      <vt:lpstr>1905: Einstein</vt:lpstr>
      <vt:lpstr>1942: Enrico Fermi brengt de eerste kettingreactie op gang in een primitieve kerncentrale.</vt:lpstr>
      <vt:lpstr> a-straling:</vt:lpstr>
      <vt:lpstr>PowerPoint-presentatie</vt:lpstr>
      <vt:lpstr>PowerPoint-presentatie</vt:lpstr>
      <vt:lpstr>Kernsplijting van U-235 en kettingreactie.</vt:lpstr>
      <vt:lpstr>reactorkern</vt:lpstr>
      <vt:lpstr>Hoge druk water reactor</vt:lpstr>
      <vt:lpstr>Reactorput (water als moderator)</vt:lpstr>
      <vt:lpstr>Koeltorens EDF centrale bij Nogent-sur-Seine</vt:lpstr>
      <vt:lpstr>Opslagbassin afgewerkte splijtstofstaven</vt:lpstr>
      <vt:lpstr>Transport afgewerkte staven naar opwerkingsfabriek</vt:lpstr>
      <vt:lpstr>Ingang opslag ruimte (2 m dik beton) hoogradioactief afval </vt:lpstr>
      <vt:lpstr>Opslag hoogradioactief afval uit Engeland/Frankrijk</vt:lpstr>
      <vt:lpstr>Detail opslagput (ruimte voor cilinders)</vt:lpstr>
      <vt:lpstr>Contrôle bij vertrek uit de centrale (Borsele)</vt:lpstr>
      <vt:lpstr>Ondergrondse opslag gezocht voor 250.000 jaar . . .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Ton&amp;Els</dc:creator>
  <cp:lastModifiedBy>Ton&amp;Els</cp:lastModifiedBy>
  <cp:revision>5</cp:revision>
  <dcterms:created xsi:type="dcterms:W3CDTF">2018-10-17T19:06:30Z</dcterms:created>
  <dcterms:modified xsi:type="dcterms:W3CDTF">2021-04-25T13:03:41Z</dcterms:modified>
</cp:coreProperties>
</file>