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B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46A36-8A64-4019-BD3C-74C2B654296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0019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71511-470E-4AA2-A6B0-8475C451A05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0700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99285-58DE-433D-BC52-780D2DAA262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77775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C3E9F-0A5D-4912-968A-04DCF6BB815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9160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C8457-A1C6-4285-B076-81A18B8BA89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594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36AA3-95DE-4611-85CF-5290405C5F17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36129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B0145-59B2-4C69-BAA8-04BA4AFD653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00810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9C2A3-7D03-403D-9611-ADF8826527CC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6143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767B3-4BF4-452D-A487-01181301228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42272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847F2-09CF-41D2-AD2A-91682F630FE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09827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88BC4-700B-46D6-A0F3-279A68D56FD2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70156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890175-B71A-4638-8AAA-CD0EA3693979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83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tijmensen.n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64488" cy="764704"/>
          </a:xfrm>
        </p:spPr>
        <p:txBody>
          <a:bodyPr/>
          <a:lstStyle/>
          <a:p>
            <a:pPr algn="l"/>
            <a:r>
              <a:rPr lang="en-US" altLang="nl-NL" sz="3200" dirty="0" err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Schaduw</a:t>
            </a:r>
            <a:r>
              <a:rPr lang="en-US" altLang="nl-NL" sz="3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nl-NL" sz="3200" dirty="0" err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Onderbouw</a:t>
            </a:r>
            <a:r>
              <a:rPr lang="en-US" altLang="nl-NL" sz="3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NL" altLang="nl-NL" sz="32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822434" y="6546958"/>
            <a:ext cx="83058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3"/>
              </a:rPr>
              <a:t>agtijmensen.nl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24042021</a:t>
            </a:r>
            <a:endParaRPr lang="nl-NL" altLang="nl-NL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2725"/>
            <a:ext cx="838200" cy="295275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3448" y="206955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Kernschaduw en bijschaduw (halfschaduw)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761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51" name="Freeform 35"/>
          <p:cNvSpPr>
            <a:spLocks/>
          </p:cNvSpPr>
          <p:nvPr/>
        </p:nvSpPr>
        <p:spPr bwMode="auto">
          <a:xfrm>
            <a:off x="1111250" y="1238250"/>
            <a:ext cx="7316788" cy="2376488"/>
          </a:xfrm>
          <a:custGeom>
            <a:avLst/>
            <a:gdLst>
              <a:gd name="T0" fmla="*/ 9 w 4609"/>
              <a:gd name="T1" fmla="*/ 1497 h 1497"/>
              <a:gd name="T2" fmla="*/ 4607 w 4609"/>
              <a:gd name="T3" fmla="*/ 824 h 1497"/>
              <a:gd name="T4" fmla="*/ 4609 w 4609"/>
              <a:gd name="T5" fmla="*/ 0 h 1497"/>
              <a:gd name="T6" fmla="*/ 0 w 4609"/>
              <a:gd name="T7" fmla="*/ 1497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09" h="1497">
                <a:moveTo>
                  <a:pt x="9" y="1497"/>
                </a:moveTo>
                <a:lnTo>
                  <a:pt x="4607" y="824"/>
                </a:lnTo>
                <a:lnTo>
                  <a:pt x="4609" y="0"/>
                </a:lnTo>
                <a:lnTo>
                  <a:pt x="0" y="1497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6058" name="Freeform 42"/>
          <p:cNvSpPr>
            <a:spLocks/>
          </p:cNvSpPr>
          <p:nvPr/>
        </p:nvSpPr>
        <p:spPr bwMode="auto">
          <a:xfrm>
            <a:off x="1117600" y="3135313"/>
            <a:ext cx="3411538" cy="928687"/>
          </a:xfrm>
          <a:custGeom>
            <a:avLst/>
            <a:gdLst>
              <a:gd name="T0" fmla="*/ 2149 w 2149"/>
              <a:gd name="T1" fmla="*/ 0 h 585"/>
              <a:gd name="T2" fmla="*/ 0 w 2149"/>
              <a:gd name="T3" fmla="*/ 302 h 585"/>
              <a:gd name="T4" fmla="*/ 2149 w 2149"/>
              <a:gd name="T5" fmla="*/ 585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9" h="585">
                <a:moveTo>
                  <a:pt x="2149" y="0"/>
                </a:moveTo>
                <a:lnTo>
                  <a:pt x="0" y="302"/>
                </a:lnTo>
                <a:lnTo>
                  <a:pt x="2149" y="585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6052" name="Freeform 36"/>
          <p:cNvSpPr>
            <a:spLocks/>
          </p:cNvSpPr>
          <p:nvPr/>
        </p:nvSpPr>
        <p:spPr bwMode="auto">
          <a:xfrm>
            <a:off x="1095375" y="3625850"/>
            <a:ext cx="7362825" cy="2324100"/>
          </a:xfrm>
          <a:custGeom>
            <a:avLst/>
            <a:gdLst>
              <a:gd name="T0" fmla="*/ 14 w 4638"/>
              <a:gd name="T1" fmla="*/ 3 h 1464"/>
              <a:gd name="T2" fmla="*/ 4638 w 4638"/>
              <a:gd name="T3" fmla="*/ 1464 h 1464"/>
              <a:gd name="T4" fmla="*/ 4638 w 4638"/>
              <a:gd name="T5" fmla="*/ 590 h 1464"/>
              <a:gd name="T6" fmla="*/ 0 w 4638"/>
              <a:gd name="T7" fmla="*/ 0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38" h="1464">
                <a:moveTo>
                  <a:pt x="14" y="3"/>
                </a:moveTo>
                <a:lnTo>
                  <a:pt x="4638" y="1464"/>
                </a:lnTo>
                <a:lnTo>
                  <a:pt x="4638" y="59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6053" name="Freeform 37"/>
          <p:cNvSpPr>
            <a:spLocks/>
          </p:cNvSpPr>
          <p:nvPr/>
        </p:nvSpPr>
        <p:spPr bwMode="auto">
          <a:xfrm>
            <a:off x="4543425" y="2560638"/>
            <a:ext cx="3911600" cy="1962150"/>
          </a:xfrm>
          <a:custGeom>
            <a:avLst/>
            <a:gdLst>
              <a:gd name="T0" fmla="*/ 9 w 2464"/>
              <a:gd name="T1" fmla="*/ 940 h 1236"/>
              <a:gd name="T2" fmla="*/ 2460 w 2464"/>
              <a:gd name="T3" fmla="*/ 1236 h 1236"/>
              <a:gd name="T4" fmla="*/ 2464 w 2464"/>
              <a:gd name="T5" fmla="*/ 0 h 1236"/>
              <a:gd name="T6" fmla="*/ 0 w 2464"/>
              <a:gd name="T7" fmla="*/ 368 h 1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64" h="1236">
                <a:moveTo>
                  <a:pt x="9" y="940"/>
                </a:moveTo>
                <a:lnTo>
                  <a:pt x="2460" y="1236"/>
                </a:lnTo>
                <a:lnTo>
                  <a:pt x="2464" y="0"/>
                </a:lnTo>
                <a:lnTo>
                  <a:pt x="0" y="368"/>
                </a:lnTo>
              </a:path>
            </a:pathLst>
          </a:cu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8610600" cy="685800"/>
          </a:xfrm>
        </p:spPr>
        <p:txBody>
          <a:bodyPr/>
          <a:lstStyle/>
          <a:p>
            <a:pPr marL="838200" indent="-838200" algn="l"/>
            <a:r>
              <a:rPr lang="en-US" altLang="nl-NL" b="1">
                <a:effectLst>
                  <a:outerShdw blurRad="38100" dist="38100" dir="2700000" algn="tl">
                    <a:srgbClr val="FFFFFF"/>
                  </a:outerShdw>
                </a:effectLst>
              </a:rPr>
              <a:t>Een puntvormige lichtbron L. . .</a:t>
            </a:r>
            <a:endParaRPr lang="nl-NL" altLang="nl-NL"/>
          </a:p>
        </p:txBody>
      </p:sp>
      <p:grpSp>
        <p:nvGrpSpPr>
          <p:cNvPr id="86049" name="Group 33"/>
          <p:cNvGrpSpPr>
            <a:grpSpLocks/>
          </p:cNvGrpSpPr>
          <p:nvPr/>
        </p:nvGrpSpPr>
        <p:grpSpPr bwMode="auto">
          <a:xfrm>
            <a:off x="1425575" y="1566863"/>
            <a:ext cx="6740525" cy="3027362"/>
            <a:chOff x="898" y="987"/>
            <a:chExt cx="4246" cy="1907"/>
          </a:xfrm>
        </p:grpSpPr>
        <p:sp>
          <p:nvSpPr>
            <p:cNvPr id="86029" name="Line 13"/>
            <p:cNvSpPr>
              <a:spLocks noChangeShapeType="1"/>
            </p:cNvSpPr>
            <p:nvPr/>
          </p:nvSpPr>
          <p:spPr bwMode="auto">
            <a:xfrm rot="-1954707">
              <a:off x="898" y="987"/>
              <a:ext cx="4246" cy="190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86030" name="Freeform 14"/>
            <p:cNvSpPr>
              <a:spLocks/>
            </p:cNvSpPr>
            <p:nvPr/>
          </p:nvSpPr>
          <p:spPr bwMode="auto">
            <a:xfrm rot="-1954707">
              <a:off x="1886" y="2061"/>
              <a:ext cx="116" cy="63"/>
            </a:xfrm>
            <a:custGeom>
              <a:avLst/>
              <a:gdLst>
                <a:gd name="T0" fmla="*/ 0 w 144"/>
                <a:gd name="T1" fmla="*/ 0 h 57"/>
                <a:gd name="T2" fmla="*/ 144 w 144"/>
                <a:gd name="T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57">
                  <a:moveTo>
                    <a:pt x="0" y="0"/>
                  </a:moveTo>
                  <a:lnTo>
                    <a:pt x="144" y="57"/>
                  </a:lnTo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86040" name="Rectangle 24"/>
          <p:cNvSpPr>
            <a:spLocks noChangeArrowheads="1"/>
          </p:cNvSpPr>
          <p:nvPr/>
        </p:nvSpPr>
        <p:spPr bwMode="auto">
          <a:xfrm>
            <a:off x="395288" y="3284538"/>
            <a:ext cx="5572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endParaRPr lang="nl-NL" altLang="nl-NL" sz="4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47" name="Oval 31"/>
          <p:cNvSpPr>
            <a:spLocks noChangeArrowheads="1"/>
          </p:cNvSpPr>
          <p:nvPr/>
        </p:nvSpPr>
        <p:spPr bwMode="auto">
          <a:xfrm>
            <a:off x="4140200" y="3141663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6054" name="Rectangle 38"/>
          <p:cNvSpPr>
            <a:spLocks noChangeArrowheads="1"/>
          </p:cNvSpPr>
          <p:nvPr/>
        </p:nvSpPr>
        <p:spPr bwMode="auto">
          <a:xfrm>
            <a:off x="34925" y="1125538"/>
            <a:ext cx="91090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12954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17526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22098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26670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 de schaduw van een mast M.</a:t>
            </a: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6045" name="Rectangle 29"/>
          <p:cNvSpPr>
            <a:spLocks noChangeArrowheads="1"/>
          </p:cNvSpPr>
          <p:nvPr/>
        </p:nvSpPr>
        <p:spPr bwMode="auto">
          <a:xfrm>
            <a:off x="4261504" y="3197334"/>
            <a:ext cx="54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endParaRPr lang="nl-NL" altLang="nl-NL" sz="4000" b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35" name="AutoShape 19"/>
          <p:cNvSpPr>
            <a:spLocks noChangeArrowheads="1"/>
          </p:cNvSpPr>
          <p:nvPr/>
        </p:nvSpPr>
        <p:spPr bwMode="auto">
          <a:xfrm>
            <a:off x="1042988" y="3500438"/>
            <a:ext cx="228600" cy="2286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6055" name="Rectangle 39"/>
          <p:cNvSpPr>
            <a:spLocks noChangeArrowheads="1"/>
          </p:cNvSpPr>
          <p:nvPr/>
        </p:nvSpPr>
        <p:spPr bwMode="auto">
          <a:xfrm>
            <a:off x="34925" y="6165850"/>
            <a:ext cx="8610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12954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17526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22098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26670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 = kernschaduw</a:t>
            </a: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6056" name="AutoShape 40"/>
          <p:cNvSpPr>
            <a:spLocks/>
          </p:cNvSpPr>
          <p:nvPr/>
        </p:nvSpPr>
        <p:spPr bwMode="auto">
          <a:xfrm>
            <a:off x="8547100" y="2535238"/>
            <a:ext cx="71438" cy="1944687"/>
          </a:xfrm>
          <a:prstGeom prst="rightBrace">
            <a:avLst>
              <a:gd name="adj1" fmla="val 22685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6057" name="Rectangle 41"/>
          <p:cNvSpPr>
            <a:spLocks noChangeArrowheads="1"/>
          </p:cNvSpPr>
          <p:nvPr/>
        </p:nvSpPr>
        <p:spPr bwMode="auto">
          <a:xfrm>
            <a:off x="8526463" y="3141663"/>
            <a:ext cx="61753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12954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17526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22098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26670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</a:t>
            </a:r>
            <a:endParaRPr lang="nl-NL" altLang="nl-NL">
              <a:solidFill>
                <a:srgbClr val="000000"/>
              </a:solidFill>
            </a:endParaRPr>
          </a:p>
        </p:txBody>
      </p:sp>
      <p:grpSp>
        <p:nvGrpSpPr>
          <p:cNvPr id="86066" name="Group 50"/>
          <p:cNvGrpSpPr>
            <a:grpSpLocks/>
          </p:cNvGrpSpPr>
          <p:nvPr/>
        </p:nvGrpSpPr>
        <p:grpSpPr bwMode="auto">
          <a:xfrm rot="16200000">
            <a:off x="207963" y="4205288"/>
            <a:ext cx="1944687" cy="1944687"/>
            <a:chOff x="158" y="2568"/>
            <a:chExt cx="1225" cy="1225"/>
          </a:xfrm>
        </p:grpSpPr>
        <p:sp>
          <p:nvSpPr>
            <p:cNvPr id="86062" name="Rectangle 46"/>
            <p:cNvSpPr>
              <a:spLocks noChangeArrowheads="1"/>
            </p:cNvSpPr>
            <p:nvPr/>
          </p:nvSpPr>
          <p:spPr bwMode="auto">
            <a:xfrm>
              <a:off x="158" y="2568"/>
              <a:ext cx="1224" cy="12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86065" name="Rectangle 49"/>
            <p:cNvSpPr>
              <a:spLocks noChangeArrowheads="1"/>
            </p:cNvSpPr>
            <p:nvPr/>
          </p:nvSpPr>
          <p:spPr bwMode="auto">
            <a:xfrm>
              <a:off x="158" y="2976"/>
              <a:ext cx="1225" cy="36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86067" name="AutoShape 51"/>
          <p:cNvSpPr>
            <a:spLocks noChangeArrowheads="1"/>
          </p:cNvSpPr>
          <p:nvPr/>
        </p:nvSpPr>
        <p:spPr bwMode="auto">
          <a:xfrm>
            <a:off x="2700338" y="5300663"/>
            <a:ext cx="3024187" cy="935037"/>
          </a:xfrm>
          <a:prstGeom prst="wedgeRoundRectCallout">
            <a:avLst>
              <a:gd name="adj1" fmla="val -81444"/>
              <a:gd name="adj2" fmla="val -47792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Dit zie je op het scherm</a:t>
            </a:r>
          </a:p>
        </p:txBody>
      </p:sp>
      <p:sp>
        <p:nvSpPr>
          <p:cNvPr id="86044" name="Freeform 28"/>
          <p:cNvSpPr>
            <a:spLocks/>
          </p:cNvSpPr>
          <p:nvPr/>
        </p:nvSpPr>
        <p:spPr bwMode="auto">
          <a:xfrm>
            <a:off x="8445500" y="1155700"/>
            <a:ext cx="25400" cy="4914900"/>
          </a:xfrm>
          <a:custGeom>
            <a:avLst/>
            <a:gdLst>
              <a:gd name="T0" fmla="*/ 0 w 16"/>
              <a:gd name="T1" fmla="*/ 0 h 3096"/>
              <a:gd name="T2" fmla="*/ 16 w 16"/>
              <a:gd name="T3" fmla="*/ 3096 h 30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3096">
                <a:moveTo>
                  <a:pt x="0" y="0"/>
                </a:moveTo>
                <a:lnTo>
                  <a:pt x="16" y="3096"/>
                </a:lnTo>
              </a:path>
            </a:pathLst>
          </a:custGeom>
          <a:noFill/>
          <a:ln w="28575" cmpd="sng">
            <a:solidFill>
              <a:schemeClr val="tx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6068" name="Rectangle 52"/>
          <p:cNvSpPr>
            <a:spLocks noChangeArrowheads="1"/>
          </p:cNvSpPr>
          <p:nvPr/>
        </p:nvSpPr>
        <p:spPr bwMode="auto">
          <a:xfrm>
            <a:off x="7920038" y="692150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scherm</a:t>
            </a:r>
            <a:endParaRPr lang="nl-NL" altLang="nl-NL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86048" name="Group 32"/>
          <p:cNvGrpSpPr>
            <a:grpSpLocks/>
          </p:cNvGrpSpPr>
          <p:nvPr/>
        </p:nvGrpSpPr>
        <p:grpSpPr bwMode="auto">
          <a:xfrm>
            <a:off x="1466850" y="2505075"/>
            <a:ext cx="6670675" cy="3154363"/>
            <a:chOff x="924" y="1578"/>
            <a:chExt cx="4202" cy="1987"/>
          </a:xfrm>
        </p:grpSpPr>
        <p:sp>
          <p:nvSpPr>
            <p:cNvPr id="86032" name="Line 16"/>
            <p:cNvSpPr>
              <a:spLocks noChangeShapeType="1"/>
            </p:cNvSpPr>
            <p:nvPr/>
          </p:nvSpPr>
          <p:spPr bwMode="auto">
            <a:xfrm rot="12751263" flipH="1">
              <a:off x="924" y="1578"/>
              <a:ext cx="4202" cy="198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86033" name="Freeform 17"/>
            <p:cNvSpPr>
              <a:spLocks/>
            </p:cNvSpPr>
            <p:nvPr/>
          </p:nvSpPr>
          <p:spPr bwMode="auto">
            <a:xfrm rot="12751263">
              <a:off x="1701" y="2390"/>
              <a:ext cx="146" cy="64"/>
            </a:xfrm>
            <a:custGeom>
              <a:avLst/>
              <a:gdLst>
                <a:gd name="T0" fmla="*/ 146 w 146"/>
                <a:gd name="T1" fmla="*/ 0 h 64"/>
                <a:gd name="T2" fmla="*/ 0 w 146"/>
                <a:gd name="T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6" h="64">
                  <a:moveTo>
                    <a:pt x="146" y="0"/>
                  </a:moveTo>
                  <a:lnTo>
                    <a:pt x="0" y="64"/>
                  </a:ln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bg2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86069" name="AutoShape 53"/>
          <p:cNvSpPr>
            <a:spLocks noChangeArrowheads="1"/>
          </p:cNvSpPr>
          <p:nvPr/>
        </p:nvSpPr>
        <p:spPr bwMode="auto">
          <a:xfrm>
            <a:off x="1116013" y="1773238"/>
            <a:ext cx="2066925" cy="1079500"/>
          </a:xfrm>
          <a:prstGeom prst="wedgeRoundRectCallout">
            <a:avLst>
              <a:gd name="adj1" fmla="val 109907"/>
              <a:gd name="adj2" fmla="val 138528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Mast, van boven gezien.</a:t>
            </a:r>
          </a:p>
        </p:txBody>
      </p:sp>
    </p:spTree>
    <p:extLst>
      <p:ext uri="{BB962C8B-B14F-4D97-AF65-F5344CB8AC3E}">
        <p14:creationId xmlns:p14="http://schemas.microsoft.com/office/powerpoint/2010/main" val="3010214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6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6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6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6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60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86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8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86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86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86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86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3000"/>
                                        <p:tgtEl>
                                          <p:spTgt spid="8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86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8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86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51" grpId="0" animBg="1"/>
      <p:bldP spid="86058" grpId="0" animBg="1"/>
      <p:bldP spid="86052" grpId="0" animBg="1"/>
      <p:bldP spid="86053" grpId="0" animBg="1"/>
      <p:bldP spid="86024" grpId="0" autoUpdateAnimBg="0"/>
      <p:bldP spid="86040" grpId="0"/>
      <p:bldP spid="86047" grpId="0" animBg="1"/>
      <p:bldP spid="86054" grpId="0" autoUpdateAnimBg="0"/>
      <p:bldP spid="86045" grpId="0"/>
      <p:bldP spid="86035" grpId="0" animBg="1"/>
      <p:bldP spid="86055" grpId="0"/>
      <p:bldP spid="86056" grpId="0" animBg="1"/>
      <p:bldP spid="86057" grpId="0"/>
      <p:bldP spid="86067" grpId="0" animBg="1"/>
      <p:bldP spid="86044" grpId="0" animBg="1"/>
      <p:bldP spid="86068" grpId="0"/>
      <p:bldP spid="860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827" name="Group 91"/>
          <p:cNvGrpSpPr>
            <a:grpSpLocks/>
          </p:cNvGrpSpPr>
          <p:nvPr/>
        </p:nvGrpSpPr>
        <p:grpSpPr bwMode="auto">
          <a:xfrm>
            <a:off x="852488" y="1011238"/>
            <a:ext cx="7277100" cy="2770187"/>
            <a:chOff x="745" y="861"/>
            <a:chExt cx="4642" cy="1745"/>
          </a:xfrm>
        </p:grpSpPr>
        <p:grpSp>
          <p:nvGrpSpPr>
            <p:cNvPr id="116820" name="Group 84"/>
            <p:cNvGrpSpPr>
              <a:grpSpLocks/>
            </p:cNvGrpSpPr>
            <p:nvPr/>
          </p:nvGrpSpPr>
          <p:grpSpPr bwMode="auto">
            <a:xfrm>
              <a:off x="745" y="861"/>
              <a:ext cx="4638" cy="1318"/>
              <a:chOff x="745" y="861"/>
              <a:chExt cx="4638" cy="1318"/>
            </a:xfrm>
          </p:grpSpPr>
          <p:grpSp>
            <p:nvGrpSpPr>
              <p:cNvPr id="116804" name="Group 68"/>
              <p:cNvGrpSpPr>
                <a:grpSpLocks/>
              </p:cNvGrpSpPr>
              <p:nvPr/>
            </p:nvGrpSpPr>
            <p:grpSpPr bwMode="auto">
              <a:xfrm>
                <a:off x="745" y="861"/>
                <a:ext cx="1164" cy="1310"/>
                <a:chOff x="745" y="861"/>
                <a:chExt cx="1164" cy="1310"/>
              </a:xfrm>
            </p:grpSpPr>
            <p:sp>
              <p:nvSpPr>
                <p:cNvPr id="116797" name="Rectangle 61"/>
                <p:cNvSpPr>
                  <a:spLocks noChangeArrowheads="1"/>
                </p:cNvSpPr>
                <p:nvPr/>
              </p:nvSpPr>
              <p:spPr bwMode="auto">
                <a:xfrm>
                  <a:off x="748" y="1301"/>
                  <a:ext cx="1158" cy="435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16800" name="Group 64"/>
                <p:cNvGrpSpPr>
                  <a:grpSpLocks/>
                </p:cNvGrpSpPr>
                <p:nvPr/>
              </p:nvGrpSpPr>
              <p:grpSpPr bwMode="auto">
                <a:xfrm>
                  <a:off x="745" y="861"/>
                  <a:ext cx="1164" cy="1310"/>
                  <a:chOff x="745" y="861"/>
                  <a:chExt cx="1164" cy="1310"/>
                </a:xfrm>
              </p:grpSpPr>
              <p:sp>
                <p:nvSpPr>
                  <p:cNvPr id="116798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751" y="1736"/>
                    <a:ext cx="1158" cy="435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799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745" y="861"/>
                    <a:ext cx="1158" cy="435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16805" name="Group 69"/>
              <p:cNvGrpSpPr>
                <a:grpSpLocks/>
              </p:cNvGrpSpPr>
              <p:nvPr/>
            </p:nvGrpSpPr>
            <p:grpSpPr bwMode="auto">
              <a:xfrm>
                <a:off x="1903" y="861"/>
                <a:ext cx="1164" cy="1310"/>
                <a:chOff x="745" y="861"/>
                <a:chExt cx="1164" cy="1310"/>
              </a:xfrm>
            </p:grpSpPr>
            <p:sp>
              <p:nvSpPr>
                <p:cNvPr id="116806" name="Rectangle 70"/>
                <p:cNvSpPr>
                  <a:spLocks noChangeArrowheads="1"/>
                </p:cNvSpPr>
                <p:nvPr/>
              </p:nvSpPr>
              <p:spPr bwMode="auto">
                <a:xfrm>
                  <a:off x="748" y="1301"/>
                  <a:ext cx="1158" cy="435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16807" name="Group 71"/>
                <p:cNvGrpSpPr>
                  <a:grpSpLocks/>
                </p:cNvGrpSpPr>
                <p:nvPr/>
              </p:nvGrpSpPr>
              <p:grpSpPr bwMode="auto">
                <a:xfrm>
                  <a:off x="745" y="861"/>
                  <a:ext cx="1164" cy="1310"/>
                  <a:chOff x="745" y="861"/>
                  <a:chExt cx="1164" cy="1310"/>
                </a:xfrm>
              </p:grpSpPr>
              <p:sp>
                <p:nvSpPr>
                  <p:cNvPr id="116808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751" y="1736"/>
                    <a:ext cx="1158" cy="435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809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745" y="861"/>
                    <a:ext cx="1158" cy="435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16810" name="Group 74"/>
              <p:cNvGrpSpPr>
                <a:grpSpLocks/>
              </p:cNvGrpSpPr>
              <p:nvPr/>
            </p:nvGrpSpPr>
            <p:grpSpPr bwMode="auto">
              <a:xfrm>
                <a:off x="3061" y="861"/>
                <a:ext cx="1164" cy="1310"/>
                <a:chOff x="745" y="861"/>
                <a:chExt cx="1164" cy="1310"/>
              </a:xfrm>
            </p:grpSpPr>
            <p:sp>
              <p:nvSpPr>
                <p:cNvPr id="116811" name="Rectangle 75"/>
                <p:cNvSpPr>
                  <a:spLocks noChangeArrowheads="1"/>
                </p:cNvSpPr>
                <p:nvPr/>
              </p:nvSpPr>
              <p:spPr bwMode="auto">
                <a:xfrm>
                  <a:off x="748" y="1301"/>
                  <a:ext cx="1158" cy="435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16812" name="Group 76"/>
                <p:cNvGrpSpPr>
                  <a:grpSpLocks/>
                </p:cNvGrpSpPr>
                <p:nvPr/>
              </p:nvGrpSpPr>
              <p:grpSpPr bwMode="auto">
                <a:xfrm>
                  <a:off x="745" y="861"/>
                  <a:ext cx="1164" cy="1310"/>
                  <a:chOff x="745" y="861"/>
                  <a:chExt cx="1164" cy="1310"/>
                </a:xfrm>
              </p:grpSpPr>
              <p:sp>
                <p:nvSpPr>
                  <p:cNvPr id="116813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751" y="1736"/>
                    <a:ext cx="1158" cy="435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814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745" y="861"/>
                    <a:ext cx="1158" cy="435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16815" name="Group 79"/>
              <p:cNvGrpSpPr>
                <a:grpSpLocks/>
              </p:cNvGrpSpPr>
              <p:nvPr/>
            </p:nvGrpSpPr>
            <p:grpSpPr bwMode="auto">
              <a:xfrm>
                <a:off x="4219" y="869"/>
                <a:ext cx="1164" cy="1310"/>
                <a:chOff x="745" y="861"/>
                <a:chExt cx="1164" cy="1310"/>
              </a:xfrm>
            </p:grpSpPr>
            <p:sp>
              <p:nvSpPr>
                <p:cNvPr id="116816" name="Rectangle 80"/>
                <p:cNvSpPr>
                  <a:spLocks noChangeArrowheads="1"/>
                </p:cNvSpPr>
                <p:nvPr/>
              </p:nvSpPr>
              <p:spPr bwMode="auto">
                <a:xfrm>
                  <a:off x="748" y="1301"/>
                  <a:ext cx="1158" cy="435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16817" name="Group 81"/>
                <p:cNvGrpSpPr>
                  <a:grpSpLocks/>
                </p:cNvGrpSpPr>
                <p:nvPr/>
              </p:nvGrpSpPr>
              <p:grpSpPr bwMode="auto">
                <a:xfrm>
                  <a:off x="745" y="861"/>
                  <a:ext cx="1164" cy="1310"/>
                  <a:chOff x="745" y="861"/>
                  <a:chExt cx="1164" cy="1310"/>
                </a:xfrm>
              </p:grpSpPr>
              <p:sp>
                <p:nvSpPr>
                  <p:cNvPr id="116818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751" y="1736"/>
                    <a:ext cx="1158" cy="435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819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745" y="861"/>
                    <a:ext cx="1158" cy="435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116822" name="Rectangle 86"/>
            <p:cNvSpPr>
              <a:spLocks noChangeArrowheads="1"/>
            </p:cNvSpPr>
            <p:nvPr/>
          </p:nvSpPr>
          <p:spPr bwMode="auto">
            <a:xfrm>
              <a:off x="1906" y="2168"/>
              <a:ext cx="1158" cy="43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6824" name="Rectangle 88"/>
            <p:cNvSpPr>
              <a:spLocks noChangeArrowheads="1"/>
            </p:cNvSpPr>
            <p:nvPr/>
          </p:nvSpPr>
          <p:spPr bwMode="auto">
            <a:xfrm>
              <a:off x="3069" y="2168"/>
              <a:ext cx="1158" cy="43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6825" name="Rectangle 89"/>
            <p:cNvSpPr>
              <a:spLocks noChangeArrowheads="1"/>
            </p:cNvSpPr>
            <p:nvPr/>
          </p:nvSpPr>
          <p:spPr bwMode="auto">
            <a:xfrm>
              <a:off x="748" y="2171"/>
              <a:ext cx="1158" cy="43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6826" name="Rectangle 90"/>
            <p:cNvSpPr>
              <a:spLocks noChangeArrowheads="1"/>
            </p:cNvSpPr>
            <p:nvPr/>
          </p:nvSpPr>
          <p:spPr bwMode="auto">
            <a:xfrm>
              <a:off x="4229" y="2168"/>
              <a:ext cx="1158" cy="43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16776" name="Group 40"/>
          <p:cNvGrpSpPr>
            <a:grpSpLocks/>
          </p:cNvGrpSpPr>
          <p:nvPr/>
        </p:nvGrpSpPr>
        <p:grpSpPr bwMode="auto">
          <a:xfrm>
            <a:off x="838200" y="3286125"/>
            <a:ext cx="7239000" cy="579438"/>
            <a:chOff x="736" y="2819"/>
            <a:chExt cx="4560" cy="365"/>
          </a:xfrm>
        </p:grpSpPr>
        <p:sp>
          <p:nvSpPr>
            <p:cNvPr id="116767" name="Freeform 31"/>
            <p:cNvSpPr>
              <a:spLocks/>
            </p:cNvSpPr>
            <p:nvPr/>
          </p:nvSpPr>
          <p:spPr bwMode="auto">
            <a:xfrm>
              <a:off x="736" y="2888"/>
              <a:ext cx="4560" cy="1"/>
            </a:xfrm>
            <a:custGeom>
              <a:avLst/>
              <a:gdLst>
                <a:gd name="T0" fmla="*/ 0 w 4560"/>
                <a:gd name="T1" fmla="*/ 0 h 1"/>
                <a:gd name="T2" fmla="*/ 4560 w 456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60" h="1">
                  <a:moveTo>
                    <a:pt x="0" y="0"/>
                  </a:moveTo>
                  <a:lnTo>
                    <a:pt x="456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6771" name="Text Box 35"/>
            <p:cNvSpPr txBox="1">
              <a:spLocks noChangeArrowheads="1"/>
            </p:cNvSpPr>
            <p:nvPr/>
          </p:nvSpPr>
          <p:spPr bwMode="auto">
            <a:xfrm>
              <a:off x="2653" y="2819"/>
              <a:ext cx="68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12 m</a:t>
              </a:r>
            </a:p>
          </p:txBody>
        </p:sp>
      </p:grpSp>
      <p:sp>
        <p:nvSpPr>
          <p:cNvPr id="11674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610600" cy="685800"/>
          </a:xfrm>
        </p:spPr>
        <p:txBody>
          <a:bodyPr/>
          <a:lstStyle/>
          <a:p>
            <a:pPr marL="838200" indent="-838200" algn="l"/>
            <a:r>
              <a:rPr lang="en-US" altLang="nl-NL" b="1">
                <a:effectLst>
                  <a:outerShdw blurRad="38100" dist="38100" dir="2700000" algn="tl">
                    <a:srgbClr val="FFFFFF"/>
                  </a:outerShdw>
                </a:effectLst>
              </a:rPr>
              <a:t>Hoe groot is een schaduw?</a:t>
            </a:r>
            <a:endParaRPr lang="nl-NL" altLang="nl-NL"/>
          </a:p>
        </p:txBody>
      </p:sp>
      <p:grpSp>
        <p:nvGrpSpPr>
          <p:cNvPr id="116828" name="Group 92"/>
          <p:cNvGrpSpPr>
            <a:grpSpLocks/>
          </p:cNvGrpSpPr>
          <p:nvPr/>
        </p:nvGrpSpPr>
        <p:grpSpPr bwMode="auto">
          <a:xfrm>
            <a:off x="812800" y="1041400"/>
            <a:ext cx="7302500" cy="2743200"/>
            <a:chOff x="728" y="648"/>
            <a:chExt cx="4600" cy="1728"/>
          </a:xfrm>
        </p:grpSpPr>
        <p:sp>
          <p:nvSpPr>
            <p:cNvPr id="116763" name="Freeform 27"/>
            <p:cNvSpPr>
              <a:spLocks/>
            </p:cNvSpPr>
            <p:nvPr/>
          </p:nvSpPr>
          <p:spPr bwMode="auto">
            <a:xfrm>
              <a:off x="728" y="648"/>
              <a:ext cx="4592" cy="847"/>
            </a:xfrm>
            <a:custGeom>
              <a:avLst/>
              <a:gdLst>
                <a:gd name="T0" fmla="*/ 0 w 4592"/>
                <a:gd name="T1" fmla="*/ 847 h 847"/>
                <a:gd name="T2" fmla="*/ 4592 w 4592"/>
                <a:gd name="T3" fmla="*/ 0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92" h="847">
                  <a:moveTo>
                    <a:pt x="0" y="847"/>
                  </a:moveTo>
                  <a:lnTo>
                    <a:pt x="459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6764" name="Freeform 28"/>
            <p:cNvSpPr>
              <a:spLocks/>
            </p:cNvSpPr>
            <p:nvPr/>
          </p:nvSpPr>
          <p:spPr bwMode="auto">
            <a:xfrm>
              <a:off x="728" y="1503"/>
              <a:ext cx="4600" cy="873"/>
            </a:xfrm>
            <a:custGeom>
              <a:avLst/>
              <a:gdLst>
                <a:gd name="T0" fmla="*/ 0 w 4600"/>
                <a:gd name="T1" fmla="*/ 0 h 873"/>
                <a:gd name="T2" fmla="*/ 4600 w 4600"/>
                <a:gd name="T3" fmla="*/ 873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00" h="873">
                  <a:moveTo>
                    <a:pt x="0" y="0"/>
                  </a:moveTo>
                  <a:lnTo>
                    <a:pt x="4600" y="873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6765" name="Freeform 29"/>
          <p:cNvSpPr>
            <a:spLocks/>
          </p:cNvSpPr>
          <p:nvPr/>
        </p:nvSpPr>
        <p:spPr bwMode="auto">
          <a:xfrm>
            <a:off x="8089900" y="1016000"/>
            <a:ext cx="1588" cy="2743200"/>
          </a:xfrm>
          <a:custGeom>
            <a:avLst/>
            <a:gdLst>
              <a:gd name="T0" fmla="*/ 0 w 1"/>
              <a:gd name="T1" fmla="*/ 0 h 1728"/>
              <a:gd name="T2" fmla="*/ 0 w 1"/>
              <a:gd name="T3" fmla="*/ 1728 h 17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728">
                <a:moveTo>
                  <a:pt x="0" y="0"/>
                </a:moveTo>
                <a:lnTo>
                  <a:pt x="0" y="172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6769" name="Text Box 33"/>
          <p:cNvSpPr txBox="1">
            <a:spLocks noChangeArrowheads="1"/>
          </p:cNvSpPr>
          <p:nvPr/>
        </p:nvSpPr>
        <p:spPr bwMode="auto">
          <a:xfrm>
            <a:off x="8278813" y="2141538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 m</a:t>
            </a:r>
          </a:p>
        </p:txBody>
      </p:sp>
      <p:grpSp>
        <p:nvGrpSpPr>
          <p:cNvPr id="116788" name="Group 52"/>
          <p:cNvGrpSpPr>
            <a:grpSpLocks/>
          </p:cNvGrpSpPr>
          <p:nvPr/>
        </p:nvGrpSpPr>
        <p:grpSpPr bwMode="auto">
          <a:xfrm>
            <a:off x="785813" y="2671763"/>
            <a:ext cx="1893887" cy="579437"/>
            <a:chOff x="703" y="1683"/>
            <a:chExt cx="1193" cy="365"/>
          </a:xfrm>
        </p:grpSpPr>
        <p:sp>
          <p:nvSpPr>
            <p:cNvPr id="116766" name="Freeform 30"/>
            <p:cNvSpPr>
              <a:spLocks/>
            </p:cNvSpPr>
            <p:nvPr/>
          </p:nvSpPr>
          <p:spPr bwMode="auto">
            <a:xfrm>
              <a:off x="703" y="1992"/>
              <a:ext cx="1193" cy="9"/>
            </a:xfrm>
            <a:custGeom>
              <a:avLst/>
              <a:gdLst>
                <a:gd name="T0" fmla="*/ 0 w 1193"/>
                <a:gd name="T1" fmla="*/ 9 h 9"/>
                <a:gd name="T2" fmla="*/ 1193 w 1193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93" h="9">
                  <a:moveTo>
                    <a:pt x="0" y="9"/>
                  </a:moveTo>
                  <a:lnTo>
                    <a:pt x="1193" y="0"/>
                  </a:lnTo>
                </a:path>
              </a:pathLst>
            </a:cu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6770" name="Text Box 34"/>
            <p:cNvSpPr txBox="1">
              <a:spLocks noChangeArrowheads="1"/>
            </p:cNvSpPr>
            <p:nvPr/>
          </p:nvSpPr>
          <p:spPr bwMode="auto">
            <a:xfrm>
              <a:off x="1068" y="1683"/>
              <a:ext cx="68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 m</a:t>
              </a:r>
            </a:p>
          </p:txBody>
        </p:sp>
      </p:grpSp>
      <p:grpSp>
        <p:nvGrpSpPr>
          <p:cNvPr id="116791" name="Group 55"/>
          <p:cNvGrpSpPr>
            <a:grpSpLocks/>
          </p:cNvGrpSpPr>
          <p:nvPr/>
        </p:nvGrpSpPr>
        <p:grpSpPr bwMode="auto">
          <a:xfrm>
            <a:off x="2632075" y="2047875"/>
            <a:ext cx="1249363" cy="692150"/>
            <a:chOff x="1882" y="1296"/>
            <a:chExt cx="787" cy="438"/>
          </a:xfrm>
        </p:grpSpPr>
        <p:sp>
          <p:nvSpPr>
            <p:cNvPr id="116768" name="Text Box 32"/>
            <p:cNvSpPr txBox="1">
              <a:spLocks noChangeArrowheads="1"/>
            </p:cNvSpPr>
            <p:nvPr/>
          </p:nvSpPr>
          <p:spPr bwMode="auto">
            <a:xfrm>
              <a:off x="1898" y="1296"/>
              <a:ext cx="771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0,5 m</a:t>
              </a:r>
            </a:p>
          </p:txBody>
        </p:sp>
        <p:sp>
          <p:nvSpPr>
            <p:cNvPr id="116761" name="Rectangle 25"/>
            <p:cNvSpPr>
              <a:spLocks noChangeArrowheads="1"/>
            </p:cNvSpPr>
            <p:nvPr/>
          </p:nvSpPr>
          <p:spPr bwMode="auto">
            <a:xfrm>
              <a:off x="1882" y="1296"/>
              <a:ext cx="46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16796" name="Group 60"/>
          <p:cNvGrpSpPr>
            <a:grpSpLocks/>
          </p:cNvGrpSpPr>
          <p:nvPr/>
        </p:nvGrpSpPr>
        <p:grpSpPr bwMode="auto">
          <a:xfrm>
            <a:off x="65088" y="482600"/>
            <a:ext cx="8089900" cy="3517900"/>
            <a:chOff x="249" y="304"/>
            <a:chExt cx="5096" cy="2216"/>
          </a:xfrm>
        </p:grpSpPr>
        <p:grpSp>
          <p:nvGrpSpPr>
            <p:cNvPr id="116795" name="Group 59"/>
            <p:cNvGrpSpPr>
              <a:grpSpLocks/>
            </p:cNvGrpSpPr>
            <p:nvPr/>
          </p:nvGrpSpPr>
          <p:grpSpPr bwMode="auto">
            <a:xfrm>
              <a:off x="249" y="512"/>
              <a:ext cx="5080" cy="2008"/>
              <a:chOff x="249" y="520"/>
              <a:chExt cx="5080" cy="2008"/>
            </a:xfrm>
          </p:grpSpPr>
          <p:sp>
            <p:nvSpPr>
              <p:cNvPr id="116750" name="Rectangle 14"/>
              <p:cNvSpPr>
                <a:spLocks noChangeArrowheads="1"/>
              </p:cNvSpPr>
              <p:nvPr/>
            </p:nvSpPr>
            <p:spPr bwMode="auto">
              <a:xfrm>
                <a:off x="249" y="1320"/>
                <a:ext cx="351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L</a:t>
                </a:r>
                <a:endParaRPr lang="nl-NL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116794" name="Group 58"/>
              <p:cNvGrpSpPr>
                <a:grpSpLocks/>
              </p:cNvGrpSpPr>
              <p:nvPr/>
            </p:nvGrpSpPr>
            <p:grpSpPr bwMode="auto">
              <a:xfrm>
                <a:off x="657" y="520"/>
                <a:ext cx="4672" cy="2008"/>
                <a:chOff x="657" y="280"/>
                <a:chExt cx="4672" cy="2008"/>
              </a:xfrm>
            </p:grpSpPr>
            <p:sp>
              <p:nvSpPr>
                <p:cNvPr id="116741" name="Freeform 5"/>
                <p:cNvSpPr>
                  <a:spLocks/>
                </p:cNvSpPr>
                <p:nvPr/>
              </p:nvSpPr>
              <p:spPr bwMode="auto">
                <a:xfrm>
                  <a:off x="5328" y="280"/>
                  <a:ext cx="1" cy="2008"/>
                </a:xfrm>
                <a:custGeom>
                  <a:avLst/>
                  <a:gdLst>
                    <a:gd name="T0" fmla="*/ 0 w 1"/>
                    <a:gd name="T1" fmla="*/ 0 h 2008"/>
                    <a:gd name="T2" fmla="*/ 0 w 1"/>
                    <a:gd name="T3" fmla="*/ 2008 h 20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2008">
                      <a:moveTo>
                        <a:pt x="0" y="0"/>
                      </a:moveTo>
                      <a:lnTo>
                        <a:pt x="0" y="2008"/>
                      </a:lnTo>
                    </a:path>
                  </a:pathLst>
                </a:custGeom>
                <a:noFill/>
                <a:ln w="28575" cmpd="sng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54" name="AutoShape 18"/>
                <p:cNvSpPr>
                  <a:spLocks noChangeArrowheads="1"/>
                </p:cNvSpPr>
                <p:nvPr/>
              </p:nvSpPr>
              <p:spPr bwMode="auto">
                <a:xfrm>
                  <a:off x="657" y="1216"/>
                  <a:ext cx="144" cy="144"/>
                </a:xfrm>
                <a:prstGeom prst="sun">
                  <a:avLst>
                    <a:gd name="adj" fmla="val 25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62" name="Line 26"/>
                <p:cNvSpPr>
                  <a:spLocks noChangeShapeType="1"/>
                </p:cNvSpPr>
                <p:nvPr/>
              </p:nvSpPr>
              <p:spPr bwMode="auto">
                <a:xfrm>
                  <a:off x="748" y="1286"/>
                  <a:ext cx="458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16773" name="Text Box 37"/>
            <p:cNvSpPr txBox="1">
              <a:spLocks noChangeArrowheads="1"/>
            </p:cNvSpPr>
            <p:nvPr/>
          </p:nvSpPr>
          <p:spPr bwMode="auto">
            <a:xfrm>
              <a:off x="4438" y="304"/>
              <a:ext cx="90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>
                  <a:solidFill>
                    <a:srgbClr val="80808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scherm</a:t>
              </a:r>
            </a:p>
          </p:txBody>
        </p:sp>
      </p:grpSp>
      <p:sp>
        <p:nvSpPr>
          <p:cNvPr id="116777" name="Text Box 41"/>
          <p:cNvSpPr txBox="1">
            <a:spLocks noChangeArrowheads="1"/>
          </p:cNvSpPr>
          <p:nvPr/>
        </p:nvSpPr>
        <p:spPr bwMode="auto">
          <a:xfrm>
            <a:off x="0" y="45085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Hoeveel keer is de schaduw groter dan het voorwerp?</a:t>
            </a:r>
          </a:p>
        </p:txBody>
      </p:sp>
      <p:sp>
        <p:nvSpPr>
          <p:cNvPr id="116778" name="Text Box 42"/>
          <p:cNvSpPr txBox="1">
            <a:spLocks noChangeArrowheads="1"/>
          </p:cNvSpPr>
          <p:nvPr/>
        </p:nvSpPr>
        <p:spPr bwMode="auto">
          <a:xfrm>
            <a:off x="0" y="5013325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12/3 = 4 x</a:t>
            </a:r>
          </a:p>
        </p:txBody>
      </p:sp>
      <p:sp>
        <p:nvSpPr>
          <p:cNvPr id="116779" name="Text Box 43"/>
          <p:cNvSpPr txBox="1">
            <a:spLocks noChangeArrowheads="1"/>
          </p:cNvSpPr>
          <p:nvPr/>
        </p:nvSpPr>
        <p:spPr bwMode="auto">
          <a:xfrm>
            <a:off x="0" y="5586413"/>
            <a:ext cx="63007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grootte van de schaduw is dus . . .</a:t>
            </a:r>
          </a:p>
        </p:txBody>
      </p:sp>
      <p:sp>
        <p:nvSpPr>
          <p:cNvPr id="116780" name="Text Box 44"/>
          <p:cNvSpPr txBox="1">
            <a:spLocks noChangeArrowheads="1"/>
          </p:cNvSpPr>
          <p:nvPr/>
        </p:nvSpPr>
        <p:spPr bwMode="auto">
          <a:xfrm>
            <a:off x="6156325" y="5573713"/>
            <a:ext cx="2808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 x 0,5 m = </a:t>
            </a: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m</a:t>
            </a:r>
          </a:p>
        </p:txBody>
      </p:sp>
      <p:sp>
        <p:nvSpPr>
          <p:cNvPr id="116793" name="Text Box 57"/>
          <p:cNvSpPr txBox="1">
            <a:spLocks noChangeArrowheads="1"/>
          </p:cNvSpPr>
          <p:nvPr/>
        </p:nvSpPr>
        <p:spPr bwMode="auto">
          <a:xfrm>
            <a:off x="8426450" y="2212975"/>
            <a:ext cx="576263" cy="4572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2m</a:t>
            </a:r>
          </a:p>
        </p:txBody>
      </p:sp>
      <p:sp>
        <p:nvSpPr>
          <p:cNvPr id="116829" name="AutoShape 93"/>
          <p:cNvSpPr>
            <a:spLocks noChangeArrowheads="1"/>
          </p:cNvSpPr>
          <p:nvPr/>
        </p:nvSpPr>
        <p:spPr bwMode="auto">
          <a:xfrm>
            <a:off x="4284663" y="765175"/>
            <a:ext cx="2592387" cy="1368425"/>
          </a:xfrm>
          <a:prstGeom prst="wedgeRoundRectCallout">
            <a:avLst>
              <a:gd name="adj1" fmla="val -145773"/>
              <a:gd name="adj2" fmla="val 286657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 heet in de wiskunde de vergrotingsfactor.</a:t>
            </a:r>
          </a:p>
        </p:txBody>
      </p:sp>
      <p:sp>
        <p:nvSpPr>
          <p:cNvPr id="116830" name="AutoShape 94"/>
          <p:cNvSpPr>
            <a:spLocks/>
          </p:cNvSpPr>
          <p:nvPr/>
        </p:nvSpPr>
        <p:spPr bwMode="auto">
          <a:xfrm>
            <a:off x="8167688" y="1052513"/>
            <a:ext cx="144462" cy="2736850"/>
          </a:xfrm>
          <a:prstGeom prst="rightBrace">
            <a:avLst>
              <a:gd name="adj1" fmla="val 157876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8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6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6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6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6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6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11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16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16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1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6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1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6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6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168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1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 autoUpdateAnimBg="0"/>
      <p:bldP spid="116765" grpId="0" animBg="1"/>
      <p:bldP spid="116769" grpId="0"/>
      <p:bldP spid="116777" grpId="0"/>
      <p:bldP spid="116778" grpId="0"/>
      <p:bldP spid="116779" grpId="0"/>
      <p:bldP spid="116780" grpId="0"/>
      <p:bldP spid="116793" grpId="0" animBg="1"/>
      <p:bldP spid="116829" grpId="0" animBg="1"/>
      <p:bldP spid="1168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92" name="Group 32"/>
          <p:cNvGrpSpPr>
            <a:grpSpLocks/>
          </p:cNvGrpSpPr>
          <p:nvPr/>
        </p:nvGrpSpPr>
        <p:grpSpPr bwMode="auto">
          <a:xfrm>
            <a:off x="3009900" y="3276600"/>
            <a:ext cx="5397500" cy="579438"/>
            <a:chOff x="1896" y="2064"/>
            <a:chExt cx="3400" cy="365"/>
          </a:xfrm>
        </p:grpSpPr>
        <p:sp>
          <p:nvSpPr>
            <p:cNvPr id="117763" name="Freeform 3"/>
            <p:cNvSpPr>
              <a:spLocks/>
            </p:cNvSpPr>
            <p:nvPr/>
          </p:nvSpPr>
          <p:spPr bwMode="auto">
            <a:xfrm>
              <a:off x="1896" y="2139"/>
              <a:ext cx="3400" cy="5"/>
            </a:xfrm>
            <a:custGeom>
              <a:avLst/>
              <a:gdLst>
                <a:gd name="T0" fmla="*/ 0 w 3400"/>
                <a:gd name="T1" fmla="*/ 5 h 5"/>
                <a:gd name="T2" fmla="*/ 3400 w 3400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00" h="5">
                  <a:moveTo>
                    <a:pt x="0" y="5"/>
                  </a:moveTo>
                  <a:lnTo>
                    <a:pt x="340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7764" name="Text Box 4"/>
            <p:cNvSpPr txBox="1">
              <a:spLocks noChangeArrowheads="1"/>
            </p:cNvSpPr>
            <p:nvPr/>
          </p:nvSpPr>
          <p:spPr bwMode="auto">
            <a:xfrm>
              <a:off x="3016" y="2064"/>
              <a:ext cx="68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10 m</a:t>
              </a:r>
            </a:p>
          </p:txBody>
        </p:sp>
      </p:grpSp>
      <p:sp>
        <p:nvSpPr>
          <p:cNvPr id="1177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610600" cy="685800"/>
          </a:xfrm>
        </p:spPr>
        <p:txBody>
          <a:bodyPr/>
          <a:lstStyle/>
          <a:p>
            <a:pPr marL="838200" indent="-838200" algn="l"/>
            <a:r>
              <a:rPr lang="en-US" altLang="nl-NL" b="1">
                <a:effectLst>
                  <a:outerShdw blurRad="38100" dist="38100" dir="2700000" algn="tl">
                    <a:srgbClr val="FFFFFF"/>
                  </a:outerShdw>
                </a:effectLst>
              </a:rPr>
              <a:t>Hoe groot is een schaduw?</a:t>
            </a:r>
            <a:endParaRPr lang="nl-NL" altLang="nl-NL"/>
          </a:p>
        </p:txBody>
      </p:sp>
      <p:grpSp>
        <p:nvGrpSpPr>
          <p:cNvPr id="117766" name="Group 6"/>
          <p:cNvGrpSpPr>
            <a:grpSpLocks/>
          </p:cNvGrpSpPr>
          <p:nvPr/>
        </p:nvGrpSpPr>
        <p:grpSpPr bwMode="auto">
          <a:xfrm>
            <a:off x="1155700" y="1117600"/>
            <a:ext cx="7289800" cy="2527300"/>
            <a:chOff x="728" y="704"/>
            <a:chExt cx="4592" cy="1592"/>
          </a:xfrm>
        </p:grpSpPr>
        <p:sp>
          <p:nvSpPr>
            <p:cNvPr id="117767" name="Freeform 7"/>
            <p:cNvSpPr>
              <a:spLocks/>
            </p:cNvSpPr>
            <p:nvPr/>
          </p:nvSpPr>
          <p:spPr bwMode="auto">
            <a:xfrm>
              <a:off x="728" y="704"/>
              <a:ext cx="4592" cy="811"/>
            </a:xfrm>
            <a:custGeom>
              <a:avLst/>
              <a:gdLst>
                <a:gd name="T0" fmla="*/ 0 w 4592"/>
                <a:gd name="T1" fmla="*/ 811 h 811"/>
                <a:gd name="T2" fmla="*/ 4592 w 4592"/>
                <a:gd name="T3" fmla="*/ 0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92" h="811">
                  <a:moveTo>
                    <a:pt x="0" y="811"/>
                  </a:moveTo>
                  <a:lnTo>
                    <a:pt x="459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7768" name="Freeform 8"/>
            <p:cNvSpPr>
              <a:spLocks/>
            </p:cNvSpPr>
            <p:nvPr/>
          </p:nvSpPr>
          <p:spPr bwMode="auto">
            <a:xfrm>
              <a:off x="728" y="1523"/>
              <a:ext cx="4584" cy="773"/>
            </a:xfrm>
            <a:custGeom>
              <a:avLst/>
              <a:gdLst>
                <a:gd name="T0" fmla="*/ 0 w 4584"/>
                <a:gd name="T1" fmla="*/ 0 h 773"/>
                <a:gd name="T2" fmla="*/ 4584 w 4584"/>
                <a:gd name="T3" fmla="*/ 773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84" h="773">
                  <a:moveTo>
                    <a:pt x="0" y="0"/>
                  </a:moveTo>
                  <a:lnTo>
                    <a:pt x="4584" y="773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7769" name="Freeform 9"/>
          <p:cNvSpPr>
            <a:spLocks/>
          </p:cNvSpPr>
          <p:nvPr/>
        </p:nvSpPr>
        <p:spPr bwMode="auto">
          <a:xfrm>
            <a:off x="8420100" y="1130300"/>
            <a:ext cx="1588" cy="2501900"/>
          </a:xfrm>
          <a:custGeom>
            <a:avLst/>
            <a:gdLst>
              <a:gd name="T0" fmla="*/ 0 w 1"/>
              <a:gd name="T1" fmla="*/ 0 h 1576"/>
              <a:gd name="T2" fmla="*/ 0 w 1"/>
              <a:gd name="T3" fmla="*/ 1576 h 15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576">
                <a:moveTo>
                  <a:pt x="0" y="0"/>
                </a:moveTo>
                <a:lnTo>
                  <a:pt x="0" y="1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7523163" y="2020888"/>
            <a:ext cx="10810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 m</a:t>
            </a:r>
          </a:p>
        </p:txBody>
      </p:sp>
      <p:grpSp>
        <p:nvGrpSpPr>
          <p:cNvPr id="117771" name="Group 11"/>
          <p:cNvGrpSpPr>
            <a:grpSpLocks/>
          </p:cNvGrpSpPr>
          <p:nvPr/>
        </p:nvGrpSpPr>
        <p:grpSpPr bwMode="auto">
          <a:xfrm>
            <a:off x="1116013" y="2900363"/>
            <a:ext cx="1893887" cy="579437"/>
            <a:chOff x="703" y="1683"/>
            <a:chExt cx="1193" cy="365"/>
          </a:xfrm>
        </p:grpSpPr>
        <p:sp>
          <p:nvSpPr>
            <p:cNvPr id="117772" name="Freeform 12"/>
            <p:cNvSpPr>
              <a:spLocks/>
            </p:cNvSpPr>
            <p:nvPr/>
          </p:nvSpPr>
          <p:spPr bwMode="auto">
            <a:xfrm>
              <a:off x="703" y="1992"/>
              <a:ext cx="1193" cy="9"/>
            </a:xfrm>
            <a:custGeom>
              <a:avLst/>
              <a:gdLst>
                <a:gd name="T0" fmla="*/ 0 w 1193"/>
                <a:gd name="T1" fmla="*/ 9 h 9"/>
                <a:gd name="T2" fmla="*/ 1193 w 1193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93" h="9">
                  <a:moveTo>
                    <a:pt x="0" y="9"/>
                  </a:moveTo>
                  <a:lnTo>
                    <a:pt x="1193" y="0"/>
                  </a:lnTo>
                </a:path>
              </a:pathLst>
            </a:custGeom>
            <a:noFill/>
            <a:ln w="38100" cap="flat" cmpd="sng">
              <a:solidFill>
                <a:schemeClr val="accent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7773" name="Text Box 13"/>
            <p:cNvSpPr txBox="1">
              <a:spLocks noChangeArrowheads="1"/>
            </p:cNvSpPr>
            <p:nvPr/>
          </p:nvSpPr>
          <p:spPr bwMode="auto">
            <a:xfrm>
              <a:off x="1068" y="1683"/>
              <a:ext cx="68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 m</a:t>
              </a:r>
            </a:p>
          </p:txBody>
        </p:sp>
      </p:grpSp>
      <p:grpSp>
        <p:nvGrpSpPr>
          <p:cNvPr id="117774" name="Group 14"/>
          <p:cNvGrpSpPr>
            <a:grpSpLocks/>
          </p:cNvGrpSpPr>
          <p:nvPr/>
        </p:nvGrpSpPr>
        <p:grpSpPr bwMode="auto">
          <a:xfrm>
            <a:off x="2987675" y="2060575"/>
            <a:ext cx="1249363" cy="692150"/>
            <a:chOff x="1882" y="1296"/>
            <a:chExt cx="787" cy="438"/>
          </a:xfrm>
        </p:grpSpPr>
        <p:sp>
          <p:nvSpPr>
            <p:cNvPr id="117775" name="Text Box 15"/>
            <p:cNvSpPr txBox="1">
              <a:spLocks noChangeArrowheads="1"/>
            </p:cNvSpPr>
            <p:nvPr/>
          </p:nvSpPr>
          <p:spPr bwMode="auto">
            <a:xfrm>
              <a:off x="1898" y="1296"/>
              <a:ext cx="771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0,5 m</a:t>
              </a:r>
            </a:p>
          </p:txBody>
        </p:sp>
        <p:sp>
          <p:nvSpPr>
            <p:cNvPr id="117776" name="Rectangle 16"/>
            <p:cNvSpPr>
              <a:spLocks noChangeArrowheads="1"/>
            </p:cNvSpPr>
            <p:nvPr/>
          </p:nvSpPr>
          <p:spPr bwMode="auto">
            <a:xfrm>
              <a:off x="1882" y="1296"/>
              <a:ext cx="46" cy="4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17777" name="Group 17"/>
          <p:cNvGrpSpPr>
            <a:grpSpLocks/>
          </p:cNvGrpSpPr>
          <p:nvPr/>
        </p:nvGrpSpPr>
        <p:grpSpPr bwMode="auto">
          <a:xfrm>
            <a:off x="395288" y="482600"/>
            <a:ext cx="8089900" cy="3517900"/>
            <a:chOff x="249" y="304"/>
            <a:chExt cx="5096" cy="2216"/>
          </a:xfrm>
        </p:grpSpPr>
        <p:grpSp>
          <p:nvGrpSpPr>
            <p:cNvPr id="117778" name="Group 18"/>
            <p:cNvGrpSpPr>
              <a:grpSpLocks/>
            </p:cNvGrpSpPr>
            <p:nvPr/>
          </p:nvGrpSpPr>
          <p:grpSpPr bwMode="auto">
            <a:xfrm>
              <a:off x="249" y="512"/>
              <a:ext cx="5080" cy="2008"/>
              <a:chOff x="249" y="520"/>
              <a:chExt cx="5080" cy="2008"/>
            </a:xfrm>
          </p:grpSpPr>
          <p:sp>
            <p:nvSpPr>
              <p:cNvPr id="117779" name="Rectangle 19"/>
              <p:cNvSpPr>
                <a:spLocks noChangeArrowheads="1"/>
              </p:cNvSpPr>
              <p:nvPr/>
            </p:nvSpPr>
            <p:spPr bwMode="auto">
              <a:xfrm>
                <a:off x="249" y="1320"/>
                <a:ext cx="351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L</a:t>
                </a:r>
                <a:endParaRPr lang="nl-NL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117780" name="Group 20"/>
              <p:cNvGrpSpPr>
                <a:grpSpLocks/>
              </p:cNvGrpSpPr>
              <p:nvPr/>
            </p:nvGrpSpPr>
            <p:grpSpPr bwMode="auto">
              <a:xfrm>
                <a:off x="657" y="520"/>
                <a:ext cx="4672" cy="2008"/>
                <a:chOff x="657" y="280"/>
                <a:chExt cx="4672" cy="2008"/>
              </a:xfrm>
            </p:grpSpPr>
            <p:sp>
              <p:nvSpPr>
                <p:cNvPr id="117781" name="Freeform 21"/>
                <p:cNvSpPr>
                  <a:spLocks/>
                </p:cNvSpPr>
                <p:nvPr/>
              </p:nvSpPr>
              <p:spPr bwMode="auto">
                <a:xfrm>
                  <a:off x="5328" y="280"/>
                  <a:ext cx="1" cy="2008"/>
                </a:xfrm>
                <a:custGeom>
                  <a:avLst/>
                  <a:gdLst>
                    <a:gd name="T0" fmla="*/ 0 w 1"/>
                    <a:gd name="T1" fmla="*/ 0 h 2008"/>
                    <a:gd name="T2" fmla="*/ 0 w 1"/>
                    <a:gd name="T3" fmla="*/ 2008 h 20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2008">
                      <a:moveTo>
                        <a:pt x="0" y="0"/>
                      </a:moveTo>
                      <a:lnTo>
                        <a:pt x="0" y="2008"/>
                      </a:lnTo>
                    </a:path>
                  </a:pathLst>
                </a:custGeom>
                <a:noFill/>
                <a:ln w="28575" cmpd="sng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7782" name="AutoShape 22"/>
                <p:cNvSpPr>
                  <a:spLocks noChangeArrowheads="1"/>
                </p:cNvSpPr>
                <p:nvPr/>
              </p:nvSpPr>
              <p:spPr bwMode="auto">
                <a:xfrm>
                  <a:off x="657" y="1216"/>
                  <a:ext cx="144" cy="144"/>
                </a:xfrm>
                <a:prstGeom prst="sun">
                  <a:avLst>
                    <a:gd name="adj" fmla="val 2500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7783" name="Line 23"/>
                <p:cNvSpPr>
                  <a:spLocks noChangeShapeType="1"/>
                </p:cNvSpPr>
                <p:nvPr/>
              </p:nvSpPr>
              <p:spPr bwMode="auto">
                <a:xfrm>
                  <a:off x="748" y="1286"/>
                  <a:ext cx="458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17784" name="Text Box 24"/>
            <p:cNvSpPr txBox="1">
              <a:spLocks noChangeArrowheads="1"/>
            </p:cNvSpPr>
            <p:nvPr/>
          </p:nvSpPr>
          <p:spPr bwMode="auto">
            <a:xfrm>
              <a:off x="4438" y="304"/>
              <a:ext cx="90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>
                  <a:solidFill>
                    <a:srgbClr val="80808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scherm</a:t>
              </a:r>
            </a:p>
          </p:txBody>
        </p:sp>
      </p:grpSp>
      <p:sp>
        <p:nvSpPr>
          <p:cNvPr id="117785" name="Text Box 25"/>
          <p:cNvSpPr txBox="1">
            <a:spLocks noChangeArrowheads="1"/>
          </p:cNvSpPr>
          <p:nvPr/>
        </p:nvSpPr>
        <p:spPr bwMode="auto">
          <a:xfrm>
            <a:off x="0" y="45085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Hoeveel keer is de schaduw groter dan het voorwerp?</a:t>
            </a:r>
          </a:p>
        </p:txBody>
      </p:sp>
      <p:sp>
        <p:nvSpPr>
          <p:cNvPr id="117786" name="Text Box 26"/>
          <p:cNvSpPr txBox="1">
            <a:spLocks noChangeArrowheads="1"/>
          </p:cNvSpPr>
          <p:nvPr/>
        </p:nvSpPr>
        <p:spPr bwMode="auto">
          <a:xfrm>
            <a:off x="0" y="5013325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15/5 = 3 x</a:t>
            </a:r>
          </a:p>
        </p:txBody>
      </p:sp>
      <p:sp>
        <p:nvSpPr>
          <p:cNvPr id="117787" name="Text Box 27"/>
          <p:cNvSpPr txBox="1">
            <a:spLocks noChangeArrowheads="1"/>
          </p:cNvSpPr>
          <p:nvPr/>
        </p:nvSpPr>
        <p:spPr bwMode="auto">
          <a:xfrm>
            <a:off x="0" y="5586413"/>
            <a:ext cx="63007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grootte van de schaduw is dus . .</a:t>
            </a:r>
          </a:p>
        </p:txBody>
      </p:sp>
      <p:sp>
        <p:nvSpPr>
          <p:cNvPr id="117788" name="Text Box 28"/>
          <p:cNvSpPr txBox="1">
            <a:spLocks noChangeArrowheads="1"/>
          </p:cNvSpPr>
          <p:nvPr/>
        </p:nvSpPr>
        <p:spPr bwMode="auto">
          <a:xfrm>
            <a:off x="6011863" y="5573713"/>
            <a:ext cx="3132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 x 0,5 m = </a:t>
            </a: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1,5 m</a:t>
            </a:r>
          </a:p>
        </p:txBody>
      </p:sp>
      <p:sp>
        <p:nvSpPr>
          <p:cNvPr id="117789" name="Text Box 29"/>
          <p:cNvSpPr txBox="1">
            <a:spLocks noChangeArrowheads="1"/>
          </p:cNvSpPr>
          <p:nvPr/>
        </p:nvSpPr>
        <p:spPr bwMode="auto">
          <a:xfrm>
            <a:off x="7164388" y="2098675"/>
            <a:ext cx="1225550" cy="579438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1,5 m</a:t>
            </a:r>
          </a:p>
        </p:txBody>
      </p:sp>
      <p:grpSp>
        <p:nvGrpSpPr>
          <p:cNvPr id="117793" name="Group 33"/>
          <p:cNvGrpSpPr>
            <a:grpSpLocks/>
          </p:cNvGrpSpPr>
          <p:nvPr/>
        </p:nvGrpSpPr>
        <p:grpSpPr bwMode="auto">
          <a:xfrm>
            <a:off x="1130300" y="3895725"/>
            <a:ext cx="7326313" cy="579438"/>
            <a:chOff x="712" y="2454"/>
            <a:chExt cx="4615" cy="365"/>
          </a:xfrm>
        </p:grpSpPr>
        <p:sp>
          <p:nvSpPr>
            <p:cNvPr id="117790" name="Freeform 30"/>
            <p:cNvSpPr>
              <a:spLocks/>
            </p:cNvSpPr>
            <p:nvPr/>
          </p:nvSpPr>
          <p:spPr bwMode="auto">
            <a:xfrm>
              <a:off x="712" y="2512"/>
              <a:ext cx="4615" cy="11"/>
            </a:xfrm>
            <a:custGeom>
              <a:avLst/>
              <a:gdLst>
                <a:gd name="T0" fmla="*/ 0 w 4615"/>
                <a:gd name="T1" fmla="*/ 0 h 11"/>
                <a:gd name="T2" fmla="*/ 4615 w 4615"/>
                <a:gd name="T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15" h="11">
                  <a:moveTo>
                    <a:pt x="0" y="0"/>
                  </a:moveTo>
                  <a:lnTo>
                    <a:pt x="4615" y="11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7791" name="Text Box 31"/>
            <p:cNvSpPr txBox="1">
              <a:spLocks noChangeArrowheads="1"/>
            </p:cNvSpPr>
            <p:nvPr/>
          </p:nvSpPr>
          <p:spPr bwMode="auto">
            <a:xfrm>
              <a:off x="2240" y="2454"/>
              <a:ext cx="68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15 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2391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17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17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1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autoUpdateAnimBg="0"/>
      <p:bldP spid="117769" grpId="0" animBg="1"/>
      <p:bldP spid="117770" grpId="0"/>
      <p:bldP spid="117785" grpId="0"/>
      <p:bldP spid="117786" grpId="0"/>
      <p:bldP spid="117787" grpId="0"/>
      <p:bldP spid="117788" grpId="0"/>
      <p:bldP spid="1177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Freeform 5"/>
          <p:cNvSpPr>
            <a:spLocks/>
          </p:cNvSpPr>
          <p:nvPr/>
        </p:nvSpPr>
        <p:spPr bwMode="auto">
          <a:xfrm>
            <a:off x="8469313" y="1268413"/>
            <a:ext cx="1587" cy="4702175"/>
          </a:xfrm>
          <a:custGeom>
            <a:avLst/>
            <a:gdLst>
              <a:gd name="T0" fmla="*/ 0 w 1"/>
              <a:gd name="T1" fmla="*/ 0 h 2962"/>
              <a:gd name="T2" fmla="*/ 0 w 1"/>
              <a:gd name="T3" fmla="*/ 2962 h 296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962">
                <a:moveTo>
                  <a:pt x="0" y="0"/>
                </a:moveTo>
                <a:lnTo>
                  <a:pt x="0" y="2962"/>
                </a:lnTo>
              </a:path>
            </a:pathLst>
          </a:custGeom>
          <a:noFill/>
          <a:ln w="28575" cmpd="sng">
            <a:solidFill>
              <a:schemeClr val="bg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50" name="Freeform 10"/>
          <p:cNvSpPr>
            <a:spLocks/>
          </p:cNvSpPr>
          <p:nvPr/>
        </p:nvSpPr>
        <p:spPr bwMode="auto">
          <a:xfrm>
            <a:off x="4572000" y="2970213"/>
            <a:ext cx="3924300" cy="1163637"/>
          </a:xfrm>
          <a:custGeom>
            <a:avLst/>
            <a:gdLst>
              <a:gd name="T0" fmla="*/ 18 w 2472"/>
              <a:gd name="T1" fmla="*/ 691 h 733"/>
              <a:gd name="T2" fmla="*/ 2472 w 2472"/>
              <a:gd name="T3" fmla="*/ 733 h 733"/>
              <a:gd name="T4" fmla="*/ 2459 w 2472"/>
              <a:gd name="T5" fmla="*/ 722 h 733"/>
              <a:gd name="T6" fmla="*/ 2459 w 2472"/>
              <a:gd name="T7" fmla="*/ 0 h 733"/>
              <a:gd name="T8" fmla="*/ 0 w 2472"/>
              <a:gd name="T9" fmla="*/ 119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72" h="733">
                <a:moveTo>
                  <a:pt x="18" y="691"/>
                </a:moveTo>
                <a:lnTo>
                  <a:pt x="2472" y="733"/>
                </a:lnTo>
                <a:lnTo>
                  <a:pt x="2459" y="722"/>
                </a:lnTo>
                <a:lnTo>
                  <a:pt x="2459" y="0"/>
                </a:lnTo>
                <a:lnTo>
                  <a:pt x="0" y="119"/>
                </a:lnTo>
              </a:path>
            </a:pathLst>
          </a:cu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73" name="Freeform 33"/>
          <p:cNvSpPr>
            <a:spLocks/>
          </p:cNvSpPr>
          <p:nvPr/>
        </p:nvSpPr>
        <p:spPr bwMode="auto">
          <a:xfrm>
            <a:off x="1143000" y="1276350"/>
            <a:ext cx="7324725" cy="2038350"/>
          </a:xfrm>
          <a:custGeom>
            <a:avLst/>
            <a:gdLst>
              <a:gd name="T0" fmla="*/ 0 w 4614"/>
              <a:gd name="T1" fmla="*/ 1284 h 1284"/>
              <a:gd name="T2" fmla="*/ 4614 w 4614"/>
              <a:gd name="T3" fmla="*/ 0 h 1284"/>
              <a:gd name="T4" fmla="*/ 4610 w 4614"/>
              <a:gd name="T5" fmla="*/ 540 h 1284"/>
              <a:gd name="T6" fmla="*/ 2161 w 4614"/>
              <a:gd name="T7" fmla="*/ 1176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14" h="1284">
                <a:moveTo>
                  <a:pt x="0" y="1284"/>
                </a:moveTo>
                <a:lnTo>
                  <a:pt x="4614" y="0"/>
                </a:lnTo>
                <a:lnTo>
                  <a:pt x="4610" y="540"/>
                </a:lnTo>
                <a:lnTo>
                  <a:pt x="2161" y="1176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49" name="Freeform 9"/>
          <p:cNvSpPr>
            <a:spLocks/>
          </p:cNvSpPr>
          <p:nvPr/>
        </p:nvSpPr>
        <p:spPr bwMode="auto">
          <a:xfrm>
            <a:off x="1133475" y="4029075"/>
            <a:ext cx="7334250" cy="1914525"/>
          </a:xfrm>
          <a:custGeom>
            <a:avLst/>
            <a:gdLst>
              <a:gd name="T0" fmla="*/ 0 w 4620"/>
              <a:gd name="T1" fmla="*/ 0 h 1206"/>
              <a:gd name="T2" fmla="*/ 4620 w 4620"/>
              <a:gd name="T3" fmla="*/ 1206 h 1206"/>
              <a:gd name="T4" fmla="*/ 4620 w 4620"/>
              <a:gd name="T5" fmla="*/ 582 h 1206"/>
              <a:gd name="T6" fmla="*/ 2100 w 4620"/>
              <a:gd name="T7" fmla="*/ 18 h 1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20" h="1206">
                <a:moveTo>
                  <a:pt x="0" y="0"/>
                </a:moveTo>
                <a:lnTo>
                  <a:pt x="4620" y="1206"/>
                </a:lnTo>
                <a:lnTo>
                  <a:pt x="4620" y="582"/>
                </a:lnTo>
                <a:lnTo>
                  <a:pt x="2100" y="18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09075" cy="685800"/>
          </a:xfrm>
        </p:spPr>
        <p:txBody>
          <a:bodyPr/>
          <a:lstStyle/>
          <a:p>
            <a:pPr marL="838200" indent="-838200" algn="l"/>
            <a:r>
              <a:rPr lang="en-US" altLang="nl-NL" b="1">
                <a:effectLst>
                  <a:outerShdw blurRad="38100" dist="38100" dir="2700000" algn="tl">
                    <a:srgbClr val="FFFFFF"/>
                  </a:outerShdw>
                </a:effectLst>
              </a:rPr>
              <a:t>Een niet puntvormige lichtbron LL’..</a:t>
            </a:r>
            <a:endParaRPr lang="nl-NL" altLang="nl-NL"/>
          </a:p>
        </p:txBody>
      </p:sp>
      <p:sp>
        <p:nvSpPr>
          <p:cNvPr id="87047" name="Freeform 7"/>
          <p:cNvSpPr>
            <a:spLocks/>
          </p:cNvSpPr>
          <p:nvPr/>
        </p:nvSpPr>
        <p:spPr bwMode="auto">
          <a:xfrm>
            <a:off x="4543425" y="4086225"/>
            <a:ext cx="3933825" cy="847725"/>
          </a:xfrm>
          <a:custGeom>
            <a:avLst/>
            <a:gdLst>
              <a:gd name="T0" fmla="*/ 2472 w 2478"/>
              <a:gd name="T1" fmla="*/ 36 h 534"/>
              <a:gd name="T2" fmla="*/ 0 w 2478"/>
              <a:gd name="T3" fmla="*/ 0 h 534"/>
              <a:gd name="T4" fmla="*/ 2478 w 2478"/>
              <a:gd name="T5" fmla="*/ 534 h 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78" h="534">
                <a:moveTo>
                  <a:pt x="2472" y="36"/>
                </a:moveTo>
                <a:lnTo>
                  <a:pt x="0" y="0"/>
                </a:lnTo>
                <a:lnTo>
                  <a:pt x="2478" y="534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shade val="75686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57" name="Rectangle 17"/>
          <p:cNvSpPr>
            <a:spLocks noChangeArrowheads="1"/>
          </p:cNvSpPr>
          <p:nvPr/>
        </p:nvSpPr>
        <p:spPr bwMode="auto">
          <a:xfrm>
            <a:off x="34925" y="1125538"/>
            <a:ext cx="91090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12954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17526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22098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26670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 de schaduw van een mast M</a:t>
            </a: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7060" name="Rectangle 20"/>
          <p:cNvSpPr>
            <a:spLocks noChangeArrowheads="1"/>
          </p:cNvSpPr>
          <p:nvPr/>
        </p:nvSpPr>
        <p:spPr bwMode="auto">
          <a:xfrm>
            <a:off x="34925" y="5445125"/>
            <a:ext cx="8610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12954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17526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22098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26670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 = kernschaduw</a:t>
            </a: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7061" name="AutoShape 21"/>
          <p:cNvSpPr>
            <a:spLocks/>
          </p:cNvSpPr>
          <p:nvPr/>
        </p:nvSpPr>
        <p:spPr bwMode="auto">
          <a:xfrm>
            <a:off x="8532813" y="2909888"/>
            <a:ext cx="92075" cy="1223962"/>
          </a:xfrm>
          <a:prstGeom prst="rightBrace">
            <a:avLst>
              <a:gd name="adj1" fmla="val 11077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62" name="Rectangle 22"/>
          <p:cNvSpPr>
            <a:spLocks noChangeArrowheads="1"/>
          </p:cNvSpPr>
          <p:nvPr/>
        </p:nvSpPr>
        <p:spPr bwMode="auto">
          <a:xfrm>
            <a:off x="8526463" y="3141663"/>
            <a:ext cx="61753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12954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17526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22098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26670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</a:t>
            </a: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7063" name="Rectangle 23"/>
          <p:cNvSpPr>
            <a:spLocks noChangeArrowheads="1"/>
          </p:cNvSpPr>
          <p:nvPr/>
        </p:nvSpPr>
        <p:spPr bwMode="auto">
          <a:xfrm>
            <a:off x="34925" y="6165850"/>
            <a:ext cx="8610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12954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17526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22098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26670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 =  Bijschaduw</a:t>
            </a:r>
            <a:endParaRPr lang="nl-NL" altLang="nl-NL">
              <a:solidFill>
                <a:srgbClr val="FFFF00"/>
              </a:solidFill>
            </a:endParaRPr>
          </a:p>
        </p:txBody>
      </p:sp>
      <p:sp>
        <p:nvSpPr>
          <p:cNvPr id="87072" name="Freeform 32"/>
          <p:cNvSpPr>
            <a:spLocks/>
          </p:cNvSpPr>
          <p:nvPr/>
        </p:nvSpPr>
        <p:spPr bwMode="auto">
          <a:xfrm>
            <a:off x="4552950" y="2162175"/>
            <a:ext cx="3924300" cy="981075"/>
          </a:xfrm>
          <a:custGeom>
            <a:avLst/>
            <a:gdLst>
              <a:gd name="T0" fmla="*/ 2466 w 2472"/>
              <a:gd name="T1" fmla="*/ 0 h 618"/>
              <a:gd name="T2" fmla="*/ 0 w 2472"/>
              <a:gd name="T3" fmla="*/ 618 h 618"/>
              <a:gd name="T4" fmla="*/ 2472 w 2472"/>
              <a:gd name="T5" fmla="*/ 510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72" h="618">
                <a:moveTo>
                  <a:pt x="2466" y="0"/>
                </a:moveTo>
                <a:lnTo>
                  <a:pt x="0" y="618"/>
                </a:lnTo>
                <a:lnTo>
                  <a:pt x="2472" y="510"/>
                </a:lnTo>
              </a:path>
            </a:pathLst>
          </a:custGeom>
          <a:gradFill rotWithShape="0">
            <a:gsLst>
              <a:gs pos="0">
                <a:schemeClr val="bg1">
                  <a:gamma/>
                  <a:shade val="65882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65882"/>
                  <a:invGamma/>
                </a:schemeClr>
              </a:gs>
            </a:gsLst>
            <a:lin ang="2700000" scaled="1"/>
          </a:gra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77" name="Rectangle 37"/>
          <p:cNvSpPr>
            <a:spLocks noChangeArrowheads="1"/>
          </p:cNvSpPr>
          <p:nvPr/>
        </p:nvSpPr>
        <p:spPr bwMode="auto">
          <a:xfrm>
            <a:off x="8526463" y="4192588"/>
            <a:ext cx="61753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12954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17526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22098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26670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nl-NL" altLang="nl-NL">
              <a:solidFill>
                <a:srgbClr val="FFFF00"/>
              </a:solidFill>
            </a:endParaRPr>
          </a:p>
        </p:txBody>
      </p:sp>
      <p:sp>
        <p:nvSpPr>
          <p:cNvPr id="87078" name="Rectangle 38"/>
          <p:cNvSpPr>
            <a:spLocks noChangeArrowheads="1"/>
          </p:cNvSpPr>
          <p:nvPr/>
        </p:nvSpPr>
        <p:spPr bwMode="auto">
          <a:xfrm>
            <a:off x="8526463" y="2205038"/>
            <a:ext cx="61753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12954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17526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22098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26670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nl-NL" altLang="nl-NL">
              <a:solidFill>
                <a:srgbClr val="FFFF00"/>
              </a:solidFill>
            </a:endParaRPr>
          </a:p>
        </p:txBody>
      </p:sp>
      <p:sp>
        <p:nvSpPr>
          <p:cNvPr id="87081" name="Freeform 41"/>
          <p:cNvSpPr>
            <a:spLocks/>
          </p:cNvSpPr>
          <p:nvPr/>
        </p:nvSpPr>
        <p:spPr bwMode="auto">
          <a:xfrm>
            <a:off x="8534400" y="2220913"/>
            <a:ext cx="1588" cy="666750"/>
          </a:xfrm>
          <a:custGeom>
            <a:avLst/>
            <a:gdLst>
              <a:gd name="T0" fmla="*/ 0 w 1"/>
              <a:gd name="T1" fmla="*/ 0 h 420"/>
              <a:gd name="T2" fmla="*/ 0 w 1"/>
              <a:gd name="T3" fmla="*/ 420 h 42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20">
                <a:moveTo>
                  <a:pt x="0" y="0"/>
                </a:moveTo>
                <a:lnTo>
                  <a:pt x="0" y="42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82" name="Freeform 42"/>
          <p:cNvSpPr>
            <a:spLocks/>
          </p:cNvSpPr>
          <p:nvPr/>
        </p:nvSpPr>
        <p:spPr bwMode="auto">
          <a:xfrm>
            <a:off x="8534400" y="4208463"/>
            <a:ext cx="1588" cy="741362"/>
          </a:xfrm>
          <a:custGeom>
            <a:avLst/>
            <a:gdLst>
              <a:gd name="T0" fmla="*/ 0 w 1"/>
              <a:gd name="T1" fmla="*/ 0 h 467"/>
              <a:gd name="T2" fmla="*/ 0 w 1"/>
              <a:gd name="T3" fmla="*/ 467 h 46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67">
                <a:moveTo>
                  <a:pt x="0" y="0"/>
                </a:moveTo>
                <a:lnTo>
                  <a:pt x="0" y="467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74" name="Freeform 34"/>
          <p:cNvSpPr>
            <a:spLocks/>
          </p:cNvSpPr>
          <p:nvPr/>
        </p:nvSpPr>
        <p:spPr bwMode="auto">
          <a:xfrm>
            <a:off x="1114425" y="3152775"/>
            <a:ext cx="3429000" cy="904875"/>
          </a:xfrm>
          <a:custGeom>
            <a:avLst/>
            <a:gdLst>
              <a:gd name="T0" fmla="*/ 0 w 2160"/>
              <a:gd name="T1" fmla="*/ 540 h 570"/>
              <a:gd name="T2" fmla="*/ 2136 w 2160"/>
              <a:gd name="T3" fmla="*/ 570 h 570"/>
              <a:gd name="T4" fmla="*/ 2160 w 2160"/>
              <a:gd name="T5" fmla="*/ 0 h 570"/>
              <a:gd name="T6" fmla="*/ 12 w 2160"/>
              <a:gd name="T7" fmla="*/ 90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" h="570">
                <a:moveTo>
                  <a:pt x="0" y="540"/>
                </a:moveTo>
                <a:lnTo>
                  <a:pt x="2136" y="570"/>
                </a:lnTo>
                <a:lnTo>
                  <a:pt x="2160" y="0"/>
                </a:lnTo>
                <a:lnTo>
                  <a:pt x="12" y="90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87083" name="Group 43"/>
          <p:cNvGrpSpPr>
            <a:grpSpLocks/>
          </p:cNvGrpSpPr>
          <p:nvPr/>
        </p:nvGrpSpPr>
        <p:grpSpPr bwMode="auto">
          <a:xfrm>
            <a:off x="4140200" y="3141663"/>
            <a:ext cx="935038" cy="935037"/>
            <a:chOff x="2608" y="1979"/>
            <a:chExt cx="589" cy="589"/>
          </a:xfrm>
        </p:grpSpPr>
        <p:sp>
          <p:nvSpPr>
            <p:cNvPr id="87056" name="Oval 16"/>
            <p:cNvSpPr>
              <a:spLocks noChangeAspect="1" noChangeArrowheads="1"/>
            </p:cNvSpPr>
            <p:nvPr/>
          </p:nvSpPr>
          <p:spPr bwMode="auto">
            <a:xfrm>
              <a:off x="2608" y="1979"/>
              <a:ext cx="589" cy="5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87058" name="Rectangle 18"/>
            <p:cNvSpPr>
              <a:spLocks noChangeArrowheads="1"/>
            </p:cNvSpPr>
            <p:nvPr/>
          </p:nvSpPr>
          <p:spPr bwMode="auto">
            <a:xfrm>
              <a:off x="2753" y="2015"/>
              <a:ext cx="34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87071" name="Freeform 31"/>
          <p:cNvSpPr>
            <a:spLocks/>
          </p:cNvSpPr>
          <p:nvPr/>
        </p:nvSpPr>
        <p:spPr bwMode="auto">
          <a:xfrm>
            <a:off x="1133475" y="3314700"/>
            <a:ext cx="7334250" cy="1638300"/>
          </a:xfrm>
          <a:custGeom>
            <a:avLst/>
            <a:gdLst>
              <a:gd name="T0" fmla="*/ 0 w 4620"/>
              <a:gd name="T1" fmla="*/ 0 h 1032"/>
              <a:gd name="T2" fmla="*/ 4620 w 4620"/>
              <a:gd name="T3" fmla="*/ 1032 h 103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620" h="1032">
                <a:moveTo>
                  <a:pt x="0" y="0"/>
                </a:moveTo>
                <a:lnTo>
                  <a:pt x="4620" y="1032"/>
                </a:lnTo>
              </a:path>
            </a:pathLst>
          </a:custGeom>
          <a:noFill/>
          <a:ln w="3175" cap="flat" cmpd="sng">
            <a:solidFill>
              <a:srgbClr val="DDDDD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70" name="Freeform 30"/>
          <p:cNvSpPr>
            <a:spLocks/>
          </p:cNvSpPr>
          <p:nvPr/>
        </p:nvSpPr>
        <p:spPr bwMode="auto">
          <a:xfrm>
            <a:off x="1143000" y="2124075"/>
            <a:ext cx="7324725" cy="1895475"/>
          </a:xfrm>
          <a:custGeom>
            <a:avLst/>
            <a:gdLst>
              <a:gd name="T0" fmla="*/ 0 w 4614"/>
              <a:gd name="T1" fmla="*/ 1194 h 1194"/>
              <a:gd name="T2" fmla="*/ 4614 w 4614"/>
              <a:gd name="T3" fmla="*/ 0 h 119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614" h="1194">
                <a:moveTo>
                  <a:pt x="0" y="1194"/>
                </a:moveTo>
                <a:lnTo>
                  <a:pt x="4614" y="0"/>
                </a:lnTo>
              </a:path>
            </a:pathLst>
          </a:custGeom>
          <a:noFill/>
          <a:ln w="3175" cap="flat" cmpd="sng">
            <a:solidFill>
              <a:srgbClr val="DDDDD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43" name="Freeform 3"/>
          <p:cNvSpPr>
            <a:spLocks/>
          </p:cNvSpPr>
          <p:nvPr/>
        </p:nvSpPr>
        <p:spPr bwMode="auto">
          <a:xfrm>
            <a:off x="1143000" y="4019550"/>
            <a:ext cx="7315200" cy="123825"/>
          </a:xfrm>
          <a:custGeom>
            <a:avLst/>
            <a:gdLst>
              <a:gd name="T0" fmla="*/ 0 w 4608"/>
              <a:gd name="T1" fmla="*/ 0 h 78"/>
              <a:gd name="T2" fmla="*/ 4608 w 4608"/>
              <a:gd name="T3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608" h="78">
                <a:moveTo>
                  <a:pt x="0" y="0"/>
                </a:moveTo>
                <a:lnTo>
                  <a:pt x="4608" y="78"/>
                </a:lnTo>
              </a:path>
            </a:pathLst>
          </a:custGeom>
          <a:noFill/>
          <a:ln w="19050" cmpd="sng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53" name="Freeform 13"/>
          <p:cNvSpPr>
            <a:spLocks/>
          </p:cNvSpPr>
          <p:nvPr/>
        </p:nvSpPr>
        <p:spPr bwMode="auto">
          <a:xfrm>
            <a:off x="1143000" y="2971800"/>
            <a:ext cx="7296150" cy="323850"/>
          </a:xfrm>
          <a:custGeom>
            <a:avLst/>
            <a:gdLst>
              <a:gd name="T0" fmla="*/ 0 w 4596"/>
              <a:gd name="T1" fmla="*/ 204 h 204"/>
              <a:gd name="T2" fmla="*/ 4596 w 4596"/>
              <a:gd name="T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96" h="204">
                <a:moveTo>
                  <a:pt x="0" y="204"/>
                </a:moveTo>
                <a:lnTo>
                  <a:pt x="4596" y="0"/>
                </a:lnTo>
              </a:path>
            </a:pathLst>
          </a:custGeom>
          <a:noFill/>
          <a:ln w="19050" cmpd="sng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87088" name="Group 48"/>
          <p:cNvGrpSpPr>
            <a:grpSpLocks/>
          </p:cNvGrpSpPr>
          <p:nvPr/>
        </p:nvGrpSpPr>
        <p:grpSpPr bwMode="auto">
          <a:xfrm>
            <a:off x="611188" y="2541588"/>
            <a:ext cx="742950" cy="2182812"/>
            <a:chOff x="385" y="1601"/>
            <a:chExt cx="468" cy="1375"/>
          </a:xfrm>
        </p:grpSpPr>
        <p:sp>
          <p:nvSpPr>
            <p:cNvPr id="87055" name="Rectangle 15"/>
            <p:cNvSpPr>
              <a:spLocks noChangeArrowheads="1"/>
            </p:cNvSpPr>
            <p:nvPr/>
          </p:nvSpPr>
          <p:spPr bwMode="auto">
            <a:xfrm>
              <a:off x="385" y="2496"/>
              <a:ext cx="46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L’</a:t>
              </a:r>
              <a:endParaRPr lang="nl-NL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7086" name="Rectangle 46"/>
            <p:cNvSpPr>
              <a:spLocks noChangeArrowheads="1"/>
            </p:cNvSpPr>
            <p:nvPr/>
          </p:nvSpPr>
          <p:spPr bwMode="auto">
            <a:xfrm>
              <a:off x="385" y="1601"/>
              <a:ext cx="351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</a:t>
              </a:r>
              <a:endParaRPr lang="nl-NL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7087" name="Rectangle 47"/>
            <p:cNvSpPr>
              <a:spLocks noChangeArrowheads="1"/>
            </p:cNvSpPr>
            <p:nvPr/>
          </p:nvSpPr>
          <p:spPr bwMode="auto">
            <a:xfrm>
              <a:off x="676" y="2078"/>
              <a:ext cx="46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87097" name="Group 57"/>
          <p:cNvGrpSpPr>
            <a:grpSpLocks/>
          </p:cNvGrpSpPr>
          <p:nvPr/>
        </p:nvGrpSpPr>
        <p:grpSpPr bwMode="auto">
          <a:xfrm rot="16200000">
            <a:off x="-794" y="4933157"/>
            <a:ext cx="1958975" cy="1944688"/>
            <a:chOff x="1066" y="4428"/>
            <a:chExt cx="1234" cy="1225"/>
          </a:xfrm>
        </p:grpSpPr>
        <p:sp>
          <p:nvSpPr>
            <p:cNvPr id="87093" name="Rectangle 53"/>
            <p:cNvSpPr>
              <a:spLocks noChangeArrowheads="1"/>
            </p:cNvSpPr>
            <p:nvPr/>
          </p:nvSpPr>
          <p:spPr bwMode="auto">
            <a:xfrm>
              <a:off x="1066" y="4428"/>
              <a:ext cx="1224" cy="12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87094" name="Rectangle 54"/>
            <p:cNvSpPr>
              <a:spLocks noChangeArrowheads="1"/>
            </p:cNvSpPr>
            <p:nvPr/>
          </p:nvSpPr>
          <p:spPr bwMode="auto">
            <a:xfrm>
              <a:off x="1066" y="4836"/>
              <a:ext cx="1225" cy="36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87095" name="Rectangle 55"/>
            <p:cNvSpPr>
              <a:spLocks noChangeArrowheads="1"/>
            </p:cNvSpPr>
            <p:nvPr/>
          </p:nvSpPr>
          <p:spPr bwMode="auto">
            <a:xfrm>
              <a:off x="1066" y="4609"/>
              <a:ext cx="1225" cy="22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274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87096" name="Rectangle 56"/>
            <p:cNvSpPr>
              <a:spLocks noChangeArrowheads="1"/>
            </p:cNvSpPr>
            <p:nvPr/>
          </p:nvSpPr>
          <p:spPr bwMode="auto">
            <a:xfrm flipV="1">
              <a:off x="1075" y="5199"/>
              <a:ext cx="1225" cy="22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274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87101" name="AutoShape 61"/>
          <p:cNvSpPr>
            <a:spLocks noChangeArrowheads="1"/>
          </p:cNvSpPr>
          <p:nvPr/>
        </p:nvSpPr>
        <p:spPr bwMode="auto">
          <a:xfrm>
            <a:off x="4284663" y="5445125"/>
            <a:ext cx="3024187" cy="1008063"/>
          </a:xfrm>
          <a:prstGeom prst="wedgeRoundRectCallout">
            <a:avLst>
              <a:gd name="adj1" fmla="val -155250"/>
              <a:gd name="adj2" fmla="val -224801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TL verlichting bijv.</a:t>
            </a:r>
          </a:p>
        </p:txBody>
      </p:sp>
    </p:spTree>
    <p:extLst>
      <p:ext uri="{BB962C8B-B14F-4D97-AF65-F5344CB8AC3E}">
        <p14:creationId xmlns:p14="http://schemas.microsoft.com/office/powerpoint/2010/main" val="39650212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7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7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7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87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8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30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87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3000"/>
                                        <p:tgtEl>
                                          <p:spTgt spid="87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87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87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87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87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87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87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87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87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30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2000" fill="hold"/>
                                        <p:tgtEl>
                                          <p:spTgt spid="87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2000" fill="hold"/>
                                        <p:tgtEl>
                                          <p:spTgt spid="87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  <p:bldP spid="87050" grpId="0" animBg="1"/>
      <p:bldP spid="87073" grpId="0" animBg="1"/>
      <p:bldP spid="87049" grpId="0" animBg="1"/>
      <p:bldP spid="87051" grpId="0" autoUpdateAnimBg="0"/>
      <p:bldP spid="87047" grpId="0" animBg="1"/>
      <p:bldP spid="87057" grpId="0" autoUpdateAnimBg="0"/>
      <p:bldP spid="87061" grpId="0" animBg="1"/>
      <p:bldP spid="87062" grpId="0"/>
      <p:bldP spid="87063" grpId="0"/>
      <p:bldP spid="87072" grpId="0" animBg="1"/>
      <p:bldP spid="87077" grpId="0"/>
      <p:bldP spid="87078" grpId="0"/>
      <p:bldP spid="87081" grpId="0" animBg="1"/>
      <p:bldP spid="87082" grpId="0" animBg="1"/>
      <p:bldP spid="87074" grpId="0" animBg="1"/>
      <p:bldP spid="87071" grpId="0" animBg="1"/>
      <p:bldP spid="87070" grpId="0" animBg="1"/>
      <p:bldP spid="87043" grpId="0" animBg="1"/>
      <p:bldP spid="87053" grpId="0" animBg="1"/>
      <p:bldP spid="871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812" name="Picture 28" descr="DSCN01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61975"/>
            <a:ext cx="2709863" cy="359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805" name="AutoShape 21"/>
          <p:cNvSpPr>
            <a:spLocks noChangeArrowheads="1"/>
          </p:cNvSpPr>
          <p:nvPr/>
        </p:nvSpPr>
        <p:spPr bwMode="auto">
          <a:xfrm>
            <a:off x="250825" y="5589588"/>
            <a:ext cx="3889375" cy="1008062"/>
          </a:xfrm>
          <a:prstGeom prst="wedgeRoundRectCallout">
            <a:avLst>
              <a:gd name="adj1" fmla="val 1264"/>
              <a:gd name="adj2" fmla="val -256773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Kleine  lichtbron (puntvormig)</a:t>
            </a:r>
          </a:p>
        </p:txBody>
      </p:sp>
      <p:pic>
        <p:nvPicPr>
          <p:cNvPr id="118813" name="Picture 29" descr="DSCN01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49275"/>
            <a:ext cx="3559175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815" name="AutoShape 31"/>
          <p:cNvSpPr>
            <a:spLocks noChangeArrowheads="1"/>
          </p:cNvSpPr>
          <p:nvPr/>
        </p:nvSpPr>
        <p:spPr bwMode="auto">
          <a:xfrm>
            <a:off x="5148263" y="5734050"/>
            <a:ext cx="3455987" cy="935038"/>
          </a:xfrm>
          <a:prstGeom prst="wedgeRoundRectCallout">
            <a:avLst>
              <a:gd name="adj1" fmla="val -16421"/>
              <a:gd name="adj2" fmla="val -248981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Grote lichtbron (TL-verlichting)</a:t>
            </a:r>
          </a:p>
        </p:txBody>
      </p:sp>
      <p:sp>
        <p:nvSpPr>
          <p:cNvPr id="118816" name="AutoShape 32"/>
          <p:cNvSpPr>
            <a:spLocks noChangeArrowheads="1"/>
          </p:cNvSpPr>
          <p:nvPr/>
        </p:nvSpPr>
        <p:spPr bwMode="auto">
          <a:xfrm>
            <a:off x="3276600" y="4365625"/>
            <a:ext cx="2663825" cy="576263"/>
          </a:xfrm>
          <a:prstGeom prst="wedgeRoundRectCallout">
            <a:avLst>
              <a:gd name="adj1" fmla="val 64065"/>
              <a:gd name="adj2" fmla="val -219972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Kernschaduw</a:t>
            </a:r>
          </a:p>
        </p:txBody>
      </p:sp>
      <p:sp>
        <p:nvSpPr>
          <p:cNvPr id="118817" name="AutoShape 33"/>
          <p:cNvSpPr>
            <a:spLocks noChangeArrowheads="1"/>
          </p:cNvSpPr>
          <p:nvPr/>
        </p:nvSpPr>
        <p:spPr bwMode="auto">
          <a:xfrm>
            <a:off x="6588125" y="4652963"/>
            <a:ext cx="2341563" cy="576262"/>
          </a:xfrm>
          <a:prstGeom prst="wedgeRoundRectCallout">
            <a:avLst>
              <a:gd name="adj1" fmla="val -30204"/>
              <a:gd name="adj2" fmla="val -256611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Bijschaduw</a:t>
            </a:r>
          </a:p>
        </p:txBody>
      </p:sp>
    </p:spTree>
    <p:extLst>
      <p:ext uri="{BB962C8B-B14F-4D97-AF65-F5344CB8AC3E}">
        <p14:creationId xmlns:p14="http://schemas.microsoft.com/office/powerpoint/2010/main" val="2024701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8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8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8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8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05" grpId="0" animBg="1"/>
      <p:bldP spid="118815" grpId="0" animBg="1"/>
      <p:bldP spid="118816" grpId="0" animBg="1"/>
      <p:bldP spid="1188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724"/>
            <a:ext cx="9144000" cy="720080"/>
          </a:xfrm>
        </p:spPr>
        <p:txBody>
          <a:bodyPr/>
          <a:lstStyle/>
          <a:p>
            <a:pPr algn="l"/>
            <a:r>
              <a:rPr lang="nl-NL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Kern en bijschaduw van de maan</a:t>
            </a:r>
            <a:endParaRPr lang="nl-NL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06" y="1916832"/>
            <a:ext cx="8914502" cy="2664296"/>
          </a:xfrm>
          <a:solidFill>
            <a:schemeClr val="accent1"/>
          </a:solidFill>
        </p:spPr>
      </p:pic>
      <p:sp>
        <p:nvSpPr>
          <p:cNvPr id="5" name="Lijntoelichting 2 4"/>
          <p:cNvSpPr/>
          <p:nvPr/>
        </p:nvSpPr>
        <p:spPr bwMode="auto">
          <a:xfrm>
            <a:off x="5416210" y="4725144"/>
            <a:ext cx="3620286" cy="830997"/>
          </a:xfrm>
          <a:prstGeom prst="borderCallout2">
            <a:avLst>
              <a:gd name="adj1" fmla="val -4008"/>
              <a:gd name="adj2" fmla="val 88188"/>
              <a:gd name="adj3" fmla="val -176739"/>
              <a:gd name="adj4" fmla="val 88562"/>
              <a:gd name="adj5" fmla="val -175942"/>
              <a:gd name="adj6" fmla="val 5795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Kernschaduw: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2400" dirty="0" smtClean="0">
                <a:latin typeface="Times New Roman" pitchFamily="18" charset="0"/>
              </a:rPr>
              <a:t>Volledige zonsverduistering</a:t>
            </a: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Lijntoelichting 2 5"/>
          <p:cNvSpPr/>
          <p:nvPr/>
        </p:nvSpPr>
        <p:spPr bwMode="auto">
          <a:xfrm>
            <a:off x="4932040" y="764704"/>
            <a:ext cx="4084773" cy="830997"/>
          </a:xfrm>
          <a:prstGeom prst="borderCallout2">
            <a:avLst>
              <a:gd name="adj1" fmla="val 99626"/>
              <a:gd name="adj2" fmla="val 89927"/>
              <a:gd name="adj3" fmla="val 258419"/>
              <a:gd name="adj4" fmla="val 90352"/>
              <a:gd name="adj5" fmla="val 261642"/>
              <a:gd name="adj6" fmla="val 6555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Bijschaduw: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2400" dirty="0" smtClean="0">
                <a:latin typeface="Times New Roman" pitchFamily="18" charset="0"/>
              </a:rPr>
              <a:t>Gedeeltelijke zonsverduistering</a:t>
            </a: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7524328" y="5685823"/>
            <a:ext cx="1008112" cy="1008112"/>
            <a:chOff x="771342" y="5301208"/>
            <a:chExt cx="1008112" cy="1008112"/>
          </a:xfrm>
        </p:grpSpPr>
        <p:sp>
          <p:nvSpPr>
            <p:cNvPr id="7" name="Ovaal 6"/>
            <p:cNvSpPr>
              <a:spLocks noChangeAspect="1"/>
            </p:cNvSpPr>
            <p:nvPr/>
          </p:nvSpPr>
          <p:spPr bwMode="auto">
            <a:xfrm>
              <a:off x="771342" y="5301208"/>
              <a:ext cx="1008112" cy="1008112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0">
                  <a:srgbClr val="E6E6E6"/>
                </a:gs>
                <a:gs pos="17000">
                  <a:srgbClr val="7D8496">
                    <a:lumMod val="45000"/>
                  </a:srgbClr>
                </a:gs>
                <a:gs pos="100000">
                  <a:srgbClr val="E6E6E6"/>
                </a:gs>
                <a:gs pos="100000">
                  <a:srgbClr val="7D8496"/>
                </a:gs>
                <a:gs pos="100000">
                  <a:srgbClr val="E6E6E6"/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Ovaal 7"/>
            <p:cNvSpPr>
              <a:spLocks noChangeAspect="1"/>
            </p:cNvSpPr>
            <p:nvPr/>
          </p:nvSpPr>
          <p:spPr bwMode="auto">
            <a:xfrm>
              <a:off x="1165164" y="5682269"/>
              <a:ext cx="252000" cy="2520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5" name="Tekstvak 14"/>
          <p:cNvSpPr txBox="1"/>
          <p:nvPr/>
        </p:nvSpPr>
        <p:spPr>
          <a:xfrm>
            <a:off x="517" y="5910926"/>
            <a:ext cx="7483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Comic Sans MS" panose="030F0702030302020204" pitchFamily="66" charset="0"/>
              </a:rPr>
              <a:t>Zo ziet de schaduw </a:t>
            </a:r>
            <a:r>
              <a:rPr lang="nl-NL" sz="3200" dirty="0" smtClean="0">
                <a:latin typeface="Comic Sans MS" panose="030F0702030302020204" pitchFamily="66" charset="0"/>
              </a:rPr>
              <a:t>op de grond er uit</a:t>
            </a:r>
            <a:r>
              <a:rPr lang="nl-NL" dirty="0" smtClean="0"/>
              <a:t>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4553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06" name="AutoShape 42"/>
          <p:cNvSpPr>
            <a:spLocks noChangeArrowheads="1"/>
          </p:cNvSpPr>
          <p:nvPr/>
        </p:nvSpPr>
        <p:spPr bwMode="auto">
          <a:xfrm>
            <a:off x="0" y="5273675"/>
            <a:ext cx="3168650" cy="1584325"/>
          </a:xfrm>
          <a:prstGeom prst="wedgeRoundRectCallout">
            <a:avLst>
              <a:gd name="adj1" fmla="val 218236"/>
              <a:gd name="adj2" fmla="val -11753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</a:rPr>
              <a:t>Welke lamp kan hier schijnen???</a:t>
            </a:r>
          </a:p>
        </p:txBody>
      </p:sp>
      <p:sp>
        <p:nvSpPr>
          <p:cNvPr id="88094" name="Freeform 30" descr="5%"/>
          <p:cNvSpPr>
            <a:spLocks/>
          </p:cNvSpPr>
          <p:nvPr/>
        </p:nvSpPr>
        <p:spPr bwMode="auto">
          <a:xfrm>
            <a:off x="1133475" y="1225550"/>
            <a:ext cx="7339013" cy="4694238"/>
          </a:xfrm>
          <a:custGeom>
            <a:avLst/>
            <a:gdLst>
              <a:gd name="T0" fmla="*/ 2192 w 4623"/>
              <a:gd name="T1" fmla="*/ 1207 h 2957"/>
              <a:gd name="T2" fmla="*/ 4610 w 4623"/>
              <a:gd name="T3" fmla="*/ 860 h 2957"/>
              <a:gd name="T4" fmla="*/ 4616 w 4623"/>
              <a:gd name="T5" fmla="*/ 0 h 2957"/>
              <a:gd name="T6" fmla="*/ 0 w 4623"/>
              <a:gd name="T7" fmla="*/ 1490 h 2957"/>
              <a:gd name="T8" fmla="*/ 4617 w 4623"/>
              <a:gd name="T9" fmla="*/ 2957 h 2957"/>
              <a:gd name="T10" fmla="*/ 4623 w 4623"/>
              <a:gd name="T11" fmla="*/ 2099 h 2957"/>
              <a:gd name="T12" fmla="*/ 2229 w 4623"/>
              <a:gd name="T13" fmla="*/ 1792 h 2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23" h="2957">
                <a:moveTo>
                  <a:pt x="2192" y="1207"/>
                </a:moveTo>
                <a:lnTo>
                  <a:pt x="4610" y="860"/>
                </a:lnTo>
                <a:lnTo>
                  <a:pt x="4616" y="0"/>
                </a:lnTo>
                <a:lnTo>
                  <a:pt x="0" y="1490"/>
                </a:lnTo>
                <a:lnTo>
                  <a:pt x="4617" y="2957"/>
                </a:lnTo>
                <a:lnTo>
                  <a:pt x="4623" y="2099"/>
                </a:lnTo>
                <a:lnTo>
                  <a:pt x="2229" y="1792"/>
                </a:lnTo>
              </a:path>
            </a:pathLst>
          </a:custGeom>
          <a:pattFill prst="pct5">
            <a:fgClr>
              <a:srgbClr val="FF0000">
                <a:alpha val="49001"/>
              </a:srgbClr>
            </a:fgClr>
            <a:bgClr>
              <a:srgbClr val="FF0000">
                <a:alpha val="49001"/>
              </a:srgb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FF33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8095" name="Freeform 31" descr="5%"/>
          <p:cNvSpPr>
            <a:spLocks/>
          </p:cNvSpPr>
          <p:nvPr/>
        </p:nvSpPr>
        <p:spPr bwMode="auto">
          <a:xfrm>
            <a:off x="1152525" y="1225550"/>
            <a:ext cx="7324725" cy="4672013"/>
          </a:xfrm>
          <a:custGeom>
            <a:avLst/>
            <a:gdLst>
              <a:gd name="T0" fmla="*/ 2162 w 4614"/>
              <a:gd name="T1" fmla="*/ 1208 h 2943"/>
              <a:gd name="T2" fmla="*/ 4595 w 4614"/>
              <a:gd name="T3" fmla="*/ 390 h 2943"/>
              <a:gd name="T4" fmla="*/ 4608 w 4614"/>
              <a:gd name="T5" fmla="*/ 0 h 2943"/>
              <a:gd name="T6" fmla="*/ 0 w 4614"/>
              <a:gd name="T7" fmla="*/ 1902 h 2943"/>
              <a:gd name="T8" fmla="*/ 4614 w 4614"/>
              <a:gd name="T9" fmla="*/ 2943 h 2943"/>
              <a:gd name="T10" fmla="*/ 4614 w 4614"/>
              <a:gd name="T11" fmla="*/ 1641 h 2943"/>
              <a:gd name="T12" fmla="*/ 2189 w 4614"/>
              <a:gd name="T13" fmla="*/ 1784 h 2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14" h="2943">
                <a:moveTo>
                  <a:pt x="2162" y="1208"/>
                </a:moveTo>
                <a:lnTo>
                  <a:pt x="4595" y="390"/>
                </a:lnTo>
                <a:lnTo>
                  <a:pt x="4608" y="0"/>
                </a:lnTo>
                <a:lnTo>
                  <a:pt x="0" y="1902"/>
                </a:lnTo>
                <a:lnTo>
                  <a:pt x="4614" y="2943"/>
                </a:lnTo>
                <a:lnTo>
                  <a:pt x="4614" y="1641"/>
                </a:lnTo>
                <a:lnTo>
                  <a:pt x="2189" y="1784"/>
                </a:lnTo>
              </a:path>
            </a:pathLst>
          </a:custGeom>
          <a:pattFill prst="pct5">
            <a:fgClr>
              <a:schemeClr val="accent2">
                <a:alpha val="49001"/>
              </a:schemeClr>
            </a:fgClr>
            <a:bgClr>
              <a:schemeClr val="accent2">
                <a:alpha val="49001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FF33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 rot="12751263" flipH="1">
            <a:off x="1466850" y="2505075"/>
            <a:ext cx="6670675" cy="31543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8073" name="Freeform 9"/>
          <p:cNvSpPr>
            <a:spLocks/>
          </p:cNvSpPr>
          <p:nvPr/>
        </p:nvSpPr>
        <p:spPr bwMode="auto">
          <a:xfrm>
            <a:off x="4500563" y="2613025"/>
            <a:ext cx="3948112" cy="1423988"/>
          </a:xfrm>
          <a:custGeom>
            <a:avLst/>
            <a:gdLst>
              <a:gd name="T0" fmla="*/ 10 w 2487"/>
              <a:gd name="T1" fmla="*/ 897 h 897"/>
              <a:gd name="T2" fmla="*/ 2487 w 2487"/>
              <a:gd name="T3" fmla="*/ 742 h 897"/>
              <a:gd name="T4" fmla="*/ 2481 w 2487"/>
              <a:gd name="T5" fmla="*/ 0 h 897"/>
              <a:gd name="T6" fmla="*/ 0 w 2487"/>
              <a:gd name="T7" fmla="*/ 339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7" h="897">
                <a:moveTo>
                  <a:pt x="10" y="897"/>
                </a:moveTo>
                <a:lnTo>
                  <a:pt x="2487" y="742"/>
                </a:lnTo>
                <a:lnTo>
                  <a:pt x="2481" y="0"/>
                </a:lnTo>
                <a:lnTo>
                  <a:pt x="0" y="339"/>
                </a:lnTo>
              </a:path>
            </a:pathLst>
          </a:cu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807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marL="838200" indent="-838200" algn="l"/>
            <a:r>
              <a:rPr lang="en-US" altLang="nl-NL" b="1">
                <a:effectLst>
                  <a:outerShdw blurRad="38100" dist="38100" dir="2700000" algn="tl">
                    <a:srgbClr val="FFFFFF"/>
                  </a:outerShdw>
                </a:effectLst>
              </a:rPr>
              <a:t>Schaduw van twee gekleurde</a:t>
            </a:r>
            <a:endParaRPr lang="nl-NL" altLang="nl-NL"/>
          </a:p>
        </p:txBody>
      </p:sp>
      <p:sp>
        <p:nvSpPr>
          <p:cNvPr id="88076" name="Freeform 12"/>
          <p:cNvSpPr>
            <a:spLocks/>
          </p:cNvSpPr>
          <p:nvPr/>
        </p:nvSpPr>
        <p:spPr bwMode="auto">
          <a:xfrm>
            <a:off x="1116013" y="2584450"/>
            <a:ext cx="7323137" cy="1052513"/>
          </a:xfrm>
          <a:custGeom>
            <a:avLst/>
            <a:gdLst>
              <a:gd name="T0" fmla="*/ 0 w 4613"/>
              <a:gd name="T1" fmla="*/ 663 h 663"/>
              <a:gd name="T2" fmla="*/ 4613 w 4613"/>
              <a:gd name="T3" fmla="*/ 0 h 66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613" h="663">
                <a:moveTo>
                  <a:pt x="0" y="663"/>
                </a:moveTo>
                <a:lnTo>
                  <a:pt x="4613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34925" y="1125538"/>
            <a:ext cx="8610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12954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17526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22098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26670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lichtbronnen</a:t>
            </a: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8087" name="Freeform 23"/>
          <p:cNvSpPr>
            <a:spLocks/>
          </p:cNvSpPr>
          <p:nvPr/>
        </p:nvSpPr>
        <p:spPr bwMode="auto">
          <a:xfrm>
            <a:off x="1146175" y="3817938"/>
            <a:ext cx="7300913" cy="449262"/>
          </a:xfrm>
          <a:custGeom>
            <a:avLst/>
            <a:gdLst>
              <a:gd name="T0" fmla="*/ 0 w 4599"/>
              <a:gd name="T1" fmla="*/ 283 h 283"/>
              <a:gd name="T2" fmla="*/ 4599 w 4599"/>
              <a:gd name="T3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99" h="283">
                <a:moveTo>
                  <a:pt x="0" y="283"/>
                </a:moveTo>
                <a:lnTo>
                  <a:pt x="4599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8088" name="Freeform 24"/>
          <p:cNvSpPr>
            <a:spLocks/>
          </p:cNvSpPr>
          <p:nvPr/>
        </p:nvSpPr>
        <p:spPr bwMode="auto">
          <a:xfrm>
            <a:off x="1117600" y="1857375"/>
            <a:ext cx="7329488" cy="2395538"/>
          </a:xfrm>
          <a:custGeom>
            <a:avLst/>
            <a:gdLst>
              <a:gd name="T0" fmla="*/ 0 w 4617"/>
              <a:gd name="T1" fmla="*/ 1509 h 1509"/>
              <a:gd name="T2" fmla="*/ 4617 w 4617"/>
              <a:gd name="T3" fmla="*/ 0 h 150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617" h="1509">
                <a:moveTo>
                  <a:pt x="0" y="1509"/>
                </a:moveTo>
                <a:lnTo>
                  <a:pt x="4617" y="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88097" name="Group 33"/>
          <p:cNvGrpSpPr>
            <a:grpSpLocks/>
          </p:cNvGrpSpPr>
          <p:nvPr/>
        </p:nvGrpSpPr>
        <p:grpSpPr bwMode="auto">
          <a:xfrm>
            <a:off x="366713" y="3059113"/>
            <a:ext cx="904875" cy="1439862"/>
            <a:chOff x="231" y="1933"/>
            <a:chExt cx="570" cy="907"/>
          </a:xfrm>
        </p:grpSpPr>
        <p:sp>
          <p:nvSpPr>
            <p:cNvPr id="88078" name="Rectangle 14"/>
            <p:cNvSpPr>
              <a:spLocks noChangeArrowheads="1"/>
            </p:cNvSpPr>
            <p:nvPr/>
          </p:nvSpPr>
          <p:spPr bwMode="auto">
            <a:xfrm>
              <a:off x="240" y="1933"/>
              <a:ext cx="467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</a:t>
              </a:r>
              <a:r>
                <a:rPr lang="en-US" altLang="nl-NL" sz="4400" b="1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400" b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8082" name="AutoShape 18"/>
            <p:cNvSpPr>
              <a:spLocks noChangeArrowheads="1"/>
            </p:cNvSpPr>
            <p:nvPr/>
          </p:nvSpPr>
          <p:spPr bwMode="auto">
            <a:xfrm>
              <a:off x="657" y="2205"/>
              <a:ext cx="144" cy="144"/>
            </a:xfrm>
            <a:prstGeom prst="sun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88086" name="AutoShape 22"/>
            <p:cNvSpPr>
              <a:spLocks noChangeArrowheads="1"/>
            </p:cNvSpPr>
            <p:nvPr/>
          </p:nvSpPr>
          <p:spPr bwMode="auto">
            <a:xfrm>
              <a:off x="657" y="2606"/>
              <a:ext cx="144" cy="144"/>
            </a:xfrm>
            <a:prstGeom prst="sun">
              <a:avLst>
                <a:gd name="adj" fmla="val 25000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88096" name="Rectangle 32"/>
            <p:cNvSpPr>
              <a:spLocks noChangeArrowheads="1"/>
            </p:cNvSpPr>
            <p:nvPr/>
          </p:nvSpPr>
          <p:spPr bwMode="auto">
            <a:xfrm>
              <a:off x="231" y="2360"/>
              <a:ext cx="467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</a:t>
              </a:r>
              <a:r>
                <a:rPr lang="en-US" altLang="nl-NL" sz="4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endParaRPr lang="nl-NL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88098" name="Freeform 34"/>
          <p:cNvSpPr>
            <a:spLocks/>
          </p:cNvSpPr>
          <p:nvPr/>
        </p:nvSpPr>
        <p:spPr bwMode="auto">
          <a:xfrm>
            <a:off x="8524875" y="2552700"/>
            <a:ext cx="1588" cy="1266825"/>
          </a:xfrm>
          <a:custGeom>
            <a:avLst/>
            <a:gdLst>
              <a:gd name="T0" fmla="*/ 0 w 1"/>
              <a:gd name="T1" fmla="*/ 0 h 798"/>
              <a:gd name="T2" fmla="*/ 0 w 1"/>
              <a:gd name="T3" fmla="*/ 798 h 79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798">
                <a:moveTo>
                  <a:pt x="0" y="0"/>
                </a:moveTo>
                <a:lnTo>
                  <a:pt x="0" y="798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8101" name="Freeform 37"/>
          <p:cNvSpPr>
            <a:spLocks/>
          </p:cNvSpPr>
          <p:nvPr/>
        </p:nvSpPr>
        <p:spPr bwMode="auto">
          <a:xfrm>
            <a:off x="8534400" y="3848100"/>
            <a:ext cx="1588" cy="666750"/>
          </a:xfrm>
          <a:custGeom>
            <a:avLst/>
            <a:gdLst>
              <a:gd name="T0" fmla="*/ 0 w 1"/>
              <a:gd name="T1" fmla="*/ 0 h 420"/>
              <a:gd name="T2" fmla="*/ 0 w 1"/>
              <a:gd name="T3" fmla="*/ 420 h 42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20">
                <a:moveTo>
                  <a:pt x="0" y="0"/>
                </a:moveTo>
                <a:lnTo>
                  <a:pt x="0" y="42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88107" name="Group 43"/>
          <p:cNvGrpSpPr>
            <a:grpSpLocks/>
          </p:cNvGrpSpPr>
          <p:nvPr/>
        </p:nvGrpSpPr>
        <p:grpSpPr bwMode="auto">
          <a:xfrm>
            <a:off x="8524875" y="1238250"/>
            <a:ext cx="11113" cy="4676775"/>
            <a:chOff x="5370" y="780"/>
            <a:chExt cx="7" cy="2946"/>
          </a:xfrm>
        </p:grpSpPr>
        <p:sp>
          <p:nvSpPr>
            <p:cNvPr id="88099" name="Freeform 35"/>
            <p:cNvSpPr>
              <a:spLocks/>
            </p:cNvSpPr>
            <p:nvPr/>
          </p:nvSpPr>
          <p:spPr bwMode="auto">
            <a:xfrm>
              <a:off x="5370" y="780"/>
              <a:ext cx="1" cy="384"/>
            </a:xfrm>
            <a:custGeom>
              <a:avLst/>
              <a:gdLst>
                <a:gd name="T0" fmla="*/ 0 w 1"/>
                <a:gd name="T1" fmla="*/ 0 h 384"/>
                <a:gd name="T2" fmla="*/ 0 w 1"/>
                <a:gd name="T3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84">
                  <a:moveTo>
                    <a:pt x="0" y="0"/>
                  </a:moveTo>
                  <a:lnTo>
                    <a:pt x="0" y="384"/>
                  </a:lnTo>
                </a:path>
              </a:pathLst>
            </a:custGeom>
            <a:noFill/>
            <a:ln w="57150" cap="flat" cmpd="sng">
              <a:solidFill>
                <a:srgbClr val="CC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88102" name="Freeform 38"/>
            <p:cNvSpPr>
              <a:spLocks/>
            </p:cNvSpPr>
            <p:nvPr/>
          </p:nvSpPr>
          <p:spPr bwMode="auto">
            <a:xfrm>
              <a:off x="5376" y="2874"/>
              <a:ext cx="1" cy="852"/>
            </a:xfrm>
            <a:custGeom>
              <a:avLst/>
              <a:gdLst>
                <a:gd name="T0" fmla="*/ 0 w 1"/>
                <a:gd name="T1" fmla="*/ 0 h 852"/>
                <a:gd name="T2" fmla="*/ 0 w 1"/>
                <a:gd name="T3" fmla="*/ 85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852">
                  <a:moveTo>
                    <a:pt x="0" y="0"/>
                  </a:moveTo>
                  <a:lnTo>
                    <a:pt x="0" y="852"/>
                  </a:lnTo>
                </a:path>
              </a:pathLst>
            </a:custGeom>
            <a:noFill/>
            <a:ln w="57150" cap="flat" cmpd="sng">
              <a:solidFill>
                <a:srgbClr val="CC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88103" name="Freeform 39"/>
          <p:cNvSpPr>
            <a:spLocks/>
          </p:cNvSpPr>
          <p:nvPr/>
        </p:nvSpPr>
        <p:spPr bwMode="auto">
          <a:xfrm>
            <a:off x="8520113" y="1887538"/>
            <a:ext cx="1587" cy="638175"/>
          </a:xfrm>
          <a:custGeom>
            <a:avLst/>
            <a:gdLst>
              <a:gd name="T0" fmla="*/ 0 w 1"/>
              <a:gd name="T1" fmla="*/ 0 h 402"/>
              <a:gd name="T2" fmla="*/ 0 w 1"/>
              <a:gd name="T3" fmla="*/ 402 h 4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02">
                <a:moveTo>
                  <a:pt x="0" y="0"/>
                </a:moveTo>
                <a:lnTo>
                  <a:pt x="0" y="402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8069" name="Freeform 5"/>
          <p:cNvSpPr>
            <a:spLocks/>
          </p:cNvSpPr>
          <p:nvPr/>
        </p:nvSpPr>
        <p:spPr bwMode="auto">
          <a:xfrm>
            <a:off x="8456613" y="1233488"/>
            <a:ext cx="1587" cy="4702175"/>
          </a:xfrm>
          <a:custGeom>
            <a:avLst/>
            <a:gdLst>
              <a:gd name="T0" fmla="*/ 0 w 1"/>
              <a:gd name="T1" fmla="*/ 0 h 2962"/>
              <a:gd name="T2" fmla="*/ 0 w 1"/>
              <a:gd name="T3" fmla="*/ 2962 h 296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962">
                <a:moveTo>
                  <a:pt x="0" y="0"/>
                </a:moveTo>
                <a:lnTo>
                  <a:pt x="0" y="2962"/>
                </a:lnTo>
              </a:path>
            </a:pathLst>
          </a:custGeom>
          <a:noFill/>
          <a:ln w="28575" cmpd="sng">
            <a:solidFill>
              <a:schemeClr val="bg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8079" name="Oval 15"/>
          <p:cNvSpPr>
            <a:spLocks noChangeArrowheads="1"/>
          </p:cNvSpPr>
          <p:nvPr/>
        </p:nvSpPr>
        <p:spPr bwMode="auto">
          <a:xfrm>
            <a:off x="4140200" y="3141663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8104" name="AutoShape 40"/>
          <p:cNvSpPr>
            <a:spLocks noChangeArrowheads="1"/>
          </p:cNvSpPr>
          <p:nvPr/>
        </p:nvSpPr>
        <p:spPr bwMode="auto">
          <a:xfrm>
            <a:off x="1403350" y="0"/>
            <a:ext cx="3168650" cy="1584325"/>
          </a:xfrm>
          <a:prstGeom prst="wedgeRoundRectCallout">
            <a:avLst>
              <a:gd name="adj1" fmla="val 171944"/>
              <a:gd name="adj2" fmla="val 9449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</a:rPr>
              <a:t>Welke lamp kan hier schijnen???</a:t>
            </a:r>
          </a:p>
        </p:txBody>
      </p:sp>
      <p:sp>
        <p:nvSpPr>
          <p:cNvPr id="88105" name="AutoShape 41"/>
          <p:cNvSpPr>
            <a:spLocks noChangeArrowheads="1"/>
          </p:cNvSpPr>
          <p:nvPr/>
        </p:nvSpPr>
        <p:spPr bwMode="auto">
          <a:xfrm>
            <a:off x="0" y="0"/>
            <a:ext cx="3168650" cy="1584325"/>
          </a:xfrm>
          <a:prstGeom prst="wedgeRoundRectCallout">
            <a:avLst>
              <a:gd name="adj1" fmla="val 216134"/>
              <a:gd name="adj2" fmla="val 16823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</a:rPr>
              <a:t>Welke lamp kan hier schijnen???</a:t>
            </a:r>
          </a:p>
        </p:txBody>
      </p:sp>
      <p:sp>
        <p:nvSpPr>
          <p:cNvPr id="88108" name="AutoShape 44"/>
          <p:cNvSpPr>
            <a:spLocks noChangeArrowheads="1"/>
          </p:cNvSpPr>
          <p:nvPr/>
        </p:nvSpPr>
        <p:spPr bwMode="auto">
          <a:xfrm>
            <a:off x="2051050" y="5273675"/>
            <a:ext cx="3168650" cy="1584325"/>
          </a:xfrm>
          <a:prstGeom prst="wedgeRoundRectCallout">
            <a:avLst>
              <a:gd name="adj1" fmla="val 151602"/>
              <a:gd name="adj2" fmla="val -5450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</a:rPr>
              <a:t>Welke lamp kan hier schijnen???</a:t>
            </a:r>
          </a:p>
        </p:txBody>
      </p:sp>
      <p:grpSp>
        <p:nvGrpSpPr>
          <p:cNvPr id="88113" name="Group 49"/>
          <p:cNvGrpSpPr>
            <a:grpSpLocks/>
          </p:cNvGrpSpPr>
          <p:nvPr/>
        </p:nvGrpSpPr>
        <p:grpSpPr bwMode="auto">
          <a:xfrm>
            <a:off x="8604250" y="1196975"/>
            <a:ext cx="0" cy="4752975"/>
            <a:chOff x="5420" y="754"/>
            <a:chExt cx="0" cy="2994"/>
          </a:xfrm>
        </p:grpSpPr>
        <p:sp>
          <p:nvSpPr>
            <p:cNvPr id="88109" name="Line 45"/>
            <p:cNvSpPr>
              <a:spLocks noChangeShapeType="1"/>
            </p:cNvSpPr>
            <p:nvPr/>
          </p:nvSpPr>
          <p:spPr bwMode="auto">
            <a:xfrm>
              <a:off x="5420" y="754"/>
              <a:ext cx="0" cy="86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88110" name="Line 46"/>
            <p:cNvSpPr>
              <a:spLocks noChangeShapeType="1"/>
            </p:cNvSpPr>
            <p:nvPr/>
          </p:nvSpPr>
          <p:spPr bwMode="auto">
            <a:xfrm>
              <a:off x="5420" y="2886"/>
              <a:ext cx="0" cy="86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88114" name="Group 50"/>
          <p:cNvGrpSpPr>
            <a:grpSpLocks/>
          </p:cNvGrpSpPr>
          <p:nvPr/>
        </p:nvGrpSpPr>
        <p:grpSpPr bwMode="auto">
          <a:xfrm>
            <a:off x="8689975" y="1196975"/>
            <a:ext cx="60325" cy="4681538"/>
            <a:chOff x="5474" y="754"/>
            <a:chExt cx="38" cy="2949"/>
          </a:xfrm>
        </p:grpSpPr>
        <p:sp>
          <p:nvSpPr>
            <p:cNvPr id="88111" name="Freeform 47"/>
            <p:cNvSpPr>
              <a:spLocks/>
            </p:cNvSpPr>
            <p:nvPr/>
          </p:nvSpPr>
          <p:spPr bwMode="auto">
            <a:xfrm>
              <a:off x="5511" y="754"/>
              <a:ext cx="1" cy="400"/>
            </a:xfrm>
            <a:custGeom>
              <a:avLst/>
              <a:gdLst>
                <a:gd name="T0" fmla="*/ 0 w 1"/>
                <a:gd name="T1" fmla="*/ 400 h 400"/>
                <a:gd name="T2" fmla="*/ 1 w 1"/>
                <a:gd name="T3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400">
                  <a:moveTo>
                    <a:pt x="0" y="400"/>
                  </a:moveTo>
                  <a:lnTo>
                    <a:pt x="1" y="0"/>
                  </a:lnTo>
                </a:path>
              </a:pathLst>
            </a:custGeom>
            <a:noFill/>
            <a:ln w="57150" cap="flat" cmpd="sng">
              <a:solidFill>
                <a:schemeClr val="accent2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88112" name="Freeform 48"/>
            <p:cNvSpPr>
              <a:spLocks/>
            </p:cNvSpPr>
            <p:nvPr/>
          </p:nvSpPr>
          <p:spPr bwMode="auto">
            <a:xfrm>
              <a:off x="5474" y="2432"/>
              <a:ext cx="12" cy="1271"/>
            </a:xfrm>
            <a:custGeom>
              <a:avLst/>
              <a:gdLst>
                <a:gd name="T0" fmla="*/ 0 w 12"/>
                <a:gd name="T1" fmla="*/ 0 h 1271"/>
                <a:gd name="T2" fmla="*/ 12 w 12"/>
                <a:gd name="T3" fmla="*/ 1271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1271">
                  <a:moveTo>
                    <a:pt x="0" y="0"/>
                  </a:moveTo>
                  <a:lnTo>
                    <a:pt x="12" y="1271"/>
                  </a:lnTo>
                </a:path>
              </a:pathLst>
            </a:custGeom>
            <a:noFill/>
            <a:ln w="57150" cap="flat" cmpd="sng">
              <a:solidFill>
                <a:schemeClr val="accent2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88130" name="Group 66"/>
          <p:cNvGrpSpPr>
            <a:grpSpLocks/>
          </p:cNvGrpSpPr>
          <p:nvPr/>
        </p:nvGrpSpPr>
        <p:grpSpPr bwMode="auto">
          <a:xfrm rot="16200000">
            <a:off x="42863" y="4608512"/>
            <a:ext cx="2224088" cy="2220913"/>
            <a:chOff x="173" y="2822"/>
            <a:chExt cx="1401" cy="1399"/>
          </a:xfrm>
        </p:grpSpPr>
        <p:grpSp>
          <p:nvGrpSpPr>
            <p:cNvPr id="88128" name="Group 64"/>
            <p:cNvGrpSpPr>
              <a:grpSpLocks/>
            </p:cNvGrpSpPr>
            <p:nvPr/>
          </p:nvGrpSpPr>
          <p:grpSpPr bwMode="auto">
            <a:xfrm>
              <a:off x="173" y="2832"/>
              <a:ext cx="1383" cy="1389"/>
              <a:chOff x="0" y="2931"/>
              <a:chExt cx="1383" cy="1389"/>
            </a:xfrm>
          </p:grpSpPr>
          <p:sp>
            <p:nvSpPr>
              <p:cNvPr id="88116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22" y="2931"/>
                <a:ext cx="1360" cy="136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8122" name="Rectangle 58"/>
              <p:cNvSpPr>
                <a:spLocks noChangeArrowheads="1"/>
              </p:cNvSpPr>
              <p:nvPr/>
            </p:nvSpPr>
            <p:spPr bwMode="auto">
              <a:xfrm>
                <a:off x="0" y="3838"/>
                <a:ext cx="1383" cy="482"/>
              </a:xfrm>
              <a:prstGeom prst="rect">
                <a:avLst/>
              </a:prstGeom>
              <a:solidFill>
                <a:srgbClr val="FF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8129" name="Group 65"/>
            <p:cNvGrpSpPr>
              <a:grpSpLocks/>
            </p:cNvGrpSpPr>
            <p:nvPr/>
          </p:nvGrpSpPr>
          <p:grpSpPr bwMode="auto">
            <a:xfrm>
              <a:off x="182" y="2822"/>
              <a:ext cx="1392" cy="1398"/>
              <a:chOff x="182" y="2795"/>
              <a:chExt cx="1392" cy="1398"/>
            </a:xfrm>
          </p:grpSpPr>
          <p:sp>
            <p:nvSpPr>
              <p:cNvPr id="88121" name="Rectangle 57"/>
              <p:cNvSpPr>
                <a:spLocks noChangeArrowheads="1"/>
              </p:cNvSpPr>
              <p:nvPr/>
            </p:nvSpPr>
            <p:spPr bwMode="auto">
              <a:xfrm>
                <a:off x="182" y="2804"/>
                <a:ext cx="1383" cy="408"/>
              </a:xfrm>
              <a:prstGeom prst="rect">
                <a:avLst/>
              </a:prstGeom>
              <a:solidFill>
                <a:srgbClr val="FF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8127" name="Rectangle 63"/>
              <p:cNvSpPr>
                <a:spLocks noChangeArrowheads="1"/>
              </p:cNvSpPr>
              <p:nvPr/>
            </p:nvSpPr>
            <p:spPr bwMode="auto">
              <a:xfrm>
                <a:off x="182" y="2795"/>
                <a:ext cx="1383" cy="191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8125" name="Rectangle 61"/>
              <p:cNvSpPr>
                <a:spLocks noChangeArrowheads="1"/>
              </p:cNvSpPr>
              <p:nvPr/>
            </p:nvSpPr>
            <p:spPr bwMode="auto">
              <a:xfrm>
                <a:off x="191" y="3140"/>
                <a:ext cx="1383" cy="36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8126" name="Rectangle 62"/>
              <p:cNvSpPr>
                <a:spLocks noChangeArrowheads="1"/>
              </p:cNvSpPr>
              <p:nvPr/>
            </p:nvSpPr>
            <p:spPr bwMode="auto">
              <a:xfrm>
                <a:off x="182" y="3485"/>
                <a:ext cx="1383" cy="708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88131" name="AutoShape 67"/>
          <p:cNvSpPr>
            <a:spLocks noChangeArrowheads="1"/>
          </p:cNvSpPr>
          <p:nvPr/>
        </p:nvSpPr>
        <p:spPr bwMode="auto">
          <a:xfrm>
            <a:off x="3492500" y="5516563"/>
            <a:ext cx="3024188" cy="1158875"/>
          </a:xfrm>
          <a:prstGeom prst="wedgeEllipseCallout">
            <a:avLst>
              <a:gd name="adj1" fmla="val -105380"/>
              <a:gd name="adj2" fmla="val -26574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000000"/>
                </a:solidFill>
              </a:rPr>
              <a:t>Dit zie je op het scherm.</a:t>
            </a:r>
          </a:p>
        </p:txBody>
      </p:sp>
    </p:spTree>
    <p:extLst>
      <p:ext uri="{BB962C8B-B14F-4D97-AF65-F5344CB8AC3E}">
        <p14:creationId xmlns:p14="http://schemas.microsoft.com/office/powerpoint/2010/main" val="39549928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88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88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8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8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8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8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88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88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8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88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88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88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88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88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88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88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88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2000"/>
                                        <p:tgtEl>
                                          <p:spTgt spid="8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0"/>
                                        <p:tgtEl>
                                          <p:spTgt spid="8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88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06" grpId="0" animBg="1"/>
      <p:bldP spid="88094" grpId="0" animBg="1"/>
      <p:bldP spid="88095" grpId="0" animBg="1"/>
      <p:bldP spid="88067" grpId="0" animBg="1"/>
      <p:bldP spid="88073" grpId="0" animBg="1"/>
      <p:bldP spid="88074" grpId="0"/>
      <p:bldP spid="88076" grpId="0" animBg="1"/>
      <p:bldP spid="88080" grpId="0" autoUpdateAnimBg="0"/>
      <p:bldP spid="88087" grpId="0" animBg="1"/>
      <p:bldP spid="88088" grpId="0" animBg="1"/>
      <p:bldP spid="88098" grpId="0" animBg="1"/>
      <p:bldP spid="88101" grpId="0" animBg="1"/>
      <p:bldP spid="88103" grpId="0" animBg="1"/>
      <p:bldP spid="88069" grpId="0" animBg="1"/>
      <p:bldP spid="88079" grpId="0" animBg="1"/>
      <p:bldP spid="88104" grpId="0" animBg="1"/>
      <p:bldP spid="88105" grpId="0" animBg="1"/>
      <p:bldP spid="88108" grpId="0" animBg="1"/>
      <p:bldP spid="88131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256</Words>
  <Application>Microsoft Office PowerPoint</Application>
  <PresentationFormat>Diavoorstelling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Standaardontwerp</vt:lpstr>
      <vt:lpstr>Schaduw (Onderbouw)</vt:lpstr>
      <vt:lpstr>Een puntvormige lichtbron L. . .</vt:lpstr>
      <vt:lpstr>Hoe groot is een schaduw?</vt:lpstr>
      <vt:lpstr>Hoe groot is een schaduw?</vt:lpstr>
      <vt:lpstr>Een niet puntvormige lichtbron LL’..</vt:lpstr>
      <vt:lpstr>PowerPoint-presentatie</vt:lpstr>
      <vt:lpstr>Kern en bijschaduw van de maan</vt:lpstr>
      <vt:lpstr>Schaduw van twee gekleurde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Licht (klas 3)</dc:title>
  <dc:creator>Ton&amp;Els</dc:creator>
  <cp:lastModifiedBy>Ton&amp;Els</cp:lastModifiedBy>
  <cp:revision>8</cp:revision>
  <dcterms:created xsi:type="dcterms:W3CDTF">2018-10-05T19:42:54Z</dcterms:created>
  <dcterms:modified xsi:type="dcterms:W3CDTF">2021-04-24T15:40:25Z</dcterms:modified>
</cp:coreProperties>
</file>