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9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9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090B-E39A-40E6-BFF2-CA7532714FF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5046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68521-D035-43F9-9243-234B3A896C8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12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44153-E432-4222-AF9A-A0375555E41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3703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A8A6-CAC1-4151-8426-10ECBC1265C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887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7B8E-1B50-48DB-BA02-C6C321726DA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86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E63D-85B1-4EEC-812B-1D674955761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0298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FA98-CC34-40DA-8610-5B13BC1322E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9289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8AEE-C693-437F-94BA-35F07DDFD48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189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DA3D-DE5B-4CBF-AD81-9988B067328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178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468D-DB3E-4ACA-8986-637FAF96CEC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498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9DAC-390C-4CC4-B18B-4E2D77737E8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46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6B8A0-38D2-487A-AA79-7F7465BD40D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hyperlink" Target="http://www.agtijmensen.nl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vlakke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13633"/>
            <a:ext cx="9144000" cy="3211511"/>
          </a:xfrm>
        </p:spPr>
        <p:txBody>
          <a:bodyPr/>
          <a:lstStyle/>
          <a:p>
            <a:pPr algn="l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Drie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voorbeelden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van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spiegelbeeld</a:t>
            </a:r>
            <a:endParaRPr lang="en-US" altLang="nl-NL" dirty="0" smtClean="0">
              <a:latin typeface="Arial" panose="020B0604020202020204" pitchFamily="34" charset="0"/>
              <a:cs typeface="Arial" panose="020B0604020202020204" pitchFamily="34" charset="0"/>
              <a:hlinkClick r:id="rId3" action="ppaction://hlinksldjump"/>
            </a:endParaRPr>
          </a:p>
          <a:p>
            <a:pPr algn="l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spiegelwet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: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Hoek van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inval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=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hoek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van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terugkaatsing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Spiegelende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diffuse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terugkaatsing</a:t>
            </a:r>
            <a:endParaRPr lang="en-US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teruggekaatste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stralen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tekenen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Einde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20320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838220" y="6545814"/>
            <a:ext cx="8100392" cy="3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/>
              </a:rPr>
              <a:t>agtijmensen.nl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26042021</a:t>
            </a:r>
            <a:endParaRPr lang="nl-NL" altLang="nl-N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57505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5805488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423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9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uiExpand="1" build="allAtOnce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5" name="AutoShape 77"/>
          <p:cNvSpPr>
            <a:spLocks noChangeArrowheads="1"/>
          </p:cNvSpPr>
          <p:nvPr/>
        </p:nvSpPr>
        <p:spPr bwMode="auto">
          <a:xfrm>
            <a:off x="0" y="5634038"/>
            <a:ext cx="4608513" cy="1223962"/>
          </a:xfrm>
          <a:prstGeom prst="wedgeRoundRectCallout">
            <a:avLst>
              <a:gd name="adj1" fmla="val 36704"/>
              <a:gd name="adj2" fmla="val -18631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2. Lijn van spiegelbeeld naar oog tekenen.</a:t>
            </a:r>
          </a:p>
        </p:txBody>
      </p:sp>
      <p:grpSp>
        <p:nvGrpSpPr>
          <p:cNvPr id="104527" name="Group 79"/>
          <p:cNvGrpSpPr>
            <a:grpSpLocks/>
          </p:cNvGrpSpPr>
          <p:nvPr/>
        </p:nvGrpSpPr>
        <p:grpSpPr bwMode="auto">
          <a:xfrm>
            <a:off x="539750" y="2349500"/>
            <a:ext cx="2139950" cy="3052763"/>
            <a:chOff x="340" y="1480"/>
            <a:chExt cx="1348" cy="1923"/>
          </a:xfrm>
        </p:grpSpPr>
        <p:pic>
          <p:nvPicPr>
            <p:cNvPr id="104511" name="Picture 63" descr="profiel gezich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80"/>
              <a:ext cx="1348" cy="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17" name="Oval 69"/>
            <p:cNvSpPr>
              <a:spLocks noChangeAspect="1" noChangeArrowheads="1"/>
            </p:cNvSpPr>
            <p:nvPr/>
          </p:nvSpPr>
          <p:spPr bwMode="auto">
            <a:xfrm>
              <a:off x="1411" y="2783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4518" name="Oval 70"/>
            <p:cNvSpPr>
              <a:spLocks noChangeAspect="1" noChangeArrowheads="1"/>
            </p:cNvSpPr>
            <p:nvPr/>
          </p:nvSpPr>
          <p:spPr bwMode="auto">
            <a:xfrm>
              <a:off x="1480" y="2229"/>
              <a:ext cx="45" cy="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4513" name="Group 65"/>
          <p:cNvGrpSpPr>
            <a:grpSpLocks/>
          </p:cNvGrpSpPr>
          <p:nvPr/>
        </p:nvGrpSpPr>
        <p:grpSpPr bwMode="auto">
          <a:xfrm>
            <a:off x="2336800" y="4321175"/>
            <a:ext cx="2124075" cy="238125"/>
            <a:chOff x="1472" y="2704"/>
            <a:chExt cx="1338" cy="150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auto">
            <a:xfrm>
              <a:off x="1472" y="2789"/>
              <a:ext cx="1338" cy="12"/>
            </a:xfrm>
            <a:custGeom>
              <a:avLst/>
              <a:gdLst>
                <a:gd name="T0" fmla="*/ 0 w 1338"/>
                <a:gd name="T1" fmla="*/ 0 h 12"/>
                <a:gd name="T2" fmla="*/ 1338 w 133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" h="12">
                  <a:moveTo>
                    <a:pt x="0" y="0"/>
                  </a:moveTo>
                  <a:lnTo>
                    <a:pt x="133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auto">
            <a:xfrm>
              <a:off x="2018" y="2704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44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kijkt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vlekje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je kin: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3962400" y="2454275"/>
            <a:ext cx="685800" cy="4098925"/>
            <a:chOff x="2496" y="1546"/>
            <a:chExt cx="432" cy="2582"/>
          </a:xfrm>
        </p:grpSpPr>
        <p:grpSp>
          <p:nvGrpSpPr>
            <p:cNvPr id="104464" name="Group 16"/>
            <p:cNvGrpSpPr>
              <a:grpSpLocks/>
            </p:cNvGrpSpPr>
            <p:nvPr/>
          </p:nvGrpSpPr>
          <p:grpSpPr bwMode="auto">
            <a:xfrm>
              <a:off x="2832" y="1546"/>
              <a:ext cx="38" cy="2582"/>
              <a:chOff x="2832" y="1546"/>
              <a:chExt cx="38" cy="2582"/>
            </a:xfrm>
          </p:grpSpPr>
          <p:sp>
            <p:nvSpPr>
              <p:cNvPr id="104465" name="Freeform 17"/>
              <p:cNvSpPr>
                <a:spLocks/>
              </p:cNvSpPr>
              <p:nvPr/>
            </p:nvSpPr>
            <p:spPr bwMode="auto">
              <a:xfrm>
                <a:off x="2832" y="1546"/>
                <a:ext cx="1" cy="2582"/>
              </a:xfrm>
              <a:custGeom>
                <a:avLst/>
                <a:gdLst>
                  <a:gd name="T0" fmla="*/ 0 w 1"/>
                  <a:gd name="T1" fmla="*/ 0 h 2148"/>
                  <a:gd name="T2" fmla="*/ 0 w 1"/>
                  <a:gd name="T3" fmla="*/ 2148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48">
                    <a:moveTo>
                      <a:pt x="0" y="0"/>
                    </a:moveTo>
                    <a:lnTo>
                      <a:pt x="0" y="21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6" name="Freeform 18"/>
              <p:cNvSpPr>
                <a:spLocks/>
              </p:cNvSpPr>
              <p:nvPr/>
            </p:nvSpPr>
            <p:spPr bwMode="auto">
              <a:xfrm>
                <a:off x="2868" y="1548"/>
                <a:ext cx="2" cy="2580"/>
              </a:xfrm>
              <a:custGeom>
                <a:avLst/>
                <a:gdLst>
                  <a:gd name="T0" fmla="*/ 0 w 2"/>
                  <a:gd name="T1" fmla="*/ 0 h 2580"/>
                  <a:gd name="T2" fmla="*/ 2 w 2"/>
                  <a:gd name="T3" fmla="*/ 2580 h 2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580">
                    <a:moveTo>
                      <a:pt x="0" y="0"/>
                    </a:moveTo>
                    <a:lnTo>
                      <a:pt x="2" y="2580"/>
                    </a:lnTo>
                  </a:path>
                </a:pathLst>
              </a:custGeom>
              <a:noFill/>
              <a:ln w="76200" cmpd="sng"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467" name="Text Box 19"/>
            <p:cNvSpPr txBox="1">
              <a:spLocks noChangeArrowheads="1"/>
            </p:cNvSpPr>
            <p:nvPr/>
          </p:nvSpPr>
          <p:spPr bwMode="auto">
            <a:xfrm>
              <a:off x="2496" y="1632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4529" name="Group 81"/>
          <p:cNvGrpSpPr>
            <a:grpSpLocks/>
          </p:cNvGrpSpPr>
          <p:nvPr/>
        </p:nvGrpSpPr>
        <p:grpSpPr bwMode="auto">
          <a:xfrm>
            <a:off x="2400300" y="3581400"/>
            <a:ext cx="2084388" cy="454025"/>
            <a:chOff x="1512" y="2256"/>
            <a:chExt cx="1313" cy="286"/>
          </a:xfrm>
        </p:grpSpPr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2025" y="2367"/>
              <a:ext cx="144" cy="28"/>
            </a:xfrm>
            <a:custGeom>
              <a:avLst/>
              <a:gdLst>
                <a:gd name="T0" fmla="*/ 155 w 155"/>
                <a:gd name="T1" fmla="*/ 27 h 27"/>
                <a:gd name="T2" fmla="*/ 0 w 155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" h="27">
                  <a:moveTo>
                    <a:pt x="155" y="27"/>
                  </a:move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auto">
            <a:xfrm>
              <a:off x="1512" y="2256"/>
              <a:ext cx="1313" cy="286"/>
            </a:xfrm>
            <a:custGeom>
              <a:avLst/>
              <a:gdLst>
                <a:gd name="T0" fmla="*/ 1313 w 1313"/>
                <a:gd name="T1" fmla="*/ 286 h 286"/>
                <a:gd name="T2" fmla="*/ 0 w 1313"/>
                <a:gd name="T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3" h="286">
                  <a:moveTo>
                    <a:pt x="1313" y="28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4524" name="Group 76"/>
          <p:cNvGrpSpPr>
            <a:grpSpLocks/>
          </p:cNvGrpSpPr>
          <p:nvPr/>
        </p:nvGrpSpPr>
        <p:grpSpPr bwMode="auto">
          <a:xfrm>
            <a:off x="2293938" y="4035425"/>
            <a:ext cx="2190750" cy="420688"/>
            <a:chOff x="1445" y="2542"/>
            <a:chExt cx="1380" cy="265"/>
          </a:xfrm>
        </p:grpSpPr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1445" y="2542"/>
              <a:ext cx="1380" cy="265"/>
            </a:xfrm>
            <a:custGeom>
              <a:avLst/>
              <a:gdLst>
                <a:gd name="T0" fmla="*/ 0 w 1380"/>
                <a:gd name="T1" fmla="*/ 265 h 265"/>
                <a:gd name="T2" fmla="*/ 1380 w 1380"/>
                <a:gd name="T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0" h="265">
                  <a:moveTo>
                    <a:pt x="0" y="265"/>
                  </a:moveTo>
                  <a:lnTo>
                    <a:pt x="1380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auto">
            <a:xfrm>
              <a:off x="2222" y="2633"/>
              <a:ext cx="137" cy="37"/>
            </a:xfrm>
            <a:custGeom>
              <a:avLst/>
              <a:gdLst>
                <a:gd name="T0" fmla="*/ 0 w 137"/>
                <a:gd name="T1" fmla="*/ 37 h 37"/>
                <a:gd name="T2" fmla="*/ 137 w 137"/>
                <a:gd name="T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37">
                  <a:moveTo>
                    <a:pt x="0" y="37"/>
                  </a:moveTo>
                  <a:lnTo>
                    <a:pt x="137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4472" name="Freeform 24"/>
          <p:cNvSpPr>
            <a:spLocks/>
          </p:cNvSpPr>
          <p:nvPr/>
        </p:nvSpPr>
        <p:spPr bwMode="auto">
          <a:xfrm>
            <a:off x="4484688" y="4049713"/>
            <a:ext cx="2076450" cy="420687"/>
          </a:xfrm>
          <a:custGeom>
            <a:avLst/>
            <a:gdLst>
              <a:gd name="T0" fmla="*/ 1308 w 1308"/>
              <a:gd name="T1" fmla="*/ 265 h 265"/>
              <a:gd name="T2" fmla="*/ 0 w 1308"/>
              <a:gd name="T3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8" h="265">
                <a:moveTo>
                  <a:pt x="1308" y="265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104510" name="Picture 62" descr="profiel gezich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436813"/>
            <a:ext cx="213995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14" name="Group 66"/>
          <p:cNvGrpSpPr>
            <a:grpSpLocks/>
          </p:cNvGrpSpPr>
          <p:nvPr/>
        </p:nvGrpSpPr>
        <p:grpSpPr bwMode="auto">
          <a:xfrm>
            <a:off x="4497388" y="4335463"/>
            <a:ext cx="2124075" cy="238125"/>
            <a:chOff x="1472" y="2704"/>
            <a:chExt cx="1338" cy="150"/>
          </a:xfrm>
        </p:grpSpPr>
        <p:sp>
          <p:nvSpPr>
            <p:cNvPr id="104515" name="Freeform 67"/>
            <p:cNvSpPr>
              <a:spLocks/>
            </p:cNvSpPr>
            <p:nvPr/>
          </p:nvSpPr>
          <p:spPr bwMode="auto">
            <a:xfrm>
              <a:off x="1472" y="2789"/>
              <a:ext cx="1338" cy="12"/>
            </a:xfrm>
            <a:custGeom>
              <a:avLst/>
              <a:gdLst>
                <a:gd name="T0" fmla="*/ 0 w 1338"/>
                <a:gd name="T1" fmla="*/ 0 h 12"/>
                <a:gd name="T2" fmla="*/ 1338 w 133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" h="12">
                  <a:moveTo>
                    <a:pt x="0" y="0"/>
                  </a:moveTo>
                  <a:lnTo>
                    <a:pt x="133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4516" name="Freeform 68"/>
            <p:cNvSpPr>
              <a:spLocks/>
            </p:cNvSpPr>
            <p:nvPr/>
          </p:nvSpPr>
          <p:spPr bwMode="auto">
            <a:xfrm>
              <a:off x="2018" y="2704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4520" name="Oval 72"/>
          <p:cNvSpPr>
            <a:spLocks noChangeAspect="1" noChangeArrowheads="1"/>
          </p:cNvSpPr>
          <p:nvPr/>
        </p:nvSpPr>
        <p:spPr bwMode="auto">
          <a:xfrm>
            <a:off x="6530975" y="4437063"/>
            <a:ext cx="71438" cy="714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4521" name="AutoShape 73"/>
          <p:cNvSpPr>
            <a:spLocks noChangeArrowheads="1"/>
          </p:cNvSpPr>
          <p:nvPr/>
        </p:nvSpPr>
        <p:spPr bwMode="auto">
          <a:xfrm>
            <a:off x="4859338" y="5589588"/>
            <a:ext cx="2089150" cy="719137"/>
          </a:xfrm>
          <a:prstGeom prst="wedgeRoundRectCallout">
            <a:avLst>
              <a:gd name="adj1" fmla="val -171431"/>
              <a:gd name="adj2" fmla="val -19657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vlekje</a:t>
            </a:r>
          </a:p>
        </p:txBody>
      </p:sp>
      <p:sp>
        <p:nvSpPr>
          <p:cNvPr id="104522" name="AutoShape 74"/>
          <p:cNvSpPr>
            <a:spLocks noChangeArrowheads="1"/>
          </p:cNvSpPr>
          <p:nvPr/>
        </p:nvSpPr>
        <p:spPr bwMode="auto">
          <a:xfrm>
            <a:off x="5940425" y="1341438"/>
            <a:ext cx="2952750" cy="1223962"/>
          </a:xfrm>
          <a:prstGeom prst="wedgeRoundRectCallout">
            <a:avLst>
              <a:gd name="adj1" fmla="val -27796"/>
              <a:gd name="adj2" fmla="val 19072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1. spiegelbeeld van het </a:t>
            </a:r>
            <a:r>
              <a:rPr lang="nl-NL" altLang="nl-NL" sz="2800" u="sng">
                <a:solidFill>
                  <a:srgbClr val="FF0000"/>
                </a:solidFill>
                <a:latin typeface="Comic Sans MS" pitchFamily="66" charset="0"/>
              </a:rPr>
              <a:t>vlekje</a:t>
            </a: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 tekenen.</a:t>
            </a:r>
          </a:p>
        </p:txBody>
      </p:sp>
      <p:sp>
        <p:nvSpPr>
          <p:cNvPr id="104526" name="AutoShape 78"/>
          <p:cNvSpPr>
            <a:spLocks noChangeArrowheads="1"/>
          </p:cNvSpPr>
          <p:nvPr/>
        </p:nvSpPr>
        <p:spPr bwMode="auto">
          <a:xfrm>
            <a:off x="0" y="5634038"/>
            <a:ext cx="4608513" cy="1223962"/>
          </a:xfrm>
          <a:prstGeom prst="wedgeRoundRectCallout">
            <a:avLst>
              <a:gd name="adj1" fmla="val 18204"/>
              <a:gd name="adj2" fmla="val -1540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3. Straal van het vlekje naar de spiegel tekenen.</a:t>
            </a:r>
          </a:p>
        </p:txBody>
      </p:sp>
      <p:sp>
        <p:nvSpPr>
          <p:cNvPr id="104530" name="AutoShape 82"/>
          <p:cNvSpPr>
            <a:spLocks noChangeArrowheads="1"/>
          </p:cNvSpPr>
          <p:nvPr/>
        </p:nvSpPr>
        <p:spPr bwMode="auto">
          <a:xfrm>
            <a:off x="4859338" y="765175"/>
            <a:ext cx="2952750" cy="1368425"/>
          </a:xfrm>
          <a:prstGeom prst="wedgeRoundRectCallout">
            <a:avLst>
              <a:gd name="adj1" fmla="val -34194"/>
              <a:gd name="adj2" fmla="val 197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latin typeface="Comic Sans MS" pitchFamily="66" charset="0"/>
              </a:rPr>
              <a:t>Stippelen want het is niet echt!</a:t>
            </a:r>
          </a:p>
        </p:txBody>
      </p:sp>
    </p:spTree>
    <p:extLst>
      <p:ext uri="{BB962C8B-B14F-4D97-AF65-F5344CB8AC3E}">
        <p14:creationId xmlns:p14="http://schemas.microsoft.com/office/powerpoint/2010/main" val="2943309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4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25" grpId="0" animBg="1"/>
      <p:bldP spid="104453" grpId="0" autoUpdateAnimBg="0"/>
      <p:bldP spid="104472" grpId="0" animBg="1"/>
      <p:bldP spid="104520" grpId="0" animBg="1"/>
      <p:bldP spid="104521" grpId="0" animBg="1"/>
      <p:bldP spid="104522" grpId="0" animBg="1"/>
      <p:bldP spid="104526" grpId="0" animBg="1"/>
      <p:bldP spid="1045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Buitenspiegel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71438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Teken spiegelbeeld van 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sz="3200" baseline="-250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1438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Verleng de spiegel.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1438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Teken straal naar </a:t>
            </a: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 rot="-4107032">
            <a:off x="4587876" y="2549525"/>
            <a:ext cx="69850" cy="676275"/>
            <a:chOff x="2832" y="1546"/>
            <a:chExt cx="38" cy="2582"/>
          </a:xfrm>
        </p:grpSpPr>
        <p:sp>
          <p:nvSpPr>
            <p:cNvPr id="99335" name="Freeform 7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9337" name="Freeform 9"/>
          <p:cNvSpPr>
            <a:spLocks/>
          </p:cNvSpPr>
          <p:nvPr/>
        </p:nvSpPr>
        <p:spPr bwMode="auto">
          <a:xfrm>
            <a:off x="4949825" y="3048000"/>
            <a:ext cx="3943350" cy="1517650"/>
          </a:xfrm>
          <a:custGeom>
            <a:avLst/>
            <a:gdLst>
              <a:gd name="T0" fmla="*/ 0 w 2484"/>
              <a:gd name="T1" fmla="*/ 0 h 956"/>
              <a:gd name="T2" fmla="*/ 2484 w 2484"/>
              <a:gd name="T3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4" h="956">
                <a:moveTo>
                  <a:pt x="0" y="0"/>
                </a:moveTo>
                <a:lnTo>
                  <a:pt x="2484" y="95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9338" name="Group 10"/>
          <p:cNvGrpSpPr>
            <a:grpSpLocks/>
          </p:cNvGrpSpPr>
          <p:nvPr/>
        </p:nvGrpSpPr>
        <p:grpSpPr bwMode="auto">
          <a:xfrm>
            <a:off x="6732593" y="5805487"/>
            <a:ext cx="565150" cy="874712"/>
            <a:chOff x="4241" y="3657"/>
            <a:chExt cx="356" cy="551"/>
          </a:xfrm>
        </p:grpSpPr>
        <p:sp>
          <p:nvSpPr>
            <p:cNvPr id="99339" name="AutoShape 11"/>
            <p:cNvSpPr>
              <a:spLocks noChangeArrowheads="1"/>
            </p:cNvSpPr>
            <p:nvPr/>
          </p:nvSpPr>
          <p:spPr bwMode="auto">
            <a:xfrm>
              <a:off x="4332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4241" y="3840"/>
              <a:ext cx="3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nl-NL" sz="3200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5580067" y="5819776"/>
            <a:ext cx="565150" cy="874713"/>
            <a:chOff x="3515" y="3657"/>
            <a:chExt cx="356" cy="551"/>
          </a:xfrm>
        </p:grpSpPr>
        <p:sp>
          <p:nvSpPr>
            <p:cNvPr id="99342" name="AutoShape 14"/>
            <p:cNvSpPr>
              <a:spLocks noChangeArrowheads="1"/>
            </p:cNvSpPr>
            <p:nvPr/>
          </p:nvSpPr>
          <p:spPr bwMode="auto">
            <a:xfrm>
              <a:off x="3651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3515" y="3840"/>
              <a:ext cx="3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nl-NL" sz="3200" baseline="-25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971550" y="2881313"/>
            <a:ext cx="3529013" cy="1152525"/>
            <a:chOff x="657" y="1797"/>
            <a:chExt cx="2223" cy="726"/>
          </a:xfrm>
        </p:grpSpPr>
        <p:sp>
          <p:nvSpPr>
            <p:cNvPr id="99345" name="Freeform 17"/>
            <p:cNvSpPr>
              <a:spLocks/>
            </p:cNvSpPr>
            <p:nvPr/>
          </p:nvSpPr>
          <p:spPr bwMode="auto">
            <a:xfrm>
              <a:off x="1829" y="2094"/>
              <a:ext cx="137" cy="45"/>
            </a:xfrm>
            <a:custGeom>
              <a:avLst/>
              <a:gdLst>
                <a:gd name="T0" fmla="*/ 137 w 137"/>
                <a:gd name="T1" fmla="*/ 0 h 45"/>
                <a:gd name="T2" fmla="*/ 0 w 137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45">
                  <a:moveTo>
                    <a:pt x="137" y="0"/>
                  </a:moveTo>
                  <a:lnTo>
                    <a:pt x="0" y="45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V="1">
              <a:off x="657" y="1797"/>
              <a:ext cx="2223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9347" name="Line 19"/>
          <p:cNvSpPr>
            <a:spLocks noChangeShapeType="1"/>
          </p:cNvSpPr>
          <p:nvPr/>
        </p:nvSpPr>
        <p:spPr bwMode="auto">
          <a:xfrm flipV="1">
            <a:off x="4643438" y="1773238"/>
            <a:ext cx="3241675" cy="10795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V="1">
            <a:off x="1057275" y="2406650"/>
            <a:ext cx="7416800" cy="15843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flipH="1" flipV="1">
            <a:off x="4486275" y="2867025"/>
            <a:ext cx="1439863" cy="30972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6948488" y="1743075"/>
            <a:ext cx="982662" cy="2044700"/>
            <a:chOff x="4368" y="1089"/>
            <a:chExt cx="619" cy="1288"/>
          </a:xfrm>
        </p:grpSpPr>
        <p:sp>
          <p:nvSpPr>
            <p:cNvPr id="99351" name="Freeform 23"/>
            <p:cNvSpPr>
              <a:spLocks/>
            </p:cNvSpPr>
            <p:nvPr/>
          </p:nvSpPr>
          <p:spPr bwMode="auto">
            <a:xfrm>
              <a:off x="4368" y="1089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4513" y="193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5940425" y="3860800"/>
            <a:ext cx="982663" cy="2044700"/>
            <a:chOff x="3742" y="2432"/>
            <a:chExt cx="619" cy="1288"/>
          </a:xfrm>
        </p:grpSpPr>
        <p:sp>
          <p:nvSpPr>
            <p:cNvPr id="99354" name="Freeform 26"/>
            <p:cNvSpPr>
              <a:spLocks/>
            </p:cNvSpPr>
            <p:nvPr/>
          </p:nvSpPr>
          <p:spPr bwMode="auto">
            <a:xfrm>
              <a:off x="3742" y="2432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>
              <a:off x="3969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9356" name="Group 28"/>
          <p:cNvGrpSpPr>
            <a:grpSpLocks/>
          </p:cNvGrpSpPr>
          <p:nvPr/>
        </p:nvGrpSpPr>
        <p:grpSpPr bwMode="auto">
          <a:xfrm>
            <a:off x="7780338" y="2409825"/>
            <a:ext cx="725487" cy="1741488"/>
            <a:chOff x="4901" y="1518"/>
            <a:chExt cx="457" cy="1097"/>
          </a:xfrm>
        </p:grpSpPr>
        <p:sp>
          <p:nvSpPr>
            <p:cNvPr id="99357" name="Freeform 29"/>
            <p:cNvSpPr>
              <a:spLocks/>
            </p:cNvSpPr>
            <p:nvPr/>
          </p:nvSpPr>
          <p:spPr bwMode="auto">
            <a:xfrm>
              <a:off x="4901" y="1518"/>
              <a:ext cx="457" cy="1097"/>
            </a:xfrm>
            <a:custGeom>
              <a:avLst/>
              <a:gdLst>
                <a:gd name="T0" fmla="*/ 0 w 457"/>
                <a:gd name="T1" fmla="*/ 1097 h 1097"/>
                <a:gd name="T2" fmla="*/ 457 w 457"/>
                <a:gd name="T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7" h="1097">
                  <a:moveTo>
                    <a:pt x="0" y="1097"/>
                  </a:moveTo>
                  <a:lnTo>
                    <a:pt x="45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99358" name="Group 30"/>
            <p:cNvGrpSpPr>
              <a:grpSpLocks/>
            </p:cNvGrpSpPr>
            <p:nvPr/>
          </p:nvGrpSpPr>
          <p:grpSpPr bwMode="auto">
            <a:xfrm>
              <a:off x="5039" y="2069"/>
              <a:ext cx="154" cy="64"/>
              <a:chOff x="4631" y="2069"/>
              <a:chExt cx="154" cy="64"/>
            </a:xfrm>
          </p:grpSpPr>
          <p:sp>
            <p:nvSpPr>
              <p:cNvPr id="99359" name="Line 31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60" name="Line 32"/>
              <p:cNvSpPr>
                <a:spLocks noChangeShapeType="1"/>
              </p:cNvSpPr>
              <p:nvPr/>
            </p:nvSpPr>
            <p:spPr bwMode="auto">
              <a:xfrm>
                <a:off x="4631" y="2133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9361" name="Group 33"/>
          <p:cNvGrpSpPr>
            <a:grpSpLocks/>
          </p:cNvGrpSpPr>
          <p:nvPr/>
        </p:nvGrpSpPr>
        <p:grpSpPr bwMode="auto">
          <a:xfrm>
            <a:off x="7019925" y="4165600"/>
            <a:ext cx="760413" cy="1711325"/>
            <a:chOff x="4422" y="2624"/>
            <a:chExt cx="479" cy="1078"/>
          </a:xfrm>
        </p:grpSpPr>
        <p:sp>
          <p:nvSpPr>
            <p:cNvPr id="99362" name="Freeform 34"/>
            <p:cNvSpPr>
              <a:spLocks/>
            </p:cNvSpPr>
            <p:nvPr/>
          </p:nvSpPr>
          <p:spPr bwMode="auto">
            <a:xfrm>
              <a:off x="4422" y="2624"/>
              <a:ext cx="479" cy="1078"/>
            </a:xfrm>
            <a:custGeom>
              <a:avLst/>
              <a:gdLst>
                <a:gd name="T0" fmla="*/ 0 w 479"/>
                <a:gd name="T1" fmla="*/ 1078 h 1078"/>
                <a:gd name="T2" fmla="*/ 479 w 479"/>
                <a:gd name="T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9" h="1078">
                  <a:moveTo>
                    <a:pt x="0" y="1078"/>
                  </a:moveTo>
                  <a:lnTo>
                    <a:pt x="47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99363" name="Group 35"/>
            <p:cNvGrpSpPr>
              <a:grpSpLocks/>
            </p:cNvGrpSpPr>
            <p:nvPr/>
          </p:nvGrpSpPr>
          <p:grpSpPr bwMode="auto">
            <a:xfrm>
              <a:off x="4604" y="3094"/>
              <a:ext cx="154" cy="64"/>
              <a:chOff x="4631" y="2069"/>
              <a:chExt cx="154" cy="64"/>
            </a:xfrm>
          </p:grpSpPr>
          <p:sp>
            <p:nvSpPr>
              <p:cNvPr id="99364" name="Line 36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65" name="Line 37"/>
              <p:cNvSpPr>
                <a:spLocks noChangeShapeType="1"/>
              </p:cNvSpPr>
              <p:nvPr/>
            </p:nvSpPr>
            <p:spPr bwMode="auto">
              <a:xfrm>
                <a:off x="4631" y="2133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9366" name="Group 38"/>
          <p:cNvGrpSpPr>
            <a:grpSpLocks/>
          </p:cNvGrpSpPr>
          <p:nvPr/>
        </p:nvGrpSpPr>
        <p:grpSpPr bwMode="auto">
          <a:xfrm>
            <a:off x="7567612" y="981075"/>
            <a:ext cx="633412" cy="904875"/>
            <a:chOff x="4740" y="618"/>
            <a:chExt cx="399" cy="570"/>
          </a:xfrm>
        </p:grpSpPr>
        <p:sp>
          <p:nvSpPr>
            <p:cNvPr id="99367" name="AutoShape 39"/>
            <p:cNvSpPr>
              <a:spLocks noChangeArrowheads="1"/>
            </p:cNvSpPr>
            <p:nvPr/>
          </p:nvSpPr>
          <p:spPr bwMode="auto">
            <a:xfrm>
              <a:off x="4885" y="1044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68" name="Rectangle 40"/>
            <p:cNvSpPr>
              <a:spLocks noChangeArrowheads="1"/>
            </p:cNvSpPr>
            <p:nvPr/>
          </p:nvSpPr>
          <p:spPr bwMode="auto">
            <a:xfrm>
              <a:off x="4740" y="618"/>
              <a:ext cx="3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nl-NL" sz="32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369" name="Group 41"/>
          <p:cNvGrpSpPr>
            <a:grpSpLocks/>
          </p:cNvGrpSpPr>
          <p:nvPr/>
        </p:nvGrpSpPr>
        <p:grpSpPr bwMode="auto">
          <a:xfrm>
            <a:off x="8388350" y="1644650"/>
            <a:ext cx="647700" cy="860425"/>
            <a:chOff x="5284" y="1036"/>
            <a:chExt cx="408" cy="542"/>
          </a:xfrm>
        </p:grpSpPr>
        <p:sp>
          <p:nvSpPr>
            <p:cNvPr id="99370" name="AutoShape 42"/>
            <p:cNvSpPr>
              <a:spLocks noChangeArrowheads="1"/>
            </p:cNvSpPr>
            <p:nvPr/>
          </p:nvSpPr>
          <p:spPr bwMode="auto">
            <a:xfrm>
              <a:off x="5284" y="1434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5293" y="1036"/>
              <a:ext cx="3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nl-NL" sz="3200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71438" y="6203950"/>
            <a:ext cx="4284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Ziet O ook </a:t>
            </a:r>
            <a:r>
              <a:rPr lang="en-US" altLang="nl-NL" sz="32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nl-NL" sz="3200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373" name="Group 45"/>
          <p:cNvGrpSpPr>
            <a:grpSpLocks/>
          </p:cNvGrpSpPr>
          <p:nvPr/>
        </p:nvGrpSpPr>
        <p:grpSpPr bwMode="auto">
          <a:xfrm>
            <a:off x="755652" y="3933825"/>
            <a:ext cx="503238" cy="800100"/>
            <a:chOff x="431" y="2478"/>
            <a:chExt cx="317" cy="504"/>
          </a:xfrm>
        </p:grpSpPr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431" y="2614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75" name="Oval 47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376" name="Rectangle 48"/>
          <p:cNvSpPr>
            <a:spLocks noChangeArrowheads="1"/>
          </p:cNvSpPr>
          <p:nvPr/>
        </p:nvSpPr>
        <p:spPr bwMode="auto">
          <a:xfrm>
            <a:off x="3419872" y="6223000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Nee!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472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1" grpId="0" autoUpdateAnimBg="0"/>
      <p:bldP spid="99332" grpId="0" autoUpdateAnimBg="0"/>
      <p:bldP spid="99333" grpId="0" autoUpdateAnimBg="0"/>
      <p:bldP spid="99337" grpId="0" animBg="1"/>
      <p:bldP spid="99347" grpId="0" animBg="1"/>
      <p:bldP spid="99348" grpId="0" animBg="1"/>
      <p:bldP spid="99349" grpId="0" animBg="1"/>
      <p:bldP spid="99372" grpId="0" autoUpdateAnimBg="0"/>
      <p:bldP spid="993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 descr="60%"/>
          <p:cNvSpPr>
            <a:spLocks/>
          </p:cNvSpPr>
          <p:nvPr/>
        </p:nvSpPr>
        <p:spPr bwMode="auto">
          <a:xfrm>
            <a:off x="4284663" y="3357563"/>
            <a:ext cx="2554287" cy="3519487"/>
          </a:xfrm>
          <a:custGeom>
            <a:avLst/>
            <a:gdLst>
              <a:gd name="T0" fmla="*/ 961 w 1609"/>
              <a:gd name="T1" fmla="*/ 2211 h 2217"/>
              <a:gd name="T2" fmla="*/ 0 w 1609"/>
              <a:gd name="T3" fmla="*/ 0 h 2217"/>
              <a:gd name="T4" fmla="*/ 367 w 1609"/>
              <a:gd name="T5" fmla="*/ 141 h 2217"/>
              <a:gd name="T6" fmla="*/ 1609 w 1609"/>
              <a:gd name="T7" fmla="*/ 22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9" h="2217">
                <a:moveTo>
                  <a:pt x="961" y="2211"/>
                </a:moveTo>
                <a:lnTo>
                  <a:pt x="0" y="0"/>
                </a:lnTo>
                <a:lnTo>
                  <a:pt x="367" y="141"/>
                </a:lnTo>
                <a:lnTo>
                  <a:pt x="1609" y="2217"/>
                </a:lnTo>
              </a:path>
            </a:pathLst>
          </a:custGeom>
          <a:blipFill dpi="0" rotWithShape="0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r"/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Buitenspiegel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788024" y="1219199"/>
            <a:ext cx="4225131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Spiegelbeeld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altLang="nl-NL" sz="3200" baseline="-25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819286" y="652462"/>
            <a:ext cx="4193869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Verleng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819286" y="1752599"/>
            <a:ext cx="4193869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 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359" name="Group 7"/>
          <p:cNvGrpSpPr>
            <a:grpSpLocks/>
          </p:cNvGrpSpPr>
          <p:nvPr/>
        </p:nvGrpSpPr>
        <p:grpSpPr bwMode="auto">
          <a:xfrm rot="-4107032">
            <a:off x="4587876" y="3135312"/>
            <a:ext cx="69850" cy="676275"/>
            <a:chOff x="2832" y="1546"/>
            <a:chExt cx="38" cy="2582"/>
          </a:xfrm>
        </p:grpSpPr>
        <p:sp>
          <p:nvSpPr>
            <p:cNvPr id="100360" name="Freeform 8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0361" name="Freeform 9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362" name="Group 10"/>
          <p:cNvGrpSpPr>
            <a:grpSpLocks/>
          </p:cNvGrpSpPr>
          <p:nvPr/>
        </p:nvGrpSpPr>
        <p:grpSpPr bwMode="auto">
          <a:xfrm>
            <a:off x="684214" y="4519613"/>
            <a:ext cx="503238" cy="800100"/>
            <a:chOff x="431" y="2478"/>
            <a:chExt cx="317" cy="504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31" y="2614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4" name="Oval 12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6877054" y="6096000"/>
            <a:ext cx="823913" cy="584200"/>
            <a:chOff x="4332" y="3840"/>
            <a:chExt cx="519" cy="368"/>
          </a:xfrm>
        </p:grpSpPr>
        <p:sp>
          <p:nvSpPr>
            <p:cNvPr id="100366" name="AutoShape 14"/>
            <p:cNvSpPr>
              <a:spLocks noChangeArrowheads="1"/>
            </p:cNvSpPr>
            <p:nvPr/>
          </p:nvSpPr>
          <p:spPr bwMode="auto">
            <a:xfrm>
              <a:off x="4332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4495" y="3840"/>
              <a:ext cx="3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nl-NL" sz="3200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68" name="Group 16"/>
          <p:cNvGrpSpPr>
            <a:grpSpLocks/>
          </p:cNvGrpSpPr>
          <p:nvPr/>
        </p:nvGrpSpPr>
        <p:grpSpPr bwMode="auto">
          <a:xfrm>
            <a:off x="5795968" y="6096000"/>
            <a:ext cx="636588" cy="584200"/>
            <a:chOff x="3651" y="3840"/>
            <a:chExt cx="401" cy="368"/>
          </a:xfrm>
        </p:grpSpPr>
        <p:sp>
          <p:nvSpPr>
            <p:cNvPr id="100369" name="AutoShape 17"/>
            <p:cNvSpPr>
              <a:spLocks noChangeArrowheads="1"/>
            </p:cNvSpPr>
            <p:nvPr/>
          </p:nvSpPr>
          <p:spPr bwMode="auto">
            <a:xfrm>
              <a:off x="3651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3696" y="3840"/>
              <a:ext cx="3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nl-NL" sz="3200" baseline="-25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371" name="Freeform 19"/>
          <p:cNvSpPr>
            <a:spLocks/>
          </p:cNvSpPr>
          <p:nvPr/>
        </p:nvSpPr>
        <p:spPr bwMode="auto">
          <a:xfrm>
            <a:off x="1042988" y="3468688"/>
            <a:ext cx="3455987" cy="1112837"/>
          </a:xfrm>
          <a:custGeom>
            <a:avLst/>
            <a:gdLst>
              <a:gd name="T0" fmla="*/ 0 w 2177"/>
              <a:gd name="T1" fmla="*/ 701 h 701"/>
              <a:gd name="T2" fmla="*/ 2177 w 2177"/>
              <a:gd name="T3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77" h="701">
                <a:moveTo>
                  <a:pt x="0" y="701"/>
                </a:moveTo>
                <a:lnTo>
                  <a:pt x="2177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72" name="Freeform 20"/>
          <p:cNvSpPr>
            <a:spLocks/>
          </p:cNvSpPr>
          <p:nvPr/>
        </p:nvSpPr>
        <p:spPr bwMode="auto">
          <a:xfrm>
            <a:off x="3019425" y="347663"/>
            <a:ext cx="1493838" cy="3121025"/>
          </a:xfrm>
          <a:custGeom>
            <a:avLst/>
            <a:gdLst>
              <a:gd name="T0" fmla="*/ 941 w 941"/>
              <a:gd name="T1" fmla="*/ 1966 h 1966"/>
              <a:gd name="T2" fmla="*/ 0 w 941"/>
              <a:gd name="T3" fmla="*/ 0 h 19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1" h="1966">
                <a:moveTo>
                  <a:pt x="941" y="196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3005138" y="347663"/>
            <a:ext cx="4005262" cy="6169025"/>
          </a:xfrm>
          <a:custGeom>
            <a:avLst/>
            <a:gdLst>
              <a:gd name="T0" fmla="*/ 0 w 2523"/>
              <a:gd name="T1" fmla="*/ 0 h 3886"/>
              <a:gd name="T2" fmla="*/ 2523 w 2523"/>
              <a:gd name="T3" fmla="*/ 3886 h 38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23" h="3886">
                <a:moveTo>
                  <a:pt x="0" y="0"/>
                </a:moveTo>
                <a:lnTo>
                  <a:pt x="2523" y="3886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00374" name="Group 22"/>
          <p:cNvGrpSpPr>
            <a:grpSpLocks/>
          </p:cNvGrpSpPr>
          <p:nvPr/>
        </p:nvGrpSpPr>
        <p:grpSpPr bwMode="auto">
          <a:xfrm>
            <a:off x="4500563" y="3438525"/>
            <a:ext cx="1439862" cy="3097213"/>
            <a:chOff x="2835" y="2166"/>
            <a:chExt cx="907" cy="1951"/>
          </a:xfrm>
        </p:grpSpPr>
        <p:sp>
          <p:nvSpPr>
            <p:cNvPr id="100375" name="Freeform 23"/>
            <p:cNvSpPr>
              <a:spLocks/>
            </p:cNvSpPr>
            <p:nvPr/>
          </p:nvSpPr>
          <p:spPr bwMode="auto">
            <a:xfrm>
              <a:off x="3253" y="3063"/>
              <a:ext cx="64" cy="146"/>
            </a:xfrm>
            <a:custGeom>
              <a:avLst/>
              <a:gdLst>
                <a:gd name="T0" fmla="*/ 64 w 64"/>
                <a:gd name="T1" fmla="*/ 146 h 146"/>
                <a:gd name="T2" fmla="*/ 0 w 64"/>
                <a:gd name="T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146">
                  <a:moveTo>
                    <a:pt x="64" y="146"/>
                  </a:move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0376" name="Line 24"/>
            <p:cNvSpPr>
              <a:spLocks noChangeShapeType="1"/>
            </p:cNvSpPr>
            <p:nvPr/>
          </p:nvSpPr>
          <p:spPr bwMode="auto">
            <a:xfrm flipH="1" flipV="1">
              <a:off x="2835" y="2166"/>
              <a:ext cx="907" cy="19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377" name="Group 25"/>
          <p:cNvGrpSpPr>
            <a:grpSpLocks/>
          </p:cNvGrpSpPr>
          <p:nvPr/>
        </p:nvGrpSpPr>
        <p:grpSpPr bwMode="auto">
          <a:xfrm>
            <a:off x="2036763" y="404813"/>
            <a:ext cx="982662" cy="2044700"/>
            <a:chOff x="4368" y="1089"/>
            <a:chExt cx="619" cy="1288"/>
          </a:xfrm>
        </p:grpSpPr>
        <p:sp>
          <p:nvSpPr>
            <p:cNvPr id="100378" name="Freeform 26"/>
            <p:cNvSpPr>
              <a:spLocks/>
            </p:cNvSpPr>
            <p:nvPr/>
          </p:nvSpPr>
          <p:spPr bwMode="auto">
            <a:xfrm>
              <a:off x="4368" y="1089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0379" name="Line 27"/>
            <p:cNvSpPr>
              <a:spLocks noChangeShapeType="1"/>
            </p:cNvSpPr>
            <p:nvPr/>
          </p:nvSpPr>
          <p:spPr bwMode="auto">
            <a:xfrm>
              <a:off x="4513" y="193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380" name="Group 28"/>
          <p:cNvGrpSpPr>
            <a:grpSpLocks/>
          </p:cNvGrpSpPr>
          <p:nvPr/>
        </p:nvGrpSpPr>
        <p:grpSpPr bwMode="auto">
          <a:xfrm>
            <a:off x="1042988" y="2492375"/>
            <a:ext cx="982662" cy="2044700"/>
            <a:chOff x="3742" y="2432"/>
            <a:chExt cx="619" cy="1288"/>
          </a:xfrm>
        </p:grpSpPr>
        <p:sp>
          <p:nvSpPr>
            <p:cNvPr id="100381" name="Freeform 29"/>
            <p:cNvSpPr>
              <a:spLocks/>
            </p:cNvSpPr>
            <p:nvPr/>
          </p:nvSpPr>
          <p:spPr bwMode="auto">
            <a:xfrm>
              <a:off x="3742" y="2432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0382" name="Line 30"/>
            <p:cNvSpPr>
              <a:spLocks noChangeShapeType="1"/>
            </p:cNvSpPr>
            <p:nvPr/>
          </p:nvSpPr>
          <p:spPr bwMode="auto">
            <a:xfrm>
              <a:off x="3969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383" name="Group 31"/>
          <p:cNvGrpSpPr>
            <a:grpSpLocks/>
          </p:cNvGrpSpPr>
          <p:nvPr/>
        </p:nvGrpSpPr>
        <p:grpSpPr bwMode="auto">
          <a:xfrm>
            <a:off x="2339975" y="0"/>
            <a:ext cx="774700" cy="584200"/>
            <a:chOff x="1474" y="0"/>
            <a:chExt cx="488" cy="368"/>
          </a:xfrm>
        </p:grpSpPr>
        <p:sp>
          <p:nvSpPr>
            <p:cNvPr id="100384" name="AutoShape 32"/>
            <p:cNvSpPr>
              <a:spLocks noChangeArrowheads="1"/>
            </p:cNvSpPr>
            <p:nvPr/>
          </p:nvSpPr>
          <p:spPr bwMode="auto">
            <a:xfrm>
              <a:off x="1818" y="164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tx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474" y="0"/>
              <a:ext cx="28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0" y="5516563"/>
            <a:ext cx="4284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Ziet O ook </a:t>
            </a:r>
            <a:r>
              <a:rPr lang="en-US" altLang="nl-NL" sz="32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nl-NL" sz="3200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87" name="Freeform 35"/>
          <p:cNvSpPr>
            <a:spLocks/>
          </p:cNvSpPr>
          <p:nvPr/>
        </p:nvSpPr>
        <p:spPr bwMode="auto">
          <a:xfrm>
            <a:off x="420688" y="1833563"/>
            <a:ext cx="3889375" cy="1539875"/>
          </a:xfrm>
          <a:custGeom>
            <a:avLst/>
            <a:gdLst>
              <a:gd name="T0" fmla="*/ 0 w 2450"/>
              <a:gd name="T1" fmla="*/ 0 h 970"/>
              <a:gd name="T2" fmla="*/ 2450 w 2450"/>
              <a:gd name="T3" fmla="*/ 970 h 9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50" h="970">
                <a:moveTo>
                  <a:pt x="0" y="0"/>
                </a:moveTo>
                <a:lnTo>
                  <a:pt x="2450" y="97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34925" y="6308725"/>
            <a:ext cx="5219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Gezichtsveld zien?</a:t>
            </a:r>
            <a:endParaRPr lang="nl-NL" altLang="nl-NL" sz="32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2987675" y="404813"/>
            <a:ext cx="2832100" cy="6472237"/>
          </a:xfrm>
          <a:custGeom>
            <a:avLst/>
            <a:gdLst>
              <a:gd name="T0" fmla="*/ 0 w 1784"/>
              <a:gd name="T1" fmla="*/ 0 h 4077"/>
              <a:gd name="T2" fmla="*/ 1784 w 1784"/>
              <a:gd name="T3" fmla="*/ 4077 h 40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4" h="4077">
                <a:moveTo>
                  <a:pt x="0" y="0"/>
                </a:moveTo>
                <a:lnTo>
                  <a:pt x="1784" y="4077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987675" y="404813"/>
            <a:ext cx="3862388" cy="6475412"/>
          </a:xfrm>
          <a:custGeom>
            <a:avLst/>
            <a:gdLst>
              <a:gd name="T0" fmla="*/ 0 w 2433"/>
              <a:gd name="T1" fmla="*/ 0 h 4079"/>
              <a:gd name="T2" fmla="*/ 2433 w 2433"/>
              <a:gd name="T3" fmla="*/ 4079 h 4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" h="4079">
                <a:moveTo>
                  <a:pt x="0" y="0"/>
                </a:moveTo>
                <a:lnTo>
                  <a:pt x="2433" y="4079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3275856" y="5516563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Nee!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86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autoUpdateAnimBg="0"/>
      <p:bldP spid="100356" grpId="0" autoUpdateAnimBg="0"/>
      <p:bldP spid="100357" grpId="0" autoUpdateAnimBg="0"/>
      <p:bldP spid="100371" grpId="0" animBg="1"/>
      <p:bldP spid="100372" grpId="0" animBg="1"/>
      <p:bldP spid="100373" grpId="0" animBg="1"/>
      <p:bldP spid="100387" grpId="0" animBg="1"/>
      <p:bldP spid="100388" grpId="0" autoUpdateAnimBg="0"/>
      <p:bldP spid="100389" grpId="0" animBg="1"/>
      <p:bldP spid="100390" grpId="0" animBg="1"/>
      <p:bldP spid="1003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-58738" y="2220913"/>
            <a:ext cx="4529138" cy="4703762"/>
          </a:xfrm>
          <a:custGeom>
            <a:avLst/>
            <a:gdLst>
              <a:gd name="T0" fmla="*/ 2853 w 2853"/>
              <a:gd name="T1" fmla="*/ 128 h 2963"/>
              <a:gd name="T2" fmla="*/ 2846 w 2853"/>
              <a:gd name="T3" fmla="*/ 2291 h 2963"/>
              <a:gd name="T4" fmla="*/ 2126 w 2853"/>
              <a:gd name="T5" fmla="*/ 2963 h 2963"/>
              <a:gd name="T6" fmla="*/ 14 w 2853"/>
              <a:gd name="T7" fmla="*/ 2963 h 2963"/>
              <a:gd name="T8" fmla="*/ 0 w 2853"/>
              <a:gd name="T9" fmla="*/ 0 h 2963"/>
              <a:gd name="T10" fmla="*/ 2853 w 2853"/>
              <a:gd name="T11" fmla="*/ 128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3" h="2963">
                <a:moveTo>
                  <a:pt x="2853" y="128"/>
                </a:moveTo>
                <a:lnTo>
                  <a:pt x="2846" y="2291"/>
                </a:lnTo>
                <a:lnTo>
                  <a:pt x="2126" y="2963"/>
                </a:lnTo>
                <a:lnTo>
                  <a:pt x="14" y="2963"/>
                </a:lnTo>
                <a:lnTo>
                  <a:pt x="0" y="0"/>
                </a:lnTo>
                <a:lnTo>
                  <a:pt x="2853" y="128"/>
                </a:ln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5215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962025" y="2438400"/>
            <a:ext cx="3533775" cy="3352800"/>
          </a:xfrm>
          <a:custGeom>
            <a:avLst/>
            <a:gdLst>
              <a:gd name="T0" fmla="*/ 2226 w 2226"/>
              <a:gd name="T1" fmla="*/ 0 h 2112"/>
              <a:gd name="T2" fmla="*/ 0 w 2226"/>
              <a:gd name="T3" fmla="*/ 180 h 2112"/>
              <a:gd name="T4" fmla="*/ 2226 w 2226"/>
              <a:gd name="T5" fmla="*/ 2112 h 2112"/>
              <a:gd name="T6" fmla="*/ 2226 w 2226"/>
              <a:gd name="T7" fmla="*/ 0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26" h="2112">
                <a:moveTo>
                  <a:pt x="2226" y="0"/>
                </a:moveTo>
                <a:lnTo>
                  <a:pt x="0" y="180"/>
                </a:lnTo>
                <a:lnTo>
                  <a:pt x="2226" y="2112"/>
                </a:lnTo>
                <a:lnTo>
                  <a:pt x="2226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4500563" y="2420938"/>
            <a:ext cx="58737" cy="3352800"/>
            <a:chOff x="2832" y="1536"/>
            <a:chExt cx="37" cy="2112"/>
          </a:xfrm>
        </p:grpSpPr>
        <p:sp>
          <p:nvSpPr>
            <p:cNvPr id="101381" name="Freeform 5"/>
            <p:cNvSpPr>
              <a:spLocks/>
            </p:cNvSpPr>
            <p:nvPr/>
          </p:nvSpPr>
          <p:spPr bwMode="auto">
            <a:xfrm>
              <a:off x="2832" y="1536"/>
              <a:ext cx="1" cy="211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auto">
            <a:xfrm>
              <a:off x="2868" y="1542"/>
              <a:ext cx="1" cy="2106"/>
            </a:xfrm>
            <a:custGeom>
              <a:avLst/>
              <a:gdLst>
                <a:gd name="T0" fmla="*/ 0 w 1"/>
                <a:gd name="T1" fmla="*/ 0 h 2106"/>
                <a:gd name="T2" fmla="*/ 0 w 1"/>
                <a:gd name="T3" fmla="*/ 2106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06">
                  <a:moveTo>
                    <a:pt x="0" y="0"/>
                  </a:moveTo>
                  <a:lnTo>
                    <a:pt x="0" y="2106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1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4925" y="549275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kaatst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alsof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.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524000" y="11430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 uit het spiegelbeeld </a:t>
            </a: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komt.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0" y="2209800"/>
            <a:ext cx="4495800" cy="228600"/>
            <a:chOff x="12" y="1404"/>
            <a:chExt cx="2820" cy="156"/>
          </a:xfrm>
        </p:grpSpPr>
        <p:sp>
          <p:nvSpPr>
            <p:cNvPr id="101386" name="Freeform 10"/>
            <p:cNvSpPr>
              <a:spLocks/>
            </p:cNvSpPr>
            <p:nvPr/>
          </p:nvSpPr>
          <p:spPr bwMode="auto">
            <a:xfrm>
              <a:off x="12" y="1404"/>
              <a:ext cx="2820" cy="156"/>
            </a:xfrm>
            <a:custGeom>
              <a:avLst/>
              <a:gdLst>
                <a:gd name="T0" fmla="*/ 2820 w 2820"/>
                <a:gd name="T1" fmla="*/ 156 h 156"/>
                <a:gd name="T2" fmla="*/ 0 w 2820"/>
                <a:gd name="T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0" h="156">
                  <a:moveTo>
                    <a:pt x="2820" y="15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auto">
            <a:xfrm rot="1674006">
              <a:off x="1296" y="1440"/>
              <a:ext cx="156" cy="69"/>
            </a:xfrm>
            <a:custGeom>
              <a:avLst/>
              <a:gdLst>
                <a:gd name="T0" fmla="*/ 147 w 147"/>
                <a:gd name="T1" fmla="*/ 0 h 57"/>
                <a:gd name="T2" fmla="*/ 0 w 147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57">
                  <a:moveTo>
                    <a:pt x="147" y="0"/>
                  </a:moveTo>
                  <a:lnTo>
                    <a:pt x="0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990600" y="2590800"/>
            <a:ext cx="3524250" cy="238125"/>
            <a:chOff x="624" y="1632"/>
            <a:chExt cx="2220" cy="150"/>
          </a:xfrm>
        </p:grpSpPr>
        <p:sp>
          <p:nvSpPr>
            <p:cNvPr id="101389" name="Freeform 13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1390" name="Freeform 14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7772400" y="2438400"/>
            <a:ext cx="914400" cy="584200"/>
            <a:chOff x="4896" y="1536"/>
            <a:chExt cx="576" cy="368"/>
          </a:xfrm>
        </p:grpSpPr>
        <p:sp>
          <p:nvSpPr>
            <p:cNvPr id="101395" name="Text Box 19"/>
            <p:cNvSpPr txBox="1">
              <a:spLocks noChangeArrowheads="1"/>
            </p:cNvSpPr>
            <p:nvPr/>
          </p:nvSpPr>
          <p:spPr bwMode="auto">
            <a:xfrm>
              <a:off x="5088" y="153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6" name="AutoShape 20"/>
            <p:cNvSpPr>
              <a:spLocks noChangeArrowheads="1"/>
            </p:cNvSpPr>
            <p:nvPr/>
          </p:nvSpPr>
          <p:spPr bwMode="auto">
            <a:xfrm>
              <a:off x="4896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397" name="Group 21"/>
          <p:cNvGrpSpPr>
            <a:grpSpLocks/>
          </p:cNvGrpSpPr>
          <p:nvPr/>
        </p:nvGrpSpPr>
        <p:grpSpPr bwMode="auto">
          <a:xfrm>
            <a:off x="304800" y="2438400"/>
            <a:ext cx="762000" cy="584200"/>
            <a:chOff x="192" y="1536"/>
            <a:chExt cx="480" cy="368"/>
          </a:xfrm>
        </p:grpSpPr>
        <p:sp>
          <p:nvSpPr>
            <p:cNvPr id="101398" name="AutoShape 22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192" y="1536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400" name="Freeform 24"/>
          <p:cNvSpPr>
            <a:spLocks/>
          </p:cNvSpPr>
          <p:nvPr/>
        </p:nvSpPr>
        <p:spPr bwMode="auto">
          <a:xfrm>
            <a:off x="4495800" y="2457450"/>
            <a:ext cx="3409950" cy="247650"/>
          </a:xfrm>
          <a:custGeom>
            <a:avLst/>
            <a:gdLst>
              <a:gd name="T0" fmla="*/ 2148 w 2148"/>
              <a:gd name="T1" fmla="*/ 156 h 156"/>
              <a:gd name="T2" fmla="*/ 0 w 2148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48" h="156">
                <a:moveTo>
                  <a:pt x="2148" y="15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1401" name="Freeform 25"/>
          <p:cNvSpPr>
            <a:spLocks/>
          </p:cNvSpPr>
          <p:nvPr/>
        </p:nvSpPr>
        <p:spPr bwMode="auto">
          <a:xfrm>
            <a:off x="4514850" y="2686050"/>
            <a:ext cx="3371850" cy="3143250"/>
          </a:xfrm>
          <a:custGeom>
            <a:avLst/>
            <a:gdLst>
              <a:gd name="T0" fmla="*/ 2124 w 2124"/>
              <a:gd name="T1" fmla="*/ 0 h 1980"/>
              <a:gd name="T2" fmla="*/ 0 w 2124"/>
              <a:gd name="T3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4" h="1980">
                <a:moveTo>
                  <a:pt x="2124" y="0"/>
                </a:moveTo>
                <a:lnTo>
                  <a:pt x="0" y="198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01402" name="Group 26"/>
          <p:cNvGrpSpPr>
            <a:grpSpLocks/>
          </p:cNvGrpSpPr>
          <p:nvPr/>
        </p:nvGrpSpPr>
        <p:grpSpPr bwMode="auto">
          <a:xfrm>
            <a:off x="914400" y="2457450"/>
            <a:ext cx="3581400" cy="3333750"/>
            <a:chOff x="576" y="1548"/>
            <a:chExt cx="2256" cy="2100"/>
          </a:xfrm>
        </p:grpSpPr>
        <p:grpSp>
          <p:nvGrpSpPr>
            <p:cNvPr id="101403" name="Group 27"/>
            <p:cNvGrpSpPr>
              <a:grpSpLocks/>
            </p:cNvGrpSpPr>
            <p:nvPr/>
          </p:nvGrpSpPr>
          <p:grpSpPr bwMode="auto">
            <a:xfrm>
              <a:off x="653" y="1548"/>
              <a:ext cx="2179" cy="171"/>
              <a:chOff x="653" y="1548"/>
              <a:chExt cx="2179" cy="171"/>
            </a:xfrm>
          </p:grpSpPr>
          <p:sp>
            <p:nvSpPr>
              <p:cNvPr id="101404" name="Freeform 28"/>
              <p:cNvSpPr>
                <a:spLocks/>
              </p:cNvSpPr>
              <p:nvPr/>
            </p:nvSpPr>
            <p:spPr bwMode="auto">
              <a:xfrm>
                <a:off x="653" y="1548"/>
                <a:ext cx="2179" cy="171"/>
              </a:xfrm>
              <a:custGeom>
                <a:avLst/>
                <a:gdLst>
                  <a:gd name="T0" fmla="*/ 0 w 2179"/>
                  <a:gd name="T1" fmla="*/ 171 h 171"/>
                  <a:gd name="T2" fmla="*/ 2179 w 2179"/>
                  <a:gd name="T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79" h="171">
                    <a:moveTo>
                      <a:pt x="0" y="171"/>
                    </a:moveTo>
                    <a:lnTo>
                      <a:pt x="2179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auto">
              <a:xfrm>
                <a:off x="1584" y="1626"/>
                <a:ext cx="150" cy="12"/>
              </a:xfrm>
              <a:custGeom>
                <a:avLst/>
                <a:gdLst>
                  <a:gd name="T0" fmla="*/ 0 w 150"/>
                  <a:gd name="T1" fmla="*/ 12 h 12"/>
                  <a:gd name="T2" fmla="*/ 150 w 150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0" h="12">
                    <a:moveTo>
                      <a:pt x="0" y="12"/>
                    </a:moveTo>
                    <a:lnTo>
                      <a:pt x="150" y="0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406" name="Group 30"/>
            <p:cNvGrpSpPr>
              <a:grpSpLocks/>
            </p:cNvGrpSpPr>
            <p:nvPr/>
          </p:nvGrpSpPr>
          <p:grpSpPr bwMode="auto">
            <a:xfrm>
              <a:off x="576" y="1680"/>
              <a:ext cx="2256" cy="1968"/>
              <a:chOff x="576" y="1680"/>
              <a:chExt cx="2256" cy="1968"/>
            </a:xfrm>
          </p:grpSpPr>
          <p:sp>
            <p:nvSpPr>
              <p:cNvPr id="101407" name="Line 31"/>
              <p:cNvSpPr>
                <a:spLocks noChangeShapeType="1"/>
              </p:cNvSpPr>
              <p:nvPr/>
            </p:nvSpPr>
            <p:spPr bwMode="auto">
              <a:xfrm>
                <a:off x="576" y="1680"/>
                <a:ext cx="2256" cy="196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auto">
              <a:xfrm>
                <a:off x="1548" y="2526"/>
                <a:ext cx="125" cy="109"/>
              </a:xfrm>
              <a:custGeom>
                <a:avLst/>
                <a:gdLst>
                  <a:gd name="T0" fmla="*/ 0 w 125"/>
                  <a:gd name="T1" fmla="*/ 0 h 109"/>
                  <a:gd name="T2" fmla="*/ 125 w 125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" h="109">
                    <a:moveTo>
                      <a:pt x="0" y="0"/>
                    </a:moveTo>
                    <a:lnTo>
                      <a:pt x="125" y="109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1409" name="Group 33"/>
          <p:cNvGrpSpPr>
            <a:grpSpLocks/>
          </p:cNvGrpSpPr>
          <p:nvPr/>
        </p:nvGrpSpPr>
        <p:grpSpPr bwMode="auto">
          <a:xfrm>
            <a:off x="3352800" y="5791200"/>
            <a:ext cx="1162050" cy="1047750"/>
            <a:chOff x="2112" y="3648"/>
            <a:chExt cx="732" cy="660"/>
          </a:xfrm>
        </p:grpSpPr>
        <p:sp>
          <p:nvSpPr>
            <p:cNvPr id="101410" name="Freeform 34"/>
            <p:cNvSpPr>
              <a:spLocks/>
            </p:cNvSpPr>
            <p:nvPr/>
          </p:nvSpPr>
          <p:spPr bwMode="auto">
            <a:xfrm>
              <a:off x="2112" y="3648"/>
              <a:ext cx="732" cy="660"/>
            </a:xfrm>
            <a:custGeom>
              <a:avLst/>
              <a:gdLst>
                <a:gd name="T0" fmla="*/ 732 w 732"/>
                <a:gd name="T1" fmla="*/ 0 h 660"/>
                <a:gd name="T2" fmla="*/ 0 w 732"/>
                <a:gd name="T3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660">
                  <a:moveTo>
                    <a:pt x="732" y="0"/>
                  </a:moveTo>
                  <a:lnTo>
                    <a:pt x="0" y="66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1411" name="Freeform 35"/>
            <p:cNvSpPr>
              <a:spLocks/>
            </p:cNvSpPr>
            <p:nvPr/>
          </p:nvSpPr>
          <p:spPr bwMode="auto">
            <a:xfrm>
              <a:off x="2514" y="3852"/>
              <a:ext cx="114" cy="108"/>
            </a:xfrm>
            <a:custGeom>
              <a:avLst/>
              <a:gdLst>
                <a:gd name="T0" fmla="*/ 114 w 114"/>
                <a:gd name="T1" fmla="*/ 0 h 108"/>
                <a:gd name="T2" fmla="*/ 0 w 114"/>
                <a:gd name="T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08">
                  <a:moveTo>
                    <a:pt x="114" y="0"/>
                  </a:moveTo>
                  <a:lnTo>
                    <a:pt x="0" y="108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-36513" y="0"/>
            <a:ext cx="8610601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gekaatste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lichtbundel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67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3" grpId="0" autoUpdateAnimBg="0"/>
      <p:bldP spid="101384" grpId="0" autoUpdateAnimBg="0"/>
      <p:bldP spid="101400" grpId="0" animBg="1"/>
      <p:bldP spid="101401" grpId="0" animBg="1"/>
      <p:bldP spid="1014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28600" y="4876800"/>
            <a:ext cx="8534400" cy="1981200"/>
            <a:chOff x="144" y="3072"/>
            <a:chExt cx="5376" cy="1248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144" y="3072"/>
              <a:ext cx="5376" cy="1248"/>
            </a:xfrm>
            <a:prstGeom prst="parallelogram">
              <a:avLst>
                <a:gd name="adj" fmla="val 7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auto">
            <a:xfrm>
              <a:off x="4512" y="3072"/>
              <a:ext cx="1008" cy="1248"/>
            </a:xfrm>
            <a:custGeom>
              <a:avLst/>
              <a:gdLst>
                <a:gd name="T0" fmla="*/ 0 w 1008"/>
                <a:gd name="T1" fmla="*/ 1248 h 1248"/>
                <a:gd name="T2" fmla="*/ 1008 w 1008"/>
                <a:gd name="T3" fmla="*/ 0 h 1248"/>
                <a:gd name="T4" fmla="*/ 1008 w 1008"/>
                <a:gd name="T5" fmla="*/ 156 h 1248"/>
                <a:gd name="T6" fmla="*/ 144 w 1008"/>
                <a:gd name="T7" fmla="*/ 1248 h 1248"/>
                <a:gd name="T8" fmla="*/ 0 w 1008"/>
                <a:gd name="T9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1248">
                  <a:moveTo>
                    <a:pt x="0" y="1248"/>
                  </a:moveTo>
                  <a:lnTo>
                    <a:pt x="1008" y="0"/>
                  </a:lnTo>
                  <a:lnTo>
                    <a:pt x="1008" y="156"/>
                  </a:lnTo>
                  <a:lnTo>
                    <a:pt x="144" y="1248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1600200" y="2438400"/>
            <a:ext cx="5715000" cy="3429000"/>
            <a:chOff x="1008" y="1536"/>
            <a:chExt cx="3600" cy="2160"/>
          </a:xfrm>
        </p:grpSpPr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008" y="1536"/>
              <a:ext cx="3600" cy="2160"/>
              <a:chOff x="1008" y="1536"/>
              <a:chExt cx="3600" cy="2160"/>
            </a:xfrm>
          </p:grpSpPr>
          <p:sp>
            <p:nvSpPr>
              <p:cNvPr id="34823" name="Rectangl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3600" cy="2160"/>
              </a:xfrm>
              <a:prstGeom prst="rect">
                <a:avLst/>
              </a:prstGeom>
              <a:solidFill>
                <a:srgbClr val="EAEAEA"/>
              </a:solidFill>
              <a:ln w="5715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4" name="Freeform 8"/>
              <p:cNvSpPr>
                <a:spLocks/>
              </p:cNvSpPr>
              <p:nvPr/>
            </p:nvSpPr>
            <p:spPr bwMode="auto">
              <a:xfrm>
                <a:off x="1056" y="3072"/>
                <a:ext cx="3504" cy="576"/>
              </a:xfrm>
              <a:custGeom>
                <a:avLst/>
                <a:gdLst>
                  <a:gd name="T0" fmla="*/ 3504 w 3504"/>
                  <a:gd name="T1" fmla="*/ 0 h 528"/>
                  <a:gd name="T2" fmla="*/ 3504 w 3504"/>
                  <a:gd name="T3" fmla="*/ 528 h 528"/>
                  <a:gd name="T4" fmla="*/ 0 w 3504"/>
                  <a:gd name="T5" fmla="*/ 528 h 528"/>
                  <a:gd name="T6" fmla="*/ 0 w 3504"/>
                  <a:gd name="T7" fmla="*/ 96 h 528"/>
                  <a:gd name="T8" fmla="*/ 96 w 3504"/>
                  <a:gd name="T9" fmla="*/ 0 h 528"/>
                  <a:gd name="T10" fmla="*/ 3504 w 3504"/>
                  <a:gd name="T11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4" h="528">
                    <a:moveTo>
                      <a:pt x="3504" y="0"/>
                    </a:moveTo>
                    <a:lnTo>
                      <a:pt x="3504" y="528"/>
                    </a:lnTo>
                    <a:lnTo>
                      <a:pt x="0" y="528"/>
                    </a:lnTo>
                    <a:lnTo>
                      <a:pt x="0" y="96"/>
                    </a:lnTo>
                    <a:lnTo>
                      <a:pt x="96" y="0"/>
                    </a:lnTo>
                    <a:lnTo>
                      <a:pt x="350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059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25" name="Group 9"/>
            <p:cNvGrpSpPr>
              <a:grpSpLocks/>
            </p:cNvGrpSpPr>
            <p:nvPr/>
          </p:nvGrpSpPr>
          <p:grpSpPr bwMode="auto">
            <a:xfrm>
              <a:off x="4224" y="3270"/>
              <a:ext cx="312" cy="366"/>
              <a:chOff x="4224" y="3270"/>
              <a:chExt cx="312" cy="366"/>
            </a:xfrm>
          </p:grpSpPr>
          <p:sp>
            <p:nvSpPr>
              <p:cNvPr id="34826" name="Freeform 10"/>
              <p:cNvSpPr>
                <a:spLocks/>
              </p:cNvSpPr>
              <p:nvPr/>
            </p:nvSpPr>
            <p:spPr bwMode="auto">
              <a:xfrm>
                <a:off x="4236" y="3270"/>
                <a:ext cx="156" cy="198"/>
              </a:xfrm>
              <a:custGeom>
                <a:avLst/>
                <a:gdLst>
                  <a:gd name="T0" fmla="*/ 156 w 156"/>
                  <a:gd name="T1" fmla="*/ 0 h 198"/>
                  <a:gd name="T2" fmla="*/ 0 w 156"/>
                  <a:gd name="T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6" h="198">
                    <a:moveTo>
                      <a:pt x="156" y="0"/>
                    </a:moveTo>
                    <a:lnTo>
                      <a:pt x="0" y="19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auto">
              <a:xfrm>
                <a:off x="4224" y="3312"/>
                <a:ext cx="252" cy="324"/>
              </a:xfrm>
              <a:custGeom>
                <a:avLst/>
                <a:gdLst>
                  <a:gd name="T0" fmla="*/ 252 w 252"/>
                  <a:gd name="T1" fmla="*/ 0 h 324"/>
                  <a:gd name="T2" fmla="*/ 0 w 252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2" h="324">
                    <a:moveTo>
                      <a:pt x="252" y="0"/>
                    </a:moveTo>
                    <a:lnTo>
                      <a:pt x="0" y="32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8" name="Freeform 12"/>
              <p:cNvSpPr>
                <a:spLocks/>
              </p:cNvSpPr>
              <p:nvPr/>
            </p:nvSpPr>
            <p:spPr bwMode="auto">
              <a:xfrm>
                <a:off x="4410" y="3360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0 w 126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0" y="1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29" name="Group 13"/>
            <p:cNvGrpSpPr>
              <a:grpSpLocks/>
            </p:cNvGrpSpPr>
            <p:nvPr/>
          </p:nvGrpSpPr>
          <p:grpSpPr bwMode="auto">
            <a:xfrm>
              <a:off x="1056" y="3264"/>
              <a:ext cx="312" cy="366"/>
              <a:chOff x="4224" y="3270"/>
              <a:chExt cx="312" cy="366"/>
            </a:xfrm>
          </p:grpSpPr>
          <p:sp>
            <p:nvSpPr>
              <p:cNvPr id="34830" name="Freeform 14"/>
              <p:cNvSpPr>
                <a:spLocks/>
              </p:cNvSpPr>
              <p:nvPr/>
            </p:nvSpPr>
            <p:spPr bwMode="auto">
              <a:xfrm>
                <a:off x="4236" y="3270"/>
                <a:ext cx="156" cy="198"/>
              </a:xfrm>
              <a:custGeom>
                <a:avLst/>
                <a:gdLst>
                  <a:gd name="T0" fmla="*/ 156 w 156"/>
                  <a:gd name="T1" fmla="*/ 0 h 198"/>
                  <a:gd name="T2" fmla="*/ 0 w 156"/>
                  <a:gd name="T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6" h="198">
                    <a:moveTo>
                      <a:pt x="156" y="0"/>
                    </a:moveTo>
                    <a:lnTo>
                      <a:pt x="0" y="19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1" name="Freeform 15"/>
              <p:cNvSpPr>
                <a:spLocks/>
              </p:cNvSpPr>
              <p:nvPr/>
            </p:nvSpPr>
            <p:spPr bwMode="auto">
              <a:xfrm>
                <a:off x="4224" y="3312"/>
                <a:ext cx="252" cy="324"/>
              </a:xfrm>
              <a:custGeom>
                <a:avLst/>
                <a:gdLst>
                  <a:gd name="T0" fmla="*/ 252 w 252"/>
                  <a:gd name="T1" fmla="*/ 0 h 324"/>
                  <a:gd name="T2" fmla="*/ 0 w 252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2" h="324">
                    <a:moveTo>
                      <a:pt x="252" y="0"/>
                    </a:moveTo>
                    <a:lnTo>
                      <a:pt x="0" y="32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2" name="Freeform 16"/>
              <p:cNvSpPr>
                <a:spLocks/>
              </p:cNvSpPr>
              <p:nvPr/>
            </p:nvSpPr>
            <p:spPr bwMode="auto">
              <a:xfrm>
                <a:off x="4410" y="3360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0 w 126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0" y="1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83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0668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spiegelbeeld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609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spiegel staat . . 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dicht bij de spiegel staat.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3352800" y="3276600"/>
            <a:ext cx="2757488" cy="2105025"/>
            <a:chOff x="2112" y="2064"/>
            <a:chExt cx="1737" cy="1326"/>
          </a:xfrm>
        </p:grpSpPr>
        <p:sp>
          <p:nvSpPr>
            <p:cNvPr id="34838" name="WordArt 22"/>
            <p:cNvSpPr>
              <a:spLocks noChangeArrowheads="1" noChangeShapeType="1" noTextEdit="1"/>
            </p:cNvSpPr>
            <p:nvPr/>
          </p:nvSpPr>
          <p:spPr bwMode="auto">
            <a:xfrm rot="5400000">
              <a:off x="1950" y="2226"/>
              <a:ext cx="1152" cy="8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3" dir="b"/>
              </a:scene3d>
              <a:sp3d extrusionH="430200" prstMaterial="legacyMatte">
                <a:extrusionClr>
                  <a:srgbClr val="FF5050"/>
                </a:extrusionClr>
              </a:sp3d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nl-NL" sz="3600" kern="10">
                  <a:ln w="9525">
                    <a:round/>
                    <a:headEnd/>
                    <a:tailEnd/>
                  </a:ln>
                  <a:solidFill>
                    <a:srgbClr val="FF5050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34839" name="AutoShape 23"/>
            <p:cNvSpPr>
              <a:spLocks noChangeArrowheads="1"/>
            </p:cNvSpPr>
            <p:nvPr/>
          </p:nvSpPr>
          <p:spPr bwMode="auto">
            <a:xfrm>
              <a:off x="3312" y="2928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>
            <a:off x="1905000" y="5013325"/>
            <a:ext cx="3290888" cy="1828800"/>
            <a:chOff x="1200" y="3158"/>
            <a:chExt cx="2073" cy="1152"/>
          </a:xfrm>
        </p:grpSpPr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1200" y="3158"/>
              <a:ext cx="2073" cy="1152"/>
              <a:chOff x="1200" y="3158"/>
              <a:chExt cx="2073" cy="1152"/>
            </a:xfrm>
          </p:grpSpPr>
          <p:grpSp>
            <p:nvGrpSpPr>
              <p:cNvPr id="34854" name="Group 38"/>
              <p:cNvGrpSpPr>
                <a:grpSpLocks/>
              </p:cNvGrpSpPr>
              <p:nvPr/>
            </p:nvGrpSpPr>
            <p:grpSpPr bwMode="auto">
              <a:xfrm>
                <a:off x="1200" y="3158"/>
                <a:ext cx="2073" cy="1152"/>
                <a:chOff x="1200" y="3158"/>
                <a:chExt cx="2073" cy="1152"/>
              </a:xfrm>
            </p:grpSpPr>
            <p:sp>
              <p:nvSpPr>
                <p:cNvPr id="34843" name="AutoShape 27"/>
                <p:cNvSpPr>
                  <a:spLocks noChangeArrowheads="1"/>
                </p:cNvSpPr>
                <p:nvPr/>
              </p:nvSpPr>
              <p:spPr bwMode="auto">
                <a:xfrm>
                  <a:off x="2736" y="3686"/>
                  <a:ext cx="537" cy="462"/>
                </a:xfrm>
                <a:custGeom>
                  <a:avLst/>
                  <a:gdLst>
                    <a:gd name="G0" fmla="+- 9257 0 0"/>
                    <a:gd name="G1" fmla="+- 18514 0 0"/>
                    <a:gd name="G2" fmla="+- 7200 0 0"/>
                    <a:gd name="G3" fmla="*/ 9257 1 2"/>
                    <a:gd name="G4" fmla="+- G3 10800 0"/>
                    <a:gd name="G5" fmla="+- 21600 9257 18514"/>
                    <a:gd name="G6" fmla="+- 18514 7200 0"/>
                    <a:gd name="G7" fmla="*/ G6 1 2"/>
                    <a:gd name="G8" fmla="*/ 18514 2 1"/>
                    <a:gd name="G9" fmla="+- G8 0 21600"/>
                    <a:gd name="G10" fmla="*/ 21600 G0 G1"/>
                    <a:gd name="G11" fmla="*/ 21600 G4 G1"/>
                    <a:gd name="G12" fmla="*/ 21600 G5 G1"/>
                    <a:gd name="G13" fmla="*/ 21600 G7 G1"/>
                    <a:gd name="G14" fmla="*/ 18514 1 2"/>
                    <a:gd name="G15" fmla="+- G5 0 G4"/>
                    <a:gd name="G16" fmla="+- G0 0 G4"/>
                    <a:gd name="G17" fmla="*/ G2 G15 G16"/>
                    <a:gd name="T0" fmla="*/ 15429 w 21600"/>
                    <a:gd name="T1" fmla="*/ 0 h 21600"/>
                    <a:gd name="T2" fmla="*/ 9257 w 21600"/>
                    <a:gd name="T3" fmla="*/ 7200 h 21600"/>
                    <a:gd name="T4" fmla="*/ 0 w 21600"/>
                    <a:gd name="T5" fmla="*/ 18001 h 21600"/>
                    <a:gd name="T6" fmla="*/ 9257 w 21600"/>
                    <a:gd name="T7" fmla="*/ 21600 h 21600"/>
                    <a:gd name="T8" fmla="*/ 18514 w 21600"/>
                    <a:gd name="T9" fmla="*/ 15000 h 21600"/>
                    <a:gd name="T10" fmla="*/ 21600 w 21600"/>
                    <a:gd name="T11" fmla="*/ 7200 h 21600"/>
                    <a:gd name="T12" fmla="*/ 17694720 60000 65536"/>
                    <a:gd name="T13" fmla="*/ 11796480 60000 65536"/>
                    <a:gd name="T14" fmla="*/ 11796480 60000 65536"/>
                    <a:gd name="T15" fmla="*/ 5898240 60000 65536"/>
                    <a:gd name="T16" fmla="*/ 0 60000 65536"/>
                    <a:gd name="T17" fmla="*/ 0 60000 65536"/>
                    <a:gd name="T18" fmla="*/ 0 w 21600"/>
                    <a:gd name="T19" fmla="*/ G12 h 21600"/>
                    <a:gd name="T20" fmla="*/ G1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5429" y="0"/>
                      </a:moveTo>
                      <a:lnTo>
                        <a:pt x="9257" y="7200"/>
                      </a:lnTo>
                      <a:lnTo>
                        <a:pt x="12343" y="7200"/>
                      </a:lnTo>
                      <a:lnTo>
                        <a:pt x="12343" y="14400"/>
                      </a:lnTo>
                      <a:lnTo>
                        <a:pt x="0" y="14400"/>
                      </a:lnTo>
                      <a:lnTo>
                        <a:pt x="0" y="21600"/>
                      </a:lnTo>
                      <a:lnTo>
                        <a:pt x="18514" y="21600"/>
                      </a:lnTo>
                      <a:lnTo>
                        <a:pt x="18514" y="7200"/>
                      </a:lnTo>
                      <a:lnTo>
                        <a:pt x="21600" y="7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44" name="WordArt 28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1038" y="3320"/>
                  <a:ext cx="1152" cy="828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extrusionClr>
                      <a:srgbClr val="FF3300"/>
                    </a:extrusionClr>
                  </a:sp3d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3600" kern="10">
                      <a:ln w="9525">
                        <a:round/>
                        <a:headEnd/>
                        <a:tailEnd/>
                      </a:ln>
                      <a:solidFill>
                        <a:srgbClr val="FF3300"/>
                      </a:solidFill>
                      <a:latin typeface="Arial Black"/>
                    </a:rPr>
                    <a:t>F</a:t>
                  </a:r>
                </a:p>
              </p:txBody>
            </p:sp>
          </p:grpSp>
          <p:sp>
            <p:nvSpPr>
              <p:cNvPr id="34845" name="AutoShape 29"/>
              <p:cNvSpPr>
                <a:spLocks noChangeArrowheads="1"/>
              </p:cNvSpPr>
              <p:nvPr/>
            </p:nvSpPr>
            <p:spPr bwMode="auto">
              <a:xfrm>
                <a:off x="3072" y="3734"/>
                <a:ext cx="96" cy="96"/>
              </a:xfrm>
              <a:prstGeom prst="sun">
                <a:avLst>
                  <a:gd name="adj" fmla="val 4687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850" name="Group 34"/>
              <p:cNvGrpSpPr>
                <a:grpSpLocks/>
              </p:cNvGrpSpPr>
              <p:nvPr/>
            </p:nvGrpSpPr>
            <p:grpSpPr bwMode="auto">
              <a:xfrm>
                <a:off x="3068" y="4004"/>
                <a:ext cx="96" cy="147"/>
                <a:chOff x="3068" y="4014"/>
                <a:chExt cx="96" cy="147"/>
              </a:xfrm>
            </p:grpSpPr>
            <p:sp>
              <p:nvSpPr>
                <p:cNvPr id="34851" name="AutoShape 35"/>
                <p:cNvSpPr>
                  <a:spLocks noChangeArrowheads="1"/>
                </p:cNvSpPr>
                <p:nvPr/>
              </p:nvSpPr>
              <p:spPr bwMode="auto">
                <a:xfrm rot="16226558">
                  <a:off x="3043" y="4039"/>
                  <a:ext cx="146" cy="96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996600"/>
                    </a:gs>
                    <a:gs pos="100000">
                      <a:srgbClr val="996600">
                        <a:gamma/>
                        <a:tint val="52157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9966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kx="3284103" algn="bl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52" name="Freeform 36"/>
                <p:cNvSpPr>
                  <a:spLocks/>
                </p:cNvSpPr>
                <p:nvPr/>
              </p:nvSpPr>
              <p:spPr bwMode="auto">
                <a:xfrm>
                  <a:off x="3117" y="4017"/>
                  <a:ext cx="1" cy="144"/>
                </a:xfrm>
                <a:custGeom>
                  <a:avLst/>
                  <a:gdLst>
                    <a:gd name="T0" fmla="*/ 0 w 1"/>
                    <a:gd name="T1" fmla="*/ 0 h 144"/>
                    <a:gd name="T2" fmla="*/ 0 w 1"/>
                    <a:gd name="T3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44">
                      <a:moveTo>
                        <a:pt x="0" y="0"/>
                      </a:moveTo>
                      <a:lnTo>
                        <a:pt x="0" y="144"/>
                      </a:lnTo>
                    </a:path>
                  </a:pathLst>
                </a:custGeom>
                <a:noFill/>
                <a:ln w="3175" cmpd="sng">
                  <a:solidFill>
                    <a:srgbClr val="9966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4857" name="Freeform 41"/>
            <p:cNvSpPr>
              <a:spLocks/>
            </p:cNvSpPr>
            <p:nvPr/>
          </p:nvSpPr>
          <p:spPr bwMode="auto">
            <a:xfrm>
              <a:off x="1344" y="3282"/>
              <a:ext cx="558" cy="942"/>
            </a:xfrm>
            <a:custGeom>
              <a:avLst/>
              <a:gdLst>
                <a:gd name="T0" fmla="*/ 558 w 558"/>
                <a:gd name="T1" fmla="*/ 0 h 942"/>
                <a:gd name="T2" fmla="*/ 146 w 558"/>
                <a:gd name="T3" fmla="*/ 0 h 942"/>
                <a:gd name="T4" fmla="*/ 0 w 558"/>
                <a:gd name="T5" fmla="*/ 942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942">
                  <a:moveTo>
                    <a:pt x="558" y="0"/>
                  </a:moveTo>
                  <a:lnTo>
                    <a:pt x="146" y="0"/>
                  </a:lnTo>
                  <a:lnTo>
                    <a:pt x="0" y="94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4858" name="Freeform 42"/>
            <p:cNvSpPr>
              <a:spLocks/>
            </p:cNvSpPr>
            <p:nvPr/>
          </p:nvSpPr>
          <p:spPr bwMode="auto">
            <a:xfrm>
              <a:off x="1426" y="3712"/>
              <a:ext cx="410" cy="8"/>
            </a:xfrm>
            <a:custGeom>
              <a:avLst/>
              <a:gdLst>
                <a:gd name="T0" fmla="*/ 0 w 410"/>
                <a:gd name="T1" fmla="*/ 0 h 8"/>
                <a:gd name="T2" fmla="*/ 410 w 410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8">
                  <a:moveTo>
                    <a:pt x="0" y="0"/>
                  </a:moveTo>
                  <a:lnTo>
                    <a:pt x="410" y="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89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utoUpdateAnimBg="0"/>
      <p:bldP spid="34834" grpId="0" autoUpdateAnimBg="0"/>
      <p:bldP spid="34835" grpId="0" autoUpdateAnimBg="0"/>
      <p:bldP spid="348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89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4" name="Picture 14" descr="spiege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625"/>
            <a:ext cx="3635896" cy="27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04608"/>
            <a:ext cx="6552728" cy="327965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60" y="752626"/>
            <a:ext cx="3461677" cy="274838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-25212" y="30753"/>
            <a:ext cx="7405524" cy="6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nl-NL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30753"/>
            <a:ext cx="9180512" cy="661943"/>
          </a:xfrm>
        </p:spPr>
        <p:txBody>
          <a:bodyPr anchor="t" anchorCtr="0"/>
          <a:lstStyle/>
          <a:p>
            <a:pPr algn="l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voorbeelden van een spiegelbeeld</a:t>
            </a:r>
            <a:b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13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IMG_0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23850" y="5373688"/>
            <a:ext cx="2663825" cy="1484312"/>
          </a:xfrm>
          <a:prstGeom prst="wedgeRoundRectCallout">
            <a:avLst>
              <a:gd name="adj1" fmla="val -28606"/>
              <a:gd name="adj2" fmla="val -20037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invallende lichtstraal komt uit L</a:t>
            </a: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6119813" y="4221163"/>
            <a:ext cx="3024187" cy="2420937"/>
          </a:xfrm>
          <a:prstGeom prst="wedgeRoundRectCallout">
            <a:avLst>
              <a:gd name="adj1" fmla="val -70944"/>
              <a:gd name="adj2" fmla="val -11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terug- gekaatste lichtstraal lijkt uit spiegelbeeld B te komen!</a:t>
            </a:r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5940425" y="1700213"/>
            <a:ext cx="2987675" cy="720725"/>
          </a:xfrm>
          <a:prstGeom prst="wedgeRoundRectCallout">
            <a:avLst>
              <a:gd name="adj1" fmla="val -86398"/>
              <a:gd name="adj2" fmla="val -6277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Spiegelbeeld B</a:t>
            </a:r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>
            <a:off x="2905125" y="4076700"/>
            <a:ext cx="2243138" cy="1300163"/>
          </a:xfrm>
          <a:custGeom>
            <a:avLst/>
            <a:gdLst>
              <a:gd name="T0" fmla="*/ 1413 w 1413"/>
              <a:gd name="T1" fmla="*/ 0 h 819"/>
              <a:gd name="T2" fmla="*/ 0 w 1413"/>
              <a:gd name="T3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3" h="819">
                <a:moveTo>
                  <a:pt x="1413" y="0"/>
                </a:moveTo>
                <a:lnTo>
                  <a:pt x="0" y="819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914775" y="39544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 i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i 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516438" y="4365625"/>
            <a:ext cx="86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 i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3203575" y="5661025"/>
            <a:ext cx="2305050" cy="1008063"/>
          </a:xfrm>
          <a:prstGeom prst="wedgeRoundRectCallout">
            <a:avLst>
              <a:gd name="adj1" fmla="val -3236"/>
              <a:gd name="adj2" fmla="val -15047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Loodlijn op de spiegel</a:t>
            </a:r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2051050" y="692150"/>
            <a:ext cx="2305050" cy="1008063"/>
          </a:xfrm>
          <a:prstGeom prst="wedgeRoundRectCallout">
            <a:avLst>
              <a:gd name="adj1" fmla="val 44009"/>
              <a:gd name="adj2" fmla="val 27819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i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i =Hoek van inval</a:t>
            </a: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6011863" y="2708275"/>
            <a:ext cx="2808287" cy="1008063"/>
          </a:xfrm>
          <a:prstGeom prst="wedgeRoundRectCallout">
            <a:avLst>
              <a:gd name="adj1" fmla="val -81315"/>
              <a:gd name="adj2" fmla="val 13614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i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t =Hoek van terugkaatsing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00088" y="25400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648200" y="11541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548680"/>
          </a:xfrm>
          <a:solidFill>
            <a:schemeClr val="bg1">
              <a:alpha val="64000"/>
            </a:schemeClr>
          </a:solidFill>
        </p:spPr>
        <p:txBody>
          <a:bodyPr anchor="t" anchorCtr="0"/>
          <a:lstStyle/>
          <a:p>
            <a:pPr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6306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 animBg="1"/>
      <p:bldP spid="105479" grpId="0" animBg="1"/>
      <p:bldP spid="105480" grpId="0" animBg="1"/>
      <p:bldP spid="105481" grpId="0"/>
      <p:bldP spid="105482" grpId="0"/>
      <p:bldP spid="105483" grpId="0" animBg="1"/>
      <p:bldP spid="105484" grpId="0" animBg="1"/>
      <p:bldP spid="105485" grpId="0" animBg="1"/>
      <p:bldP spid="105486" grpId="0"/>
      <p:bldP spid="105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7" descr="Spiegelwet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5307013" y="2103438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587875" y="27955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105400" y="2794000"/>
            <a:ext cx="86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t	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250825" y="6308725"/>
            <a:ext cx="4608513" cy="549275"/>
          </a:xfrm>
          <a:prstGeom prst="wedgeRoundRectCallout">
            <a:avLst>
              <a:gd name="adj1" fmla="val 46176"/>
              <a:gd name="adj2" fmla="val -36589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i =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hoek van inval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= 30°</a:t>
            </a: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6211888" y="5561013"/>
            <a:ext cx="2932112" cy="1296987"/>
          </a:xfrm>
          <a:prstGeom prst="wedgeRoundRectCallout">
            <a:avLst>
              <a:gd name="adj1" fmla="val -51681"/>
              <a:gd name="adj2" fmla="val -1284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t =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hoek van terugkaatsing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altLang="nl-NL" sz="2800">
                <a:solidFill>
                  <a:srgbClr val="000000"/>
                </a:solidFill>
                <a:cs typeface="Times New Roman" pitchFamily="18" charset="0"/>
              </a:rPr>
              <a:t>±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30°</a:t>
            </a: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6948488" y="0"/>
            <a:ext cx="1511300" cy="620713"/>
          </a:xfrm>
          <a:prstGeom prst="wedgeRoundRectCallout">
            <a:avLst>
              <a:gd name="adj1" fmla="val -127102"/>
              <a:gd name="adj2" fmla="val 24437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spiegel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900113" y="188913"/>
            <a:ext cx="2268537" cy="620712"/>
          </a:xfrm>
          <a:prstGeom prst="wedgeRoundRectCallout">
            <a:avLst>
              <a:gd name="adj1" fmla="val 38523"/>
              <a:gd name="adj2" fmla="val 28862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gradenboog</a:t>
            </a: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6211888" y="2133600"/>
            <a:ext cx="2932112" cy="1655763"/>
          </a:xfrm>
          <a:prstGeom prst="wedgeRoundRectCallout">
            <a:avLst>
              <a:gd name="adj1" fmla="val -78968"/>
              <a:gd name="adj2" fmla="val 7262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normaal, dat is de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loodlijn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op de spiegel</a:t>
            </a:r>
          </a:p>
        </p:txBody>
      </p:sp>
    </p:spTree>
    <p:extLst>
      <p:ext uri="{BB962C8B-B14F-4D97-AF65-F5344CB8AC3E}">
        <p14:creationId xmlns:p14="http://schemas.microsoft.com/office/powerpoint/2010/main" val="2909244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/>
      <p:bldP spid="106502" grpId="0"/>
      <p:bldP spid="106504" grpId="0" animBg="1"/>
      <p:bldP spid="106505" grpId="0" animBg="1"/>
      <p:bldP spid="106506" grpId="0" animBg="1"/>
      <p:bldP spid="106507" grpId="0" animBg="1"/>
      <p:bldP spid="106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4. Teken de teruggekaatste straal.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5943600" y="2667000"/>
            <a:ext cx="3981450" cy="3352800"/>
            <a:chOff x="4020" y="1536"/>
            <a:chExt cx="2508" cy="2112"/>
          </a:xfrm>
        </p:grpSpPr>
        <p:sp>
          <p:nvSpPr>
            <p:cNvPr id="96261" name="AutoShape 5"/>
            <p:cNvSpPr>
              <a:spLocks noChangeArrowheads="1"/>
            </p:cNvSpPr>
            <p:nvPr/>
          </p:nvSpPr>
          <p:spPr bwMode="auto">
            <a:xfrm rot="2737185">
              <a:off x="4440" y="1560"/>
              <a:ext cx="2112" cy="2064"/>
            </a:xfrm>
            <a:prstGeom prst="rtTriangl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4020" y="1602"/>
              <a:ext cx="1476" cy="1944"/>
              <a:chOff x="4020" y="1602"/>
              <a:chExt cx="1476" cy="1944"/>
            </a:xfrm>
          </p:grpSpPr>
          <p:sp>
            <p:nvSpPr>
              <p:cNvPr id="96263" name="Freeform 7"/>
              <p:cNvSpPr>
                <a:spLocks/>
              </p:cNvSpPr>
              <p:nvPr/>
            </p:nvSpPr>
            <p:spPr bwMode="auto">
              <a:xfrm>
                <a:off x="4020" y="2562"/>
                <a:ext cx="1470" cy="1"/>
              </a:xfrm>
              <a:custGeom>
                <a:avLst/>
                <a:gdLst>
                  <a:gd name="T0" fmla="*/ 0 w 1470"/>
                  <a:gd name="T1" fmla="*/ 0 h 1"/>
                  <a:gd name="T2" fmla="*/ 1470 w 147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0" h="1">
                    <a:moveTo>
                      <a:pt x="0" y="0"/>
                    </a:moveTo>
                    <a:lnTo>
                      <a:pt x="1470" y="0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6264" name="Group 8"/>
              <p:cNvGrpSpPr>
                <a:grpSpLocks/>
              </p:cNvGrpSpPr>
              <p:nvPr/>
            </p:nvGrpSpPr>
            <p:grpSpPr bwMode="auto">
              <a:xfrm>
                <a:off x="4590" y="1602"/>
                <a:ext cx="906" cy="960"/>
                <a:chOff x="4590" y="1602"/>
                <a:chExt cx="906" cy="960"/>
              </a:xfrm>
            </p:grpSpPr>
            <p:sp>
              <p:nvSpPr>
                <p:cNvPr id="96265" name="Freeform 9"/>
                <p:cNvSpPr>
                  <a:spLocks/>
                </p:cNvSpPr>
                <p:nvPr/>
              </p:nvSpPr>
              <p:spPr bwMode="auto">
                <a:xfrm>
                  <a:off x="4590" y="1986"/>
                  <a:ext cx="906" cy="576"/>
                </a:xfrm>
                <a:custGeom>
                  <a:avLst/>
                  <a:gdLst>
                    <a:gd name="T0" fmla="*/ 906 w 906"/>
                    <a:gd name="T1" fmla="*/ 576 h 576"/>
                    <a:gd name="T2" fmla="*/ 0 w 906"/>
                    <a:gd name="T3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06" h="576">
                      <a:moveTo>
                        <a:pt x="906" y="576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66" name="Freeform 10"/>
                <p:cNvSpPr>
                  <a:spLocks/>
                </p:cNvSpPr>
                <p:nvPr/>
              </p:nvSpPr>
              <p:spPr bwMode="auto">
                <a:xfrm>
                  <a:off x="5004" y="1602"/>
                  <a:ext cx="492" cy="954"/>
                </a:xfrm>
                <a:custGeom>
                  <a:avLst/>
                  <a:gdLst>
                    <a:gd name="T0" fmla="*/ 492 w 492"/>
                    <a:gd name="T1" fmla="*/ 954 h 954"/>
                    <a:gd name="T2" fmla="*/ 0 w 492"/>
                    <a:gd name="T3" fmla="*/ 0 h 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2" h="954">
                      <a:moveTo>
                        <a:pt x="492" y="954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6267" name="Group 11"/>
              <p:cNvGrpSpPr>
                <a:grpSpLocks/>
              </p:cNvGrpSpPr>
              <p:nvPr/>
            </p:nvGrpSpPr>
            <p:grpSpPr bwMode="auto">
              <a:xfrm>
                <a:off x="4584" y="2562"/>
                <a:ext cx="912" cy="984"/>
                <a:chOff x="4584" y="2562"/>
                <a:chExt cx="912" cy="984"/>
              </a:xfrm>
            </p:grpSpPr>
            <p:sp>
              <p:nvSpPr>
                <p:cNvPr id="96268" name="Freeform 12"/>
                <p:cNvSpPr>
                  <a:spLocks/>
                </p:cNvSpPr>
                <p:nvPr/>
              </p:nvSpPr>
              <p:spPr bwMode="auto">
                <a:xfrm>
                  <a:off x="4584" y="2562"/>
                  <a:ext cx="912" cy="570"/>
                </a:xfrm>
                <a:custGeom>
                  <a:avLst/>
                  <a:gdLst>
                    <a:gd name="T0" fmla="*/ 912 w 912"/>
                    <a:gd name="T1" fmla="*/ 0 h 570"/>
                    <a:gd name="T2" fmla="*/ 0 w 912"/>
                    <a:gd name="T3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12" h="570">
                      <a:moveTo>
                        <a:pt x="912" y="0"/>
                      </a:moveTo>
                      <a:lnTo>
                        <a:pt x="0" y="57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69" name="Freeform 13"/>
                <p:cNvSpPr>
                  <a:spLocks/>
                </p:cNvSpPr>
                <p:nvPr/>
              </p:nvSpPr>
              <p:spPr bwMode="auto">
                <a:xfrm>
                  <a:off x="4986" y="2568"/>
                  <a:ext cx="510" cy="978"/>
                </a:xfrm>
                <a:custGeom>
                  <a:avLst/>
                  <a:gdLst>
                    <a:gd name="T0" fmla="*/ 510 w 510"/>
                    <a:gd name="T1" fmla="*/ 0 h 978"/>
                    <a:gd name="T2" fmla="*/ 0 w 510"/>
                    <a:gd name="T3" fmla="*/ 978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10" h="978">
                      <a:moveTo>
                        <a:pt x="510" y="0"/>
                      </a:moveTo>
                      <a:lnTo>
                        <a:pt x="0" y="978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8316913" y="1844675"/>
            <a:ext cx="58737" cy="4943475"/>
            <a:chOff x="3948" y="1158"/>
            <a:chExt cx="37" cy="3114"/>
          </a:xfrm>
        </p:grpSpPr>
        <p:sp>
          <p:nvSpPr>
            <p:cNvPr id="96271" name="Freeform 15"/>
            <p:cNvSpPr>
              <a:spLocks/>
            </p:cNvSpPr>
            <p:nvPr/>
          </p:nvSpPr>
          <p:spPr bwMode="auto">
            <a:xfrm>
              <a:off x="3948" y="1182"/>
              <a:ext cx="1" cy="3090"/>
            </a:xfrm>
            <a:custGeom>
              <a:avLst/>
              <a:gdLst>
                <a:gd name="T0" fmla="*/ 0 w 1"/>
                <a:gd name="T1" fmla="*/ 0 h 3090"/>
                <a:gd name="T2" fmla="*/ 0 w 1"/>
                <a:gd name="T3" fmla="*/ 30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090">
                  <a:moveTo>
                    <a:pt x="0" y="0"/>
                  </a:moveTo>
                  <a:lnTo>
                    <a:pt x="0" y="30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auto">
            <a:xfrm>
              <a:off x="3984" y="1158"/>
              <a:ext cx="1" cy="3102"/>
            </a:xfrm>
            <a:custGeom>
              <a:avLst/>
              <a:gdLst>
                <a:gd name="T0" fmla="*/ 0 w 1"/>
                <a:gd name="T1" fmla="*/ 0 h 3102"/>
                <a:gd name="T2" fmla="*/ 0 w 1"/>
                <a:gd name="T3" fmla="*/ 310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02">
                  <a:moveTo>
                    <a:pt x="0" y="0"/>
                  </a:moveTo>
                  <a:lnTo>
                    <a:pt x="0" y="3102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5486400" y="2667000"/>
            <a:ext cx="2833688" cy="1619250"/>
            <a:chOff x="1757" y="1719"/>
            <a:chExt cx="2188" cy="981"/>
          </a:xfrm>
        </p:grpSpPr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6276" name="Line 20"/>
          <p:cNvSpPr>
            <a:spLocks noChangeShapeType="1"/>
          </p:cNvSpPr>
          <p:nvPr/>
        </p:nvSpPr>
        <p:spPr bwMode="auto">
          <a:xfrm flipH="1">
            <a:off x="4038600" y="4286250"/>
            <a:ext cx="42814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3810000" y="4286250"/>
            <a:ext cx="4510088" cy="2571750"/>
            <a:chOff x="432" y="2700"/>
            <a:chExt cx="3513" cy="1620"/>
          </a:xfrm>
        </p:grpSpPr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 flipH="1">
              <a:off x="432" y="2700"/>
              <a:ext cx="3513" cy="16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auto">
            <a:xfrm>
              <a:off x="1849" y="3594"/>
              <a:ext cx="143" cy="69"/>
            </a:xfrm>
            <a:custGeom>
              <a:avLst/>
              <a:gdLst>
                <a:gd name="T0" fmla="*/ 143 w 143"/>
                <a:gd name="T1" fmla="*/ 0 h 69"/>
                <a:gd name="T2" fmla="*/ 0 w 143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69">
                  <a:moveTo>
                    <a:pt x="143" y="0"/>
                  </a:moveTo>
                  <a:lnTo>
                    <a:pt x="0" y="69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6280" name="Arc 24"/>
          <p:cNvSpPr>
            <a:spLocks/>
          </p:cNvSpPr>
          <p:nvPr/>
        </p:nvSpPr>
        <p:spPr bwMode="auto">
          <a:xfrm rot="19639830" flipH="1">
            <a:off x="7343775" y="3665538"/>
            <a:ext cx="839788" cy="931862"/>
          </a:xfrm>
          <a:custGeom>
            <a:avLst/>
            <a:gdLst>
              <a:gd name="G0" fmla="+- 0 0 0"/>
              <a:gd name="G1" fmla="+- 18302 0 0"/>
              <a:gd name="G2" fmla="+- 21600 0 0"/>
              <a:gd name="T0" fmla="*/ 11471 w 18728"/>
              <a:gd name="T1" fmla="*/ 0 h 18302"/>
              <a:gd name="T2" fmla="*/ 18728 w 18728"/>
              <a:gd name="T3" fmla="*/ 7540 h 18302"/>
              <a:gd name="T4" fmla="*/ 0 w 18728"/>
              <a:gd name="T5" fmla="*/ 18302 h 1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8" h="18302" fill="none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</a:path>
              <a:path w="18728" h="18302" stroke="0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  <a:lnTo>
                  <a:pt x="0" y="1830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858000" y="3581400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nl-NL" altLang="nl-NL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6858000" y="4233282"/>
            <a:ext cx="322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0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sz="40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3" name="Arc 27"/>
          <p:cNvSpPr>
            <a:spLocks/>
          </p:cNvSpPr>
          <p:nvPr/>
        </p:nvSpPr>
        <p:spPr bwMode="auto">
          <a:xfrm rot="18369627" flipH="1">
            <a:off x="7253288" y="4029075"/>
            <a:ext cx="973137" cy="779463"/>
          </a:xfrm>
          <a:custGeom>
            <a:avLst/>
            <a:gdLst>
              <a:gd name="G0" fmla="+- 0 0 0"/>
              <a:gd name="G1" fmla="+- 17382 0 0"/>
              <a:gd name="G2" fmla="+- 21600 0 0"/>
              <a:gd name="T0" fmla="*/ 12823 w 19144"/>
              <a:gd name="T1" fmla="*/ 0 h 17382"/>
              <a:gd name="T2" fmla="*/ 19144 w 19144"/>
              <a:gd name="T3" fmla="*/ 7379 h 17382"/>
              <a:gd name="T4" fmla="*/ 0 w 19144"/>
              <a:gd name="T5" fmla="*/ 17382 h 17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44" h="17382" fill="none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</a:path>
              <a:path w="19144" h="17382" stroke="0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  <a:lnTo>
                  <a:pt x="0" y="1738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6284" name="AutoShape 28"/>
          <p:cNvSpPr>
            <a:spLocks noChangeArrowheads="1"/>
          </p:cNvSpPr>
          <p:nvPr/>
        </p:nvSpPr>
        <p:spPr bwMode="auto">
          <a:xfrm>
            <a:off x="5334000" y="25146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0" y="97155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2. Meet hoek van inval . . . . . . . . :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6510338" y="97155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 i = 29°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0" y="1423988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3. Teken hoek van terugkaatsing :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6615113" y="1423988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t = 29°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-36513" y="44450"/>
            <a:ext cx="91440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0000"/>
                </a:solidFill>
                <a:latin typeface="Sitka Banner" panose="02000505000000020004" pitchFamily="2" charset="0"/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  <a:latin typeface="Sitka Banner" panose="02000505000000020004" pitchFamily="2" charset="0"/>
              </a:rPr>
              <a:t>teruggekaatste</a:t>
            </a:r>
            <a:r>
              <a:rPr lang="en-US" altLang="nl-NL" sz="3200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Sitka Banner" panose="02000505000000020004" pitchFamily="2" charset="0"/>
              </a:rPr>
              <a:t>straal</a:t>
            </a:r>
            <a:r>
              <a:rPr lang="en-US" altLang="nl-NL" sz="3200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Sitka Banner" panose="02000505000000020004" pitchFamily="2" charset="0"/>
              </a:rPr>
              <a:t>tekenen</a:t>
            </a:r>
            <a:r>
              <a:rPr lang="en-US" altLang="nl-NL" sz="3200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Sitka Banner" panose="02000505000000020004" pitchFamily="2" charset="0"/>
              </a:rPr>
              <a:t>gaat</a:t>
            </a:r>
            <a:r>
              <a:rPr lang="en-US" altLang="nl-NL" sz="3200" dirty="0">
                <a:solidFill>
                  <a:srgbClr val="FF0000"/>
                </a:solidFill>
                <a:latin typeface="Sitka Banner" panose="02000505000000020004" pitchFamily="2" charset="0"/>
              </a:rPr>
              <a:t> zo:</a:t>
            </a:r>
            <a:endParaRPr lang="nl-NL" altLang="nl-NL" sz="3200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5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autoUpdateAnimBg="0"/>
      <p:bldP spid="96276" grpId="0" animBg="1"/>
      <p:bldP spid="96280" grpId="0" animBg="1"/>
      <p:bldP spid="96281" grpId="0" autoUpdateAnimBg="0"/>
      <p:bldP spid="96282" grpId="0" autoUpdateAnimBg="0"/>
      <p:bldP spid="96283" grpId="0" animBg="1"/>
      <p:bldP spid="96284" grpId="0" animBg="1"/>
      <p:bldP spid="96285" grpId="0" autoUpdateAnimBg="0"/>
      <p:bldP spid="96286" grpId="0" autoUpdateAnimBg="0"/>
      <p:bldP spid="96287" grpId="0" autoUpdateAnimBg="0"/>
      <p:bldP spid="96288" grpId="0" autoUpdateAnimBg="0"/>
      <p:bldP spid="962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0" name="Rectangle 68"/>
          <p:cNvSpPr>
            <a:spLocks noChangeArrowheads="1"/>
          </p:cNvSpPr>
          <p:nvPr/>
        </p:nvSpPr>
        <p:spPr bwMode="auto">
          <a:xfrm flipH="1">
            <a:off x="5184775" y="4435475"/>
            <a:ext cx="2019300" cy="179228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7235825" y="4437063"/>
            <a:ext cx="1944688" cy="1792287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Spiegelende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weerkaatsing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733800"/>
            <a:ext cx="502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   is terugkaatsing . . 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462838" y="990600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629400" y="990600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 rot="16200000" flipH="1">
            <a:off x="7351712" y="1182688"/>
            <a:ext cx="79375" cy="3505200"/>
            <a:chOff x="3948" y="1158"/>
            <a:chExt cx="37" cy="3114"/>
          </a:xfrm>
        </p:grpSpPr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3948" y="1182"/>
              <a:ext cx="1" cy="3090"/>
            </a:xfrm>
            <a:custGeom>
              <a:avLst/>
              <a:gdLst>
                <a:gd name="T0" fmla="*/ 0 w 1"/>
                <a:gd name="T1" fmla="*/ 0 h 3090"/>
                <a:gd name="T2" fmla="*/ 0 w 1"/>
                <a:gd name="T3" fmla="*/ 30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090">
                  <a:moveTo>
                    <a:pt x="0" y="0"/>
                  </a:moveTo>
                  <a:lnTo>
                    <a:pt x="0" y="30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3984" y="1158"/>
              <a:ext cx="1" cy="3102"/>
            </a:xfrm>
            <a:custGeom>
              <a:avLst/>
              <a:gdLst>
                <a:gd name="T0" fmla="*/ 0 w 1"/>
                <a:gd name="T1" fmla="*/ 0 h 3102"/>
                <a:gd name="T2" fmla="*/ 0 w 1"/>
                <a:gd name="T3" fmla="*/ 310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02">
                  <a:moveTo>
                    <a:pt x="0" y="0"/>
                  </a:moveTo>
                  <a:lnTo>
                    <a:pt x="0" y="3102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 rot="16200000" flipH="1">
            <a:off x="4950619" y="685007"/>
            <a:ext cx="2833687" cy="1619250"/>
            <a:chOff x="1757" y="1719"/>
            <a:chExt cx="2188" cy="981"/>
          </a:xfrm>
        </p:grpSpPr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692" name="Freeform 20"/>
          <p:cNvSpPr>
            <a:spLocks/>
          </p:cNvSpPr>
          <p:nvPr/>
        </p:nvSpPr>
        <p:spPr bwMode="auto">
          <a:xfrm>
            <a:off x="7177088" y="0"/>
            <a:ext cx="4762" cy="2911475"/>
          </a:xfrm>
          <a:custGeom>
            <a:avLst/>
            <a:gdLst>
              <a:gd name="T0" fmla="*/ 0 w 3"/>
              <a:gd name="T1" fmla="*/ 1834 h 1834"/>
              <a:gd name="T2" fmla="*/ 3 w 3"/>
              <a:gd name="T3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834">
                <a:moveTo>
                  <a:pt x="0" y="1834"/>
                </a:moveTo>
                <a:lnTo>
                  <a:pt x="3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7175500" y="247650"/>
            <a:ext cx="1530350" cy="2663825"/>
            <a:chOff x="3800" y="2460"/>
            <a:chExt cx="964" cy="1678"/>
          </a:xfrm>
        </p:grpSpPr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3800" y="2460"/>
              <a:ext cx="964" cy="1678"/>
            </a:xfrm>
            <a:custGeom>
              <a:avLst/>
              <a:gdLst>
                <a:gd name="T0" fmla="*/ 0 w 964"/>
                <a:gd name="T1" fmla="*/ 1678 h 1678"/>
                <a:gd name="T2" fmla="*/ 964 w 964"/>
                <a:gd name="T3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4" h="1678">
                  <a:moveTo>
                    <a:pt x="0" y="1678"/>
                  </a:moveTo>
                  <a:lnTo>
                    <a:pt x="964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4368" y="3018"/>
              <a:ext cx="78" cy="138"/>
            </a:xfrm>
            <a:custGeom>
              <a:avLst/>
              <a:gdLst>
                <a:gd name="T0" fmla="*/ 0 w 78"/>
                <a:gd name="T1" fmla="*/ 138 h 138"/>
                <a:gd name="T2" fmla="*/ 78 w 78"/>
                <a:gd name="T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38">
                  <a:moveTo>
                    <a:pt x="0" y="138"/>
                  </a:moveTo>
                  <a:lnTo>
                    <a:pt x="78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696" name="Arc 24"/>
          <p:cNvSpPr>
            <a:spLocks/>
          </p:cNvSpPr>
          <p:nvPr/>
        </p:nvSpPr>
        <p:spPr bwMode="auto">
          <a:xfrm rot="-3439830">
            <a:off x="6604000" y="1889126"/>
            <a:ext cx="839787" cy="931862"/>
          </a:xfrm>
          <a:custGeom>
            <a:avLst/>
            <a:gdLst>
              <a:gd name="G0" fmla="+- 0 0 0"/>
              <a:gd name="G1" fmla="+- 18302 0 0"/>
              <a:gd name="G2" fmla="+- 21600 0 0"/>
              <a:gd name="T0" fmla="*/ 11471 w 18728"/>
              <a:gd name="T1" fmla="*/ 0 h 18302"/>
              <a:gd name="T2" fmla="*/ 18728 w 18728"/>
              <a:gd name="T3" fmla="*/ 7540 h 18302"/>
              <a:gd name="T4" fmla="*/ 0 w 18728"/>
              <a:gd name="T5" fmla="*/ 18302 h 1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8" h="18302" fill="none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</a:path>
              <a:path w="18728" h="18302" stroke="0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  <a:lnTo>
                  <a:pt x="0" y="1830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 rot="-2169627">
            <a:off x="6824663" y="1941513"/>
            <a:ext cx="973137" cy="779462"/>
          </a:xfrm>
          <a:custGeom>
            <a:avLst/>
            <a:gdLst>
              <a:gd name="G0" fmla="+- 0 0 0"/>
              <a:gd name="G1" fmla="+- 17382 0 0"/>
              <a:gd name="G2" fmla="+- 21600 0 0"/>
              <a:gd name="T0" fmla="*/ 12823 w 19144"/>
              <a:gd name="T1" fmla="*/ 0 h 17382"/>
              <a:gd name="T2" fmla="*/ 19144 w 19144"/>
              <a:gd name="T3" fmla="*/ 7379 h 17382"/>
              <a:gd name="T4" fmla="*/ 0 w 19144"/>
              <a:gd name="T5" fmla="*/ 17382 h 17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44" h="17382" fill="none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</a:path>
              <a:path w="19144" h="17382" stroke="0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  <a:lnTo>
                  <a:pt x="0" y="1738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66198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   is terugkaatsing . . 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3124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2. Diffuse weerkaatsing . . 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119538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   in één richting: i = t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0" y="4267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   in alle richtingen.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720" name="Group 48"/>
          <p:cNvGrpSpPr>
            <a:grpSpLocks/>
          </p:cNvGrpSpPr>
          <p:nvPr/>
        </p:nvGrpSpPr>
        <p:grpSpPr bwMode="auto">
          <a:xfrm rot="16200000" flipH="1">
            <a:off x="4950619" y="3961607"/>
            <a:ext cx="2833687" cy="1619250"/>
            <a:chOff x="1757" y="1719"/>
            <a:chExt cx="2188" cy="981"/>
          </a:xfrm>
        </p:grpSpPr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727" name="Arc 55"/>
          <p:cNvSpPr>
            <a:spLocks/>
          </p:cNvSpPr>
          <p:nvPr/>
        </p:nvSpPr>
        <p:spPr bwMode="auto">
          <a:xfrm rot="-3439830">
            <a:off x="6604000" y="5165726"/>
            <a:ext cx="839787" cy="931862"/>
          </a:xfrm>
          <a:custGeom>
            <a:avLst/>
            <a:gdLst>
              <a:gd name="G0" fmla="+- 0 0 0"/>
              <a:gd name="G1" fmla="+- 18302 0 0"/>
              <a:gd name="G2" fmla="+- 21600 0 0"/>
              <a:gd name="T0" fmla="*/ 11471 w 18728"/>
              <a:gd name="T1" fmla="*/ 0 h 18302"/>
              <a:gd name="T2" fmla="*/ 18728 w 18728"/>
              <a:gd name="T3" fmla="*/ 7540 h 18302"/>
              <a:gd name="T4" fmla="*/ 0 w 18728"/>
              <a:gd name="T5" fmla="*/ 18302 h 1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8" h="18302" fill="none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</a:path>
              <a:path w="18728" h="18302" stroke="0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  <a:lnTo>
                  <a:pt x="0" y="1830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19" name="Freeform 47"/>
          <p:cNvSpPr>
            <a:spLocks/>
          </p:cNvSpPr>
          <p:nvPr/>
        </p:nvSpPr>
        <p:spPr bwMode="auto">
          <a:xfrm>
            <a:off x="5162550" y="6257925"/>
            <a:ext cx="3965575" cy="3175"/>
          </a:xfrm>
          <a:custGeom>
            <a:avLst/>
            <a:gdLst>
              <a:gd name="T0" fmla="*/ 0 w 2498"/>
              <a:gd name="T1" fmla="*/ 0 h 2"/>
              <a:gd name="T2" fmla="*/ 2498 w 2498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98" h="2">
                <a:moveTo>
                  <a:pt x="0" y="0"/>
                </a:moveTo>
                <a:lnTo>
                  <a:pt x="2498" y="2"/>
                </a:lnTo>
              </a:path>
            </a:pathLst>
          </a:custGeom>
          <a:noFill/>
          <a:ln w="76200" cmpd="sng">
            <a:pattFill prst="lgConfetti">
              <a:fgClr>
                <a:schemeClr val="tx1"/>
              </a:fgClr>
              <a:bgClr>
                <a:schemeClr val="bg1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8748" name="Group 76"/>
          <p:cNvGrpSpPr>
            <a:grpSpLocks/>
          </p:cNvGrpSpPr>
          <p:nvPr/>
        </p:nvGrpSpPr>
        <p:grpSpPr bwMode="auto">
          <a:xfrm>
            <a:off x="5143500" y="4400550"/>
            <a:ext cx="4019550" cy="1809750"/>
            <a:chOff x="3240" y="2772"/>
            <a:chExt cx="2532" cy="1140"/>
          </a:xfrm>
        </p:grpSpPr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4518" y="3036"/>
              <a:ext cx="708" cy="873"/>
            </a:xfrm>
            <a:custGeom>
              <a:avLst/>
              <a:gdLst>
                <a:gd name="T0" fmla="*/ 0 w 708"/>
                <a:gd name="T1" fmla="*/ 873 h 873"/>
                <a:gd name="T2" fmla="*/ 708 w 708"/>
                <a:gd name="T3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8" h="873">
                  <a:moveTo>
                    <a:pt x="0" y="873"/>
                  </a:moveTo>
                  <a:lnTo>
                    <a:pt x="708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3246" y="3522"/>
              <a:ext cx="1271" cy="380"/>
            </a:xfrm>
            <a:custGeom>
              <a:avLst/>
              <a:gdLst>
                <a:gd name="T0" fmla="*/ 1271 w 1271"/>
                <a:gd name="T1" fmla="*/ 380 h 380"/>
                <a:gd name="T2" fmla="*/ 0 w 1271"/>
                <a:gd name="T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71" h="380">
                  <a:moveTo>
                    <a:pt x="1271" y="380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3240" y="3246"/>
              <a:ext cx="1290" cy="663"/>
            </a:xfrm>
            <a:custGeom>
              <a:avLst/>
              <a:gdLst>
                <a:gd name="T0" fmla="*/ 1290 w 1290"/>
                <a:gd name="T1" fmla="*/ 663 h 663"/>
                <a:gd name="T2" fmla="*/ 0 w 1290"/>
                <a:gd name="T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0" h="663">
                  <a:moveTo>
                    <a:pt x="1290" y="66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3894" y="3024"/>
              <a:ext cx="633" cy="888"/>
            </a:xfrm>
            <a:custGeom>
              <a:avLst/>
              <a:gdLst>
                <a:gd name="T0" fmla="*/ 633 w 633"/>
                <a:gd name="T1" fmla="*/ 888 h 888"/>
                <a:gd name="T2" fmla="*/ 0 w 633"/>
                <a:gd name="T3" fmla="*/ 0 h 888"/>
                <a:gd name="T4" fmla="*/ 132 w 633"/>
                <a:gd name="T5" fmla="*/ 18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3" h="888">
                  <a:moveTo>
                    <a:pt x="633" y="888"/>
                  </a:moveTo>
                  <a:lnTo>
                    <a:pt x="0" y="0"/>
                  </a:lnTo>
                  <a:lnTo>
                    <a:pt x="132" y="18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4278" y="2772"/>
              <a:ext cx="249" cy="1140"/>
            </a:xfrm>
            <a:custGeom>
              <a:avLst/>
              <a:gdLst>
                <a:gd name="T0" fmla="*/ 249 w 249"/>
                <a:gd name="T1" fmla="*/ 1140 h 1140"/>
                <a:gd name="T2" fmla="*/ 0 w 249"/>
                <a:gd name="T3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" h="1140">
                  <a:moveTo>
                    <a:pt x="249" y="1140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4524" y="2814"/>
              <a:ext cx="204" cy="1098"/>
            </a:xfrm>
            <a:custGeom>
              <a:avLst/>
              <a:gdLst>
                <a:gd name="T0" fmla="*/ 0 w 204"/>
                <a:gd name="T1" fmla="*/ 1098 h 1098"/>
                <a:gd name="T2" fmla="*/ 204 w 204"/>
                <a:gd name="T3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1098">
                  <a:moveTo>
                    <a:pt x="0" y="1098"/>
                  </a:moveTo>
                  <a:lnTo>
                    <a:pt x="204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4512" y="3210"/>
              <a:ext cx="1260" cy="702"/>
            </a:xfrm>
            <a:custGeom>
              <a:avLst/>
              <a:gdLst>
                <a:gd name="T0" fmla="*/ 0 w 1260"/>
                <a:gd name="T1" fmla="*/ 702 h 702"/>
                <a:gd name="T2" fmla="*/ 1260 w 1260"/>
                <a:gd name="T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0" h="702">
                  <a:moveTo>
                    <a:pt x="0" y="702"/>
                  </a:moveTo>
                  <a:lnTo>
                    <a:pt x="126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36" name="Freeform 64"/>
            <p:cNvSpPr>
              <a:spLocks/>
            </p:cNvSpPr>
            <p:nvPr/>
          </p:nvSpPr>
          <p:spPr bwMode="auto">
            <a:xfrm>
              <a:off x="4518" y="3522"/>
              <a:ext cx="1248" cy="384"/>
            </a:xfrm>
            <a:custGeom>
              <a:avLst/>
              <a:gdLst>
                <a:gd name="T0" fmla="*/ 0 w 1248"/>
                <a:gd name="T1" fmla="*/ 384 h 384"/>
                <a:gd name="T2" fmla="*/ 1248 w 1248"/>
                <a:gd name="T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48" h="384">
                  <a:moveTo>
                    <a:pt x="0" y="384"/>
                  </a:moveTo>
                  <a:lnTo>
                    <a:pt x="1248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723" name="Freeform 51"/>
          <p:cNvSpPr>
            <a:spLocks/>
          </p:cNvSpPr>
          <p:nvPr/>
        </p:nvSpPr>
        <p:spPr bwMode="auto">
          <a:xfrm>
            <a:off x="7181850" y="3276600"/>
            <a:ext cx="1588" cy="2933700"/>
          </a:xfrm>
          <a:custGeom>
            <a:avLst/>
            <a:gdLst>
              <a:gd name="T0" fmla="*/ 0 w 1"/>
              <a:gd name="T1" fmla="*/ 1848 h 1848"/>
              <a:gd name="T2" fmla="*/ 0 w 1"/>
              <a:gd name="T3" fmla="*/ 0 h 18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848">
                <a:moveTo>
                  <a:pt x="0" y="1848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6629400" y="426720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51" name="AutoShape 79"/>
          <p:cNvSpPr>
            <a:spLocks noChangeArrowheads="1"/>
          </p:cNvSpPr>
          <p:nvPr/>
        </p:nvSpPr>
        <p:spPr bwMode="auto">
          <a:xfrm>
            <a:off x="179388" y="5229225"/>
            <a:ext cx="4105275" cy="1439863"/>
          </a:xfrm>
          <a:prstGeom prst="wedgeRoundRectCallout">
            <a:avLst>
              <a:gd name="adj1" fmla="val 69954"/>
              <a:gd name="adj2" fmla="val 2188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latin typeface="Comic Sans MS" pitchFamily="66" charset="0"/>
              </a:rPr>
              <a:t>Ruw oppervlak. Bijvoorbeeld matte verf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latin typeface="Comic Sans MS" pitchFamily="66" charset="0"/>
              </a:rPr>
              <a:t>of projectiescherm</a:t>
            </a:r>
          </a:p>
        </p:txBody>
      </p:sp>
      <p:sp>
        <p:nvSpPr>
          <p:cNvPr id="28752" name="AutoShape 80"/>
          <p:cNvSpPr>
            <a:spLocks noChangeArrowheads="1"/>
          </p:cNvSpPr>
          <p:nvPr/>
        </p:nvSpPr>
        <p:spPr bwMode="auto">
          <a:xfrm>
            <a:off x="0" y="1773238"/>
            <a:ext cx="4105275" cy="1439862"/>
          </a:xfrm>
          <a:prstGeom prst="wedgeRoundRectCallout">
            <a:avLst>
              <a:gd name="adj1" fmla="val 84569"/>
              <a:gd name="adj2" fmla="val 2783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latin typeface="Comic Sans MS" pitchFamily="66" charset="0"/>
              </a:rPr>
              <a:t>Glad oppervlak. Bijvoorbeeld spiegel, wateroppervlak of glimmend metaal</a:t>
            </a: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8101013" y="6400800"/>
            <a:ext cx="1042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24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0" grpId="0" animBg="1"/>
      <p:bldP spid="28739" grpId="0" animBg="1"/>
      <p:bldP spid="28674" grpId="0" autoUpdateAnimBg="0"/>
      <p:bldP spid="28675" grpId="0" autoUpdateAnimBg="0"/>
      <p:bldP spid="28698" grpId="0" autoUpdateAnimBg="0"/>
      <p:bldP spid="28697" grpId="0" autoUpdateAnimBg="0"/>
      <p:bldP spid="28692" grpId="0" animBg="1"/>
      <p:bldP spid="28696" grpId="0" animBg="1"/>
      <p:bldP spid="28699" grpId="0" animBg="1"/>
      <p:bldP spid="28701" grpId="0" autoUpdateAnimBg="0"/>
      <p:bldP spid="28703" grpId="0" autoUpdateAnimBg="0"/>
      <p:bldP spid="28710" grpId="0" autoUpdateAnimBg="0"/>
      <p:bldP spid="28712" grpId="0" autoUpdateAnimBg="0"/>
      <p:bldP spid="28727" grpId="0" animBg="1"/>
      <p:bldP spid="28719" grpId="0" animBg="1"/>
      <p:bldP spid="28723" grpId="0" animBg="1"/>
      <p:bldP spid="28716" grpId="0" autoUpdateAnimBg="0"/>
      <p:bldP spid="28751" grpId="0" animBg="1"/>
      <p:bldP spid="287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12" y="30753"/>
            <a:ext cx="7405524" cy="661943"/>
          </a:xfrm>
        </p:spPr>
        <p:txBody>
          <a:bodyPr anchor="t" anchorCtr="0"/>
          <a:lstStyle/>
          <a:p>
            <a:pPr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(Beslagen) spiegel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5503636" cy="5523649"/>
          </a:xfrm>
        </p:spPr>
      </p:pic>
      <p:sp>
        <p:nvSpPr>
          <p:cNvPr id="5" name="Tekstvak 4"/>
          <p:cNvSpPr txBox="1"/>
          <p:nvPr/>
        </p:nvSpPr>
        <p:spPr>
          <a:xfrm>
            <a:off x="5868144" y="27089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terugkaatsing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68144" y="55172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Spiegelende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terugkaatsing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911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990600" y="2890838"/>
            <a:ext cx="3524250" cy="238125"/>
            <a:chOff x="624" y="1632"/>
            <a:chExt cx="2220" cy="150"/>
          </a:xfrm>
        </p:grpSpPr>
        <p:sp>
          <p:nvSpPr>
            <p:cNvPr id="97283" name="Freeform 3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4495800" y="2454275"/>
            <a:ext cx="60325" cy="4098925"/>
            <a:chOff x="2832" y="1546"/>
            <a:chExt cx="38" cy="2582"/>
          </a:xfrm>
        </p:grpSpPr>
        <p:sp>
          <p:nvSpPr>
            <p:cNvPr id="97286" name="Freeform 6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7287" name="Freeform 7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72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04875"/>
          </a:xfrm>
        </p:spPr>
        <p:txBody>
          <a:bodyPr/>
          <a:lstStyle/>
          <a:p>
            <a:pPr marL="87313" indent="-87313" algn="l"/>
            <a:r>
              <a:rPr lang="en-US" altLang="nl-NL" sz="3200" dirty="0">
                <a:solidFill>
                  <a:srgbClr val="FF0000"/>
                </a:solidFill>
              </a:rPr>
              <a:t>De </a:t>
            </a:r>
            <a:r>
              <a:rPr lang="en-US" altLang="nl-NL" sz="3200" dirty="0" err="1">
                <a:solidFill>
                  <a:srgbClr val="FF0000"/>
                </a:solidFill>
              </a:rPr>
              <a:t>teruggekaatste</a:t>
            </a:r>
            <a:r>
              <a:rPr lang="en-US" altLang="nl-NL" sz="3200" dirty="0">
                <a:solidFill>
                  <a:srgbClr val="FF0000"/>
                </a:solidFill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</a:rPr>
              <a:t>straal</a:t>
            </a:r>
            <a:r>
              <a:rPr lang="en-US" altLang="nl-NL" sz="3200" dirty="0">
                <a:solidFill>
                  <a:srgbClr val="FF0000"/>
                </a:solidFill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</a:rPr>
              <a:t>tekenen</a:t>
            </a:r>
            <a:r>
              <a:rPr lang="en-US" altLang="nl-NL" sz="3200" dirty="0">
                <a:solidFill>
                  <a:srgbClr val="FF0000"/>
                </a:solidFill>
              </a:rPr>
              <a:t> met</a:t>
            </a:r>
            <a:br>
              <a:rPr lang="en-US" altLang="nl-NL" sz="3200" dirty="0">
                <a:solidFill>
                  <a:srgbClr val="FF0000"/>
                </a:solidFill>
              </a:rPr>
            </a:br>
            <a:r>
              <a:rPr lang="en-US" altLang="nl-NL" sz="3200" dirty="0">
                <a:solidFill>
                  <a:srgbClr val="FF0000"/>
                </a:solidFill>
              </a:rPr>
              <a:t>het </a:t>
            </a:r>
            <a:r>
              <a:rPr lang="en-US" altLang="nl-NL" sz="3200" dirty="0" err="1">
                <a:solidFill>
                  <a:srgbClr val="FF0000"/>
                </a:solidFill>
              </a:rPr>
              <a:t>spiegelbeeld</a:t>
            </a:r>
            <a:r>
              <a:rPr lang="en-US" altLang="nl-NL" sz="3200" dirty="0">
                <a:solidFill>
                  <a:srgbClr val="FF0000"/>
                </a:solidFill>
              </a:rPr>
              <a:t> B:</a:t>
            </a:r>
            <a:endParaRPr lang="nl-NL" altLang="nl-NL" sz="3200" dirty="0">
              <a:solidFill>
                <a:srgbClr val="FF0000"/>
              </a:solidFill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/>
              <a:t>2. De straal kaatst terug alsof hij. .</a:t>
            </a:r>
            <a:endParaRPr lang="nl-NL" altLang="nl-NL" sz="320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1052513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/>
              <a:t>1. </a:t>
            </a:r>
            <a:r>
              <a:rPr lang="en-US" altLang="nl-NL" sz="3200" dirty="0" err="1"/>
              <a:t>Teken</a:t>
            </a:r>
            <a:r>
              <a:rPr lang="en-US" altLang="nl-NL" sz="3200" dirty="0"/>
              <a:t> B: de </a:t>
            </a:r>
            <a:r>
              <a:rPr lang="en-US" altLang="nl-NL" sz="3200" dirty="0" err="1"/>
              <a:t>afstand</a:t>
            </a:r>
            <a:r>
              <a:rPr lang="en-US" altLang="nl-NL" sz="3200" dirty="0"/>
              <a:t> LS = S</a:t>
            </a:r>
            <a:r>
              <a:rPr lang="en-US" altLang="nl-NL" sz="3200" dirty="0">
                <a:solidFill>
                  <a:srgbClr val="FF0000"/>
                </a:solidFill>
              </a:rPr>
              <a:t>B</a:t>
            </a:r>
            <a:r>
              <a:rPr lang="en-US" altLang="nl-NL" sz="3200" dirty="0"/>
              <a:t>.</a:t>
            </a:r>
            <a:endParaRPr lang="nl-NL" altLang="nl-NL" sz="3200" dirty="0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6804025" y="1628775"/>
            <a:ext cx="2447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292" name="Group 12"/>
          <p:cNvGrpSpPr>
            <a:grpSpLocks/>
          </p:cNvGrpSpPr>
          <p:nvPr/>
        </p:nvGrpSpPr>
        <p:grpSpPr bwMode="auto">
          <a:xfrm>
            <a:off x="1036638" y="3028950"/>
            <a:ext cx="3473450" cy="1557338"/>
            <a:chOff x="1757" y="1719"/>
            <a:chExt cx="2188" cy="981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0" y="4586288"/>
            <a:ext cx="4510088" cy="2114550"/>
            <a:chOff x="0" y="2700"/>
            <a:chExt cx="2841" cy="1332"/>
          </a:xfrm>
        </p:grpSpPr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 flipH="1">
              <a:off x="0" y="2700"/>
              <a:ext cx="2841" cy="13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1146" y="3428"/>
              <a:ext cx="146" cy="64"/>
            </a:xfrm>
            <a:custGeom>
              <a:avLst/>
              <a:gdLst>
                <a:gd name="T0" fmla="*/ 146 w 146"/>
                <a:gd name="T1" fmla="*/ 0 h 64"/>
                <a:gd name="T2" fmla="*/ 0 w 14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64">
                  <a:moveTo>
                    <a:pt x="146" y="0"/>
                  </a:moveTo>
                  <a:lnTo>
                    <a:pt x="0" y="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8077200" y="2814638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866775" y="2890838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7300" name="Group 20"/>
          <p:cNvGrpSpPr>
            <a:grpSpLocks/>
          </p:cNvGrpSpPr>
          <p:nvPr/>
        </p:nvGrpSpPr>
        <p:grpSpPr bwMode="auto">
          <a:xfrm>
            <a:off x="4533900" y="2890838"/>
            <a:ext cx="3390900" cy="238125"/>
            <a:chOff x="2856" y="1632"/>
            <a:chExt cx="2196" cy="150"/>
          </a:xfrm>
        </p:grpSpPr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7303" name="AutoShape 23"/>
          <p:cNvSpPr>
            <a:spLocks noChangeArrowheads="1"/>
          </p:cNvSpPr>
          <p:nvPr/>
        </p:nvSpPr>
        <p:spPr bwMode="auto">
          <a:xfrm>
            <a:off x="7697788" y="28956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381000" y="2814638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/>
              <a:t>L</a:t>
            </a:r>
            <a:endParaRPr lang="nl-NL" altLang="nl-NL" sz="3200" dirty="0"/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3962400" y="2890838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/>
              <a:t>S</a:t>
            </a:r>
            <a:endParaRPr lang="nl-NL" altLang="nl-NL" sz="3200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4495800" y="3005138"/>
            <a:ext cx="3370263" cy="1571625"/>
          </a:xfrm>
          <a:custGeom>
            <a:avLst/>
            <a:gdLst>
              <a:gd name="T0" fmla="*/ 2123 w 2123"/>
              <a:gd name="T1" fmla="*/ 0 h 990"/>
              <a:gd name="T2" fmla="*/ 0 w 2123"/>
              <a:gd name="T3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3" h="990">
                <a:moveTo>
                  <a:pt x="2123" y="0"/>
                </a:moveTo>
                <a:lnTo>
                  <a:pt x="0" y="99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8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utoUpdateAnimBg="0"/>
      <p:bldP spid="97289" grpId="0" autoUpdateAnimBg="0"/>
      <p:bldP spid="97290" grpId="0" autoUpdateAnimBg="0"/>
      <p:bldP spid="97291" grpId="0" autoUpdateAnimBg="0"/>
      <p:bldP spid="97298" grpId="0" autoUpdateAnimBg="0"/>
      <p:bldP spid="97299" grpId="0" animBg="1"/>
      <p:bldP spid="97303" grpId="0" animBg="1"/>
      <p:bldP spid="97304" grpId="0" autoUpdateAnimBg="0"/>
      <p:bldP spid="97305" grpId="0" autoUpdateAnimBg="0"/>
      <p:bldP spid="973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990600" y="2590800"/>
            <a:ext cx="3524250" cy="238125"/>
            <a:chOff x="624" y="1632"/>
            <a:chExt cx="2220" cy="150"/>
          </a:xfrm>
        </p:grpSpPr>
        <p:sp>
          <p:nvSpPr>
            <p:cNvPr id="98307" name="Freeform 3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8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het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spiegelbeeld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je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straal kaatst terug alsof hij. 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teruggekaatste straal tekenen.</a:t>
            </a:r>
            <a:endParaRPr lang="nl-NL" altLang="nl-NL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116013" y="1752600"/>
            <a:ext cx="80279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uit het spiegelbeeld </a:t>
            </a: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komt.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1036638" y="2728913"/>
            <a:ext cx="3473450" cy="1557337"/>
            <a:chOff x="1757" y="1719"/>
            <a:chExt cx="2188" cy="981"/>
          </a:xfrm>
        </p:grpSpPr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98317" name="Freeform 13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18" name="Freeform 14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3962400" y="2454275"/>
            <a:ext cx="685800" cy="4098925"/>
            <a:chOff x="2496" y="1546"/>
            <a:chExt cx="432" cy="2582"/>
          </a:xfrm>
        </p:grpSpPr>
        <p:grpSp>
          <p:nvGrpSpPr>
            <p:cNvPr id="98320" name="Group 16"/>
            <p:cNvGrpSpPr>
              <a:grpSpLocks/>
            </p:cNvGrpSpPr>
            <p:nvPr/>
          </p:nvGrpSpPr>
          <p:grpSpPr bwMode="auto">
            <a:xfrm>
              <a:off x="2832" y="1546"/>
              <a:ext cx="38" cy="2582"/>
              <a:chOff x="2832" y="1546"/>
              <a:chExt cx="38" cy="2582"/>
            </a:xfrm>
          </p:grpSpPr>
          <p:sp>
            <p:nvSpPr>
              <p:cNvPr id="98321" name="Freeform 17"/>
              <p:cNvSpPr>
                <a:spLocks/>
              </p:cNvSpPr>
              <p:nvPr/>
            </p:nvSpPr>
            <p:spPr bwMode="auto">
              <a:xfrm>
                <a:off x="2832" y="1546"/>
                <a:ext cx="1" cy="2582"/>
              </a:xfrm>
              <a:custGeom>
                <a:avLst/>
                <a:gdLst>
                  <a:gd name="T0" fmla="*/ 0 w 1"/>
                  <a:gd name="T1" fmla="*/ 0 h 2148"/>
                  <a:gd name="T2" fmla="*/ 0 w 1"/>
                  <a:gd name="T3" fmla="*/ 2148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48">
                    <a:moveTo>
                      <a:pt x="0" y="0"/>
                    </a:moveTo>
                    <a:lnTo>
                      <a:pt x="0" y="21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322" name="Freeform 18"/>
              <p:cNvSpPr>
                <a:spLocks/>
              </p:cNvSpPr>
              <p:nvPr/>
            </p:nvSpPr>
            <p:spPr bwMode="auto">
              <a:xfrm>
                <a:off x="2868" y="1548"/>
                <a:ext cx="2" cy="2580"/>
              </a:xfrm>
              <a:custGeom>
                <a:avLst/>
                <a:gdLst>
                  <a:gd name="T0" fmla="*/ 0 w 2"/>
                  <a:gd name="T1" fmla="*/ 0 h 2580"/>
                  <a:gd name="T2" fmla="*/ 2 w 2"/>
                  <a:gd name="T3" fmla="*/ 2580 h 2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580">
                    <a:moveTo>
                      <a:pt x="0" y="0"/>
                    </a:moveTo>
                    <a:lnTo>
                      <a:pt x="2" y="2580"/>
                    </a:lnTo>
                  </a:path>
                </a:pathLst>
              </a:custGeom>
              <a:noFill/>
              <a:ln w="76200" cmpd="sng"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2496" y="1632"/>
              <a:ext cx="4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0" y="2667000"/>
            <a:ext cx="7924800" cy="3733800"/>
            <a:chOff x="0" y="1680"/>
            <a:chExt cx="4992" cy="2352"/>
          </a:xfrm>
        </p:grpSpPr>
        <p:grpSp>
          <p:nvGrpSpPr>
            <p:cNvPr id="98325" name="Group 21"/>
            <p:cNvGrpSpPr>
              <a:grpSpLocks/>
            </p:cNvGrpSpPr>
            <p:nvPr/>
          </p:nvGrpSpPr>
          <p:grpSpPr bwMode="auto">
            <a:xfrm>
              <a:off x="0" y="2700"/>
              <a:ext cx="2841" cy="1332"/>
              <a:chOff x="0" y="2700"/>
              <a:chExt cx="2841" cy="1332"/>
            </a:xfrm>
          </p:grpSpPr>
          <p:sp>
            <p:nvSpPr>
              <p:cNvPr id="98326" name="Line 22"/>
              <p:cNvSpPr>
                <a:spLocks noChangeShapeType="1"/>
              </p:cNvSpPr>
              <p:nvPr/>
            </p:nvSpPr>
            <p:spPr bwMode="auto">
              <a:xfrm flipH="1">
                <a:off x="0" y="2700"/>
                <a:ext cx="2841" cy="133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27" name="Freeform 23"/>
              <p:cNvSpPr>
                <a:spLocks/>
              </p:cNvSpPr>
              <p:nvPr/>
            </p:nvSpPr>
            <p:spPr bwMode="auto">
              <a:xfrm>
                <a:off x="1146" y="3428"/>
                <a:ext cx="146" cy="64"/>
              </a:xfrm>
              <a:custGeom>
                <a:avLst/>
                <a:gdLst>
                  <a:gd name="T0" fmla="*/ 146 w 146"/>
                  <a:gd name="T1" fmla="*/ 0 h 64"/>
                  <a:gd name="T2" fmla="*/ 0 w 146"/>
                  <a:gd name="T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" h="64">
                    <a:moveTo>
                      <a:pt x="146" y="0"/>
                    </a:moveTo>
                    <a:lnTo>
                      <a:pt x="0" y="64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28" name="Freeform 24"/>
            <p:cNvSpPr>
              <a:spLocks/>
            </p:cNvSpPr>
            <p:nvPr/>
          </p:nvSpPr>
          <p:spPr bwMode="auto">
            <a:xfrm>
              <a:off x="2832" y="1680"/>
              <a:ext cx="2160" cy="1014"/>
            </a:xfrm>
            <a:custGeom>
              <a:avLst/>
              <a:gdLst>
                <a:gd name="T0" fmla="*/ 2208 w 2208"/>
                <a:gd name="T1" fmla="*/ 0 h 1014"/>
                <a:gd name="T2" fmla="*/ 0 w 2208"/>
                <a:gd name="T3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8" h="1014">
                  <a:moveTo>
                    <a:pt x="2208" y="0"/>
                  </a:moveTo>
                  <a:lnTo>
                    <a:pt x="0" y="101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990600" y="2713038"/>
            <a:ext cx="3505200" cy="2087562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8330" name="Group 26"/>
          <p:cNvGrpSpPr>
            <a:grpSpLocks/>
          </p:cNvGrpSpPr>
          <p:nvPr/>
        </p:nvGrpSpPr>
        <p:grpSpPr bwMode="auto">
          <a:xfrm>
            <a:off x="1219200" y="2714625"/>
            <a:ext cx="6753225" cy="4143375"/>
            <a:chOff x="726" y="1704"/>
            <a:chExt cx="4254" cy="2610"/>
          </a:xfrm>
        </p:grpSpPr>
        <p:sp>
          <p:nvSpPr>
            <p:cNvPr id="98331" name="Freeform 27"/>
            <p:cNvSpPr>
              <a:spLocks/>
            </p:cNvSpPr>
            <p:nvPr/>
          </p:nvSpPr>
          <p:spPr bwMode="auto">
            <a:xfrm>
              <a:off x="2832" y="1704"/>
              <a:ext cx="2148" cy="1320"/>
            </a:xfrm>
            <a:custGeom>
              <a:avLst/>
              <a:gdLst>
                <a:gd name="T0" fmla="*/ 2148 w 2148"/>
                <a:gd name="T1" fmla="*/ 0 h 1320"/>
                <a:gd name="T2" fmla="*/ 0 w 2148"/>
                <a:gd name="T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1320">
                  <a:moveTo>
                    <a:pt x="2148" y="0"/>
                  </a:moveTo>
                  <a:lnTo>
                    <a:pt x="0" y="1320"/>
                  </a:lnTo>
                </a:path>
              </a:pathLst>
            </a:custGeom>
            <a:noFill/>
            <a:ln w="38100" cap="flat" cmpd="sng">
              <a:solidFill>
                <a:srgbClr val="FF99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726" y="3030"/>
              <a:ext cx="2106" cy="1284"/>
            </a:xfrm>
            <a:custGeom>
              <a:avLst/>
              <a:gdLst>
                <a:gd name="T0" fmla="*/ 2106 w 2106"/>
                <a:gd name="T1" fmla="*/ 0 h 1284"/>
                <a:gd name="T2" fmla="*/ 0 w 2106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6" h="1284">
                  <a:moveTo>
                    <a:pt x="2106" y="0"/>
                  </a:moveTo>
                  <a:lnTo>
                    <a:pt x="0" y="1284"/>
                  </a:lnTo>
                </a:path>
              </a:pathLst>
            </a:custGeom>
            <a:noFill/>
            <a:ln w="38100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33" name="Freeform 29"/>
            <p:cNvSpPr>
              <a:spLocks/>
            </p:cNvSpPr>
            <p:nvPr/>
          </p:nvSpPr>
          <p:spPr bwMode="auto">
            <a:xfrm>
              <a:off x="1440" y="3840"/>
              <a:ext cx="60" cy="30"/>
            </a:xfrm>
            <a:custGeom>
              <a:avLst/>
              <a:gdLst>
                <a:gd name="T0" fmla="*/ 60 w 60"/>
                <a:gd name="T1" fmla="*/ 0 h 30"/>
                <a:gd name="T2" fmla="*/ 0 w 60"/>
                <a:gd name="T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lnTo>
                    <a:pt x="0" y="30"/>
                  </a:lnTo>
                </a:path>
              </a:pathLst>
            </a:custGeom>
            <a:noFill/>
            <a:ln w="76200" cmpd="sng">
              <a:solidFill>
                <a:srgbClr val="FF99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8334" name="Group 30"/>
          <p:cNvGrpSpPr>
            <a:grpSpLocks/>
          </p:cNvGrpSpPr>
          <p:nvPr/>
        </p:nvGrpSpPr>
        <p:grpSpPr bwMode="auto">
          <a:xfrm>
            <a:off x="2555875" y="2708275"/>
            <a:ext cx="5257800" cy="4171950"/>
            <a:chOff x="1650" y="1710"/>
            <a:chExt cx="3312" cy="2628"/>
          </a:xfrm>
        </p:grpSpPr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1650" y="3420"/>
              <a:ext cx="1182" cy="918"/>
            </a:xfrm>
            <a:custGeom>
              <a:avLst/>
              <a:gdLst>
                <a:gd name="T0" fmla="*/ 1182 w 1182"/>
                <a:gd name="T1" fmla="*/ 0 h 918"/>
                <a:gd name="T2" fmla="*/ 0 w 1182"/>
                <a:gd name="T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2" h="918">
                  <a:moveTo>
                    <a:pt x="1182" y="0"/>
                  </a:moveTo>
                  <a:lnTo>
                    <a:pt x="0" y="918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2064" y="3936"/>
              <a:ext cx="116" cy="90"/>
            </a:xfrm>
            <a:custGeom>
              <a:avLst/>
              <a:gdLst>
                <a:gd name="T0" fmla="*/ 116 w 116"/>
                <a:gd name="T1" fmla="*/ 0 h 90"/>
                <a:gd name="T2" fmla="*/ 0 w 116"/>
                <a:gd name="T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90">
                  <a:moveTo>
                    <a:pt x="116" y="0"/>
                  </a:moveTo>
                  <a:lnTo>
                    <a:pt x="0" y="90"/>
                  </a:ln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37" name="Freeform 33"/>
            <p:cNvSpPr>
              <a:spLocks/>
            </p:cNvSpPr>
            <p:nvPr/>
          </p:nvSpPr>
          <p:spPr bwMode="auto">
            <a:xfrm>
              <a:off x="2832" y="1710"/>
              <a:ext cx="2130" cy="1710"/>
            </a:xfrm>
            <a:custGeom>
              <a:avLst/>
              <a:gdLst>
                <a:gd name="T0" fmla="*/ 2130 w 2130"/>
                <a:gd name="T1" fmla="*/ 0 h 1710"/>
                <a:gd name="T2" fmla="*/ 0 w 2130"/>
                <a:gd name="T3" fmla="*/ 171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0" h="1710">
                  <a:moveTo>
                    <a:pt x="2130" y="0"/>
                  </a:moveTo>
                  <a:lnTo>
                    <a:pt x="0" y="1710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8338" name="Group 34"/>
          <p:cNvGrpSpPr>
            <a:grpSpLocks/>
          </p:cNvGrpSpPr>
          <p:nvPr/>
        </p:nvGrpSpPr>
        <p:grpSpPr bwMode="auto">
          <a:xfrm>
            <a:off x="3676650" y="2724150"/>
            <a:ext cx="4210050" cy="4191000"/>
            <a:chOff x="2316" y="1716"/>
            <a:chExt cx="2652" cy="2640"/>
          </a:xfrm>
        </p:grpSpPr>
        <p:sp>
          <p:nvSpPr>
            <p:cNvPr id="98339" name="Freeform 35"/>
            <p:cNvSpPr>
              <a:spLocks/>
            </p:cNvSpPr>
            <p:nvPr/>
          </p:nvSpPr>
          <p:spPr bwMode="auto">
            <a:xfrm>
              <a:off x="2316" y="3840"/>
              <a:ext cx="516" cy="516"/>
            </a:xfrm>
            <a:custGeom>
              <a:avLst/>
              <a:gdLst>
                <a:gd name="T0" fmla="*/ 516 w 516"/>
                <a:gd name="T1" fmla="*/ 0 h 516"/>
                <a:gd name="T2" fmla="*/ 0 w 516"/>
                <a:gd name="T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6" h="516">
                  <a:moveTo>
                    <a:pt x="516" y="0"/>
                  </a:moveTo>
                  <a:lnTo>
                    <a:pt x="0" y="51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40" name="Freeform 36"/>
            <p:cNvSpPr>
              <a:spLocks/>
            </p:cNvSpPr>
            <p:nvPr/>
          </p:nvSpPr>
          <p:spPr bwMode="auto">
            <a:xfrm>
              <a:off x="2526" y="4032"/>
              <a:ext cx="116" cy="108"/>
            </a:xfrm>
            <a:custGeom>
              <a:avLst/>
              <a:gdLst>
                <a:gd name="T0" fmla="*/ 116 w 116"/>
                <a:gd name="T1" fmla="*/ 0 h 108"/>
                <a:gd name="T2" fmla="*/ 0 w 116"/>
                <a:gd name="T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08">
                  <a:moveTo>
                    <a:pt x="116" y="0"/>
                  </a:moveTo>
                  <a:lnTo>
                    <a:pt x="0" y="108"/>
                  </a:ln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98341" name="Freeform 37"/>
            <p:cNvSpPr>
              <a:spLocks/>
            </p:cNvSpPr>
            <p:nvPr/>
          </p:nvSpPr>
          <p:spPr bwMode="auto">
            <a:xfrm>
              <a:off x="2832" y="1716"/>
              <a:ext cx="2136" cy="2136"/>
            </a:xfrm>
            <a:custGeom>
              <a:avLst/>
              <a:gdLst>
                <a:gd name="T0" fmla="*/ 2136 w 2136"/>
                <a:gd name="T1" fmla="*/ 0 h 2136"/>
                <a:gd name="T2" fmla="*/ 0 w 2136"/>
                <a:gd name="T3" fmla="*/ 213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6" h="2136">
                  <a:moveTo>
                    <a:pt x="2136" y="0"/>
                  </a:moveTo>
                  <a:lnTo>
                    <a:pt x="0" y="2136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8342" name="Group 38"/>
          <p:cNvGrpSpPr>
            <a:grpSpLocks/>
          </p:cNvGrpSpPr>
          <p:nvPr/>
        </p:nvGrpSpPr>
        <p:grpSpPr bwMode="auto">
          <a:xfrm>
            <a:off x="7772400" y="2514600"/>
            <a:ext cx="914400" cy="584200"/>
            <a:chOff x="4896" y="1584"/>
            <a:chExt cx="576" cy="368"/>
          </a:xfrm>
        </p:grpSpPr>
        <p:sp>
          <p:nvSpPr>
            <p:cNvPr id="98343" name="Text Box 39"/>
            <p:cNvSpPr txBox="1">
              <a:spLocks noChangeArrowheads="1"/>
            </p:cNvSpPr>
            <p:nvPr/>
          </p:nvSpPr>
          <p:spPr bwMode="auto">
            <a:xfrm>
              <a:off x="5088" y="1584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344" name="AutoShape 40"/>
            <p:cNvSpPr>
              <a:spLocks noChangeArrowheads="1"/>
            </p:cNvSpPr>
            <p:nvPr/>
          </p:nvSpPr>
          <p:spPr bwMode="auto">
            <a:xfrm>
              <a:off x="4896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345" name="Freeform 41"/>
          <p:cNvSpPr>
            <a:spLocks/>
          </p:cNvSpPr>
          <p:nvPr/>
        </p:nvSpPr>
        <p:spPr bwMode="auto">
          <a:xfrm>
            <a:off x="952500" y="2714625"/>
            <a:ext cx="3543300" cy="2714625"/>
          </a:xfrm>
          <a:custGeom>
            <a:avLst/>
            <a:gdLst>
              <a:gd name="T0" fmla="*/ 0 w 2232"/>
              <a:gd name="T1" fmla="*/ 0 h 1710"/>
              <a:gd name="T2" fmla="*/ 2232 w 2232"/>
              <a:gd name="T3" fmla="*/ 1710 h 17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1710">
                <a:moveTo>
                  <a:pt x="0" y="0"/>
                </a:moveTo>
                <a:lnTo>
                  <a:pt x="2232" y="1710"/>
                </a:ln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8346" name="Freeform 42"/>
          <p:cNvSpPr>
            <a:spLocks/>
          </p:cNvSpPr>
          <p:nvPr/>
        </p:nvSpPr>
        <p:spPr bwMode="auto">
          <a:xfrm>
            <a:off x="952500" y="2714625"/>
            <a:ext cx="3543300" cy="3400425"/>
          </a:xfrm>
          <a:custGeom>
            <a:avLst/>
            <a:gdLst>
              <a:gd name="T0" fmla="*/ 0 w 2232"/>
              <a:gd name="T1" fmla="*/ 0 h 2142"/>
              <a:gd name="T2" fmla="*/ 2232 w 2232"/>
              <a:gd name="T3" fmla="*/ 2142 h 21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2142">
                <a:moveTo>
                  <a:pt x="0" y="0"/>
                </a:moveTo>
                <a:lnTo>
                  <a:pt x="2232" y="214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8347" name="Group 43"/>
          <p:cNvGrpSpPr>
            <a:grpSpLocks/>
          </p:cNvGrpSpPr>
          <p:nvPr/>
        </p:nvGrpSpPr>
        <p:grpSpPr bwMode="auto">
          <a:xfrm>
            <a:off x="381000" y="2514600"/>
            <a:ext cx="685800" cy="584200"/>
            <a:chOff x="240" y="1584"/>
            <a:chExt cx="432" cy="368"/>
          </a:xfrm>
        </p:grpSpPr>
        <p:sp>
          <p:nvSpPr>
            <p:cNvPr id="98348" name="AutoShape 44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240" y="1584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255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utoUpdateAnimBg="0"/>
      <p:bldP spid="98310" grpId="0" autoUpdateAnimBg="0"/>
      <p:bldP spid="98311" grpId="0" autoUpdateAnimBg="0"/>
      <p:bldP spid="98312" grpId="0" autoUpdateAnimBg="0"/>
      <p:bldP spid="98329" grpId="0" animBg="1"/>
      <p:bldP spid="98345" grpId="0" animBg="1"/>
      <p:bldP spid="98346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475</Words>
  <Application>Microsoft Office PowerPoint</Application>
  <PresentationFormat>Diavoorstelling (4:3)</PresentationFormat>
  <Paragraphs>113</Paragraphs>
  <Slides>15</Slides>
  <Notes>0</Notes>
  <HiddenSlides>3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Standaardontwerp</vt:lpstr>
      <vt:lpstr>De vlakke spiegel (klas 2)</vt:lpstr>
      <vt:lpstr>Drie voorbeelden van een spiegelbeeld </vt:lpstr>
      <vt:lpstr>De spiegelwet</vt:lpstr>
      <vt:lpstr>PowerPoint-presentatie</vt:lpstr>
      <vt:lpstr>1. Teken de normaal op de spiegel.</vt:lpstr>
      <vt:lpstr>1. Spiegelende weerkaatsing . . .</vt:lpstr>
      <vt:lpstr>(Beslagen) spiegel</vt:lpstr>
      <vt:lpstr>De teruggekaatste straal tekenen met het spiegelbeeld B:</vt:lpstr>
      <vt:lpstr>Met het spiegelbeeld kun je snel . . .</vt:lpstr>
      <vt:lpstr>Je kijkt in de spiegel naar een vlekje op je kin:</vt:lpstr>
      <vt:lpstr>Buitenspiegel van een auto</vt:lpstr>
      <vt:lpstr>Buitenspiegel van auto</vt:lpstr>
      <vt:lpstr>Elke straal uit L kaatst terug alsof hij  . .</vt:lpstr>
      <vt:lpstr>Het voorwerp dat dicht bij . . 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 (onderbouw)</dc:title>
  <dc:creator>Ton&amp;Els</dc:creator>
  <cp:lastModifiedBy>Ton&amp;Els</cp:lastModifiedBy>
  <cp:revision>18</cp:revision>
  <dcterms:created xsi:type="dcterms:W3CDTF">2018-10-14T21:28:17Z</dcterms:created>
  <dcterms:modified xsi:type="dcterms:W3CDTF">2021-04-26T12:08:39Z</dcterms:modified>
</cp:coreProperties>
</file>