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3D41-BE60-4B7C-AE95-27E247D066D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75245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FFF24-28AB-40F7-B010-72DE3DCDBD8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78661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3F4C0-FE8B-4DE4-B214-CC6E533A36D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00666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215B-56E6-4B6B-808E-6BC6EF6FE79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59223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6D742-2584-4152-8308-0C546A601DC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39184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26A54-FF78-4E42-8028-F31894FFCA2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47651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30606-44C3-4B36-8D83-7B43DE241DC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73537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541AD-04E2-4912-AC07-C7345DD759C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07471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18E2-6B50-41F2-BDD6-1A26AE6914F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3970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37F68-82BA-43C8-8901-C142E12F893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38917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F5882-DF8D-450C-92BD-CA5ECB50183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1898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4D10E8-EEEE-4A3B-93C2-465A17D0E5AB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Systeembord en binaire stelsel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6613"/>
            <a:ext cx="9144000" cy="56388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Verwerkers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 algn="l">
              <a:buFontTx/>
              <a:buAutoNum type="arabicPeriod"/>
            </a:pP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Toepassingen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609600" indent="-609600" algn="l"/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	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Buitenlamp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die in het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donker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aangaat</a:t>
            </a:r>
            <a:endParaRPr lang="en-US" altLang="nl-NL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	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Schoolbel</a:t>
            </a:r>
            <a:endParaRPr lang="en-US" altLang="nl-NL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	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Thermostaat</a:t>
            </a:r>
            <a:endParaRPr lang="en-US" altLang="nl-NL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Binaire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stelsel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609600" indent="-609600" algn="l"/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Binaire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getallen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op </a:t>
            </a:r>
            <a:r>
              <a:rPr lang="en-US" altLang="nl-NL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</a:t>
            </a:r>
            <a:r>
              <a:rPr lang="en-US" altLang="nl-NL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CD</a:t>
            </a:r>
            <a:endParaRPr lang="nl-NL" altLang="nl-NL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hlinkClick r:id="rId2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</a:rPr>
              <a:t> 05102018</a:t>
            </a:r>
            <a:endParaRPr lang="nl-NL" altLang="nl-NL" sz="1400" b="1" dirty="0">
              <a:solidFill>
                <a:srgbClr val="000000"/>
              </a:solidFill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04689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6756" name="Group 20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6739" name="Rectangle 3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740" name="Rectangle 4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6753" name="Group 17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6741" name="Rectangle 5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6742" name="Group 6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6743" name="Rectangle 7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5" name="Line 9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46" name="Line 10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747" name="Rectangle 11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6748" name="Rectangle 12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2590800" y="2433638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6172200" y="29718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29284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54" grpId="0" animBg="1" autoUpdateAnimBg="0"/>
      <p:bldP spid="11675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7766" name="Group 6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7767" name="Rectangle 7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7768" name="Group 8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7769" name="Rectangle 9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0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1" name="Line 11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72" name="Line 12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7773" name="Rectangle 13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7774" name="Rectangle 14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7775" name="Rectangle 15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2562225" y="3581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Resetten kan niet als set = 1!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268032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78" grpId="0" animBg="1" autoUpdateAnimBg="0"/>
      <p:bldP spid="11777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2514600" y="2286000"/>
            <a:ext cx="4371975" cy="2133600"/>
            <a:chOff x="1584" y="1440"/>
            <a:chExt cx="2754" cy="1344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1584" y="1536"/>
              <a:ext cx="33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/>
          </p:nvSpPr>
          <p:spPr bwMode="auto">
            <a:xfrm>
              <a:off x="1611" y="2256"/>
              <a:ext cx="2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8789" name="Group 5"/>
            <p:cNvGrpSpPr>
              <a:grpSpLocks/>
            </p:cNvGrpSpPr>
            <p:nvPr/>
          </p:nvGrpSpPr>
          <p:grpSpPr bwMode="auto">
            <a:xfrm>
              <a:off x="1920" y="1440"/>
              <a:ext cx="1968" cy="1344"/>
              <a:chOff x="1920" y="2256"/>
              <a:chExt cx="1968" cy="1344"/>
            </a:xfrm>
          </p:grpSpPr>
          <p:sp>
            <p:nvSpPr>
              <p:cNvPr id="118790" name="Rectangle 6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18791" name="Group 7"/>
              <p:cNvGrpSpPr>
                <a:grpSpLocks/>
              </p:cNvGrpSpPr>
              <p:nvPr/>
            </p:nvGrpSpPr>
            <p:grpSpPr bwMode="auto">
              <a:xfrm>
                <a:off x="1920" y="2334"/>
                <a:ext cx="1968" cy="1266"/>
                <a:chOff x="1920" y="1422"/>
                <a:chExt cx="1968" cy="1266"/>
              </a:xfrm>
            </p:grpSpPr>
            <p:sp>
              <p:nvSpPr>
                <p:cNvPr id="118792" name="Rectangle 8"/>
                <p:cNvSpPr>
                  <a:spLocks noChangeArrowheads="1"/>
                </p:cNvSpPr>
                <p:nvPr/>
              </p:nvSpPr>
              <p:spPr bwMode="auto">
                <a:xfrm>
                  <a:off x="2400" y="1422"/>
                  <a:ext cx="1008" cy="126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3" name="Line 9"/>
                <p:cNvSpPr>
                  <a:spLocks noChangeShapeType="1"/>
                </p:cNvSpPr>
                <p:nvPr/>
              </p:nvSpPr>
              <p:spPr bwMode="auto">
                <a:xfrm>
                  <a:off x="3408" y="2064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4" name="Line 10"/>
                <p:cNvSpPr>
                  <a:spLocks noChangeShapeType="1"/>
                </p:cNvSpPr>
                <p:nvPr/>
              </p:nvSpPr>
              <p:spPr bwMode="auto">
                <a:xfrm>
                  <a:off x="1923" y="168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795" name="Line 11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4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8796" name="Rectangle 12"/>
              <p:cNvSpPr>
                <a:spLocks noChangeArrowheads="1"/>
              </p:cNvSpPr>
              <p:nvPr/>
            </p:nvSpPr>
            <p:spPr bwMode="auto">
              <a:xfrm>
                <a:off x="2400" y="297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r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18797" name="Rectangle 13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</a:t>
                </a:r>
                <a:endParaRPr lang="nl-NL" altLang="nl-NL" sz="4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18798" name="Rectangle 14"/>
            <p:cNvSpPr>
              <a:spLocks noChangeArrowheads="1"/>
            </p:cNvSpPr>
            <p:nvPr/>
          </p:nvSpPr>
          <p:spPr bwMode="auto">
            <a:xfrm>
              <a:off x="3936" y="187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879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2638425" y="3581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6257925" y="2976563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Resetten kan alleen als set = 0!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2609850" y="2438400"/>
            <a:ext cx="63817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19410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9" grpId="0" autoUpdateAnimBg="0"/>
      <p:bldP spid="118800" grpId="0" animBg="1" autoUpdateAnimBg="0"/>
      <p:bldP spid="118801" grpId="0" animBg="1" autoUpdateAnimBg="0"/>
      <p:bldP spid="118802" grpId="0" animBg="1" autoUpdateAnimBg="0"/>
      <p:bldP spid="1188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76" name="Group 68"/>
          <p:cNvGrpSpPr>
            <a:grpSpLocks/>
          </p:cNvGrpSpPr>
          <p:nvPr/>
        </p:nvGrpSpPr>
        <p:grpSpPr bwMode="auto">
          <a:xfrm>
            <a:off x="6853238" y="1062038"/>
            <a:ext cx="990600" cy="3613150"/>
            <a:chOff x="3660" y="1380"/>
            <a:chExt cx="405" cy="1539"/>
          </a:xfrm>
        </p:grpSpPr>
        <p:sp>
          <p:nvSpPr>
            <p:cNvPr id="119860" name="Rectangle 52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1" name="Rectangle 53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2" name="Rectangle 54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864" name="Rectangle 5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982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Teller.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0044" name="Group 236"/>
          <p:cNvGrpSpPr>
            <a:grpSpLocks/>
          </p:cNvGrpSpPr>
          <p:nvPr/>
        </p:nvGrpSpPr>
        <p:grpSpPr bwMode="auto">
          <a:xfrm>
            <a:off x="819150" y="1600200"/>
            <a:ext cx="2200275" cy="762000"/>
            <a:chOff x="516" y="1008"/>
            <a:chExt cx="1386" cy="480"/>
          </a:xfrm>
        </p:grpSpPr>
        <p:sp>
          <p:nvSpPr>
            <p:cNvPr id="119985" name="Line 177"/>
            <p:cNvSpPr>
              <a:spLocks noChangeShapeType="1"/>
            </p:cNvSpPr>
            <p:nvPr/>
          </p:nvSpPr>
          <p:spPr bwMode="auto">
            <a:xfrm>
              <a:off x="1152" y="1257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03" name="Rectangle 195"/>
            <p:cNvSpPr>
              <a:spLocks noChangeArrowheads="1"/>
            </p:cNvSpPr>
            <p:nvPr/>
          </p:nvSpPr>
          <p:spPr bwMode="auto">
            <a:xfrm>
              <a:off x="516" y="1008"/>
              <a:ext cx="624" cy="4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38" name="Freeform 230"/>
            <p:cNvSpPr>
              <a:spLocks/>
            </p:cNvSpPr>
            <p:nvPr/>
          </p:nvSpPr>
          <p:spPr bwMode="auto">
            <a:xfrm>
              <a:off x="1584" y="1125"/>
              <a:ext cx="318" cy="124"/>
            </a:xfrm>
            <a:custGeom>
              <a:avLst/>
              <a:gdLst>
                <a:gd name="T0" fmla="*/ 0 w 318"/>
                <a:gd name="T1" fmla="*/ 124 h 124"/>
                <a:gd name="T2" fmla="*/ 318 w 318"/>
                <a:gd name="T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24">
                  <a:moveTo>
                    <a:pt x="0" y="124"/>
                  </a:moveTo>
                  <a:lnTo>
                    <a:pt x="318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3" name="Group 235"/>
          <p:cNvGrpSpPr>
            <a:grpSpLocks/>
          </p:cNvGrpSpPr>
          <p:nvPr/>
        </p:nvGrpSpPr>
        <p:grpSpPr bwMode="auto">
          <a:xfrm>
            <a:off x="2528888" y="1614488"/>
            <a:ext cx="533400" cy="457200"/>
            <a:chOff x="240" y="1584"/>
            <a:chExt cx="336" cy="288"/>
          </a:xfrm>
        </p:grpSpPr>
        <p:sp>
          <p:nvSpPr>
            <p:cNvPr id="120040" name="Rectangle 232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42" name="Line 234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5" name="Group 237"/>
          <p:cNvGrpSpPr>
            <a:grpSpLocks/>
          </p:cNvGrpSpPr>
          <p:nvPr/>
        </p:nvGrpSpPr>
        <p:grpSpPr bwMode="auto">
          <a:xfrm>
            <a:off x="2495550" y="1609725"/>
            <a:ext cx="533400" cy="457200"/>
            <a:chOff x="240" y="1584"/>
            <a:chExt cx="336" cy="288"/>
          </a:xfrm>
        </p:grpSpPr>
        <p:sp>
          <p:nvSpPr>
            <p:cNvPr id="120046" name="Rectangle 238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47" name="Line 239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48" name="Group 240"/>
          <p:cNvGrpSpPr>
            <a:grpSpLocks/>
          </p:cNvGrpSpPr>
          <p:nvPr/>
        </p:nvGrpSpPr>
        <p:grpSpPr bwMode="auto">
          <a:xfrm>
            <a:off x="2509838" y="1600200"/>
            <a:ext cx="533400" cy="457200"/>
            <a:chOff x="240" y="1584"/>
            <a:chExt cx="336" cy="288"/>
          </a:xfrm>
        </p:grpSpPr>
        <p:sp>
          <p:nvSpPr>
            <p:cNvPr id="120049" name="Rectangle 241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0" name="Line 242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1" name="Group 243"/>
          <p:cNvGrpSpPr>
            <a:grpSpLocks/>
          </p:cNvGrpSpPr>
          <p:nvPr/>
        </p:nvGrpSpPr>
        <p:grpSpPr bwMode="auto">
          <a:xfrm>
            <a:off x="2514600" y="1619250"/>
            <a:ext cx="533400" cy="457200"/>
            <a:chOff x="240" y="1584"/>
            <a:chExt cx="336" cy="288"/>
          </a:xfrm>
        </p:grpSpPr>
        <p:sp>
          <p:nvSpPr>
            <p:cNvPr id="120052" name="Rectangle 244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3" name="Line 245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4" name="Group 246"/>
          <p:cNvGrpSpPr>
            <a:grpSpLocks/>
          </p:cNvGrpSpPr>
          <p:nvPr/>
        </p:nvGrpSpPr>
        <p:grpSpPr bwMode="auto">
          <a:xfrm>
            <a:off x="2514600" y="1614488"/>
            <a:ext cx="533400" cy="457200"/>
            <a:chOff x="240" y="1584"/>
            <a:chExt cx="336" cy="288"/>
          </a:xfrm>
        </p:grpSpPr>
        <p:sp>
          <p:nvSpPr>
            <p:cNvPr id="120055" name="Rectangle 247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6" name="Line 248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57" name="Group 249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58" name="Rectangle 250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59" name="Line 251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0" name="Group 252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1" name="Rectangle 253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2" name="Line 254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3" name="Group 255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4" name="Rectangle 256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5" name="Line 257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6" name="Group 258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67" name="Rectangle 259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68" name="Line 260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69" name="Group 261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0" name="Rectangle 262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1" name="Line 263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2" name="Group 264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3" name="Rectangle 265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4" name="Line 266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5" name="Group 267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76" name="Rectangle 268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77" name="Line 269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78" name="Group 270"/>
          <p:cNvGrpSpPr>
            <a:grpSpLocks/>
          </p:cNvGrpSpPr>
          <p:nvPr/>
        </p:nvGrpSpPr>
        <p:grpSpPr bwMode="auto">
          <a:xfrm>
            <a:off x="2590800" y="1600200"/>
            <a:ext cx="533400" cy="457200"/>
            <a:chOff x="240" y="1584"/>
            <a:chExt cx="336" cy="288"/>
          </a:xfrm>
        </p:grpSpPr>
        <p:sp>
          <p:nvSpPr>
            <p:cNvPr id="120079" name="Rectangle 271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0" name="Line 272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81" name="Group 273"/>
          <p:cNvGrpSpPr>
            <a:grpSpLocks/>
          </p:cNvGrpSpPr>
          <p:nvPr/>
        </p:nvGrpSpPr>
        <p:grpSpPr bwMode="auto">
          <a:xfrm>
            <a:off x="2590800" y="1600200"/>
            <a:ext cx="533400" cy="457200"/>
            <a:chOff x="240" y="1584"/>
            <a:chExt cx="336" cy="288"/>
          </a:xfrm>
        </p:grpSpPr>
        <p:sp>
          <p:nvSpPr>
            <p:cNvPr id="120082" name="Rectangle 274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3" name="Line 275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0087" name="Group 279"/>
          <p:cNvGrpSpPr>
            <a:grpSpLocks/>
          </p:cNvGrpSpPr>
          <p:nvPr/>
        </p:nvGrpSpPr>
        <p:grpSpPr bwMode="auto">
          <a:xfrm>
            <a:off x="2514600" y="1600200"/>
            <a:ext cx="533400" cy="457200"/>
            <a:chOff x="240" y="1584"/>
            <a:chExt cx="336" cy="288"/>
          </a:xfrm>
        </p:grpSpPr>
        <p:sp>
          <p:nvSpPr>
            <p:cNvPr id="120088" name="Rectangle 280"/>
            <p:cNvSpPr>
              <a:spLocks noChangeArrowheads="1"/>
            </p:cNvSpPr>
            <p:nvPr/>
          </p:nvSpPr>
          <p:spPr bwMode="auto">
            <a:xfrm>
              <a:off x="240" y="1584"/>
              <a:ext cx="3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089" name="Line 281"/>
            <p:cNvSpPr>
              <a:spLocks noChangeShapeType="1"/>
            </p:cNvSpPr>
            <p:nvPr/>
          </p:nvSpPr>
          <p:spPr bwMode="auto">
            <a:xfrm>
              <a:off x="240" y="1809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9977" name="Group 169"/>
          <p:cNvGrpSpPr>
            <a:grpSpLocks/>
          </p:cNvGrpSpPr>
          <p:nvPr/>
        </p:nvGrpSpPr>
        <p:grpSpPr bwMode="auto">
          <a:xfrm>
            <a:off x="6867525" y="1049338"/>
            <a:ext cx="995363" cy="3613150"/>
            <a:chOff x="3660" y="1380"/>
            <a:chExt cx="405" cy="1539"/>
          </a:xfrm>
        </p:grpSpPr>
        <p:sp>
          <p:nvSpPr>
            <p:cNvPr id="119978" name="Rectangle 17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9" name="Rectangle 17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80" name="Rectangle 17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81" name="Rectangle 17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62" name="Group 154"/>
          <p:cNvGrpSpPr>
            <a:grpSpLocks/>
          </p:cNvGrpSpPr>
          <p:nvPr/>
        </p:nvGrpSpPr>
        <p:grpSpPr bwMode="auto">
          <a:xfrm>
            <a:off x="6872288" y="1049338"/>
            <a:ext cx="995362" cy="3613150"/>
            <a:chOff x="3660" y="1380"/>
            <a:chExt cx="405" cy="1539"/>
          </a:xfrm>
        </p:grpSpPr>
        <p:sp>
          <p:nvSpPr>
            <p:cNvPr id="119963" name="Rectangle 15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4" name="Rectangle 15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5" name="Rectangle 15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6" name="Rectangle 15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67" name="Group 159"/>
          <p:cNvGrpSpPr>
            <a:grpSpLocks/>
          </p:cNvGrpSpPr>
          <p:nvPr/>
        </p:nvGrpSpPr>
        <p:grpSpPr bwMode="auto">
          <a:xfrm>
            <a:off x="6872288" y="1054100"/>
            <a:ext cx="995362" cy="3613150"/>
            <a:chOff x="3660" y="1380"/>
            <a:chExt cx="405" cy="1539"/>
          </a:xfrm>
        </p:grpSpPr>
        <p:sp>
          <p:nvSpPr>
            <p:cNvPr id="119968" name="Rectangle 16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9" name="Rectangle 16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0" name="Rectangle 16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1" name="Rectangle 16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72" name="Group 164"/>
          <p:cNvGrpSpPr>
            <a:grpSpLocks/>
          </p:cNvGrpSpPr>
          <p:nvPr/>
        </p:nvGrpSpPr>
        <p:grpSpPr bwMode="auto">
          <a:xfrm>
            <a:off x="6886575" y="1054100"/>
            <a:ext cx="995363" cy="3613150"/>
            <a:chOff x="3660" y="1380"/>
            <a:chExt cx="405" cy="1539"/>
          </a:xfrm>
        </p:grpSpPr>
        <p:sp>
          <p:nvSpPr>
            <p:cNvPr id="119973" name="Rectangle 16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4" name="Rectangle 16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5" name="Rectangle 16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76" name="Rectangle 16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57" name="Group 149"/>
          <p:cNvGrpSpPr>
            <a:grpSpLocks/>
          </p:cNvGrpSpPr>
          <p:nvPr/>
        </p:nvGrpSpPr>
        <p:grpSpPr bwMode="auto">
          <a:xfrm>
            <a:off x="6872288" y="1063625"/>
            <a:ext cx="995362" cy="3613150"/>
            <a:chOff x="3660" y="1380"/>
            <a:chExt cx="405" cy="1539"/>
          </a:xfrm>
        </p:grpSpPr>
        <p:sp>
          <p:nvSpPr>
            <p:cNvPr id="119958" name="Rectangle 15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9" name="Rectangle 15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0" name="Rectangle 15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61" name="Rectangle 15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42" name="Group 134"/>
          <p:cNvGrpSpPr>
            <a:grpSpLocks/>
          </p:cNvGrpSpPr>
          <p:nvPr/>
        </p:nvGrpSpPr>
        <p:grpSpPr bwMode="auto">
          <a:xfrm>
            <a:off x="6872288" y="1076325"/>
            <a:ext cx="995362" cy="3613150"/>
            <a:chOff x="3660" y="1380"/>
            <a:chExt cx="405" cy="1539"/>
          </a:xfrm>
        </p:grpSpPr>
        <p:sp>
          <p:nvSpPr>
            <p:cNvPr id="119943" name="Rectangle 13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4" name="Rectangle 13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5" name="Rectangle 13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6" name="Rectangle 13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47" name="Group 139"/>
          <p:cNvGrpSpPr>
            <a:grpSpLocks/>
          </p:cNvGrpSpPr>
          <p:nvPr/>
        </p:nvGrpSpPr>
        <p:grpSpPr bwMode="auto">
          <a:xfrm>
            <a:off x="6886575" y="1063625"/>
            <a:ext cx="995363" cy="3613150"/>
            <a:chOff x="3660" y="1380"/>
            <a:chExt cx="405" cy="1539"/>
          </a:xfrm>
        </p:grpSpPr>
        <p:sp>
          <p:nvSpPr>
            <p:cNvPr id="119948" name="Rectangle 140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49" name="Rectangle 141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0" name="Rectangle 142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1" name="Rectangle 143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05" name="Group 297"/>
          <p:cNvGrpSpPr>
            <a:grpSpLocks/>
          </p:cNvGrpSpPr>
          <p:nvPr/>
        </p:nvGrpSpPr>
        <p:grpSpPr bwMode="auto">
          <a:xfrm>
            <a:off x="6872288" y="1071563"/>
            <a:ext cx="995362" cy="3613150"/>
            <a:chOff x="3660" y="1380"/>
            <a:chExt cx="405" cy="1539"/>
          </a:xfrm>
        </p:grpSpPr>
        <p:sp>
          <p:nvSpPr>
            <p:cNvPr id="120106" name="Rectangle 29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7" name="Rectangle 29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8" name="Rectangle 30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9" name="Rectangle 30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9952" name="Group 144"/>
          <p:cNvGrpSpPr>
            <a:grpSpLocks/>
          </p:cNvGrpSpPr>
          <p:nvPr/>
        </p:nvGrpSpPr>
        <p:grpSpPr bwMode="auto">
          <a:xfrm>
            <a:off x="6872288" y="1063625"/>
            <a:ext cx="995362" cy="3613150"/>
            <a:chOff x="3660" y="1380"/>
            <a:chExt cx="405" cy="1539"/>
          </a:xfrm>
        </p:grpSpPr>
        <p:sp>
          <p:nvSpPr>
            <p:cNvPr id="119953" name="Rectangle 145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4" name="Rectangle 146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5" name="Rectangle 147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956" name="Rectangle 148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10" name="Group 302"/>
          <p:cNvGrpSpPr>
            <a:grpSpLocks/>
          </p:cNvGrpSpPr>
          <p:nvPr/>
        </p:nvGrpSpPr>
        <p:grpSpPr bwMode="auto">
          <a:xfrm>
            <a:off x="6867525" y="1066800"/>
            <a:ext cx="995363" cy="3613150"/>
            <a:chOff x="3660" y="1380"/>
            <a:chExt cx="405" cy="1539"/>
          </a:xfrm>
        </p:grpSpPr>
        <p:sp>
          <p:nvSpPr>
            <p:cNvPr id="120111" name="Rectangle 30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2" name="Rectangle 30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3" name="Rectangle 30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4" name="Rectangle 30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090" name="Group 282"/>
          <p:cNvGrpSpPr>
            <a:grpSpLocks/>
          </p:cNvGrpSpPr>
          <p:nvPr/>
        </p:nvGrpSpPr>
        <p:grpSpPr bwMode="auto">
          <a:xfrm>
            <a:off x="6872288" y="1066800"/>
            <a:ext cx="995362" cy="3613150"/>
            <a:chOff x="3660" y="1380"/>
            <a:chExt cx="405" cy="1539"/>
          </a:xfrm>
        </p:grpSpPr>
        <p:sp>
          <p:nvSpPr>
            <p:cNvPr id="120091" name="Rectangle 28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2" name="Rectangle 28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3" name="Rectangle 28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4" name="Rectangle 28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095" name="Group 287"/>
          <p:cNvGrpSpPr>
            <a:grpSpLocks/>
          </p:cNvGrpSpPr>
          <p:nvPr/>
        </p:nvGrpSpPr>
        <p:grpSpPr bwMode="auto">
          <a:xfrm>
            <a:off x="6858000" y="1058863"/>
            <a:ext cx="995363" cy="3613150"/>
            <a:chOff x="3660" y="1380"/>
            <a:chExt cx="405" cy="1539"/>
          </a:xfrm>
        </p:grpSpPr>
        <p:sp>
          <p:nvSpPr>
            <p:cNvPr id="120096" name="Rectangle 28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7" name="Rectangle 28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8" name="Rectangle 29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099" name="Rectangle 29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15" name="Group 307"/>
          <p:cNvGrpSpPr>
            <a:grpSpLocks/>
          </p:cNvGrpSpPr>
          <p:nvPr/>
        </p:nvGrpSpPr>
        <p:grpSpPr bwMode="auto">
          <a:xfrm>
            <a:off x="6872288" y="1052513"/>
            <a:ext cx="995362" cy="3613150"/>
            <a:chOff x="3660" y="1380"/>
            <a:chExt cx="405" cy="1539"/>
          </a:xfrm>
        </p:grpSpPr>
        <p:sp>
          <p:nvSpPr>
            <p:cNvPr id="120116" name="Rectangle 308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7" name="Rectangle 309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8" name="Rectangle 310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19" name="Rectangle 311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00" name="Group 292"/>
          <p:cNvGrpSpPr>
            <a:grpSpLocks/>
          </p:cNvGrpSpPr>
          <p:nvPr/>
        </p:nvGrpSpPr>
        <p:grpSpPr bwMode="auto">
          <a:xfrm>
            <a:off x="6867525" y="1066800"/>
            <a:ext cx="995363" cy="3613150"/>
            <a:chOff x="3660" y="1380"/>
            <a:chExt cx="405" cy="1539"/>
          </a:xfrm>
        </p:grpSpPr>
        <p:sp>
          <p:nvSpPr>
            <p:cNvPr id="120101" name="Rectangle 29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2" name="Rectangle 29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3" name="Rectangle 29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04" name="Rectangle 29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20" name="Group 312"/>
          <p:cNvGrpSpPr>
            <a:grpSpLocks/>
          </p:cNvGrpSpPr>
          <p:nvPr/>
        </p:nvGrpSpPr>
        <p:grpSpPr bwMode="auto">
          <a:xfrm>
            <a:off x="6881813" y="1066800"/>
            <a:ext cx="995362" cy="3613150"/>
            <a:chOff x="3660" y="1380"/>
            <a:chExt cx="405" cy="1539"/>
          </a:xfrm>
        </p:grpSpPr>
        <p:sp>
          <p:nvSpPr>
            <p:cNvPr id="120121" name="Rectangle 313"/>
            <p:cNvSpPr>
              <a:spLocks noChangeArrowheads="1"/>
            </p:cNvSpPr>
            <p:nvPr/>
          </p:nvSpPr>
          <p:spPr bwMode="auto">
            <a:xfrm>
              <a:off x="3660" y="1380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2" name="Rectangle 314"/>
            <p:cNvSpPr>
              <a:spLocks noChangeArrowheads="1"/>
            </p:cNvSpPr>
            <p:nvPr/>
          </p:nvSpPr>
          <p:spPr bwMode="auto">
            <a:xfrm>
              <a:off x="3660" y="2112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3" name="Rectangle 315"/>
            <p:cNvSpPr>
              <a:spLocks noChangeArrowheads="1"/>
            </p:cNvSpPr>
            <p:nvPr/>
          </p:nvSpPr>
          <p:spPr bwMode="auto">
            <a:xfrm>
              <a:off x="3663" y="1776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124" name="Rectangle 316"/>
            <p:cNvSpPr>
              <a:spLocks noChangeArrowheads="1"/>
            </p:cNvSpPr>
            <p:nvPr/>
          </p:nvSpPr>
          <p:spPr bwMode="auto">
            <a:xfrm>
              <a:off x="3660" y="2439"/>
              <a:ext cx="402" cy="48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FF3300"/>
                </a:buClr>
              </a:pPr>
              <a:r>
                <a:rPr lang="en-US" altLang="nl-NL" sz="40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0147" name="Group 339"/>
          <p:cNvGrpSpPr>
            <a:grpSpLocks/>
          </p:cNvGrpSpPr>
          <p:nvPr/>
        </p:nvGrpSpPr>
        <p:grpSpPr bwMode="auto">
          <a:xfrm>
            <a:off x="2667000" y="1219200"/>
            <a:ext cx="4191000" cy="4953000"/>
            <a:chOff x="1680" y="768"/>
            <a:chExt cx="2640" cy="3120"/>
          </a:xfrm>
        </p:grpSpPr>
        <p:grpSp>
          <p:nvGrpSpPr>
            <p:cNvPr id="119983" name="Group 175"/>
            <p:cNvGrpSpPr>
              <a:grpSpLocks/>
            </p:cNvGrpSpPr>
            <p:nvPr/>
          </p:nvGrpSpPr>
          <p:grpSpPr bwMode="auto">
            <a:xfrm>
              <a:off x="1680" y="768"/>
              <a:ext cx="2640" cy="2082"/>
              <a:chOff x="1680" y="768"/>
              <a:chExt cx="2640" cy="2082"/>
            </a:xfrm>
          </p:grpSpPr>
          <p:sp>
            <p:nvSpPr>
              <p:cNvPr id="119832" name="Line 24"/>
              <p:cNvSpPr>
                <a:spLocks noChangeShapeType="1"/>
              </p:cNvSpPr>
              <p:nvPr/>
            </p:nvSpPr>
            <p:spPr bwMode="auto">
              <a:xfrm>
                <a:off x="3735" y="2640"/>
                <a:ext cx="58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9982" name="Group 174"/>
              <p:cNvGrpSpPr>
                <a:grpSpLocks/>
              </p:cNvGrpSpPr>
              <p:nvPr/>
            </p:nvGrpSpPr>
            <p:grpSpPr bwMode="auto">
              <a:xfrm>
                <a:off x="1680" y="768"/>
                <a:ext cx="2640" cy="2082"/>
                <a:chOff x="1680" y="768"/>
                <a:chExt cx="2640" cy="2082"/>
              </a:xfrm>
            </p:grpSpPr>
            <p:sp>
              <p:nvSpPr>
                <p:cNvPr id="119814" name="Rectangle 6"/>
                <p:cNvSpPr>
                  <a:spLocks noChangeArrowheads="1"/>
                </p:cNvSpPr>
                <p:nvPr/>
              </p:nvSpPr>
              <p:spPr bwMode="auto">
                <a:xfrm>
                  <a:off x="3091" y="1416"/>
                  <a:ext cx="468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400" b="1">
                      <a:solidFill>
                        <a:srgbClr val="FF33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T</a:t>
                  </a:r>
                  <a:endParaRPr lang="nl-NL" altLang="nl-NL" sz="44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2" name="Rectangle 4"/>
                <p:cNvSpPr>
                  <a:spLocks noChangeArrowheads="1"/>
                </p:cNvSpPr>
                <p:nvPr/>
              </p:nvSpPr>
              <p:spPr bwMode="auto">
                <a:xfrm>
                  <a:off x="1680" y="2112"/>
                  <a:ext cx="288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0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477" y="80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8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7" name="Line 9"/>
                <p:cNvSpPr>
                  <a:spLocks noChangeShapeType="1"/>
                </p:cNvSpPr>
                <p:nvPr/>
              </p:nvSpPr>
              <p:spPr bwMode="auto">
                <a:xfrm>
                  <a:off x="3735" y="1056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18" name="Line 10"/>
                <p:cNvSpPr>
                  <a:spLocks noChangeShapeType="1"/>
                </p:cNvSpPr>
                <p:nvPr/>
              </p:nvSpPr>
              <p:spPr bwMode="auto">
                <a:xfrm>
                  <a:off x="1924" y="1272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19" name="Line 11"/>
                <p:cNvSpPr>
                  <a:spLocks noChangeShapeType="1"/>
                </p:cNvSpPr>
                <p:nvPr/>
              </p:nvSpPr>
              <p:spPr bwMode="auto">
                <a:xfrm>
                  <a:off x="1920" y="2352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2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05" y="1848"/>
                  <a:ext cx="469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r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05" y="768"/>
                  <a:ext cx="820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marL="8382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10287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20574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30861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4114800" indent="-8382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50292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54864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5943600" indent="-838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tp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28" name="Line 20"/>
                <p:cNvSpPr>
                  <a:spLocks noChangeShapeType="1"/>
                </p:cNvSpPr>
                <p:nvPr/>
              </p:nvSpPr>
              <p:spPr bwMode="auto">
                <a:xfrm>
                  <a:off x="1920" y="179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29" name="Rectangle 21"/>
                <p:cNvSpPr>
                  <a:spLocks noChangeArrowheads="1"/>
                </p:cNvSpPr>
                <p:nvPr/>
              </p:nvSpPr>
              <p:spPr bwMode="auto">
                <a:xfrm>
                  <a:off x="2483" y="1376"/>
                  <a:ext cx="761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a/u</a:t>
                  </a:r>
                  <a:endParaRPr lang="nl-NL" altLang="nl-NL" sz="40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19830" name="Line 22"/>
                <p:cNvSpPr>
                  <a:spLocks noChangeShapeType="1"/>
                </p:cNvSpPr>
                <p:nvPr/>
              </p:nvSpPr>
              <p:spPr bwMode="auto">
                <a:xfrm>
                  <a:off x="3735" y="1569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1" name="Line 23"/>
                <p:cNvSpPr>
                  <a:spLocks noChangeShapeType="1"/>
                </p:cNvSpPr>
                <p:nvPr/>
              </p:nvSpPr>
              <p:spPr bwMode="auto">
                <a:xfrm>
                  <a:off x="3735" y="2100"/>
                  <a:ext cx="58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4" name="Rectangle 26"/>
                <p:cNvSpPr>
                  <a:spLocks noChangeArrowheads="1"/>
                </p:cNvSpPr>
                <p:nvPr/>
              </p:nvSpPr>
              <p:spPr bwMode="auto">
                <a:xfrm>
                  <a:off x="3483" y="1341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4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35" name="Rectangle 27"/>
                <p:cNvSpPr>
                  <a:spLocks noChangeArrowheads="1"/>
                </p:cNvSpPr>
                <p:nvPr/>
              </p:nvSpPr>
              <p:spPr bwMode="auto">
                <a:xfrm>
                  <a:off x="3486" y="1857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2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36" name="Rectangle 28"/>
                <p:cNvSpPr>
                  <a:spLocks noChangeArrowheads="1"/>
                </p:cNvSpPr>
                <p:nvPr/>
              </p:nvSpPr>
              <p:spPr bwMode="auto">
                <a:xfrm>
                  <a:off x="3489" y="2370"/>
                  <a:ext cx="402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4572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9144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13716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1828800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3300"/>
                    </a:buClr>
                  </a:pPr>
                  <a:r>
                    <a:rPr lang="en-US" altLang="nl-NL" sz="4000" b="1">
                      <a:solidFill>
                        <a:srgbClr val="3333C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1</a:t>
                  </a:r>
                  <a:endParaRPr lang="nl-NL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19816" name="Rectangle 8"/>
                <p:cNvSpPr>
                  <a:spLocks noChangeArrowheads="1"/>
                </p:cNvSpPr>
                <p:nvPr/>
              </p:nvSpPr>
              <p:spPr bwMode="auto">
                <a:xfrm>
                  <a:off x="2505" y="885"/>
                  <a:ext cx="1230" cy="189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20146" name="Group 338"/>
            <p:cNvGrpSpPr>
              <a:grpSpLocks/>
            </p:cNvGrpSpPr>
            <p:nvPr/>
          </p:nvGrpSpPr>
          <p:grpSpPr bwMode="auto">
            <a:xfrm>
              <a:off x="3024" y="2784"/>
              <a:ext cx="720" cy="1104"/>
              <a:chOff x="3024" y="2784"/>
              <a:chExt cx="720" cy="1104"/>
            </a:xfrm>
          </p:grpSpPr>
          <p:sp>
            <p:nvSpPr>
              <p:cNvPr id="120125" name="Rectangle 317"/>
              <p:cNvSpPr>
                <a:spLocks noChangeArrowheads="1"/>
              </p:cNvSpPr>
              <p:nvPr/>
            </p:nvSpPr>
            <p:spPr bwMode="auto">
              <a:xfrm>
                <a:off x="3024" y="3168"/>
                <a:ext cx="720" cy="720"/>
              </a:xfrm>
              <a:prstGeom prst="rect">
                <a:avLst/>
              </a:prstGeom>
              <a:solidFill>
                <a:srgbClr val="DDDDDD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145" name="Line 337"/>
              <p:cNvSpPr>
                <a:spLocks noChangeShapeType="1"/>
              </p:cNvSpPr>
              <p:nvPr/>
            </p:nvSpPr>
            <p:spPr bwMode="auto">
              <a:xfrm>
                <a:off x="3390" y="2784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0128" name="Text Box 320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0" name="Text Box 322"/>
          <p:cNvSpPr txBox="1">
            <a:spLocks noChangeArrowheads="1"/>
          </p:cNvSpPr>
          <p:nvPr/>
        </p:nvSpPr>
        <p:spPr bwMode="auto">
          <a:xfrm>
            <a:off x="4953000" y="5224463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01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2" name="Text Box 324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02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3" name="Text Box 325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03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1" name="Text Box 323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04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4" name="Text Box 336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05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3" name="Text Box 335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06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2" name="Text Box 334"/>
          <p:cNvSpPr txBox="1">
            <a:spLocks noChangeArrowheads="1"/>
          </p:cNvSpPr>
          <p:nvPr/>
        </p:nvSpPr>
        <p:spPr bwMode="auto">
          <a:xfrm>
            <a:off x="4953000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07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1" name="Text Box 333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08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40" name="Text Box 332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09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9" name="Text Box 331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8" name="Text Box 330"/>
          <p:cNvSpPr txBox="1">
            <a:spLocks noChangeArrowheads="1"/>
          </p:cNvSpPr>
          <p:nvPr/>
        </p:nvSpPr>
        <p:spPr bwMode="auto">
          <a:xfrm>
            <a:off x="4953000" y="522922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7" name="Text Box 329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6" name="Text Box 328"/>
          <p:cNvSpPr txBox="1">
            <a:spLocks noChangeArrowheads="1"/>
          </p:cNvSpPr>
          <p:nvPr/>
        </p:nvSpPr>
        <p:spPr bwMode="auto">
          <a:xfrm>
            <a:off x="4957763" y="5219700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5" name="Text Box 327"/>
          <p:cNvSpPr txBox="1">
            <a:spLocks noChangeArrowheads="1"/>
          </p:cNvSpPr>
          <p:nvPr/>
        </p:nvSpPr>
        <p:spPr bwMode="auto">
          <a:xfrm>
            <a:off x="4953000" y="5210175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0134" name="Text Box 326"/>
          <p:cNvSpPr txBox="1">
            <a:spLocks noChangeArrowheads="1"/>
          </p:cNvSpPr>
          <p:nvPr/>
        </p:nvSpPr>
        <p:spPr bwMode="auto">
          <a:xfrm>
            <a:off x="4957763" y="5214938"/>
            <a:ext cx="8382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  <a:endParaRPr lang="nl-NL" altLang="nl-NL" sz="4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003962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2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1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1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1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2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2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2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2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2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2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2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2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2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2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2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3" grpId="0" autoUpdateAnimBg="0"/>
      <p:bldP spid="120128" grpId="0" animBg="1" autoUpdateAnimBg="0"/>
      <p:bldP spid="120130" grpId="0" animBg="1" autoUpdateAnimBg="0"/>
      <p:bldP spid="120132" grpId="0" animBg="1" autoUpdateAnimBg="0"/>
      <p:bldP spid="120133" grpId="0" animBg="1" autoUpdateAnimBg="0"/>
      <p:bldP spid="120131" grpId="0" animBg="1" autoUpdateAnimBg="0"/>
      <p:bldP spid="120144" grpId="0" animBg="1" autoUpdateAnimBg="0"/>
      <p:bldP spid="120143" grpId="0" animBg="1" autoUpdateAnimBg="0"/>
      <p:bldP spid="120142" grpId="0" animBg="1" autoUpdateAnimBg="0"/>
      <p:bldP spid="120141" grpId="0" animBg="1" autoUpdateAnimBg="0"/>
      <p:bldP spid="120140" grpId="0" animBg="1" autoUpdateAnimBg="0"/>
      <p:bldP spid="120139" grpId="0" animBg="1" autoUpdateAnimBg="0"/>
      <p:bldP spid="120138" grpId="0" animBg="1" autoUpdateAnimBg="0"/>
      <p:bldP spid="120137" grpId="0" animBg="1" autoUpdateAnimBg="0"/>
      <p:bldP spid="120136" grpId="0" animBg="1" autoUpdateAnimBg="0"/>
      <p:bldP spid="120135" grpId="0" animBg="1" autoUpdateAnimBg="0"/>
      <p:bldP spid="12013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594995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</a:rPr>
              <a:t>V</a:t>
            </a:r>
            <a:r>
              <a:rPr lang="en-US" altLang="nl-NL" sz="2800" b="1" baseline="-25000">
                <a:solidFill>
                  <a:srgbClr val="000000"/>
                </a:solidFill>
              </a:rPr>
              <a:t>CC</a:t>
            </a:r>
            <a:r>
              <a:rPr lang="en-US" altLang="nl-NL" sz="2800" b="1">
                <a:solidFill>
                  <a:srgbClr val="000000"/>
                </a:solidFill>
              </a:rPr>
              <a:t> op de +pool aansluiten, GND (ground = aarde) op de -</a:t>
            </a:r>
            <a:endParaRPr lang="nl-NL" altLang="nl-NL" sz="2800" b="1">
              <a:solidFill>
                <a:srgbClr val="000000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4797425"/>
            <a:ext cx="9144000" cy="6477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en B zijn 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ingangen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O is een uitgang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76200"/>
            <a:ext cx="4067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Vier 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EN-poorten</a:t>
            </a:r>
            <a:endParaRPr lang="nl-NL" altLang="nl-NL" sz="36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55706" name="Group 58"/>
          <p:cNvGrpSpPr>
            <a:grpSpLocks/>
          </p:cNvGrpSpPr>
          <p:nvPr/>
        </p:nvGrpSpPr>
        <p:grpSpPr bwMode="auto">
          <a:xfrm>
            <a:off x="4716463" y="908050"/>
            <a:ext cx="4152900" cy="3625850"/>
            <a:chOff x="2971" y="572"/>
            <a:chExt cx="2616" cy="2284"/>
          </a:xfrm>
        </p:grpSpPr>
        <p:grpSp>
          <p:nvGrpSpPr>
            <p:cNvPr id="155705" name="Group 57"/>
            <p:cNvGrpSpPr>
              <a:grpSpLocks/>
            </p:cNvGrpSpPr>
            <p:nvPr/>
          </p:nvGrpSpPr>
          <p:grpSpPr bwMode="auto">
            <a:xfrm>
              <a:off x="2971" y="572"/>
              <a:ext cx="2616" cy="2284"/>
              <a:chOff x="2971" y="572"/>
              <a:chExt cx="2616" cy="2284"/>
            </a:xfrm>
          </p:grpSpPr>
          <p:grpSp>
            <p:nvGrpSpPr>
              <p:cNvPr id="155701" name="Group 53"/>
              <p:cNvGrpSpPr>
                <a:grpSpLocks/>
              </p:cNvGrpSpPr>
              <p:nvPr/>
            </p:nvGrpSpPr>
            <p:grpSpPr bwMode="auto">
              <a:xfrm>
                <a:off x="2971" y="572"/>
                <a:ext cx="2616" cy="2284"/>
                <a:chOff x="2971" y="572"/>
                <a:chExt cx="2616" cy="2284"/>
              </a:xfrm>
            </p:grpSpPr>
            <p:pic>
              <p:nvPicPr>
                <p:cNvPr id="155675" name="Picture 27" descr="EN-poort aansluiti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" y="572"/>
                  <a:ext cx="2461" cy="22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5676" name="Freeform 28"/>
                <p:cNvSpPr>
                  <a:spLocks/>
                </p:cNvSpPr>
                <p:nvPr/>
              </p:nvSpPr>
              <p:spPr bwMode="auto">
                <a:xfrm>
                  <a:off x="3024" y="829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80" name="Freeform 32"/>
                <p:cNvSpPr>
                  <a:spLocks/>
                </p:cNvSpPr>
                <p:nvPr/>
              </p:nvSpPr>
              <p:spPr bwMode="auto">
                <a:xfrm flipH="1">
                  <a:off x="5207" y="1085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81" name="Freeform 33"/>
                <p:cNvSpPr>
                  <a:spLocks/>
                </p:cNvSpPr>
                <p:nvPr/>
              </p:nvSpPr>
              <p:spPr bwMode="auto">
                <a:xfrm flipH="1">
                  <a:off x="5204" y="1914"/>
                  <a:ext cx="176" cy="771"/>
                </a:xfrm>
                <a:custGeom>
                  <a:avLst/>
                  <a:gdLst>
                    <a:gd name="T0" fmla="*/ 160 w 176"/>
                    <a:gd name="T1" fmla="*/ 0 h 824"/>
                    <a:gd name="T2" fmla="*/ 0 w 176"/>
                    <a:gd name="T3" fmla="*/ 0 h 824"/>
                    <a:gd name="T4" fmla="*/ 0 w 176"/>
                    <a:gd name="T5" fmla="*/ 824 h 824"/>
                    <a:gd name="T6" fmla="*/ 176 w 176"/>
                    <a:gd name="T7" fmla="*/ 8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6" h="824">
                      <a:moveTo>
                        <a:pt x="160" y="0"/>
                      </a:moveTo>
                      <a:lnTo>
                        <a:pt x="0" y="0"/>
                      </a:lnTo>
                      <a:lnTo>
                        <a:pt x="0" y="824"/>
                      </a:lnTo>
                      <a:lnTo>
                        <a:pt x="176" y="824"/>
                      </a:lnTo>
                    </a:path>
                  </a:pathLst>
                </a:custGeom>
                <a:noFill/>
                <a:ln w="28575" cmpd="sng">
                  <a:solidFill>
                    <a:schemeClr val="accent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569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029" y="1101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FF3300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FF3300"/>
                      </a:solidFill>
                    </a:rPr>
                    <a:t>0</a:t>
                  </a:r>
                </a:p>
              </p:txBody>
            </p:sp>
            <p:sp>
              <p:nvSpPr>
                <p:cNvPr id="1556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05" y="1434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3333CC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3333CC"/>
                      </a:solidFill>
                    </a:rPr>
                    <a:t>2</a:t>
                  </a:r>
                </a:p>
              </p:txBody>
            </p:sp>
            <p:sp>
              <p:nvSpPr>
                <p:cNvPr id="15569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59" y="2389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FF66FF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FF66FF"/>
                      </a:solidFill>
                    </a:rPr>
                    <a:t>1</a:t>
                  </a:r>
                </a:p>
              </p:txBody>
            </p:sp>
            <p:sp>
              <p:nvSpPr>
                <p:cNvPr id="15569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123" y="2006"/>
                  <a:ext cx="393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00CC99"/>
                      </a:solidFill>
                    </a:rPr>
                    <a:t>EN</a:t>
                  </a:r>
                  <a:r>
                    <a:rPr lang="nl-NL" altLang="nl-NL" b="1" baseline="-25000">
                      <a:solidFill>
                        <a:srgbClr val="00CC99"/>
                      </a:solidFill>
                    </a:rPr>
                    <a:t>3</a:t>
                  </a:r>
                </a:p>
              </p:txBody>
            </p:sp>
            <p:sp>
              <p:nvSpPr>
                <p:cNvPr id="15569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360" y="721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FF3300"/>
                      </a:solidFill>
                    </a:rPr>
                    <a:t>+</a:t>
                  </a:r>
                </a:p>
              </p:txBody>
            </p:sp>
            <p:sp>
              <p:nvSpPr>
                <p:cNvPr id="1556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028" y="2493"/>
                  <a:ext cx="22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3333CC"/>
                      </a:solidFill>
                    </a:rPr>
                    <a:t>-</a:t>
                  </a:r>
                </a:p>
              </p:txBody>
            </p:sp>
          </p:grpSp>
          <p:sp>
            <p:nvSpPr>
              <p:cNvPr id="155703" name="Line 55"/>
              <p:cNvSpPr>
                <a:spLocks noChangeShapeType="1"/>
              </p:cNvSpPr>
              <p:nvPr/>
            </p:nvSpPr>
            <p:spPr bwMode="auto">
              <a:xfrm>
                <a:off x="3334" y="2568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704" name="Line 56"/>
              <p:cNvSpPr>
                <a:spLocks noChangeShapeType="1"/>
              </p:cNvSpPr>
              <p:nvPr/>
            </p:nvSpPr>
            <p:spPr bwMode="auto">
              <a:xfrm>
                <a:off x="3261" y="2750"/>
                <a:ext cx="1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5678" name="Freeform 30"/>
            <p:cNvSpPr>
              <a:spLocks/>
            </p:cNvSpPr>
            <p:nvPr/>
          </p:nvSpPr>
          <p:spPr bwMode="auto">
            <a:xfrm>
              <a:off x="3029" y="1658"/>
              <a:ext cx="176" cy="771"/>
            </a:xfrm>
            <a:custGeom>
              <a:avLst/>
              <a:gdLst>
                <a:gd name="T0" fmla="*/ 160 w 176"/>
                <a:gd name="T1" fmla="*/ 0 h 824"/>
                <a:gd name="T2" fmla="*/ 0 w 176"/>
                <a:gd name="T3" fmla="*/ 0 h 824"/>
                <a:gd name="T4" fmla="*/ 0 w 176"/>
                <a:gd name="T5" fmla="*/ 824 h 824"/>
                <a:gd name="T6" fmla="*/ 176 w 176"/>
                <a:gd name="T7" fmla="*/ 824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824">
                  <a:moveTo>
                    <a:pt x="160" y="0"/>
                  </a:moveTo>
                  <a:lnTo>
                    <a:pt x="0" y="0"/>
                  </a:lnTo>
                  <a:lnTo>
                    <a:pt x="0" y="824"/>
                  </a:lnTo>
                  <a:lnTo>
                    <a:pt x="176" y="824"/>
                  </a:lnTo>
                </a:path>
              </a:pathLst>
            </a:custGeom>
            <a:noFill/>
            <a:ln w="28575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55702" name="Group 54"/>
          <p:cNvGrpSpPr>
            <a:grpSpLocks/>
          </p:cNvGrpSpPr>
          <p:nvPr/>
        </p:nvGrpSpPr>
        <p:grpSpPr bwMode="auto">
          <a:xfrm>
            <a:off x="323850" y="908050"/>
            <a:ext cx="3810000" cy="3667125"/>
            <a:chOff x="204" y="572"/>
            <a:chExt cx="2400" cy="2310"/>
          </a:xfrm>
        </p:grpSpPr>
        <p:pic>
          <p:nvPicPr>
            <p:cNvPr id="155674" name="Picture 26" descr="AND-gate im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572"/>
              <a:ext cx="2400" cy="2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689" name="Text Box 41"/>
            <p:cNvSpPr txBox="1">
              <a:spLocks noChangeArrowheads="1"/>
            </p:cNvSpPr>
            <p:nvPr/>
          </p:nvSpPr>
          <p:spPr bwMode="auto">
            <a:xfrm>
              <a:off x="204" y="1706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</a:rPr>
                <a:t>+</a:t>
              </a:r>
            </a:p>
          </p:txBody>
        </p:sp>
        <p:sp>
          <p:nvSpPr>
            <p:cNvPr id="155690" name="Text Box 42"/>
            <p:cNvSpPr txBox="1">
              <a:spLocks noChangeArrowheads="1"/>
            </p:cNvSpPr>
            <p:nvPr/>
          </p:nvSpPr>
          <p:spPr bwMode="auto">
            <a:xfrm>
              <a:off x="2336" y="1480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3333CC"/>
                  </a:solidFill>
                </a:rPr>
                <a:t>-</a:t>
              </a:r>
            </a:p>
          </p:txBody>
        </p:sp>
        <p:sp>
          <p:nvSpPr>
            <p:cNvPr id="155697" name="Freeform 49"/>
            <p:cNvSpPr>
              <a:spLocks/>
            </p:cNvSpPr>
            <p:nvPr/>
          </p:nvSpPr>
          <p:spPr bwMode="auto">
            <a:xfrm>
              <a:off x="1188" y="2412"/>
              <a:ext cx="422" cy="396"/>
            </a:xfrm>
            <a:custGeom>
              <a:avLst/>
              <a:gdLst>
                <a:gd name="T0" fmla="*/ 0 w 422"/>
                <a:gd name="T1" fmla="*/ 396 h 396"/>
                <a:gd name="T2" fmla="*/ 422 w 422"/>
                <a:gd name="T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2" h="396">
                  <a:moveTo>
                    <a:pt x="0" y="396"/>
                  </a:moveTo>
                  <a:lnTo>
                    <a:pt x="422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698" name="Freeform 50"/>
            <p:cNvSpPr>
              <a:spLocks/>
            </p:cNvSpPr>
            <p:nvPr/>
          </p:nvSpPr>
          <p:spPr bwMode="auto">
            <a:xfrm>
              <a:off x="1812" y="1842"/>
              <a:ext cx="401" cy="396"/>
            </a:xfrm>
            <a:custGeom>
              <a:avLst/>
              <a:gdLst>
                <a:gd name="T0" fmla="*/ 0 w 401"/>
                <a:gd name="T1" fmla="*/ 396 h 396"/>
                <a:gd name="T2" fmla="*/ 401 w 401"/>
                <a:gd name="T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1" h="396">
                  <a:moveTo>
                    <a:pt x="0" y="396"/>
                  </a:moveTo>
                  <a:lnTo>
                    <a:pt x="401" y="0"/>
                  </a:lnTo>
                </a:path>
              </a:pathLst>
            </a:custGeom>
            <a:noFill/>
            <a:ln w="38100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699" name="Freeform 51"/>
            <p:cNvSpPr>
              <a:spLocks/>
            </p:cNvSpPr>
            <p:nvPr/>
          </p:nvSpPr>
          <p:spPr bwMode="auto">
            <a:xfrm>
              <a:off x="570" y="1284"/>
              <a:ext cx="420" cy="378"/>
            </a:xfrm>
            <a:custGeom>
              <a:avLst/>
              <a:gdLst>
                <a:gd name="T0" fmla="*/ 0 w 420"/>
                <a:gd name="T1" fmla="*/ 378 h 378"/>
                <a:gd name="T2" fmla="*/ 420 w 420"/>
                <a:gd name="T3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0" h="378">
                  <a:moveTo>
                    <a:pt x="0" y="378"/>
                  </a:moveTo>
                  <a:lnTo>
                    <a:pt x="420" y="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5700" name="Freeform 52"/>
            <p:cNvSpPr>
              <a:spLocks/>
            </p:cNvSpPr>
            <p:nvPr/>
          </p:nvSpPr>
          <p:spPr bwMode="auto">
            <a:xfrm>
              <a:off x="1176" y="726"/>
              <a:ext cx="402" cy="384"/>
            </a:xfrm>
            <a:custGeom>
              <a:avLst/>
              <a:gdLst>
                <a:gd name="T0" fmla="*/ 0 w 402"/>
                <a:gd name="T1" fmla="*/ 384 h 384"/>
                <a:gd name="T2" fmla="*/ 402 w 402"/>
                <a:gd name="T3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2" h="384">
                  <a:moveTo>
                    <a:pt x="0" y="384"/>
                  </a:moveTo>
                  <a:lnTo>
                    <a:pt x="402" y="0"/>
                  </a:ln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43459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autoUpdateAnimBg="0"/>
      <p:bldP spid="1556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03" name="Rectangle 39"/>
          <p:cNvSpPr>
            <a:spLocks noChangeArrowheads="1"/>
          </p:cNvSpPr>
          <p:nvPr/>
        </p:nvSpPr>
        <p:spPr bwMode="auto">
          <a:xfrm>
            <a:off x="14288" y="5707063"/>
            <a:ext cx="9144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een teller en een</a:t>
            </a:r>
            <a:b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pulsgenerator op 1 Hz (naar telpulseningang)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908050"/>
            <a:ext cx="6372225" cy="6477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Na een sensor /variabele spanning een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weet je welke verwerker je nodig hebt?</a:t>
            </a:r>
            <a:endParaRPr lang="nl-NL" altLang="nl-NL" sz="32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93" name="Rectangle 29"/>
          <p:cNvSpPr>
            <a:spLocks noChangeArrowheads="1"/>
          </p:cNvSpPr>
          <p:nvPr/>
        </p:nvSpPr>
        <p:spPr bwMode="auto">
          <a:xfrm>
            <a:off x="6192838" y="908050"/>
            <a:ext cx="21955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4" name="Rectangle 30"/>
          <p:cNvSpPr>
            <a:spLocks noChangeArrowheads="1"/>
          </p:cNvSpPr>
          <p:nvPr/>
        </p:nvSpPr>
        <p:spPr bwMode="auto">
          <a:xfrm>
            <a:off x="0" y="1612900"/>
            <a:ext cx="91440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Je hebt een spanning van </a:t>
            </a:r>
            <a:r>
              <a:rPr lang="en-US" altLang="nl-NL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V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je hebt </a:t>
            </a:r>
            <a:r>
              <a:rPr lang="en-US" altLang="nl-NL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nodig</a:t>
            </a:r>
            <a:b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dan gebruik je een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5" name="Rectangle 31"/>
          <p:cNvSpPr>
            <a:spLocks noChangeArrowheads="1"/>
          </p:cNvSpPr>
          <p:nvPr/>
        </p:nvSpPr>
        <p:spPr bwMode="auto">
          <a:xfrm>
            <a:off x="3348038" y="1946275"/>
            <a:ext cx="1584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invertor.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6" name="Rectangle 32"/>
          <p:cNvSpPr>
            <a:spLocks noChangeArrowheads="1"/>
          </p:cNvSpPr>
          <p:nvPr/>
        </p:nvSpPr>
        <p:spPr bwMode="auto">
          <a:xfrm>
            <a:off x="-7938" y="2709863"/>
            <a:ext cx="91519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Deur openen kan met lichtsignaal maar </a:t>
            </a:r>
            <a:r>
              <a:rPr lang="en-US" altLang="nl-NL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ook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met</a:t>
            </a:r>
            <a:b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geluidsignaal dus een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7" name="Rectangle 33"/>
          <p:cNvSpPr>
            <a:spLocks noChangeArrowheads="1"/>
          </p:cNvSpPr>
          <p:nvPr/>
        </p:nvSpPr>
        <p:spPr bwMode="auto">
          <a:xfrm>
            <a:off x="3600450" y="3011488"/>
            <a:ext cx="21955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OFpoort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8" name="Rectangle 34"/>
          <p:cNvSpPr>
            <a:spLocks noChangeArrowheads="1"/>
          </p:cNvSpPr>
          <p:nvPr/>
        </p:nvSpPr>
        <p:spPr bwMode="auto">
          <a:xfrm>
            <a:off x="6350" y="3660775"/>
            <a:ext cx="91519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Deur moet open als twee schakelaars </a:t>
            </a:r>
            <a:r>
              <a:rPr lang="en-US" altLang="nl-NL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tegelijk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ingedrukt</a:t>
            </a:r>
            <a:b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worden dan gebruik je een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4506913" y="3948113"/>
            <a:ext cx="21955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ENpoort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0" name="Rectangle 36"/>
          <p:cNvSpPr>
            <a:spLocks noChangeArrowheads="1"/>
          </p:cNvSpPr>
          <p:nvPr/>
        </p:nvSpPr>
        <p:spPr bwMode="auto">
          <a:xfrm>
            <a:off x="28575" y="4581525"/>
            <a:ext cx="91519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Als een lamp moet </a:t>
            </a:r>
            <a:r>
              <a:rPr lang="en-US" altLang="nl-NL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blijven</a:t>
            </a: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branden na een druk op de</a:t>
            </a:r>
            <a:b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knop dan gebruik je een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1" name="Rectangle 37"/>
          <p:cNvSpPr>
            <a:spLocks noChangeArrowheads="1"/>
          </p:cNvSpPr>
          <p:nvPr/>
        </p:nvSpPr>
        <p:spPr bwMode="auto">
          <a:xfrm>
            <a:off x="4233863" y="4868863"/>
            <a:ext cx="30019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902" name="Rectangle 38"/>
          <p:cNvSpPr>
            <a:spLocks noChangeArrowheads="1"/>
          </p:cNvSpPr>
          <p:nvPr/>
        </p:nvSpPr>
        <p:spPr bwMode="auto">
          <a:xfrm>
            <a:off x="6350" y="5461000"/>
            <a:ext cx="91519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Een secondeteller maak je met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690836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03" grpId="0" autoUpdateAnimBg="0"/>
      <p:bldP spid="164867" grpId="0" autoUpdateAnimBg="0"/>
      <p:bldP spid="164868" grpId="0" autoUpdateAnimBg="0"/>
      <p:bldP spid="164893" grpId="0" autoUpdateAnimBg="0"/>
      <p:bldP spid="164894" grpId="0" autoUpdateAnimBg="0"/>
      <p:bldP spid="164895" grpId="0" autoUpdateAnimBg="0"/>
      <p:bldP spid="164896" grpId="0" autoUpdateAnimBg="0"/>
      <p:bldP spid="164897" grpId="0" autoUpdateAnimBg="0"/>
      <p:bldP spid="164898" grpId="0" autoUpdateAnimBg="0"/>
      <p:bldP spid="164899" grpId="0" autoUpdateAnimBg="0"/>
      <p:bldP spid="164900" grpId="0" autoUpdateAnimBg="0"/>
      <p:bldP spid="164901" grpId="0" autoUpdateAnimBg="0"/>
      <p:bldP spid="1649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systeemb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9388"/>
            <a:ext cx="7239000" cy="6602412"/>
          </a:xfrm>
          <a:prstGeom prst="rect">
            <a:avLst/>
          </a:prstGeom>
          <a:solidFill>
            <a:srgbClr val="CCFFFF"/>
          </a:solidFill>
        </p:spPr>
      </p:pic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533400" y="685800"/>
            <a:ext cx="2166938" cy="650875"/>
            <a:chOff x="336" y="432"/>
            <a:chExt cx="1365" cy="410"/>
          </a:xfrm>
        </p:grpSpPr>
        <p:sp>
          <p:nvSpPr>
            <p:cNvPr id="125956" name="Text Box 4"/>
            <p:cNvSpPr txBox="1">
              <a:spLocks noChangeArrowheads="1"/>
            </p:cNvSpPr>
            <p:nvPr/>
          </p:nvSpPr>
          <p:spPr bwMode="auto">
            <a:xfrm>
              <a:off x="336" y="432"/>
              <a:ext cx="624" cy="41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LS</a:t>
              </a:r>
              <a:endParaRPr lang="nl-NL" altLang="nl-NL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auto">
            <a:xfrm>
              <a:off x="960" y="640"/>
              <a:ext cx="741" cy="1"/>
            </a:xfrm>
            <a:custGeom>
              <a:avLst/>
              <a:gdLst>
                <a:gd name="T0" fmla="*/ 0 w 741"/>
                <a:gd name="T1" fmla="*/ 0 h 1"/>
                <a:gd name="T2" fmla="*/ 741 w 7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1" h="1">
                  <a:moveTo>
                    <a:pt x="0" y="0"/>
                  </a:moveTo>
                  <a:lnTo>
                    <a:pt x="741" y="0"/>
                  </a:lnTo>
                </a:path>
              </a:pathLst>
            </a:custGeom>
            <a:noFill/>
            <a:ln w="57150" cmpd="sng">
              <a:solidFill>
                <a:srgbClr val="FFFF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auto">
            <a:xfrm>
              <a:off x="960" y="486"/>
              <a:ext cx="480" cy="4"/>
            </a:xfrm>
            <a:custGeom>
              <a:avLst/>
              <a:gdLst>
                <a:gd name="T0" fmla="*/ 0 w 480"/>
                <a:gd name="T1" fmla="*/ 0 h 4"/>
                <a:gd name="T2" fmla="*/ 480 w 480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4">
                  <a:moveTo>
                    <a:pt x="0" y="0"/>
                  </a:moveTo>
                  <a:lnTo>
                    <a:pt x="480" y="4"/>
                  </a:ln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auto">
            <a:xfrm>
              <a:off x="960" y="777"/>
              <a:ext cx="480" cy="1"/>
            </a:xfrm>
            <a:custGeom>
              <a:avLst/>
              <a:gdLst>
                <a:gd name="T0" fmla="*/ 0 w 480"/>
                <a:gd name="T1" fmla="*/ 0 h 1"/>
                <a:gd name="T2" fmla="*/ 480 w 48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80" h="1">
                  <a:moveTo>
                    <a:pt x="0" y="0"/>
                  </a:moveTo>
                  <a:lnTo>
                    <a:pt x="480" y="1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5960" name="Freeform 8"/>
          <p:cNvSpPr>
            <a:spLocks/>
          </p:cNvSpPr>
          <p:nvPr/>
        </p:nvSpPr>
        <p:spPr bwMode="auto">
          <a:xfrm>
            <a:off x="3454400" y="812800"/>
            <a:ext cx="2220913" cy="174625"/>
          </a:xfrm>
          <a:custGeom>
            <a:avLst/>
            <a:gdLst>
              <a:gd name="T0" fmla="*/ 0 w 1399"/>
              <a:gd name="T1" fmla="*/ 110 h 110"/>
              <a:gd name="T2" fmla="*/ 1399 w 1399"/>
              <a:gd name="T3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9" h="110">
                <a:moveTo>
                  <a:pt x="0" y="110"/>
                </a:moveTo>
                <a:lnTo>
                  <a:pt x="1399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62" name="Freeform 10"/>
          <p:cNvSpPr>
            <a:spLocks/>
          </p:cNvSpPr>
          <p:nvPr/>
        </p:nvSpPr>
        <p:spPr bwMode="auto">
          <a:xfrm>
            <a:off x="5661025" y="841375"/>
            <a:ext cx="1103313" cy="2801938"/>
          </a:xfrm>
          <a:custGeom>
            <a:avLst/>
            <a:gdLst>
              <a:gd name="T0" fmla="*/ 0 w 695"/>
              <a:gd name="T1" fmla="*/ 1765 h 1765"/>
              <a:gd name="T2" fmla="*/ 695 w 695"/>
              <a:gd name="T3" fmla="*/ 0 h 17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5" h="1765">
                <a:moveTo>
                  <a:pt x="0" y="1765"/>
                </a:moveTo>
                <a:lnTo>
                  <a:pt x="695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5989" name="AutoShape 37"/>
          <p:cNvSpPr>
            <a:spLocks noChangeArrowheads="1"/>
          </p:cNvSpPr>
          <p:nvPr/>
        </p:nvSpPr>
        <p:spPr bwMode="auto">
          <a:xfrm>
            <a:off x="179388" y="2636838"/>
            <a:ext cx="2016125" cy="576262"/>
          </a:xfrm>
          <a:prstGeom prst="wedgeRoundRectCallout">
            <a:avLst>
              <a:gd name="adj1" fmla="val -6222"/>
              <a:gd name="adj2" fmla="val -26377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Lichtsensor</a:t>
            </a:r>
          </a:p>
        </p:txBody>
      </p:sp>
      <p:sp>
        <p:nvSpPr>
          <p:cNvPr id="125993" name="AutoShape 41"/>
          <p:cNvSpPr>
            <a:spLocks noChangeArrowheads="1"/>
          </p:cNvSpPr>
          <p:nvPr/>
        </p:nvSpPr>
        <p:spPr bwMode="auto">
          <a:xfrm>
            <a:off x="7270750" y="5562600"/>
            <a:ext cx="1873250" cy="1295400"/>
          </a:xfrm>
          <a:prstGeom prst="wedgeRoundRectCallout">
            <a:avLst>
              <a:gd name="adj1" fmla="val -110426"/>
              <a:gd name="adj2" fmla="val -40821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sensor een comparator</a:t>
            </a:r>
          </a:p>
        </p:txBody>
      </p:sp>
      <p:sp>
        <p:nvSpPr>
          <p:cNvPr id="125999" name="AutoShape 47"/>
          <p:cNvSpPr>
            <a:spLocks noChangeArrowheads="1"/>
          </p:cNvSpPr>
          <p:nvPr/>
        </p:nvSpPr>
        <p:spPr bwMode="auto">
          <a:xfrm>
            <a:off x="323850" y="4724400"/>
            <a:ext cx="4248150" cy="2133600"/>
          </a:xfrm>
          <a:prstGeom prst="wedgeRoundRectCallout">
            <a:avLst>
              <a:gd name="adj1" fmla="val 91968"/>
              <a:gd name="adj2" fmla="val -21807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Donker dan geeft sensor weinig spanning en de comparator geeft 0 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Lamp moet dan aan dus eerst naar een invertor!</a:t>
            </a:r>
          </a:p>
        </p:txBody>
      </p:sp>
      <p:sp>
        <p:nvSpPr>
          <p:cNvPr id="126000" name="Freeform 48"/>
          <p:cNvSpPr>
            <a:spLocks/>
          </p:cNvSpPr>
          <p:nvPr/>
        </p:nvSpPr>
        <p:spPr bwMode="auto">
          <a:xfrm>
            <a:off x="6835775" y="2714625"/>
            <a:ext cx="654050" cy="928688"/>
          </a:xfrm>
          <a:custGeom>
            <a:avLst/>
            <a:gdLst>
              <a:gd name="T0" fmla="*/ 0 w 412"/>
              <a:gd name="T1" fmla="*/ 585 h 585"/>
              <a:gd name="T2" fmla="*/ 412 w 412"/>
              <a:gd name="T3" fmla="*/ 0 h 5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2" h="585">
                <a:moveTo>
                  <a:pt x="0" y="585"/>
                </a:moveTo>
                <a:lnTo>
                  <a:pt x="412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6001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57150" y="85725"/>
            <a:ext cx="9144000" cy="381000"/>
          </a:xfrm>
          <a:noFill/>
          <a:ln/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Nachtlamp: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08079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5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5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5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2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 animBg="1"/>
      <p:bldP spid="125962" grpId="0" animBg="1"/>
      <p:bldP spid="125989" grpId="0" animBg="1"/>
      <p:bldP spid="125993" grpId="0" animBg="1"/>
      <p:bldP spid="125999" grpId="0" animBg="1"/>
      <p:bldP spid="126000" grpId="0" animBg="1"/>
      <p:bldP spid="12600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systeemb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9388"/>
            <a:ext cx="7239000" cy="6602412"/>
          </a:xfrm>
          <a:prstGeom prst="rect">
            <a:avLst/>
          </a:prstGeom>
          <a:solidFill>
            <a:srgbClr val="CCFFFF"/>
          </a:solidFill>
        </p:spPr>
      </p:pic>
      <p:sp>
        <p:nvSpPr>
          <p:cNvPr id="120840" name="Freeform 8"/>
          <p:cNvSpPr>
            <a:spLocks/>
          </p:cNvSpPr>
          <p:nvPr/>
        </p:nvSpPr>
        <p:spPr bwMode="auto">
          <a:xfrm>
            <a:off x="3468688" y="3294063"/>
            <a:ext cx="654050" cy="58737"/>
          </a:xfrm>
          <a:custGeom>
            <a:avLst/>
            <a:gdLst>
              <a:gd name="T0" fmla="*/ 0 w 412"/>
              <a:gd name="T1" fmla="*/ 37 h 37"/>
              <a:gd name="T2" fmla="*/ 412 w 412"/>
              <a:gd name="T3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2" h="37">
                <a:moveTo>
                  <a:pt x="0" y="37"/>
                </a:moveTo>
                <a:lnTo>
                  <a:pt x="412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5297488" y="3629025"/>
            <a:ext cx="2206625" cy="1588"/>
          </a:xfrm>
          <a:custGeom>
            <a:avLst/>
            <a:gdLst>
              <a:gd name="T0" fmla="*/ 1390 w 1390"/>
              <a:gd name="T1" fmla="*/ 0 h 1"/>
              <a:gd name="T2" fmla="*/ 0 w 139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0" h="1">
                <a:moveTo>
                  <a:pt x="1390" y="0"/>
                </a:move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4106863" y="2074863"/>
            <a:ext cx="2336800" cy="2468562"/>
            <a:chOff x="2587" y="1307"/>
            <a:chExt cx="1472" cy="1555"/>
          </a:xfrm>
        </p:grpSpPr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 flipH="1" flipV="1">
              <a:off x="2592" y="1728"/>
              <a:ext cx="1200" cy="110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2587" y="1307"/>
              <a:ext cx="1472" cy="1555"/>
            </a:xfrm>
            <a:custGeom>
              <a:avLst/>
              <a:gdLst>
                <a:gd name="T0" fmla="*/ 1472 w 1472"/>
                <a:gd name="T1" fmla="*/ 1555 h 1555"/>
                <a:gd name="T2" fmla="*/ 0 w 1472"/>
                <a:gd name="T3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2" h="1555">
                  <a:moveTo>
                    <a:pt x="1472" y="1555"/>
                  </a:moveTo>
                  <a:lnTo>
                    <a:pt x="0" y="0"/>
                  </a:lnTo>
                </a:path>
              </a:pathLst>
            </a:custGeom>
            <a:noFill/>
            <a:ln w="571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20846" name="Freeform 14"/>
          <p:cNvSpPr>
            <a:spLocks/>
          </p:cNvSpPr>
          <p:nvPr/>
        </p:nvSpPr>
        <p:spPr bwMode="auto">
          <a:xfrm>
            <a:off x="4122738" y="2379663"/>
            <a:ext cx="1160462" cy="1554162"/>
          </a:xfrm>
          <a:custGeom>
            <a:avLst/>
            <a:gdLst>
              <a:gd name="T0" fmla="*/ 731 w 731"/>
              <a:gd name="T1" fmla="*/ 0 h 979"/>
              <a:gd name="T2" fmla="*/ 0 w 731"/>
              <a:gd name="T3" fmla="*/ 979 h 97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1" h="979">
                <a:moveTo>
                  <a:pt x="731" y="0"/>
                </a:moveTo>
                <a:lnTo>
                  <a:pt x="0" y="979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7" name="Freeform 15"/>
          <p:cNvSpPr>
            <a:spLocks/>
          </p:cNvSpPr>
          <p:nvPr/>
        </p:nvSpPr>
        <p:spPr bwMode="auto">
          <a:xfrm>
            <a:off x="3497263" y="3352800"/>
            <a:ext cx="625475" cy="2206625"/>
          </a:xfrm>
          <a:custGeom>
            <a:avLst/>
            <a:gdLst>
              <a:gd name="T0" fmla="*/ 0 w 394"/>
              <a:gd name="T1" fmla="*/ 0 h 1390"/>
              <a:gd name="T2" fmla="*/ 394 w 394"/>
              <a:gd name="T3" fmla="*/ 1390 h 13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4" h="1390">
                <a:moveTo>
                  <a:pt x="0" y="0"/>
                </a:moveTo>
                <a:lnTo>
                  <a:pt x="394" y="1390"/>
                </a:lnTo>
              </a:path>
            </a:pathLst>
          </a:custGeom>
          <a:noFill/>
          <a:ln w="76200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8" name="Freeform 16"/>
          <p:cNvSpPr>
            <a:spLocks/>
          </p:cNvSpPr>
          <p:nvPr/>
        </p:nvSpPr>
        <p:spPr bwMode="auto">
          <a:xfrm>
            <a:off x="3482975" y="4572000"/>
            <a:ext cx="631825" cy="827088"/>
          </a:xfrm>
          <a:custGeom>
            <a:avLst/>
            <a:gdLst>
              <a:gd name="T0" fmla="*/ 398 w 398"/>
              <a:gd name="T1" fmla="*/ 0 h 521"/>
              <a:gd name="T2" fmla="*/ 0 w 398"/>
              <a:gd name="T3" fmla="*/ 521 h 5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8" h="521">
                <a:moveTo>
                  <a:pt x="398" y="0"/>
                </a:moveTo>
                <a:lnTo>
                  <a:pt x="0" y="521"/>
                </a:ln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1828800" y="52260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Hz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64" name="Rectangle 32"/>
          <p:cNvSpPr>
            <a:spLocks noGrp="1" noChangeArrowheads="1"/>
          </p:cNvSpPr>
          <p:nvPr>
            <p:ph type="ctrTitle"/>
          </p:nvPr>
        </p:nvSpPr>
        <p:spPr>
          <a:xfrm>
            <a:off x="57150" y="85725"/>
            <a:ext cx="9144000" cy="381000"/>
          </a:xfrm>
          <a:noFill/>
          <a:ln/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Schoolbel moet na 6 s stoppen.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65" name="AutoShape 33"/>
          <p:cNvSpPr>
            <a:spLocks noChangeArrowheads="1"/>
          </p:cNvSpPr>
          <p:nvPr/>
        </p:nvSpPr>
        <p:spPr bwMode="auto">
          <a:xfrm>
            <a:off x="323850" y="4724400"/>
            <a:ext cx="2663825" cy="1800225"/>
          </a:xfrm>
          <a:prstGeom prst="wedgeRoundRectCallout">
            <a:avLst>
              <a:gd name="adj1" fmla="val 80574"/>
              <a:gd name="adj2" fmla="val -12495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 drukken moet bel aanblijven dus geheugencel!</a:t>
            </a:r>
          </a:p>
        </p:txBody>
      </p:sp>
      <p:sp>
        <p:nvSpPr>
          <p:cNvPr id="120866" name="AutoShape 34"/>
          <p:cNvSpPr>
            <a:spLocks noChangeArrowheads="1"/>
          </p:cNvSpPr>
          <p:nvPr/>
        </p:nvSpPr>
        <p:spPr bwMode="auto">
          <a:xfrm>
            <a:off x="6300788" y="765175"/>
            <a:ext cx="2663825" cy="1035050"/>
          </a:xfrm>
          <a:prstGeom prst="wedgeRoundRectCallout">
            <a:avLst>
              <a:gd name="adj1" fmla="val -111144"/>
              <a:gd name="adj2" fmla="val 10383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 s = 2 EN 4 dus EN-poort</a:t>
            </a:r>
          </a:p>
        </p:txBody>
      </p:sp>
      <p:sp>
        <p:nvSpPr>
          <p:cNvPr id="120867" name="AutoShape 35"/>
          <p:cNvSpPr>
            <a:spLocks noChangeArrowheads="1"/>
          </p:cNvSpPr>
          <p:nvPr/>
        </p:nvSpPr>
        <p:spPr bwMode="auto">
          <a:xfrm>
            <a:off x="6084888" y="5516563"/>
            <a:ext cx="2806700" cy="1008062"/>
          </a:xfrm>
          <a:prstGeom prst="wedgeRoundRectCallout">
            <a:avLst>
              <a:gd name="adj1" fmla="val -117421"/>
              <a:gd name="adj2" fmla="val -202282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Geheugencel resetten na 6 s</a:t>
            </a:r>
          </a:p>
        </p:txBody>
      </p:sp>
      <p:sp>
        <p:nvSpPr>
          <p:cNvPr id="120868" name="AutoShape 36"/>
          <p:cNvSpPr>
            <a:spLocks noChangeArrowheads="1"/>
          </p:cNvSpPr>
          <p:nvPr/>
        </p:nvSpPr>
        <p:spPr bwMode="auto">
          <a:xfrm>
            <a:off x="179388" y="765175"/>
            <a:ext cx="2806700" cy="1008063"/>
          </a:xfrm>
          <a:prstGeom prst="wedgeRoundRectCallout">
            <a:avLst>
              <a:gd name="adj1" fmla="val 62444"/>
              <a:gd name="adj2" fmla="val 19693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Teller resetten bij start!</a:t>
            </a:r>
          </a:p>
        </p:txBody>
      </p:sp>
      <p:sp>
        <p:nvSpPr>
          <p:cNvPr id="120869" name="AutoShape 37"/>
          <p:cNvSpPr>
            <a:spLocks noChangeArrowheads="1"/>
          </p:cNvSpPr>
          <p:nvPr/>
        </p:nvSpPr>
        <p:spPr bwMode="auto">
          <a:xfrm>
            <a:off x="5580063" y="4797425"/>
            <a:ext cx="3563937" cy="1727200"/>
          </a:xfrm>
          <a:prstGeom prst="wedgeRoundRectCallout">
            <a:avLst>
              <a:gd name="adj1" fmla="val -91426"/>
              <a:gd name="adj2" fmla="val -6121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Teller moet seconden tellen dus pulsgenerator op 1 Hz = 1 puls/s</a:t>
            </a:r>
          </a:p>
        </p:txBody>
      </p:sp>
    </p:spTree>
    <p:extLst>
      <p:ext uri="{BB962C8B-B14F-4D97-AF65-F5344CB8AC3E}">
        <p14:creationId xmlns:p14="http://schemas.microsoft.com/office/powerpoint/2010/main" val="418227796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0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0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0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0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 animBg="1"/>
      <p:bldP spid="120841" grpId="0" animBg="1"/>
      <p:bldP spid="120846" grpId="0" animBg="1"/>
      <p:bldP spid="120847" grpId="0" animBg="1"/>
      <p:bldP spid="120848" grpId="0" animBg="1"/>
      <p:bldP spid="120849" grpId="0" autoUpdateAnimBg="0"/>
      <p:bldP spid="120864" grpId="0" autoUpdateAnimBg="0"/>
      <p:bldP spid="120865" grpId="0" animBg="1"/>
      <p:bldP spid="120866" grpId="0" animBg="1"/>
      <p:bldP spid="120867" grpId="0" animBg="1"/>
      <p:bldP spid="120868" grpId="0" animBg="1"/>
      <p:bldP spid="1208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190500" y="255588"/>
            <a:ext cx="8953500" cy="6602412"/>
            <a:chOff x="120" y="161"/>
            <a:chExt cx="5640" cy="4159"/>
          </a:xfrm>
        </p:grpSpPr>
        <p:grpSp>
          <p:nvGrpSpPr>
            <p:cNvPr id="146508" name="Group 76"/>
            <p:cNvGrpSpPr>
              <a:grpSpLocks/>
            </p:cNvGrpSpPr>
            <p:nvPr/>
          </p:nvGrpSpPr>
          <p:grpSpPr bwMode="auto">
            <a:xfrm>
              <a:off x="120" y="161"/>
              <a:ext cx="5640" cy="4159"/>
              <a:chOff x="120" y="161"/>
              <a:chExt cx="5640" cy="4159"/>
            </a:xfrm>
          </p:grpSpPr>
          <p:grpSp>
            <p:nvGrpSpPr>
              <p:cNvPr id="146488" name="Group 56"/>
              <p:cNvGrpSpPr>
                <a:grpSpLocks/>
              </p:cNvGrpSpPr>
              <p:nvPr/>
            </p:nvGrpSpPr>
            <p:grpSpPr bwMode="auto">
              <a:xfrm>
                <a:off x="120" y="161"/>
                <a:ext cx="5640" cy="4159"/>
                <a:chOff x="72" y="113"/>
                <a:chExt cx="5640" cy="4159"/>
              </a:xfrm>
            </p:grpSpPr>
            <p:grpSp>
              <p:nvGrpSpPr>
                <p:cNvPr id="146487" name="Group 55"/>
                <p:cNvGrpSpPr>
                  <a:grpSpLocks/>
                </p:cNvGrpSpPr>
                <p:nvPr/>
              </p:nvGrpSpPr>
              <p:grpSpPr bwMode="auto">
                <a:xfrm>
                  <a:off x="72" y="113"/>
                  <a:ext cx="5640" cy="4159"/>
                  <a:chOff x="72" y="113"/>
                  <a:chExt cx="5640" cy="4159"/>
                </a:xfrm>
              </p:grpSpPr>
              <p:grpSp>
                <p:nvGrpSpPr>
                  <p:cNvPr id="14647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72" y="2747"/>
                    <a:ext cx="1021" cy="1190"/>
                    <a:chOff x="72" y="2747"/>
                    <a:chExt cx="1021" cy="1190"/>
                  </a:xfrm>
                </p:grpSpPr>
                <p:sp>
                  <p:nvSpPr>
                    <p:cNvPr id="146470" name="Rectangle 38" descr="25%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" y="3121"/>
                      <a:ext cx="1020" cy="816"/>
                    </a:xfrm>
                    <a:prstGeom prst="rect">
                      <a:avLst/>
                    </a:prstGeom>
                    <a:pattFill prst="pct25">
                      <a:fgClr>
                        <a:srgbClr val="99CCFF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50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" y="3475"/>
                      <a:ext cx="480" cy="410"/>
                    </a:xfrm>
                    <a:prstGeom prst="rect">
                      <a:avLst/>
                    </a:prstGeom>
                    <a:solidFill>
                      <a:schemeClr val="folHlink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3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TS</a:t>
                      </a:r>
                      <a:endParaRPr lang="nl-NL" altLang="nl-NL" sz="3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4646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" y="2747"/>
                      <a:ext cx="1020" cy="1179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6463" name="Text Box 31" descr="Donker verticaal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8" y="3475"/>
                      <a:ext cx="418" cy="410"/>
                    </a:xfrm>
                    <a:prstGeom prst="rect">
                      <a:avLst/>
                    </a:prstGeom>
                    <a:pattFill prst="dkVert">
                      <a:fgClr>
                        <a:schemeClr val="folHlink"/>
                      </a:fgClr>
                      <a:bgClr>
                        <a:srgbClr val="FFFFFF"/>
                      </a:bgClr>
                    </a:patt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altLang="nl-NL" sz="36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V</a:t>
                      </a:r>
                      <a:endParaRPr lang="nl-NL" altLang="nl-NL" sz="3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</p:txBody>
                </p:sp>
              </p:grpSp>
              <p:pic>
                <p:nvPicPr>
                  <p:cNvPr id="146434" name="Picture 2" descr="systeembord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52" y="113"/>
                    <a:ext cx="4560" cy="4159"/>
                  </a:xfrm>
                  <a:prstGeom prst="rect">
                    <a:avLst/>
                  </a:prstGeom>
                  <a:solidFill>
                    <a:srgbClr val="CCFFFF"/>
                  </a:solidFill>
                </p:spPr>
              </p:pic>
              <p:sp>
                <p:nvSpPr>
                  <p:cNvPr id="146447" name="Freeform 15"/>
                  <p:cNvSpPr>
                    <a:spLocks/>
                  </p:cNvSpPr>
                  <p:nvPr/>
                </p:nvSpPr>
                <p:spPr bwMode="auto">
                  <a:xfrm>
                    <a:off x="368" y="1224"/>
                    <a:ext cx="1328" cy="2248"/>
                  </a:xfrm>
                  <a:custGeom>
                    <a:avLst/>
                    <a:gdLst>
                      <a:gd name="T0" fmla="*/ 0 w 1328"/>
                      <a:gd name="T1" fmla="*/ 2248 h 2248"/>
                      <a:gd name="T2" fmla="*/ 0 w 1328"/>
                      <a:gd name="T3" fmla="*/ 0 h 2248"/>
                      <a:gd name="T4" fmla="*/ 1328 w 1328"/>
                      <a:gd name="T5" fmla="*/ 0 h 22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28" h="2248">
                        <a:moveTo>
                          <a:pt x="0" y="2248"/>
                        </a:moveTo>
                        <a:lnTo>
                          <a:pt x="0" y="0"/>
                        </a:lnTo>
                        <a:lnTo>
                          <a:pt x="1328" y="0"/>
                        </a:lnTo>
                      </a:path>
                    </a:pathLst>
                  </a:custGeom>
                  <a:noFill/>
                  <a:ln w="57150" cmpd="sng">
                    <a:solidFill>
                      <a:srgbClr val="FFFF00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8" name="Freeform 16"/>
                  <p:cNvSpPr>
                    <a:spLocks/>
                  </p:cNvSpPr>
                  <p:nvPr/>
                </p:nvSpPr>
                <p:spPr bwMode="auto">
                  <a:xfrm>
                    <a:off x="192" y="1071"/>
                    <a:ext cx="1276" cy="2401"/>
                  </a:xfrm>
                  <a:custGeom>
                    <a:avLst/>
                    <a:gdLst>
                      <a:gd name="T0" fmla="*/ 16 w 1276"/>
                      <a:gd name="T1" fmla="*/ 2401 h 2401"/>
                      <a:gd name="T2" fmla="*/ 0 w 1276"/>
                      <a:gd name="T3" fmla="*/ 1 h 2401"/>
                      <a:gd name="T4" fmla="*/ 1276 w 1276"/>
                      <a:gd name="T5" fmla="*/ 0 h 24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276" h="2401">
                        <a:moveTo>
                          <a:pt x="16" y="2401"/>
                        </a:moveTo>
                        <a:lnTo>
                          <a:pt x="0" y="1"/>
                        </a:lnTo>
                        <a:lnTo>
                          <a:pt x="1276" y="0"/>
                        </a:lnTo>
                      </a:path>
                    </a:pathLst>
                  </a:custGeom>
                  <a:noFill/>
                  <a:ln w="57150" cmpd="sng">
                    <a:solidFill>
                      <a:srgbClr val="FF3300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6449" name="Freeform 17"/>
                  <p:cNvSpPr>
                    <a:spLocks/>
                  </p:cNvSpPr>
                  <p:nvPr/>
                </p:nvSpPr>
                <p:spPr bwMode="auto">
                  <a:xfrm>
                    <a:off x="536" y="1368"/>
                    <a:ext cx="912" cy="2104"/>
                  </a:xfrm>
                  <a:custGeom>
                    <a:avLst/>
                    <a:gdLst>
                      <a:gd name="T0" fmla="*/ 8 w 912"/>
                      <a:gd name="T1" fmla="*/ 2104 h 2104"/>
                      <a:gd name="T2" fmla="*/ 0 w 912"/>
                      <a:gd name="T3" fmla="*/ 0 h 2104"/>
                      <a:gd name="T4" fmla="*/ 912 w 912"/>
                      <a:gd name="T5" fmla="*/ 0 h 2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2" h="2104">
                        <a:moveTo>
                          <a:pt x="8" y="2104"/>
                        </a:moveTo>
                        <a:lnTo>
                          <a:pt x="0" y="0"/>
                        </a:lnTo>
                        <a:lnTo>
                          <a:pt x="912" y="0"/>
                        </a:lnTo>
                      </a:path>
                    </a:pathLst>
                  </a:custGeom>
                  <a:noFill/>
                  <a:ln w="571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4646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921" y="2105"/>
                  <a:ext cx="726" cy="35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230V</a:t>
                  </a:r>
                </a:p>
              </p:txBody>
            </p:sp>
            <p:sp>
              <p:nvSpPr>
                <p:cNvPr id="146465" name="Freeform 33"/>
                <p:cNvSpPr>
                  <a:spLocks/>
                </p:cNvSpPr>
                <p:nvPr/>
              </p:nvSpPr>
              <p:spPr bwMode="auto">
                <a:xfrm>
                  <a:off x="1017" y="3264"/>
                  <a:ext cx="4159" cy="699"/>
                </a:xfrm>
                <a:custGeom>
                  <a:avLst/>
                  <a:gdLst>
                    <a:gd name="T0" fmla="*/ 3 w 4159"/>
                    <a:gd name="T1" fmla="*/ 621 h 699"/>
                    <a:gd name="T2" fmla="*/ 0 w 4159"/>
                    <a:gd name="T3" fmla="*/ 699 h 699"/>
                    <a:gd name="T4" fmla="*/ 4159 w 4159"/>
                    <a:gd name="T5" fmla="*/ 680 h 699"/>
                    <a:gd name="T6" fmla="*/ 4149 w 4159"/>
                    <a:gd name="T7" fmla="*/ 0 h 6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59" h="699">
                      <a:moveTo>
                        <a:pt x="3" y="621"/>
                      </a:moveTo>
                      <a:lnTo>
                        <a:pt x="0" y="699"/>
                      </a:lnTo>
                      <a:lnTo>
                        <a:pt x="4159" y="680"/>
                      </a:lnTo>
                      <a:lnTo>
                        <a:pt x="4149" y="0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6" name="Freeform 34"/>
                <p:cNvSpPr>
                  <a:spLocks/>
                </p:cNvSpPr>
                <p:nvPr/>
              </p:nvSpPr>
              <p:spPr bwMode="auto">
                <a:xfrm>
                  <a:off x="741" y="3264"/>
                  <a:ext cx="4708" cy="792"/>
                </a:xfrm>
                <a:custGeom>
                  <a:avLst/>
                  <a:gdLst>
                    <a:gd name="T0" fmla="*/ 0 w 4708"/>
                    <a:gd name="T1" fmla="*/ 622 h 792"/>
                    <a:gd name="T2" fmla="*/ 0 w 4708"/>
                    <a:gd name="T3" fmla="*/ 789 h 792"/>
                    <a:gd name="T4" fmla="*/ 4707 w 4708"/>
                    <a:gd name="T5" fmla="*/ 792 h 792"/>
                    <a:gd name="T6" fmla="*/ 4708 w 4708"/>
                    <a:gd name="T7" fmla="*/ 0 h 7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708" h="792">
                      <a:moveTo>
                        <a:pt x="0" y="622"/>
                      </a:moveTo>
                      <a:lnTo>
                        <a:pt x="0" y="789"/>
                      </a:lnTo>
                      <a:lnTo>
                        <a:pt x="4707" y="792"/>
                      </a:lnTo>
                      <a:lnTo>
                        <a:pt x="4708" y="0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7" name="Line 35"/>
                <p:cNvSpPr>
                  <a:spLocks noChangeShapeType="1"/>
                </p:cNvSpPr>
                <p:nvPr/>
              </p:nvSpPr>
              <p:spPr bwMode="auto">
                <a:xfrm>
                  <a:off x="5154" y="2444"/>
                  <a:ext cx="0" cy="363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468" name="Freeform 36"/>
                <p:cNvSpPr>
                  <a:spLocks/>
                </p:cNvSpPr>
                <p:nvPr/>
              </p:nvSpPr>
              <p:spPr bwMode="auto">
                <a:xfrm>
                  <a:off x="5433" y="2442"/>
                  <a:ext cx="3" cy="369"/>
                </a:xfrm>
                <a:custGeom>
                  <a:avLst/>
                  <a:gdLst>
                    <a:gd name="T0" fmla="*/ 3 w 3"/>
                    <a:gd name="T1" fmla="*/ 0 h 369"/>
                    <a:gd name="T2" fmla="*/ 0 w 3"/>
                    <a:gd name="T3" fmla="*/ 369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369">
                      <a:moveTo>
                        <a:pt x="3" y="0"/>
                      </a:moveTo>
                      <a:lnTo>
                        <a:pt x="0" y="369"/>
                      </a:lnTo>
                    </a:path>
                  </a:pathLst>
                </a:custGeom>
                <a:noFill/>
                <a:ln w="571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6504" name="Group 72"/>
              <p:cNvGrpSpPr>
                <a:grpSpLocks/>
              </p:cNvGrpSpPr>
              <p:nvPr/>
            </p:nvGrpSpPr>
            <p:grpSpPr bwMode="auto">
              <a:xfrm>
                <a:off x="5142" y="2982"/>
                <a:ext cx="181" cy="253"/>
                <a:chOff x="4740" y="4473"/>
                <a:chExt cx="181" cy="253"/>
              </a:xfrm>
            </p:grpSpPr>
            <p:sp>
              <p:nvSpPr>
                <p:cNvPr id="146502" name="Rectangle 70"/>
                <p:cNvSpPr>
                  <a:spLocks noChangeArrowheads="1"/>
                </p:cNvSpPr>
                <p:nvPr/>
              </p:nvSpPr>
              <p:spPr bwMode="auto">
                <a:xfrm>
                  <a:off x="4740" y="4473"/>
                  <a:ext cx="181" cy="22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503" name="Freeform 71"/>
                <p:cNvSpPr>
                  <a:spLocks/>
                </p:cNvSpPr>
                <p:nvPr/>
              </p:nvSpPr>
              <p:spPr bwMode="auto">
                <a:xfrm>
                  <a:off x="4806" y="4473"/>
                  <a:ext cx="104" cy="253"/>
                </a:xfrm>
                <a:custGeom>
                  <a:avLst/>
                  <a:gdLst>
                    <a:gd name="T0" fmla="*/ 104 w 104"/>
                    <a:gd name="T1" fmla="*/ 0 h 253"/>
                    <a:gd name="T2" fmla="*/ 0 w 104"/>
                    <a:gd name="T3" fmla="*/ 159 h 253"/>
                    <a:gd name="T4" fmla="*/ 2 w 104"/>
                    <a:gd name="T5" fmla="*/ 253 h 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4" h="253">
                      <a:moveTo>
                        <a:pt x="104" y="0"/>
                      </a:moveTo>
                      <a:lnTo>
                        <a:pt x="0" y="159"/>
                      </a:lnTo>
                      <a:lnTo>
                        <a:pt x="2" y="253"/>
                      </a:lnTo>
                    </a:path>
                  </a:pathLst>
                </a:custGeom>
                <a:noFill/>
                <a:ln w="57150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46473" name="Oval 41"/>
            <p:cNvSpPr>
              <a:spLocks noChangeAspect="1" noChangeArrowheads="1"/>
            </p:cNvSpPr>
            <p:nvPr/>
          </p:nvSpPr>
          <p:spPr bwMode="auto">
            <a:xfrm>
              <a:off x="3978" y="677"/>
              <a:ext cx="159" cy="159"/>
            </a:xfrm>
            <a:prstGeom prst="ellips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6435" name="Freeform 3"/>
          <p:cNvSpPr>
            <a:spLocks/>
          </p:cNvSpPr>
          <p:nvPr/>
        </p:nvSpPr>
        <p:spPr bwMode="auto">
          <a:xfrm>
            <a:off x="3530600" y="901700"/>
            <a:ext cx="2197100" cy="1104900"/>
          </a:xfrm>
          <a:custGeom>
            <a:avLst/>
            <a:gdLst>
              <a:gd name="T0" fmla="*/ 0 w 1384"/>
              <a:gd name="T1" fmla="*/ 696 h 696"/>
              <a:gd name="T2" fmla="*/ 1384 w 1384"/>
              <a:gd name="T3" fmla="*/ 0 h 6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4" h="696">
                <a:moveTo>
                  <a:pt x="0" y="696"/>
                </a:moveTo>
                <a:lnTo>
                  <a:pt x="1384" y="0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36" name="Freeform 4"/>
          <p:cNvSpPr>
            <a:spLocks/>
          </p:cNvSpPr>
          <p:nvPr/>
        </p:nvSpPr>
        <p:spPr bwMode="auto">
          <a:xfrm>
            <a:off x="5727700" y="914400"/>
            <a:ext cx="1104900" cy="2781300"/>
          </a:xfrm>
          <a:custGeom>
            <a:avLst/>
            <a:gdLst>
              <a:gd name="T0" fmla="*/ 696 w 696"/>
              <a:gd name="T1" fmla="*/ 0 h 1752"/>
              <a:gd name="T2" fmla="*/ 0 w 696"/>
              <a:gd name="T3" fmla="*/ 1752 h 17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6" h="1752">
                <a:moveTo>
                  <a:pt x="696" y="0"/>
                </a:moveTo>
                <a:lnTo>
                  <a:pt x="0" y="1752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59" name="Freeform 27"/>
          <p:cNvSpPr>
            <a:spLocks/>
          </p:cNvSpPr>
          <p:nvPr/>
        </p:nvSpPr>
        <p:spPr bwMode="auto">
          <a:xfrm>
            <a:off x="6896100" y="3695700"/>
            <a:ext cx="647700" cy="850900"/>
          </a:xfrm>
          <a:custGeom>
            <a:avLst/>
            <a:gdLst>
              <a:gd name="T0" fmla="*/ 0 w 408"/>
              <a:gd name="T1" fmla="*/ 0 h 536"/>
              <a:gd name="T2" fmla="*/ 408 w 408"/>
              <a:gd name="T3" fmla="*/ 536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8" h="536">
                <a:moveTo>
                  <a:pt x="0" y="0"/>
                </a:moveTo>
                <a:lnTo>
                  <a:pt x="408" y="536"/>
                </a:lnTo>
              </a:path>
            </a:pathLst>
          </a:custGeom>
          <a:noFill/>
          <a:ln w="571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46462" name="Text Box 30"/>
          <p:cNvSpPr txBox="1">
            <a:spLocks noChangeArrowheads="1"/>
          </p:cNvSpPr>
          <p:nvPr/>
        </p:nvSpPr>
        <p:spPr bwMode="auto">
          <a:xfrm>
            <a:off x="-14288" y="-100013"/>
            <a:ext cx="410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Wasmachinethermostaat</a:t>
            </a:r>
          </a:p>
        </p:txBody>
      </p:sp>
      <p:sp>
        <p:nvSpPr>
          <p:cNvPr id="146476" name="AutoShape 44"/>
          <p:cNvSpPr>
            <a:spLocks noChangeArrowheads="1"/>
          </p:cNvSpPr>
          <p:nvPr/>
        </p:nvSpPr>
        <p:spPr bwMode="auto">
          <a:xfrm>
            <a:off x="7991475" y="0"/>
            <a:ext cx="1152525" cy="908050"/>
          </a:xfrm>
          <a:prstGeom prst="wedgeRoundRectCallout">
            <a:avLst>
              <a:gd name="adj1" fmla="val -180440"/>
              <a:gd name="adj2" fmla="val 67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nl-NL" altLang="nl-NL" sz="24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</a:t>
            </a: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2V</a:t>
            </a:r>
          </a:p>
        </p:txBody>
      </p:sp>
      <p:sp>
        <p:nvSpPr>
          <p:cNvPr id="146477" name="Text Box 45"/>
          <p:cNvSpPr txBox="1">
            <a:spLocks noChangeArrowheads="1"/>
          </p:cNvSpPr>
          <p:nvPr/>
        </p:nvSpPr>
        <p:spPr bwMode="auto">
          <a:xfrm>
            <a:off x="2662238" y="1268413"/>
            <a:ext cx="1036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V</a:t>
            </a:r>
          </a:p>
        </p:txBody>
      </p:sp>
      <p:sp>
        <p:nvSpPr>
          <p:cNvPr id="146478" name="Text Box 46"/>
          <p:cNvSpPr txBox="1">
            <a:spLocks noChangeArrowheads="1"/>
          </p:cNvSpPr>
          <p:nvPr/>
        </p:nvSpPr>
        <p:spPr bwMode="auto">
          <a:xfrm>
            <a:off x="6634163" y="66675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6479" name="Text Box 47"/>
          <p:cNvSpPr txBox="1">
            <a:spLocks noChangeArrowheads="1"/>
          </p:cNvSpPr>
          <p:nvPr/>
        </p:nvSpPr>
        <p:spPr bwMode="auto">
          <a:xfrm>
            <a:off x="6634163" y="2898775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6482" name="Text Box 50"/>
          <p:cNvSpPr txBox="1">
            <a:spLocks noChangeArrowheads="1"/>
          </p:cNvSpPr>
          <p:nvPr/>
        </p:nvSpPr>
        <p:spPr bwMode="auto">
          <a:xfrm>
            <a:off x="2703513" y="182403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2,1</a:t>
            </a:r>
          </a:p>
        </p:txBody>
      </p:sp>
      <p:sp>
        <p:nvSpPr>
          <p:cNvPr id="146483" name="Text Box 51"/>
          <p:cNvSpPr txBox="1">
            <a:spLocks noChangeArrowheads="1"/>
          </p:cNvSpPr>
          <p:nvPr/>
        </p:nvSpPr>
        <p:spPr bwMode="auto">
          <a:xfrm>
            <a:off x="6667500" y="919163"/>
            <a:ext cx="547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6484" name="Text Box 52"/>
          <p:cNvSpPr txBox="1">
            <a:spLocks noChangeArrowheads="1"/>
          </p:cNvSpPr>
          <p:nvPr/>
        </p:nvSpPr>
        <p:spPr bwMode="auto">
          <a:xfrm>
            <a:off x="6659563" y="3663950"/>
            <a:ext cx="547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46494" name="AutoShape 62"/>
          <p:cNvSpPr>
            <a:spLocks noChangeArrowheads="1"/>
          </p:cNvSpPr>
          <p:nvPr/>
        </p:nvSpPr>
        <p:spPr bwMode="auto">
          <a:xfrm>
            <a:off x="1042988" y="3789363"/>
            <a:ext cx="792162" cy="503237"/>
          </a:xfrm>
          <a:prstGeom prst="wedgeRoundRectCallout">
            <a:avLst>
              <a:gd name="adj1" fmla="val -5509"/>
              <a:gd name="adj2" fmla="val 3458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</a:t>
            </a:r>
          </a:p>
        </p:txBody>
      </p:sp>
      <p:sp>
        <p:nvSpPr>
          <p:cNvPr id="146496" name="AutoShape 64"/>
          <p:cNvSpPr>
            <a:spLocks noChangeArrowheads="1"/>
          </p:cNvSpPr>
          <p:nvPr/>
        </p:nvSpPr>
        <p:spPr bwMode="auto">
          <a:xfrm>
            <a:off x="1042988" y="3789363"/>
            <a:ext cx="792162" cy="503237"/>
          </a:xfrm>
          <a:prstGeom prst="wedgeRoundRectCallout">
            <a:avLst>
              <a:gd name="adj1" fmla="val -7116"/>
              <a:gd name="adj2" fmla="val 33832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</a:t>
            </a:r>
          </a:p>
        </p:txBody>
      </p:sp>
      <p:grpSp>
        <p:nvGrpSpPr>
          <p:cNvPr id="146500" name="Group 68"/>
          <p:cNvGrpSpPr>
            <a:grpSpLocks/>
          </p:cNvGrpSpPr>
          <p:nvPr/>
        </p:nvGrpSpPr>
        <p:grpSpPr bwMode="auto">
          <a:xfrm>
            <a:off x="8185150" y="4686300"/>
            <a:ext cx="287338" cy="433388"/>
            <a:chOff x="5148" y="2952"/>
            <a:chExt cx="181" cy="273"/>
          </a:xfrm>
        </p:grpSpPr>
        <p:sp>
          <p:nvSpPr>
            <p:cNvPr id="146498" name="Rectangle 66"/>
            <p:cNvSpPr>
              <a:spLocks noChangeArrowheads="1"/>
            </p:cNvSpPr>
            <p:nvPr/>
          </p:nvSpPr>
          <p:spPr bwMode="auto">
            <a:xfrm>
              <a:off x="5148" y="2976"/>
              <a:ext cx="18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499" name="Line 67"/>
            <p:cNvSpPr>
              <a:spLocks noChangeShapeType="1"/>
            </p:cNvSpPr>
            <p:nvPr/>
          </p:nvSpPr>
          <p:spPr bwMode="auto">
            <a:xfrm>
              <a:off x="5201" y="2952"/>
              <a:ext cx="0" cy="27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46505" name="Group 73"/>
          <p:cNvGrpSpPr>
            <a:grpSpLocks/>
          </p:cNvGrpSpPr>
          <p:nvPr/>
        </p:nvGrpSpPr>
        <p:grpSpPr bwMode="auto">
          <a:xfrm>
            <a:off x="8172450" y="4699000"/>
            <a:ext cx="287338" cy="401638"/>
            <a:chOff x="4740" y="4473"/>
            <a:chExt cx="181" cy="253"/>
          </a:xfrm>
        </p:grpSpPr>
        <p:sp>
          <p:nvSpPr>
            <p:cNvPr id="146506" name="Rectangle 74"/>
            <p:cNvSpPr>
              <a:spLocks noChangeArrowheads="1"/>
            </p:cNvSpPr>
            <p:nvPr/>
          </p:nvSpPr>
          <p:spPr bwMode="auto">
            <a:xfrm>
              <a:off x="4740" y="4473"/>
              <a:ext cx="181" cy="22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46507" name="Freeform 75"/>
            <p:cNvSpPr>
              <a:spLocks/>
            </p:cNvSpPr>
            <p:nvPr/>
          </p:nvSpPr>
          <p:spPr bwMode="auto">
            <a:xfrm>
              <a:off x="4806" y="4473"/>
              <a:ext cx="104" cy="253"/>
            </a:xfrm>
            <a:custGeom>
              <a:avLst/>
              <a:gdLst>
                <a:gd name="T0" fmla="*/ 104 w 104"/>
                <a:gd name="T1" fmla="*/ 0 h 253"/>
                <a:gd name="T2" fmla="*/ 0 w 104"/>
                <a:gd name="T3" fmla="*/ 159 h 253"/>
                <a:gd name="T4" fmla="*/ 2 w 104"/>
                <a:gd name="T5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253">
                  <a:moveTo>
                    <a:pt x="104" y="0"/>
                  </a:moveTo>
                  <a:lnTo>
                    <a:pt x="0" y="159"/>
                  </a:lnTo>
                  <a:lnTo>
                    <a:pt x="2" y="253"/>
                  </a:ln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46510" name="AutoShape 78"/>
          <p:cNvSpPr>
            <a:spLocks noChangeArrowheads="1"/>
          </p:cNvSpPr>
          <p:nvPr/>
        </p:nvSpPr>
        <p:spPr bwMode="auto">
          <a:xfrm>
            <a:off x="0" y="404813"/>
            <a:ext cx="1979613" cy="1295400"/>
          </a:xfrm>
          <a:prstGeom prst="wedgeRoundRectCallout">
            <a:avLst>
              <a:gd name="adj1" fmla="val 90819"/>
              <a:gd name="adj2" fmla="val 729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sensor een comparator!</a:t>
            </a:r>
          </a:p>
        </p:txBody>
      </p:sp>
      <p:sp>
        <p:nvSpPr>
          <p:cNvPr id="146512" name="AutoShape 80"/>
          <p:cNvSpPr>
            <a:spLocks noChangeArrowheads="1"/>
          </p:cNvSpPr>
          <p:nvPr/>
        </p:nvSpPr>
        <p:spPr bwMode="auto">
          <a:xfrm>
            <a:off x="0" y="2060575"/>
            <a:ext cx="1331913" cy="792163"/>
          </a:xfrm>
          <a:prstGeom prst="wedgeRoundRectCallout">
            <a:avLst>
              <a:gd name="adj1" fmla="val -7569"/>
              <a:gd name="adj2" fmla="val 38687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sensor</a:t>
            </a:r>
          </a:p>
        </p:txBody>
      </p:sp>
      <p:sp>
        <p:nvSpPr>
          <p:cNvPr id="146513" name="AutoShape 81"/>
          <p:cNvSpPr>
            <a:spLocks noChangeArrowheads="1"/>
          </p:cNvSpPr>
          <p:nvPr/>
        </p:nvSpPr>
        <p:spPr bwMode="auto">
          <a:xfrm>
            <a:off x="1258888" y="2276475"/>
            <a:ext cx="1512887" cy="936625"/>
          </a:xfrm>
          <a:prstGeom prst="wedgeRoundRectCallout">
            <a:avLst>
              <a:gd name="adj1" fmla="val -28278"/>
              <a:gd name="adj2" fmla="val 29949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Verwar-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ming</a:t>
            </a:r>
          </a:p>
        </p:txBody>
      </p:sp>
      <p:sp>
        <p:nvSpPr>
          <p:cNvPr id="146511" name="AutoShape 79"/>
          <p:cNvSpPr>
            <a:spLocks noChangeArrowheads="1"/>
          </p:cNvSpPr>
          <p:nvPr/>
        </p:nvSpPr>
        <p:spPr bwMode="auto">
          <a:xfrm>
            <a:off x="6588125" y="1484313"/>
            <a:ext cx="2555875" cy="1944687"/>
          </a:xfrm>
          <a:prstGeom prst="wedgeRoundRectCallout">
            <a:avLst>
              <a:gd name="adj1" fmla="val -38819"/>
              <a:gd name="adj2" fmla="val -7416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Koud, dan comparator 0 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Verwarming aan dus invertor!</a:t>
            </a:r>
          </a:p>
        </p:txBody>
      </p:sp>
      <p:sp>
        <p:nvSpPr>
          <p:cNvPr id="146515" name="AutoShape 83"/>
          <p:cNvSpPr>
            <a:spLocks noChangeArrowheads="1"/>
          </p:cNvSpPr>
          <p:nvPr/>
        </p:nvSpPr>
        <p:spPr bwMode="auto">
          <a:xfrm>
            <a:off x="5364163" y="4652963"/>
            <a:ext cx="1079500" cy="503237"/>
          </a:xfrm>
          <a:prstGeom prst="wedgeRoundRectCallout">
            <a:avLst>
              <a:gd name="adj1" fmla="val 204852"/>
              <a:gd name="adj2" fmla="val -212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dicht</a:t>
            </a:r>
          </a:p>
        </p:txBody>
      </p:sp>
      <p:sp>
        <p:nvSpPr>
          <p:cNvPr id="146516" name="AutoShape 84"/>
          <p:cNvSpPr>
            <a:spLocks noChangeArrowheads="1"/>
          </p:cNvSpPr>
          <p:nvPr/>
        </p:nvSpPr>
        <p:spPr bwMode="auto">
          <a:xfrm>
            <a:off x="5364163" y="4652963"/>
            <a:ext cx="1079500" cy="503237"/>
          </a:xfrm>
          <a:prstGeom prst="wedgeRoundRectCallout">
            <a:avLst>
              <a:gd name="adj1" fmla="val 208676"/>
              <a:gd name="adj2" fmla="val -2192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6748496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6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46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46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46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6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2000"/>
                                        <p:tgtEl>
                                          <p:spTgt spid="14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4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1000"/>
                                        <p:tgtEl>
                                          <p:spTgt spid="14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4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4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14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4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1000"/>
                                        <p:tgtEl>
                                          <p:spTgt spid="14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nimBg="1"/>
      <p:bldP spid="146436" grpId="0" animBg="1"/>
      <p:bldP spid="146459" grpId="0" animBg="1"/>
      <p:bldP spid="146462" grpId="0"/>
      <p:bldP spid="146476" grpId="0" animBg="1"/>
      <p:bldP spid="146477" grpId="0"/>
      <p:bldP spid="146478" grpId="0"/>
      <p:bldP spid="146479" grpId="0"/>
      <p:bldP spid="146482" grpId="0"/>
      <p:bldP spid="146483" grpId="0"/>
      <p:bldP spid="146484" grpId="0"/>
      <p:bldP spid="146494" grpId="0" animBg="1"/>
      <p:bldP spid="146496" grpId="0" animBg="1"/>
      <p:bldP spid="146510" grpId="0" animBg="1"/>
      <p:bldP spid="146512" grpId="0" animBg="1"/>
      <p:bldP spid="146513" grpId="0" animBg="1"/>
      <p:bldP spid="146511" grpId="0" animBg="1"/>
      <p:bldP spid="146515" grpId="0" animBg="1"/>
      <p:bldP spid="1465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Tientallig en tweetallig (binair) stelsel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tientallig stelsel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maakt gebruik van de getallen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7867650" y="836613"/>
            <a:ext cx="12763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t/m 9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1447800"/>
            <a:ext cx="2987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de getallen . . .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14288" y="2133600"/>
            <a:ext cx="3117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986 betekent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2124075" y="2133600"/>
            <a:ext cx="6875463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(0x1000) + 9x100 + 8x10 + 6x1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8" name="AutoShape 8"/>
          <p:cNvSpPr>
            <a:spLocks noChangeArrowheads="1"/>
          </p:cNvSpPr>
          <p:nvPr/>
        </p:nvSpPr>
        <p:spPr bwMode="auto">
          <a:xfrm>
            <a:off x="250825" y="5805488"/>
            <a:ext cx="1441450" cy="865187"/>
          </a:xfrm>
          <a:prstGeom prst="wedgeRoundRectCallout">
            <a:avLst>
              <a:gd name="adj1" fmla="val -51319"/>
              <a:gd name="adj2" fmla="val -41513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100-tallen</a:t>
            </a:r>
          </a:p>
        </p:txBody>
      </p:sp>
      <p:sp>
        <p:nvSpPr>
          <p:cNvPr id="158729" name="AutoShape 9"/>
          <p:cNvSpPr>
            <a:spLocks noChangeArrowheads="1"/>
          </p:cNvSpPr>
          <p:nvPr/>
        </p:nvSpPr>
        <p:spPr bwMode="auto">
          <a:xfrm>
            <a:off x="2268538" y="5734050"/>
            <a:ext cx="1441450" cy="865188"/>
          </a:xfrm>
          <a:prstGeom prst="wedgeRoundRectCallout">
            <a:avLst>
              <a:gd name="adj1" fmla="val -178194"/>
              <a:gd name="adj2" fmla="val -40504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10-tallen</a:t>
            </a:r>
          </a:p>
        </p:txBody>
      </p:sp>
      <p:sp>
        <p:nvSpPr>
          <p:cNvPr id="158730" name="AutoShape 10"/>
          <p:cNvSpPr>
            <a:spLocks noChangeArrowheads="1"/>
          </p:cNvSpPr>
          <p:nvPr/>
        </p:nvSpPr>
        <p:spPr bwMode="auto">
          <a:xfrm>
            <a:off x="4427538" y="5661025"/>
            <a:ext cx="1441450" cy="865188"/>
          </a:xfrm>
          <a:prstGeom prst="wedgeRoundRectCallout">
            <a:avLst>
              <a:gd name="adj1" fmla="val -315968"/>
              <a:gd name="adj2" fmla="val -411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graphicFrame>
        <p:nvGraphicFramePr>
          <p:cNvPr id="158731" name="Group 11"/>
          <p:cNvGraphicFramePr>
            <a:graphicFrameLocks noGrp="1"/>
          </p:cNvGraphicFramePr>
          <p:nvPr/>
        </p:nvGraphicFramePr>
        <p:xfrm>
          <a:off x="431800" y="3573463"/>
          <a:ext cx="7740650" cy="2016126"/>
        </p:xfrm>
        <a:graphic>
          <a:graphicData uri="http://schemas.openxmlformats.org/drawingml/2006/table">
            <a:tbl>
              <a:tblPr/>
              <a:tblGrid>
                <a:gridCol w="971550"/>
                <a:gridCol w="1871663"/>
                <a:gridCol w="1728787"/>
                <a:gridCol w="1584325"/>
                <a:gridCol w="1584325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10-tallen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1-heden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(0)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2266950" y="1470025"/>
            <a:ext cx="68770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, 1000, 100, 10,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58" name="AutoShape 38"/>
          <p:cNvSpPr>
            <a:spLocks noChangeArrowheads="1"/>
          </p:cNvSpPr>
          <p:nvPr/>
        </p:nvSpPr>
        <p:spPr bwMode="auto">
          <a:xfrm>
            <a:off x="4211638" y="5805488"/>
            <a:ext cx="1441450" cy="865187"/>
          </a:xfrm>
          <a:prstGeom prst="wedgeRoundRectCallout">
            <a:avLst>
              <a:gd name="adj1" fmla="val -40199"/>
              <a:gd name="adj2" fmla="val -48559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100-tallen</a:t>
            </a:r>
          </a:p>
        </p:txBody>
      </p:sp>
      <p:sp>
        <p:nvSpPr>
          <p:cNvPr id="158759" name="AutoShape 39"/>
          <p:cNvSpPr>
            <a:spLocks noChangeArrowheads="1"/>
          </p:cNvSpPr>
          <p:nvPr/>
        </p:nvSpPr>
        <p:spPr bwMode="auto">
          <a:xfrm>
            <a:off x="5795963" y="5805488"/>
            <a:ext cx="1441450" cy="865187"/>
          </a:xfrm>
          <a:prstGeom prst="wedgeRoundRectCallout">
            <a:avLst>
              <a:gd name="adj1" fmla="val -110792"/>
              <a:gd name="adj2" fmla="val -4806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10-tallen</a:t>
            </a:r>
          </a:p>
        </p:txBody>
      </p:sp>
      <p:sp>
        <p:nvSpPr>
          <p:cNvPr id="158760" name="AutoShape 40"/>
          <p:cNvSpPr>
            <a:spLocks noChangeArrowheads="1"/>
          </p:cNvSpPr>
          <p:nvPr/>
        </p:nvSpPr>
        <p:spPr bwMode="auto">
          <a:xfrm>
            <a:off x="7451725" y="5805488"/>
            <a:ext cx="1441450" cy="865187"/>
          </a:xfrm>
          <a:prstGeom prst="wedgeRoundRectCallout">
            <a:avLst>
              <a:gd name="adj1" fmla="val -195046"/>
              <a:gd name="adj2" fmla="val -4833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sp>
        <p:nvSpPr>
          <p:cNvPr id="158761" name="AutoShape 41"/>
          <p:cNvSpPr>
            <a:spLocks noChangeArrowheads="1"/>
          </p:cNvSpPr>
          <p:nvPr/>
        </p:nvSpPr>
        <p:spPr bwMode="auto">
          <a:xfrm>
            <a:off x="2771775" y="5734050"/>
            <a:ext cx="1441450" cy="865188"/>
          </a:xfrm>
          <a:prstGeom prst="wedgeRoundRectCallout">
            <a:avLst>
              <a:gd name="adj1" fmla="val 6278"/>
              <a:gd name="adj2" fmla="val -47917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1000-tallen</a:t>
            </a:r>
          </a:p>
        </p:txBody>
      </p:sp>
      <p:grpSp>
        <p:nvGrpSpPr>
          <p:cNvPr id="158762" name="Group 42"/>
          <p:cNvGrpSpPr>
            <a:grpSpLocks/>
          </p:cNvGrpSpPr>
          <p:nvPr/>
        </p:nvGrpSpPr>
        <p:grpSpPr bwMode="auto">
          <a:xfrm>
            <a:off x="2843213" y="2116138"/>
            <a:ext cx="2665412" cy="549275"/>
            <a:chOff x="3696" y="436"/>
            <a:chExt cx="1679" cy="346"/>
          </a:xfrm>
        </p:grpSpPr>
        <p:sp>
          <p:nvSpPr>
            <p:cNvPr id="158763" name="Line 43"/>
            <p:cNvSpPr>
              <a:spLocks noChangeShapeType="1"/>
            </p:cNvSpPr>
            <p:nvPr/>
          </p:nvSpPr>
          <p:spPr bwMode="auto">
            <a:xfrm flipH="1">
              <a:off x="3696" y="436"/>
              <a:ext cx="167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8764" name="Text Box 44"/>
            <p:cNvSpPr txBox="1">
              <a:spLocks noChangeArrowheads="1"/>
            </p:cNvSpPr>
            <p:nvPr/>
          </p:nvSpPr>
          <p:spPr bwMode="auto">
            <a:xfrm>
              <a:off x="3742" y="45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Steeds x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62522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5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8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8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8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87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75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autoUpdateAnimBg="0"/>
      <p:bldP spid="158724" grpId="0" animBg="1" autoUpdateAnimBg="0"/>
      <p:bldP spid="158725" grpId="0" autoUpdateAnimBg="0"/>
      <p:bldP spid="158726" grpId="0" autoUpdateAnimBg="0"/>
      <p:bldP spid="158727" grpId="0" animBg="1" autoUpdateAnimBg="0"/>
      <p:bldP spid="158728" grpId="0" animBg="1"/>
      <p:bldP spid="158729" grpId="0" animBg="1"/>
      <p:bldP spid="158730" grpId="0" animBg="1"/>
      <p:bldP spid="158758" grpId="0" animBg="1"/>
      <p:bldP spid="158759" grpId="0" animBg="1"/>
      <p:bldP spid="158760" grpId="0" animBg="1"/>
      <p:bldP spid="1587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Verwerkers op het systeembord</a:t>
            </a:r>
            <a:endParaRPr lang="nl-NL" altLang="nl-NL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56701" name="Picture 29" descr="systeembord 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38175"/>
            <a:ext cx="7704138" cy="626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702" name="Freeform 30"/>
          <p:cNvSpPr>
            <a:spLocks/>
          </p:cNvSpPr>
          <p:nvPr/>
        </p:nvSpPr>
        <p:spPr bwMode="auto">
          <a:xfrm>
            <a:off x="2989263" y="711200"/>
            <a:ext cx="3281362" cy="5907088"/>
          </a:xfrm>
          <a:custGeom>
            <a:avLst/>
            <a:gdLst>
              <a:gd name="T0" fmla="*/ 174 w 2067"/>
              <a:gd name="T1" fmla="*/ 37 h 3721"/>
              <a:gd name="T2" fmla="*/ 1875 w 2067"/>
              <a:gd name="T3" fmla="*/ 0 h 3721"/>
              <a:gd name="T4" fmla="*/ 2067 w 2067"/>
              <a:gd name="T5" fmla="*/ 3694 h 3721"/>
              <a:gd name="T6" fmla="*/ 0 w 2067"/>
              <a:gd name="T7" fmla="*/ 3721 h 3721"/>
              <a:gd name="T8" fmla="*/ 174 w 2067"/>
              <a:gd name="T9" fmla="*/ 37 h 3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7" h="3721">
                <a:moveTo>
                  <a:pt x="174" y="37"/>
                </a:moveTo>
                <a:lnTo>
                  <a:pt x="1875" y="0"/>
                </a:lnTo>
                <a:lnTo>
                  <a:pt x="2067" y="3694"/>
                </a:lnTo>
                <a:lnTo>
                  <a:pt x="0" y="3721"/>
                </a:lnTo>
                <a:lnTo>
                  <a:pt x="174" y="37"/>
                </a:lnTo>
                <a:close/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7499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utoUpdateAnimBg="0"/>
      <p:bldP spid="1567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(binair) stelsel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</a:t>
            </a:r>
            <a:r>
              <a:rPr lang="en-US" altLang="nl-NL" sz="2800" b="1" u="sng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stelsel</a:t>
            </a: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maakt gebruik van de getallen . . 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7867650" y="836613"/>
            <a:ext cx="1355725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en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1447800"/>
            <a:ext cx="2987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de getallen . . . 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2266950" y="1470025"/>
            <a:ext cx="68770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. , 128, 64, 32, 16, 8, 4, 2, 1</a:t>
            </a:r>
            <a:endParaRPr lang="nl-NL" altLang="nl-NL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1" name="AutoShape 7"/>
          <p:cNvSpPr>
            <a:spLocks noChangeArrowheads="1"/>
          </p:cNvSpPr>
          <p:nvPr/>
        </p:nvSpPr>
        <p:spPr bwMode="auto">
          <a:xfrm>
            <a:off x="4211638" y="5805488"/>
            <a:ext cx="1441450" cy="865187"/>
          </a:xfrm>
          <a:prstGeom prst="wedgeRoundRectCallout">
            <a:avLst>
              <a:gd name="adj1" fmla="val 74560"/>
              <a:gd name="adj2" fmla="val -4888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4-tallen</a:t>
            </a:r>
          </a:p>
        </p:txBody>
      </p:sp>
      <p:sp>
        <p:nvSpPr>
          <p:cNvPr id="159752" name="AutoShape 8"/>
          <p:cNvSpPr>
            <a:spLocks noChangeArrowheads="1"/>
          </p:cNvSpPr>
          <p:nvPr/>
        </p:nvSpPr>
        <p:spPr bwMode="auto">
          <a:xfrm>
            <a:off x="5795963" y="5805488"/>
            <a:ext cx="1441450" cy="865187"/>
          </a:xfrm>
          <a:prstGeom prst="wedgeRoundRectCallout">
            <a:avLst>
              <a:gd name="adj1" fmla="val -9032"/>
              <a:gd name="adj2" fmla="val -49055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2-tallen</a:t>
            </a:r>
          </a:p>
        </p:txBody>
      </p:sp>
      <p:sp>
        <p:nvSpPr>
          <p:cNvPr id="159753" name="AutoShape 9"/>
          <p:cNvSpPr>
            <a:spLocks noChangeArrowheads="1"/>
          </p:cNvSpPr>
          <p:nvPr/>
        </p:nvSpPr>
        <p:spPr bwMode="auto">
          <a:xfrm>
            <a:off x="7451725" y="5805488"/>
            <a:ext cx="1441450" cy="865187"/>
          </a:xfrm>
          <a:prstGeom prst="wedgeRoundRectCallout">
            <a:avLst>
              <a:gd name="adj1" fmla="val -98347"/>
              <a:gd name="adj2" fmla="val -49183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1-heden</a:t>
            </a:r>
          </a:p>
        </p:txBody>
      </p:sp>
      <p:graphicFrame>
        <p:nvGraphicFramePr>
          <p:cNvPr id="159754" name="Group 10"/>
          <p:cNvGraphicFramePr>
            <a:graphicFrameLocks noGrp="1"/>
          </p:cNvGraphicFramePr>
          <p:nvPr/>
        </p:nvGraphicFramePr>
        <p:xfrm>
          <a:off x="141288" y="2492375"/>
          <a:ext cx="8894762" cy="3740152"/>
        </p:xfrm>
        <a:graphic>
          <a:graphicData uri="http://schemas.openxmlformats.org/drawingml/2006/table">
            <a:tbl>
              <a:tblPr/>
              <a:tblGrid>
                <a:gridCol w="2559050"/>
                <a:gridCol w="863600"/>
                <a:gridCol w="647700"/>
                <a:gridCol w="647700"/>
                <a:gridCol w="720725"/>
                <a:gridCol w="576262"/>
                <a:gridCol w="576263"/>
                <a:gridCol w="576262"/>
                <a:gridCol w="576263"/>
                <a:gridCol w="1150937"/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Binair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10-tallig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9822" name="Text Box 78"/>
          <p:cNvSpPr txBox="1">
            <a:spLocks noChangeArrowheads="1"/>
          </p:cNvSpPr>
          <p:nvPr/>
        </p:nvSpPr>
        <p:spPr bwMode="auto">
          <a:xfrm>
            <a:off x="2771775" y="36306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23" name="Text Box 79"/>
          <p:cNvSpPr txBox="1">
            <a:spLocks noChangeArrowheads="1"/>
          </p:cNvSpPr>
          <p:nvPr/>
        </p:nvSpPr>
        <p:spPr bwMode="auto">
          <a:xfrm>
            <a:off x="5651500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24" name="Text Box 80"/>
          <p:cNvSpPr txBox="1">
            <a:spLocks noChangeArrowheads="1"/>
          </p:cNvSpPr>
          <p:nvPr/>
        </p:nvSpPr>
        <p:spPr bwMode="auto">
          <a:xfrm>
            <a:off x="6227763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25" name="Text Box 81"/>
          <p:cNvSpPr txBox="1">
            <a:spLocks noChangeArrowheads="1"/>
          </p:cNvSpPr>
          <p:nvPr/>
        </p:nvSpPr>
        <p:spPr bwMode="auto">
          <a:xfrm>
            <a:off x="3635375" y="36306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26" name="Text Box 82"/>
          <p:cNvSpPr txBox="1">
            <a:spLocks noChangeArrowheads="1"/>
          </p:cNvSpPr>
          <p:nvPr/>
        </p:nvSpPr>
        <p:spPr bwMode="auto">
          <a:xfrm>
            <a:off x="6877050" y="3630613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27" name="Text Box 83"/>
          <p:cNvSpPr txBox="1">
            <a:spLocks noChangeArrowheads="1"/>
          </p:cNvSpPr>
          <p:nvPr/>
        </p:nvSpPr>
        <p:spPr bwMode="auto">
          <a:xfrm>
            <a:off x="7367588" y="3630613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28" name="Text Box 84"/>
          <p:cNvSpPr txBox="1">
            <a:spLocks noChangeArrowheads="1"/>
          </p:cNvSpPr>
          <p:nvPr/>
        </p:nvSpPr>
        <p:spPr bwMode="auto">
          <a:xfrm>
            <a:off x="7999413" y="3630613"/>
            <a:ext cx="965200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134</a:t>
            </a:r>
          </a:p>
        </p:txBody>
      </p:sp>
      <p:sp>
        <p:nvSpPr>
          <p:cNvPr id="159829" name="Text Box 85"/>
          <p:cNvSpPr txBox="1">
            <a:spLocks noChangeArrowheads="1"/>
          </p:cNvSpPr>
          <p:nvPr/>
        </p:nvSpPr>
        <p:spPr bwMode="auto">
          <a:xfrm>
            <a:off x="4946650" y="36306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30" name="Text Box 86"/>
          <p:cNvSpPr txBox="1">
            <a:spLocks noChangeArrowheads="1"/>
          </p:cNvSpPr>
          <p:nvPr/>
        </p:nvSpPr>
        <p:spPr bwMode="auto">
          <a:xfrm>
            <a:off x="4284663" y="361632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31" name="AutoShape 87"/>
          <p:cNvSpPr>
            <a:spLocks noChangeArrowheads="1"/>
          </p:cNvSpPr>
          <p:nvPr/>
        </p:nvSpPr>
        <p:spPr bwMode="auto">
          <a:xfrm>
            <a:off x="250825" y="5949950"/>
            <a:ext cx="3960813" cy="720725"/>
          </a:xfrm>
          <a:prstGeom prst="wedgeRoundRectCallout">
            <a:avLst>
              <a:gd name="adj1" fmla="val 149838"/>
              <a:gd name="adj2" fmla="val -32246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1x128 + 1x4 + 1x2</a:t>
            </a:r>
          </a:p>
        </p:txBody>
      </p:sp>
      <p:sp>
        <p:nvSpPr>
          <p:cNvPr id="159832" name="Text Box 88"/>
          <p:cNvSpPr txBox="1">
            <a:spLocks noChangeArrowheads="1"/>
          </p:cNvSpPr>
          <p:nvPr/>
        </p:nvSpPr>
        <p:spPr bwMode="auto">
          <a:xfrm>
            <a:off x="2801938" y="4389438"/>
            <a:ext cx="6477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5695950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34" name="Text Box 90"/>
          <p:cNvSpPr txBox="1">
            <a:spLocks noChangeArrowheads="1"/>
          </p:cNvSpPr>
          <p:nvPr/>
        </p:nvSpPr>
        <p:spPr bwMode="auto">
          <a:xfrm>
            <a:off x="6272213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3679825" y="43894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6835775" y="4389438"/>
            <a:ext cx="35877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7412038" y="43894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8001000" y="4389438"/>
            <a:ext cx="865188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73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4991100" y="43894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40" name="Text Box 96"/>
          <p:cNvSpPr txBox="1">
            <a:spLocks noChangeArrowheads="1"/>
          </p:cNvSpPr>
          <p:nvPr/>
        </p:nvSpPr>
        <p:spPr bwMode="auto">
          <a:xfrm>
            <a:off x="4329113" y="437515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41" name="AutoShape 97"/>
          <p:cNvSpPr>
            <a:spLocks noChangeArrowheads="1"/>
          </p:cNvSpPr>
          <p:nvPr/>
        </p:nvSpPr>
        <p:spPr bwMode="auto">
          <a:xfrm>
            <a:off x="468313" y="5949950"/>
            <a:ext cx="3960812" cy="720725"/>
          </a:xfrm>
          <a:prstGeom prst="wedgeRoundRectCallout">
            <a:avLst>
              <a:gd name="adj1" fmla="val 146153"/>
              <a:gd name="adj2" fmla="val -22775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1x64 + 1x8 + 1x1</a:t>
            </a:r>
          </a:p>
        </p:txBody>
      </p:sp>
      <p:grpSp>
        <p:nvGrpSpPr>
          <p:cNvPr id="159842" name="Group 98"/>
          <p:cNvGrpSpPr>
            <a:grpSpLocks/>
          </p:cNvGrpSpPr>
          <p:nvPr/>
        </p:nvGrpSpPr>
        <p:grpSpPr bwMode="auto">
          <a:xfrm>
            <a:off x="4067175" y="2232025"/>
            <a:ext cx="2665413" cy="549275"/>
            <a:chOff x="3696" y="436"/>
            <a:chExt cx="1679" cy="346"/>
          </a:xfrm>
        </p:grpSpPr>
        <p:sp>
          <p:nvSpPr>
            <p:cNvPr id="159843" name="Line 99"/>
            <p:cNvSpPr>
              <a:spLocks noChangeShapeType="1"/>
            </p:cNvSpPr>
            <p:nvPr/>
          </p:nvSpPr>
          <p:spPr bwMode="auto">
            <a:xfrm flipH="1">
              <a:off x="3696" y="436"/>
              <a:ext cx="167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59844" name="Text Box 100"/>
            <p:cNvSpPr txBox="1">
              <a:spLocks noChangeArrowheads="1"/>
            </p:cNvSpPr>
            <p:nvPr/>
          </p:nvSpPr>
          <p:spPr bwMode="auto">
            <a:xfrm>
              <a:off x="3742" y="455"/>
              <a:ext cx="16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Steeds x 2</a:t>
              </a:r>
            </a:p>
          </p:txBody>
        </p:sp>
      </p:grpSp>
      <p:sp>
        <p:nvSpPr>
          <p:cNvPr id="159845" name="Text Box 101"/>
          <p:cNvSpPr txBox="1">
            <a:spLocks noChangeArrowheads="1"/>
          </p:cNvSpPr>
          <p:nvPr/>
        </p:nvSpPr>
        <p:spPr bwMode="auto">
          <a:xfrm>
            <a:off x="2789238" y="5041900"/>
            <a:ext cx="6477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46" name="Text Box 102"/>
          <p:cNvSpPr txBox="1">
            <a:spLocks noChangeArrowheads="1"/>
          </p:cNvSpPr>
          <p:nvPr/>
        </p:nvSpPr>
        <p:spPr bwMode="auto">
          <a:xfrm>
            <a:off x="5683250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6259513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48" name="Text Box 104"/>
          <p:cNvSpPr txBox="1">
            <a:spLocks noChangeArrowheads="1"/>
          </p:cNvSpPr>
          <p:nvPr/>
        </p:nvSpPr>
        <p:spPr bwMode="auto">
          <a:xfrm>
            <a:off x="3667125" y="504190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49" name="Text Box 105"/>
          <p:cNvSpPr txBox="1">
            <a:spLocks noChangeArrowheads="1"/>
          </p:cNvSpPr>
          <p:nvPr/>
        </p:nvSpPr>
        <p:spPr bwMode="auto">
          <a:xfrm>
            <a:off x="6823075" y="5041900"/>
            <a:ext cx="35877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50" name="Text Box 106"/>
          <p:cNvSpPr txBox="1">
            <a:spLocks noChangeArrowheads="1"/>
          </p:cNvSpPr>
          <p:nvPr/>
        </p:nvSpPr>
        <p:spPr bwMode="auto">
          <a:xfrm>
            <a:off x="7399338" y="5041900"/>
            <a:ext cx="43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51" name="Text Box 107"/>
          <p:cNvSpPr txBox="1">
            <a:spLocks noChangeArrowheads="1"/>
          </p:cNvSpPr>
          <p:nvPr/>
        </p:nvSpPr>
        <p:spPr bwMode="auto">
          <a:xfrm>
            <a:off x="4978400" y="504190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52" name="Text Box 108"/>
          <p:cNvSpPr txBox="1">
            <a:spLocks noChangeArrowheads="1"/>
          </p:cNvSpPr>
          <p:nvPr/>
        </p:nvSpPr>
        <p:spPr bwMode="auto">
          <a:xfrm>
            <a:off x="4316413" y="5027613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53" name="Text Box 109"/>
          <p:cNvSpPr txBox="1">
            <a:spLocks noChangeArrowheads="1"/>
          </p:cNvSpPr>
          <p:nvPr/>
        </p:nvSpPr>
        <p:spPr bwMode="auto">
          <a:xfrm>
            <a:off x="179388" y="5013325"/>
            <a:ext cx="2447925" cy="557213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1001 0001</a:t>
            </a:r>
          </a:p>
        </p:txBody>
      </p:sp>
      <p:sp>
        <p:nvSpPr>
          <p:cNvPr id="159854" name="AutoShape 110"/>
          <p:cNvSpPr>
            <a:spLocks noChangeArrowheads="1"/>
          </p:cNvSpPr>
          <p:nvPr/>
        </p:nvSpPr>
        <p:spPr bwMode="auto">
          <a:xfrm>
            <a:off x="5003800" y="333375"/>
            <a:ext cx="3816350" cy="1008063"/>
          </a:xfrm>
          <a:prstGeom prst="wedgeRoundRectCallout">
            <a:avLst>
              <a:gd name="adj1" fmla="val -97630"/>
              <a:gd name="adj2" fmla="val 4137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In 145 zit 1x128, 17 over . . .</a:t>
            </a:r>
          </a:p>
        </p:txBody>
      </p:sp>
      <p:sp>
        <p:nvSpPr>
          <p:cNvPr id="159855" name="Text Box 111"/>
          <p:cNvSpPr txBox="1">
            <a:spLocks noChangeArrowheads="1"/>
          </p:cNvSpPr>
          <p:nvPr/>
        </p:nvSpPr>
        <p:spPr bwMode="auto">
          <a:xfrm>
            <a:off x="2771775" y="5646738"/>
            <a:ext cx="6477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56" name="Text Box 112"/>
          <p:cNvSpPr txBox="1">
            <a:spLocks noChangeArrowheads="1"/>
          </p:cNvSpPr>
          <p:nvPr/>
        </p:nvSpPr>
        <p:spPr bwMode="auto">
          <a:xfrm>
            <a:off x="5665788" y="5646738"/>
            <a:ext cx="431800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57" name="Text Box 113"/>
          <p:cNvSpPr txBox="1">
            <a:spLocks noChangeArrowheads="1"/>
          </p:cNvSpPr>
          <p:nvPr/>
        </p:nvSpPr>
        <p:spPr bwMode="auto">
          <a:xfrm>
            <a:off x="6242050" y="56467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58" name="Text Box 114"/>
          <p:cNvSpPr txBox="1">
            <a:spLocks noChangeArrowheads="1"/>
          </p:cNvSpPr>
          <p:nvPr/>
        </p:nvSpPr>
        <p:spPr bwMode="auto">
          <a:xfrm>
            <a:off x="3649663" y="56467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59" name="Text Box 115"/>
          <p:cNvSpPr txBox="1">
            <a:spLocks noChangeArrowheads="1"/>
          </p:cNvSpPr>
          <p:nvPr/>
        </p:nvSpPr>
        <p:spPr bwMode="auto">
          <a:xfrm>
            <a:off x="6805613" y="5646738"/>
            <a:ext cx="358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60" name="Text Box 116"/>
          <p:cNvSpPr txBox="1">
            <a:spLocks noChangeArrowheads="1"/>
          </p:cNvSpPr>
          <p:nvPr/>
        </p:nvSpPr>
        <p:spPr bwMode="auto">
          <a:xfrm>
            <a:off x="7381875" y="564673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61" name="Text Box 117"/>
          <p:cNvSpPr txBox="1">
            <a:spLocks noChangeArrowheads="1"/>
          </p:cNvSpPr>
          <p:nvPr/>
        </p:nvSpPr>
        <p:spPr bwMode="auto">
          <a:xfrm>
            <a:off x="4960938" y="5646738"/>
            <a:ext cx="504825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9862" name="Text Box 118"/>
          <p:cNvSpPr txBox="1">
            <a:spLocks noChangeArrowheads="1"/>
          </p:cNvSpPr>
          <p:nvPr/>
        </p:nvSpPr>
        <p:spPr bwMode="auto">
          <a:xfrm>
            <a:off x="4298950" y="5632450"/>
            <a:ext cx="5048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59863" name="Text Box 119"/>
          <p:cNvSpPr txBox="1">
            <a:spLocks noChangeArrowheads="1"/>
          </p:cNvSpPr>
          <p:nvPr/>
        </p:nvSpPr>
        <p:spPr bwMode="auto">
          <a:xfrm>
            <a:off x="85725" y="3614738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1000 0110 =</a:t>
            </a:r>
          </a:p>
        </p:txBody>
      </p:sp>
      <p:sp>
        <p:nvSpPr>
          <p:cNvPr id="159864" name="Text Box 120"/>
          <p:cNvSpPr txBox="1">
            <a:spLocks noChangeArrowheads="1"/>
          </p:cNvSpPr>
          <p:nvPr/>
        </p:nvSpPr>
        <p:spPr bwMode="auto">
          <a:xfrm>
            <a:off x="76200" y="4394200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0100 1001 =</a:t>
            </a:r>
          </a:p>
        </p:txBody>
      </p:sp>
      <p:sp>
        <p:nvSpPr>
          <p:cNvPr id="159865" name="Text Box 121"/>
          <p:cNvSpPr txBox="1">
            <a:spLocks noChangeArrowheads="1"/>
          </p:cNvSpPr>
          <p:nvPr/>
        </p:nvSpPr>
        <p:spPr bwMode="auto">
          <a:xfrm>
            <a:off x="200025" y="5634038"/>
            <a:ext cx="2452688" cy="557212"/>
          </a:xfrm>
          <a:prstGeom prst="rect">
            <a:avLst/>
          </a:prstGeom>
          <a:noFill/>
          <a:ln w="38100" cmpd="dbl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0001 1010</a:t>
            </a:r>
          </a:p>
        </p:txBody>
      </p:sp>
      <p:sp>
        <p:nvSpPr>
          <p:cNvPr id="159866" name="Text Box 122"/>
          <p:cNvSpPr txBox="1">
            <a:spLocks noChangeArrowheads="1"/>
          </p:cNvSpPr>
          <p:nvPr/>
        </p:nvSpPr>
        <p:spPr bwMode="auto">
          <a:xfrm>
            <a:off x="7986713" y="503078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145</a:t>
            </a:r>
          </a:p>
        </p:txBody>
      </p:sp>
      <p:sp>
        <p:nvSpPr>
          <p:cNvPr id="159867" name="Text Box 123"/>
          <p:cNvSpPr txBox="1">
            <a:spLocks noChangeArrowheads="1"/>
          </p:cNvSpPr>
          <p:nvPr/>
        </p:nvSpPr>
        <p:spPr bwMode="auto">
          <a:xfrm>
            <a:off x="7999413" y="56467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159868" name="AutoShape 124"/>
          <p:cNvSpPr>
            <a:spLocks noChangeArrowheads="1"/>
          </p:cNvSpPr>
          <p:nvPr/>
        </p:nvSpPr>
        <p:spPr bwMode="auto">
          <a:xfrm>
            <a:off x="179388" y="188913"/>
            <a:ext cx="3744912" cy="1368425"/>
          </a:xfrm>
          <a:prstGeom prst="wedgeRoundRectCallout">
            <a:avLst>
              <a:gd name="adj1" fmla="val 82981"/>
              <a:gd name="adj2" fmla="val 30719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66FF"/>
                </a:solidFill>
                <a:latin typeface="Comic Sans MS" pitchFamily="66" charset="0"/>
              </a:rPr>
              <a:t>Er was 17 over, daar zit 16 in, 1 over . . .</a:t>
            </a:r>
          </a:p>
        </p:txBody>
      </p:sp>
    </p:spTree>
    <p:extLst>
      <p:ext uri="{BB962C8B-B14F-4D97-AF65-F5344CB8AC3E}">
        <p14:creationId xmlns:p14="http://schemas.microsoft.com/office/powerpoint/2010/main" val="328164892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59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9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9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5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5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5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5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5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5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5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9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9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5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9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9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9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59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159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5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5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59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5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5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59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59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5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5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59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5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utoUpdateAnimBg="0"/>
      <p:bldP spid="159747" grpId="0" autoUpdateAnimBg="0"/>
      <p:bldP spid="159748" grpId="0" animBg="1" autoUpdateAnimBg="0"/>
      <p:bldP spid="159749" grpId="0" autoUpdateAnimBg="0"/>
      <p:bldP spid="159751" grpId="0" animBg="1"/>
      <p:bldP spid="159752" grpId="0" animBg="1"/>
      <p:bldP spid="159753" grpId="0" animBg="1"/>
      <p:bldP spid="159822" grpId="0"/>
      <p:bldP spid="159823" grpId="0"/>
      <p:bldP spid="159824" grpId="0"/>
      <p:bldP spid="159825" grpId="0"/>
      <p:bldP spid="159826" grpId="0"/>
      <p:bldP spid="159827" grpId="0"/>
      <p:bldP spid="159828" grpId="0" animBg="1"/>
      <p:bldP spid="159829" grpId="0"/>
      <p:bldP spid="159830" grpId="0"/>
      <p:bldP spid="159831" grpId="0" animBg="1"/>
      <p:bldP spid="159832" grpId="0" animBg="1"/>
      <p:bldP spid="159833" grpId="0" animBg="1"/>
      <p:bldP spid="159834" grpId="0" animBg="1"/>
      <p:bldP spid="159835" grpId="0" animBg="1"/>
      <p:bldP spid="159836" grpId="0" animBg="1"/>
      <p:bldP spid="159837" grpId="0" animBg="1"/>
      <p:bldP spid="159838" grpId="0" animBg="1"/>
      <p:bldP spid="159839" grpId="0" animBg="1"/>
      <p:bldP spid="159840" grpId="0" animBg="1"/>
      <p:bldP spid="159841" grpId="0" animBg="1"/>
      <p:bldP spid="159845" grpId="0" animBg="1"/>
      <p:bldP spid="159846" grpId="0" animBg="1"/>
      <p:bldP spid="159847" grpId="0" animBg="1"/>
      <p:bldP spid="159848" grpId="0" animBg="1"/>
      <p:bldP spid="159849" grpId="0" animBg="1"/>
      <p:bldP spid="159850" grpId="0" animBg="1"/>
      <p:bldP spid="159851" grpId="0" animBg="1"/>
      <p:bldP spid="159852" grpId="0" animBg="1"/>
      <p:bldP spid="159853" grpId="0" animBg="1"/>
      <p:bldP spid="159854" grpId="0" animBg="1"/>
      <p:bldP spid="159855" grpId="0" animBg="1"/>
      <p:bldP spid="159856" grpId="0" animBg="1"/>
      <p:bldP spid="159857" grpId="0"/>
      <p:bldP spid="159858" grpId="0" animBg="1"/>
      <p:bldP spid="159859" grpId="0"/>
      <p:bldP spid="159860" grpId="0"/>
      <p:bldP spid="159861" grpId="0" animBg="1"/>
      <p:bldP spid="159862" grpId="0" animBg="1"/>
      <p:bldP spid="159864" grpId="0"/>
      <p:bldP spid="159865" grpId="0" animBg="1"/>
      <p:bldP spid="159866" grpId="0"/>
      <p:bldP spid="159867" grpId="0"/>
      <p:bldP spid="1598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Tweetallig (binair) stelsel: Voorbeelden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0771" name="Group 3"/>
          <p:cNvGraphicFramePr>
            <a:graphicFrameLocks noGrp="1"/>
          </p:cNvGraphicFramePr>
          <p:nvPr/>
        </p:nvGraphicFramePr>
        <p:xfrm>
          <a:off x="0" y="1052513"/>
          <a:ext cx="8894763" cy="3740152"/>
        </p:xfrm>
        <a:graphic>
          <a:graphicData uri="http://schemas.openxmlformats.org/drawingml/2006/table">
            <a:tbl>
              <a:tblPr/>
              <a:tblGrid>
                <a:gridCol w="2559050"/>
                <a:gridCol w="863600"/>
                <a:gridCol w="647700"/>
                <a:gridCol w="647700"/>
                <a:gridCol w="720725"/>
                <a:gridCol w="576263"/>
                <a:gridCol w="576262"/>
                <a:gridCol w="576263"/>
                <a:gridCol w="576262"/>
                <a:gridCol w="1150938"/>
              </a:tblGrid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Binair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10-tallig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FF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0839" name="Text Box 71"/>
          <p:cNvSpPr txBox="1">
            <a:spLocks noChangeArrowheads="1"/>
          </p:cNvSpPr>
          <p:nvPr/>
        </p:nvSpPr>
        <p:spPr bwMode="auto">
          <a:xfrm>
            <a:off x="179388" y="2200275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1000 0101=</a:t>
            </a:r>
          </a:p>
        </p:txBody>
      </p:sp>
      <p:sp>
        <p:nvSpPr>
          <p:cNvPr id="160840" name="Text Box 72"/>
          <p:cNvSpPr txBox="1">
            <a:spLocks noChangeArrowheads="1"/>
          </p:cNvSpPr>
          <p:nvPr/>
        </p:nvSpPr>
        <p:spPr bwMode="auto">
          <a:xfrm>
            <a:off x="7643813" y="2200275"/>
            <a:ext cx="1258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133</a:t>
            </a:r>
          </a:p>
        </p:txBody>
      </p:sp>
      <p:sp>
        <p:nvSpPr>
          <p:cNvPr id="160841" name="Text Box 73"/>
          <p:cNvSpPr txBox="1">
            <a:spLocks noChangeArrowheads="1"/>
          </p:cNvSpPr>
          <p:nvPr/>
        </p:nvSpPr>
        <p:spPr bwMode="auto">
          <a:xfrm>
            <a:off x="2627313" y="2174875"/>
            <a:ext cx="5040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1    0   0   0   0  1  0  1</a:t>
            </a:r>
          </a:p>
        </p:txBody>
      </p:sp>
      <p:sp>
        <p:nvSpPr>
          <p:cNvPr id="160842" name="Text Box 74"/>
          <p:cNvSpPr txBox="1">
            <a:spLocks noChangeArrowheads="1"/>
          </p:cNvSpPr>
          <p:nvPr/>
        </p:nvSpPr>
        <p:spPr bwMode="auto">
          <a:xfrm>
            <a:off x="179388" y="2947988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0000 1101=</a:t>
            </a:r>
          </a:p>
        </p:txBody>
      </p:sp>
      <p:sp>
        <p:nvSpPr>
          <p:cNvPr id="160843" name="Text Box 75"/>
          <p:cNvSpPr txBox="1">
            <a:spLocks noChangeArrowheads="1"/>
          </p:cNvSpPr>
          <p:nvPr/>
        </p:nvSpPr>
        <p:spPr bwMode="auto">
          <a:xfrm>
            <a:off x="7643813" y="2947988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13</a:t>
            </a:r>
          </a:p>
        </p:txBody>
      </p:sp>
      <p:sp>
        <p:nvSpPr>
          <p:cNvPr id="160844" name="Text Box 76"/>
          <p:cNvSpPr txBox="1">
            <a:spLocks noChangeArrowheads="1"/>
          </p:cNvSpPr>
          <p:nvPr/>
        </p:nvSpPr>
        <p:spPr bwMode="auto">
          <a:xfrm>
            <a:off x="2627313" y="2922588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0    0   0   0   1  1  0  1</a:t>
            </a:r>
          </a:p>
        </p:txBody>
      </p:sp>
      <p:sp>
        <p:nvSpPr>
          <p:cNvPr id="160845" name="Text Box 77"/>
          <p:cNvSpPr txBox="1">
            <a:spLocks noChangeArrowheads="1"/>
          </p:cNvSpPr>
          <p:nvPr/>
        </p:nvSpPr>
        <p:spPr bwMode="auto">
          <a:xfrm>
            <a:off x="179388" y="3567113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1001 1110</a:t>
            </a:r>
          </a:p>
        </p:txBody>
      </p:sp>
      <p:sp>
        <p:nvSpPr>
          <p:cNvPr id="160846" name="Text Box 78"/>
          <p:cNvSpPr txBox="1">
            <a:spLocks noChangeArrowheads="1"/>
          </p:cNvSpPr>
          <p:nvPr/>
        </p:nvSpPr>
        <p:spPr bwMode="auto">
          <a:xfrm>
            <a:off x="7643813" y="3567113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158</a:t>
            </a:r>
          </a:p>
        </p:txBody>
      </p:sp>
      <p:sp>
        <p:nvSpPr>
          <p:cNvPr id="160847" name="Text Box 79"/>
          <p:cNvSpPr txBox="1">
            <a:spLocks noChangeArrowheads="1"/>
          </p:cNvSpPr>
          <p:nvPr/>
        </p:nvSpPr>
        <p:spPr bwMode="auto">
          <a:xfrm>
            <a:off x="2627313" y="3541713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1    0   0   1   1  1  1  0</a:t>
            </a:r>
          </a:p>
        </p:txBody>
      </p:sp>
      <p:sp>
        <p:nvSpPr>
          <p:cNvPr id="160848" name="Text Box 80"/>
          <p:cNvSpPr txBox="1">
            <a:spLocks noChangeArrowheads="1"/>
          </p:cNvSpPr>
          <p:nvPr/>
        </p:nvSpPr>
        <p:spPr bwMode="auto">
          <a:xfrm>
            <a:off x="179388" y="4230688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0001 1010</a:t>
            </a:r>
          </a:p>
        </p:txBody>
      </p:sp>
      <p:sp>
        <p:nvSpPr>
          <p:cNvPr id="160849" name="Text Box 81"/>
          <p:cNvSpPr txBox="1">
            <a:spLocks noChangeArrowheads="1"/>
          </p:cNvSpPr>
          <p:nvPr/>
        </p:nvSpPr>
        <p:spPr bwMode="auto">
          <a:xfrm>
            <a:off x="7643813" y="4230688"/>
            <a:ext cx="1258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160850" name="Text Box 82"/>
          <p:cNvSpPr txBox="1">
            <a:spLocks noChangeArrowheads="1"/>
          </p:cNvSpPr>
          <p:nvPr/>
        </p:nvSpPr>
        <p:spPr bwMode="auto">
          <a:xfrm>
            <a:off x="2627313" y="4205288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 0    0   0   1   1  0  1  0</a:t>
            </a:r>
          </a:p>
        </p:txBody>
      </p:sp>
    </p:spTree>
    <p:extLst>
      <p:ext uri="{BB962C8B-B14F-4D97-AF65-F5344CB8AC3E}">
        <p14:creationId xmlns:p14="http://schemas.microsoft.com/office/powerpoint/2010/main" val="240430218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0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0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0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0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0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0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839" grpId="0"/>
      <p:bldP spid="160840" grpId="0"/>
      <p:bldP spid="160841" grpId="0"/>
      <p:bldP spid="160842" grpId="0"/>
      <p:bldP spid="160843" grpId="0"/>
      <p:bldP spid="160844" grpId="0"/>
      <p:bldP spid="160845" grpId="0"/>
      <p:bldP spid="160846" grpId="0"/>
      <p:bldP spid="160847" grpId="0"/>
      <p:bldP spid="160848" grpId="0"/>
      <p:bldP spid="160849" grpId="0"/>
      <p:bldP spid="1608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84200"/>
            <a:ext cx="8604250" cy="62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0" y="0"/>
            <a:ext cx="8820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Binaire getallen op een Cd</a:t>
            </a:r>
          </a:p>
        </p:txBody>
      </p:sp>
      <p:sp>
        <p:nvSpPr>
          <p:cNvPr id="162821" name="AutoShape 5"/>
          <p:cNvSpPr>
            <a:spLocks noChangeArrowheads="1"/>
          </p:cNvSpPr>
          <p:nvPr/>
        </p:nvSpPr>
        <p:spPr bwMode="auto">
          <a:xfrm>
            <a:off x="6623050" y="5661025"/>
            <a:ext cx="2520950" cy="1008063"/>
          </a:xfrm>
          <a:prstGeom prst="wedgeRoundRectCallout">
            <a:avLst>
              <a:gd name="adj1" fmla="val -54662"/>
              <a:gd name="adj2" fmla="val -107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Cd 1000 x vergroot!</a:t>
            </a:r>
          </a:p>
        </p:txBody>
      </p:sp>
    </p:spTree>
    <p:extLst>
      <p:ext uri="{BB962C8B-B14F-4D97-AF65-F5344CB8AC3E}">
        <p14:creationId xmlns:p14="http://schemas.microsoft.com/office/powerpoint/2010/main" val="160800506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AutoShape 2"/>
          <p:cNvSpPr>
            <a:spLocks noChangeArrowheads="1"/>
          </p:cNvSpPr>
          <p:nvPr/>
        </p:nvSpPr>
        <p:spPr bwMode="auto">
          <a:xfrm>
            <a:off x="4932363" y="4478338"/>
            <a:ext cx="2478087" cy="2335212"/>
          </a:xfrm>
          <a:prstGeom prst="star32">
            <a:avLst>
              <a:gd name="adj" fmla="val 4509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61795" name="Group 3"/>
          <p:cNvGrpSpPr>
            <a:grpSpLocks/>
          </p:cNvGrpSpPr>
          <p:nvPr/>
        </p:nvGrpSpPr>
        <p:grpSpPr bwMode="auto">
          <a:xfrm>
            <a:off x="3065463" y="766763"/>
            <a:ext cx="115887" cy="4791075"/>
            <a:chOff x="1931" y="483"/>
            <a:chExt cx="73" cy="3018"/>
          </a:xfrm>
        </p:grpSpPr>
        <p:sp>
          <p:nvSpPr>
            <p:cNvPr id="161796" name="Line 4"/>
            <p:cNvSpPr>
              <a:spLocks noChangeShapeType="1"/>
            </p:cNvSpPr>
            <p:nvPr/>
          </p:nvSpPr>
          <p:spPr bwMode="auto">
            <a:xfrm rot="211101" flipV="1">
              <a:off x="1931" y="1908"/>
              <a:ext cx="0" cy="1593"/>
            </a:xfrm>
            <a:prstGeom prst="line">
              <a:avLst/>
            </a:prstGeom>
            <a:noFill/>
            <a:ln w="1524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61797" name="Line 5"/>
            <p:cNvSpPr>
              <a:spLocks noChangeShapeType="1"/>
            </p:cNvSpPr>
            <p:nvPr/>
          </p:nvSpPr>
          <p:spPr bwMode="auto">
            <a:xfrm rot="211101" flipV="1">
              <a:off x="2002" y="483"/>
              <a:ext cx="2" cy="2123"/>
            </a:xfrm>
            <a:prstGeom prst="line">
              <a:avLst/>
            </a:prstGeom>
            <a:noFill/>
            <a:ln w="1524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1798" name="Group 6"/>
          <p:cNvGrpSpPr>
            <a:grpSpLocks/>
          </p:cNvGrpSpPr>
          <p:nvPr/>
        </p:nvGrpSpPr>
        <p:grpSpPr bwMode="auto">
          <a:xfrm>
            <a:off x="2700338" y="333375"/>
            <a:ext cx="909637" cy="5254625"/>
            <a:chOff x="1717" y="210"/>
            <a:chExt cx="573" cy="3310"/>
          </a:xfrm>
        </p:grpSpPr>
        <p:grpSp>
          <p:nvGrpSpPr>
            <p:cNvPr id="161799" name="Group 7"/>
            <p:cNvGrpSpPr>
              <a:grpSpLocks/>
            </p:cNvGrpSpPr>
            <p:nvPr/>
          </p:nvGrpSpPr>
          <p:grpSpPr bwMode="auto">
            <a:xfrm>
              <a:off x="1717" y="391"/>
              <a:ext cx="71" cy="3129"/>
              <a:chOff x="1717" y="391"/>
              <a:chExt cx="71" cy="3129"/>
            </a:xfrm>
          </p:grpSpPr>
          <p:sp>
            <p:nvSpPr>
              <p:cNvPr id="161800" name="Line 8"/>
              <p:cNvSpPr>
                <a:spLocks noChangeShapeType="1"/>
              </p:cNvSpPr>
              <p:nvPr/>
            </p:nvSpPr>
            <p:spPr bwMode="auto">
              <a:xfrm rot="-211101">
                <a:off x="1717" y="391"/>
                <a:ext cx="0" cy="1593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1801" name="Line 9"/>
              <p:cNvSpPr>
                <a:spLocks noChangeShapeType="1"/>
              </p:cNvSpPr>
              <p:nvPr/>
            </p:nvSpPr>
            <p:spPr bwMode="auto">
              <a:xfrm rot="21388899" flipH="1">
                <a:off x="1780" y="1299"/>
                <a:ext cx="8" cy="2221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02" name="Text Box 10"/>
            <p:cNvSpPr txBox="1">
              <a:spLocks noChangeArrowheads="1"/>
            </p:cNvSpPr>
            <p:nvPr/>
          </p:nvSpPr>
          <p:spPr bwMode="auto">
            <a:xfrm>
              <a:off x="1882" y="210"/>
              <a:ext cx="408" cy="3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LS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1803" name="Group 11"/>
          <p:cNvGrpSpPr>
            <a:grpSpLocks/>
          </p:cNvGrpSpPr>
          <p:nvPr/>
        </p:nvGrpSpPr>
        <p:grpSpPr bwMode="auto">
          <a:xfrm>
            <a:off x="6067425" y="452438"/>
            <a:ext cx="808038" cy="5062537"/>
            <a:chOff x="3822" y="285"/>
            <a:chExt cx="509" cy="3189"/>
          </a:xfrm>
        </p:grpSpPr>
        <p:grpSp>
          <p:nvGrpSpPr>
            <p:cNvPr id="161804" name="Group 12"/>
            <p:cNvGrpSpPr>
              <a:grpSpLocks/>
            </p:cNvGrpSpPr>
            <p:nvPr/>
          </p:nvGrpSpPr>
          <p:grpSpPr bwMode="auto">
            <a:xfrm rot="-171000">
              <a:off x="3822" y="374"/>
              <a:ext cx="45" cy="3100"/>
              <a:chOff x="2245" y="1207"/>
              <a:chExt cx="0" cy="908"/>
            </a:xfrm>
          </p:grpSpPr>
          <p:sp>
            <p:nvSpPr>
              <p:cNvPr id="161805" name="Line 13"/>
              <p:cNvSpPr>
                <a:spLocks noChangeShapeType="1"/>
              </p:cNvSpPr>
              <p:nvPr/>
            </p:nvSpPr>
            <p:spPr bwMode="auto">
              <a:xfrm>
                <a:off x="2245" y="1207"/>
                <a:ext cx="0" cy="726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1806" name="Line 14"/>
              <p:cNvSpPr>
                <a:spLocks noChangeShapeType="1"/>
              </p:cNvSpPr>
              <p:nvPr/>
            </p:nvSpPr>
            <p:spPr bwMode="auto">
              <a:xfrm>
                <a:off x="2245" y="1616"/>
                <a:ext cx="0" cy="499"/>
              </a:xfrm>
              <a:prstGeom prst="line">
                <a:avLst/>
              </a:prstGeom>
              <a:noFill/>
              <a:ln w="1524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07" name="Text Box 15"/>
            <p:cNvSpPr txBox="1">
              <a:spLocks noChangeArrowheads="1"/>
            </p:cNvSpPr>
            <p:nvPr/>
          </p:nvSpPr>
          <p:spPr bwMode="auto">
            <a:xfrm>
              <a:off x="3923" y="285"/>
              <a:ext cx="408" cy="30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LS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61808" name="AutoShape 16"/>
          <p:cNvSpPr>
            <a:spLocks noChangeArrowheads="1"/>
          </p:cNvSpPr>
          <p:nvPr/>
        </p:nvSpPr>
        <p:spPr bwMode="auto">
          <a:xfrm>
            <a:off x="3276600" y="3716338"/>
            <a:ext cx="2663825" cy="1441450"/>
          </a:xfrm>
          <a:prstGeom prst="wedgeRoundRectCallout">
            <a:avLst>
              <a:gd name="adj1" fmla="val -42255"/>
              <a:gd name="adj2" fmla="val -24140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Lichtsensor ontvangt licht: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Registreert 1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1809" name="AutoShape 17"/>
          <p:cNvSpPr>
            <a:spLocks noChangeArrowheads="1"/>
          </p:cNvSpPr>
          <p:nvPr/>
        </p:nvSpPr>
        <p:spPr bwMode="auto">
          <a:xfrm>
            <a:off x="6372225" y="2636838"/>
            <a:ext cx="2663825" cy="1946275"/>
          </a:xfrm>
          <a:prstGeom prst="wedgeRoundRectCallout">
            <a:avLst>
              <a:gd name="adj1" fmla="val -38676"/>
              <a:gd name="adj2" fmla="val -13164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Lichtsensor ontvangt geen licht: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Registreert 0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161810" name="Group 18"/>
          <p:cNvGrpSpPr>
            <a:grpSpLocks/>
          </p:cNvGrpSpPr>
          <p:nvPr/>
        </p:nvGrpSpPr>
        <p:grpSpPr bwMode="auto">
          <a:xfrm>
            <a:off x="912813" y="5462588"/>
            <a:ext cx="7662862" cy="1350962"/>
            <a:chOff x="575" y="3441"/>
            <a:chExt cx="4827" cy="851"/>
          </a:xfrm>
        </p:grpSpPr>
        <p:grpSp>
          <p:nvGrpSpPr>
            <p:cNvPr id="161811" name="Group 19"/>
            <p:cNvGrpSpPr>
              <a:grpSpLocks/>
            </p:cNvGrpSpPr>
            <p:nvPr/>
          </p:nvGrpSpPr>
          <p:grpSpPr bwMode="auto">
            <a:xfrm>
              <a:off x="657" y="3441"/>
              <a:ext cx="4697" cy="851"/>
              <a:chOff x="1063" y="2071"/>
              <a:chExt cx="4697" cy="851"/>
            </a:xfrm>
          </p:grpSpPr>
          <p:grpSp>
            <p:nvGrpSpPr>
              <p:cNvPr id="161812" name="Group 20"/>
              <p:cNvGrpSpPr>
                <a:grpSpLocks/>
              </p:cNvGrpSpPr>
              <p:nvPr/>
            </p:nvGrpSpPr>
            <p:grpSpPr bwMode="auto">
              <a:xfrm>
                <a:off x="1063" y="2071"/>
                <a:ext cx="4697" cy="225"/>
                <a:chOff x="1063" y="2071"/>
                <a:chExt cx="4697" cy="225"/>
              </a:xfrm>
            </p:grpSpPr>
            <p:grpSp>
              <p:nvGrpSpPr>
                <p:cNvPr id="161813" name="Group 21"/>
                <p:cNvGrpSpPr>
                  <a:grpSpLocks/>
                </p:cNvGrpSpPr>
                <p:nvPr/>
              </p:nvGrpSpPr>
              <p:grpSpPr bwMode="auto">
                <a:xfrm>
                  <a:off x="4195" y="2071"/>
                  <a:ext cx="1565" cy="180"/>
                  <a:chOff x="4195" y="2071"/>
                  <a:chExt cx="1565" cy="180"/>
                </a:xfrm>
              </p:grpSpPr>
              <p:sp>
                <p:nvSpPr>
                  <p:cNvPr id="1618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195" y="2122"/>
                    <a:ext cx="1565" cy="125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1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38" y="2071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1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7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1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86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1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5559" y="2071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1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209" y="2074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1820" name="Group 28"/>
                <p:cNvGrpSpPr>
                  <a:grpSpLocks/>
                </p:cNvGrpSpPr>
                <p:nvPr/>
              </p:nvGrpSpPr>
              <p:grpSpPr bwMode="auto">
                <a:xfrm>
                  <a:off x="2626" y="2071"/>
                  <a:ext cx="1565" cy="180"/>
                  <a:chOff x="2626" y="2071"/>
                  <a:chExt cx="1565" cy="180"/>
                </a:xfrm>
              </p:grpSpPr>
              <p:sp>
                <p:nvSpPr>
                  <p:cNvPr id="16182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626" y="2122"/>
                    <a:ext cx="1565" cy="125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2071"/>
                    <a:ext cx="183" cy="177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088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317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546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990" y="2071"/>
                    <a:ext cx="182" cy="1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2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074"/>
                    <a:ext cx="183" cy="177"/>
                  </a:xfrm>
                  <a:prstGeom prst="ellipse">
                    <a:avLst/>
                  </a:pr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61828" name="Group 36"/>
                <p:cNvGrpSpPr>
                  <a:grpSpLocks/>
                </p:cNvGrpSpPr>
                <p:nvPr/>
              </p:nvGrpSpPr>
              <p:grpSpPr bwMode="auto">
                <a:xfrm>
                  <a:off x="1063" y="2080"/>
                  <a:ext cx="1565" cy="180"/>
                  <a:chOff x="1063" y="2080"/>
                  <a:chExt cx="1565" cy="180"/>
                </a:xfrm>
              </p:grpSpPr>
              <p:sp>
                <p:nvSpPr>
                  <p:cNvPr id="16182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063" y="2131"/>
                    <a:ext cx="1565" cy="125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3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1306" y="2080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3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525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3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754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3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983" y="2080"/>
                    <a:ext cx="182" cy="1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6183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1077" y="2083"/>
                    <a:ext cx="183" cy="177"/>
                  </a:xfrm>
                  <a:prstGeom prst="ellipse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accent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61835" name="Rectangle 43"/>
                <p:cNvSpPr>
                  <a:spLocks noChangeArrowheads="1"/>
                </p:cNvSpPr>
                <p:nvPr/>
              </p:nvSpPr>
              <p:spPr bwMode="auto">
                <a:xfrm>
                  <a:off x="1066" y="2205"/>
                  <a:ext cx="4694" cy="91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1836" name="Rectangle 44"/>
              <p:cNvSpPr>
                <a:spLocks noChangeArrowheads="1"/>
              </p:cNvSpPr>
              <p:nvPr/>
            </p:nvSpPr>
            <p:spPr bwMode="auto">
              <a:xfrm>
                <a:off x="1066" y="2287"/>
                <a:ext cx="4694" cy="63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FF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1837" name="Text Box 45"/>
            <p:cNvSpPr txBox="1">
              <a:spLocks noChangeArrowheads="1"/>
            </p:cNvSpPr>
            <p:nvPr/>
          </p:nvSpPr>
          <p:spPr bwMode="auto">
            <a:xfrm>
              <a:off x="575" y="3612"/>
              <a:ext cx="167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0 0 0 0 0 0 1 1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  <p:sp>
          <p:nvSpPr>
            <p:cNvPr id="161838" name="Text Box 46"/>
            <p:cNvSpPr txBox="1">
              <a:spLocks noChangeArrowheads="1"/>
            </p:cNvSpPr>
            <p:nvPr/>
          </p:nvSpPr>
          <p:spPr bwMode="auto">
            <a:xfrm>
              <a:off x="2223" y="3612"/>
              <a:ext cx="161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00CC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0 0 0 0 0 0 1 0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  <p:sp>
          <p:nvSpPr>
            <p:cNvPr id="161839" name="Text Box 47"/>
            <p:cNvSpPr txBox="1">
              <a:spLocks noChangeArrowheads="1"/>
            </p:cNvSpPr>
            <p:nvPr/>
          </p:nvSpPr>
          <p:spPr bwMode="auto">
            <a:xfrm>
              <a:off x="3769" y="3603"/>
              <a:ext cx="163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32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0 0 0 0 0 1 1 0</a:t>
              </a:r>
              <a:r>
                <a:rPr lang="en-US" altLang="nl-NL" sz="2800">
                  <a:solidFill>
                    <a:srgbClr val="000000"/>
                  </a:solidFill>
                </a:rPr>
                <a:t> </a:t>
              </a:r>
              <a:endParaRPr lang="nl-NL" altLang="nl-NL" sz="2800">
                <a:solidFill>
                  <a:srgbClr val="000000"/>
                </a:solidFill>
              </a:endParaRPr>
            </a:p>
          </p:txBody>
        </p:sp>
      </p:grpSp>
      <p:sp>
        <p:nvSpPr>
          <p:cNvPr id="161840" name="AutoShape 48"/>
          <p:cNvSpPr>
            <a:spLocks noChangeArrowheads="1"/>
          </p:cNvSpPr>
          <p:nvPr/>
        </p:nvSpPr>
        <p:spPr bwMode="auto">
          <a:xfrm>
            <a:off x="0" y="3068638"/>
            <a:ext cx="2663825" cy="1008062"/>
          </a:xfrm>
          <a:prstGeom prst="wedgeRoundRectCallout">
            <a:avLst>
              <a:gd name="adj1" fmla="val -4352"/>
              <a:gd name="adj2" fmla="val 17803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Stukje CD met “bobbeltjes”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1841" name="AutoShape 49"/>
          <p:cNvSpPr>
            <a:spLocks noChangeArrowheads="1"/>
          </p:cNvSpPr>
          <p:nvPr/>
        </p:nvSpPr>
        <p:spPr bwMode="auto">
          <a:xfrm>
            <a:off x="0" y="0"/>
            <a:ext cx="2484438" cy="620713"/>
          </a:xfrm>
          <a:prstGeom prst="wedgeRoundRectCallout">
            <a:avLst>
              <a:gd name="adj1" fmla="val 55685"/>
              <a:gd name="adj2" fmla="val 18120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Laserstraal</a:t>
            </a:r>
            <a:endParaRPr lang="nl-NL" altLang="nl-NL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26724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6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808" grpId="0" animBg="1"/>
      <p:bldP spid="161809" grpId="0" animBg="1"/>
      <p:bldP spid="161840" grpId="0" animBg="1"/>
      <p:bldP spid="1618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nl-NL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6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951157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5486400" y="7620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vergelijken.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55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5715000" cy="609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Comparator.</a:t>
            </a:r>
            <a:endParaRPr lang="nl-NL" altLang="nl-NL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0" y="685800"/>
            <a:ext cx="5486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compair betekent . . .</a:t>
            </a:r>
            <a:endParaRPr lang="nl-NL" altLang="nl-NL" sz="4000" b="1" u="sng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522" name="Rectangle 106"/>
          <p:cNvSpPr>
            <a:spLocks noChangeArrowheads="1"/>
          </p:cNvSpPr>
          <p:nvPr/>
        </p:nvSpPr>
        <p:spPr bwMode="auto">
          <a:xfrm>
            <a:off x="1981200" y="22098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523" name="Rectangle 107"/>
          <p:cNvSpPr>
            <a:spLocks noChangeArrowheads="1"/>
          </p:cNvSpPr>
          <p:nvPr/>
        </p:nvSpPr>
        <p:spPr bwMode="auto">
          <a:xfrm>
            <a:off x="7696200" y="2566988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60528" name="Group 112"/>
          <p:cNvGrpSpPr>
            <a:grpSpLocks/>
          </p:cNvGrpSpPr>
          <p:nvPr/>
        </p:nvGrpSpPr>
        <p:grpSpPr bwMode="auto">
          <a:xfrm>
            <a:off x="666750" y="2209800"/>
            <a:ext cx="7138988" cy="3095625"/>
            <a:chOff x="420" y="1761"/>
            <a:chExt cx="4497" cy="1950"/>
          </a:xfrm>
        </p:grpSpPr>
        <p:sp>
          <p:nvSpPr>
            <p:cNvPr id="60479" name="Rectangle 63"/>
            <p:cNvSpPr>
              <a:spLocks noChangeArrowheads="1"/>
            </p:cNvSpPr>
            <p:nvPr/>
          </p:nvSpPr>
          <p:spPr bwMode="auto">
            <a:xfrm>
              <a:off x="480" y="1836"/>
              <a:ext cx="86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0518" name="Rectangle 102"/>
            <p:cNvSpPr>
              <a:spLocks noChangeArrowheads="1"/>
            </p:cNvSpPr>
            <p:nvPr/>
          </p:nvSpPr>
          <p:spPr bwMode="auto">
            <a:xfrm>
              <a:off x="420" y="2256"/>
              <a:ext cx="15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2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0515" name="Group 99"/>
            <p:cNvGrpSpPr>
              <a:grpSpLocks/>
            </p:cNvGrpSpPr>
            <p:nvPr/>
          </p:nvGrpSpPr>
          <p:grpSpPr bwMode="auto">
            <a:xfrm>
              <a:off x="1632" y="2685"/>
              <a:ext cx="987" cy="1026"/>
              <a:chOff x="576" y="2976"/>
              <a:chExt cx="987" cy="1026"/>
            </a:xfrm>
          </p:grpSpPr>
          <p:grpSp>
            <p:nvGrpSpPr>
              <p:cNvPr id="60503" name="Group 87"/>
              <p:cNvGrpSpPr>
                <a:grpSpLocks/>
              </p:cNvGrpSpPr>
              <p:nvPr/>
            </p:nvGrpSpPr>
            <p:grpSpPr bwMode="auto">
              <a:xfrm>
                <a:off x="912" y="3312"/>
                <a:ext cx="336" cy="384"/>
                <a:chOff x="3024" y="3081"/>
                <a:chExt cx="576" cy="615"/>
              </a:xfrm>
            </p:grpSpPr>
            <p:sp>
              <p:nvSpPr>
                <p:cNvPr id="60501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3024" y="3120"/>
                  <a:ext cx="576" cy="576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0502" name="Freeform 86"/>
                <p:cNvSpPr>
                  <a:spLocks/>
                </p:cNvSpPr>
                <p:nvPr/>
              </p:nvSpPr>
              <p:spPr bwMode="auto">
                <a:xfrm>
                  <a:off x="3026" y="3081"/>
                  <a:ext cx="142" cy="183"/>
                </a:xfrm>
                <a:custGeom>
                  <a:avLst/>
                  <a:gdLst>
                    <a:gd name="T0" fmla="*/ 46 w 142"/>
                    <a:gd name="T1" fmla="*/ 183 h 183"/>
                    <a:gd name="T2" fmla="*/ 0 w 142"/>
                    <a:gd name="T3" fmla="*/ 0 h 183"/>
                    <a:gd name="T4" fmla="*/ 142 w 142"/>
                    <a:gd name="T5" fmla="*/ 8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2" h="183">
                      <a:moveTo>
                        <a:pt x="46" y="183"/>
                      </a:moveTo>
                      <a:lnTo>
                        <a:pt x="0" y="0"/>
                      </a:lnTo>
                      <a:lnTo>
                        <a:pt x="142" y="87"/>
                      </a:lnTo>
                    </a:path>
                  </a:pathLst>
                </a:custGeom>
                <a:solidFill>
                  <a:schemeClr val="folHlink"/>
                </a:solidFill>
                <a:ln w="38100" cmpd="dbl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0505" name="Text Box 89"/>
              <p:cNvSpPr txBox="1">
                <a:spLocks noChangeArrowheads="1"/>
              </p:cNvSpPr>
              <p:nvPr/>
            </p:nvSpPr>
            <p:spPr bwMode="auto">
              <a:xfrm>
                <a:off x="1323" y="3300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6" name="Text Box 90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7" name="Text Box 91"/>
              <p:cNvSpPr txBox="1">
                <a:spLocks noChangeArrowheads="1"/>
              </p:cNvSpPr>
              <p:nvPr/>
            </p:nvSpPr>
            <p:spPr bwMode="auto">
              <a:xfrm>
                <a:off x="1248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8" name="Text Box 92"/>
              <p:cNvSpPr txBox="1">
                <a:spLocks noChangeArrowheads="1"/>
              </p:cNvSpPr>
              <p:nvPr/>
            </p:nvSpPr>
            <p:spPr bwMode="auto">
              <a:xfrm>
                <a:off x="576" y="3312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09" name="Text Box 93"/>
              <p:cNvSpPr txBox="1">
                <a:spLocks noChangeArrowheads="1"/>
              </p:cNvSpPr>
              <p:nvPr/>
            </p:nvSpPr>
            <p:spPr bwMode="auto">
              <a:xfrm>
                <a:off x="1179" y="3598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60510" name="Text Box 94"/>
              <p:cNvSpPr txBox="1">
                <a:spLocks noChangeArrowheads="1"/>
              </p:cNvSpPr>
              <p:nvPr/>
            </p:nvSpPr>
            <p:spPr bwMode="auto">
              <a:xfrm>
                <a:off x="729" y="3595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60521" name="Rectangle 105"/>
            <p:cNvSpPr>
              <a:spLocks noChangeArrowheads="1"/>
            </p:cNvSpPr>
            <p:nvPr/>
          </p:nvSpPr>
          <p:spPr bwMode="auto">
            <a:xfrm>
              <a:off x="4005" y="2040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uit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60527" name="Group 111"/>
            <p:cNvGrpSpPr>
              <a:grpSpLocks/>
            </p:cNvGrpSpPr>
            <p:nvPr/>
          </p:nvGrpSpPr>
          <p:grpSpPr bwMode="auto">
            <a:xfrm>
              <a:off x="1833" y="1761"/>
              <a:ext cx="2199" cy="1275"/>
              <a:chOff x="1833" y="1761"/>
              <a:chExt cx="2199" cy="1275"/>
            </a:xfrm>
          </p:grpSpPr>
          <p:sp>
            <p:nvSpPr>
              <p:cNvPr id="60497" name="AutoShape 81"/>
              <p:cNvSpPr>
                <a:spLocks noChangeArrowheads="1"/>
              </p:cNvSpPr>
              <p:nvPr/>
            </p:nvSpPr>
            <p:spPr bwMode="auto">
              <a:xfrm rot="5400000">
                <a:off x="2520" y="1941"/>
                <a:ext cx="861" cy="72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498" name="Freeform 82"/>
              <p:cNvSpPr>
                <a:spLocks/>
              </p:cNvSpPr>
              <p:nvPr/>
            </p:nvSpPr>
            <p:spPr bwMode="auto">
              <a:xfrm>
                <a:off x="1833" y="2059"/>
                <a:ext cx="759" cy="2"/>
              </a:xfrm>
              <a:custGeom>
                <a:avLst/>
                <a:gdLst>
                  <a:gd name="T0" fmla="*/ 759 w 759"/>
                  <a:gd name="T1" fmla="*/ 2 h 2"/>
                  <a:gd name="T2" fmla="*/ 0 w 759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59" h="2">
                    <a:moveTo>
                      <a:pt x="759" y="2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499" name="Line 83"/>
              <p:cNvSpPr>
                <a:spLocks noChangeShapeType="1"/>
              </p:cNvSpPr>
              <p:nvPr/>
            </p:nvSpPr>
            <p:spPr bwMode="auto">
              <a:xfrm flipH="1">
                <a:off x="2112" y="2493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00" name="Freeform 84"/>
              <p:cNvSpPr>
                <a:spLocks/>
              </p:cNvSpPr>
              <p:nvPr/>
            </p:nvSpPr>
            <p:spPr bwMode="auto">
              <a:xfrm>
                <a:off x="2112" y="2493"/>
                <a:ext cx="1" cy="543"/>
              </a:xfrm>
              <a:custGeom>
                <a:avLst/>
                <a:gdLst>
                  <a:gd name="T0" fmla="*/ 0 w 1"/>
                  <a:gd name="T1" fmla="*/ 0 h 543"/>
                  <a:gd name="T2" fmla="*/ 0 w 1"/>
                  <a:gd name="T3" fmla="*/ 543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19" name="Line 103"/>
              <p:cNvSpPr>
                <a:spLocks noChangeShapeType="1"/>
              </p:cNvSpPr>
              <p:nvPr/>
            </p:nvSpPr>
            <p:spPr bwMode="auto">
              <a:xfrm>
                <a:off x="3312" y="230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524" name="Rectangle 108"/>
              <p:cNvSpPr>
                <a:spLocks noChangeArrowheads="1"/>
              </p:cNvSpPr>
              <p:nvPr/>
            </p:nvSpPr>
            <p:spPr bwMode="auto">
              <a:xfrm>
                <a:off x="2553" y="1761"/>
                <a:ext cx="28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60525" name="Rectangle 109"/>
              <p:cNvSpPr>
                <a:spLocks noChangeArrowheads="1"/>
              </p:cNvSpPr>
              <p:nvPr/>
            </p:nvSpPr>
            <p:spPr bwMode="auto">
              <a:xfrm>
                <a:off x="2580" y="202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_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330710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2" grpId="0" autoUpdateAnimBg="0"/>
      <p:bldP spid="60455" grpId="0" autoUpdateAnimBg="0"/>
      <p:bldP spid="60461" grpId="0" autoUpdateAnimBg="0"/>
      <p:bldP spid="60522" grpId="0" autoUpdateAnimBg="0"/>
      <p:bldP spid="605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981200" y="16002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7696200" y="1957388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8551" name="Group 7"/>
          <p:cNvGrpSpPr>
            <a:grpSpLocks/>
          </p:cNvGrpSpPr>
          <p:nvPr/>
        </p:nvGrpSpPr>
        <p:grpSpPr bwMode="auto">
          <a:xfrm>
            <a:off x="666750" y="1600200"/>
            <a:ext cx="7138988" cy="3095625"/>
            <a:chOff x="420" y="1761"/>
            <a:chExt cx="4497" cy="1950"/>
          </a:xfrm>
        </p:grpSpPr>
        <p:sp>
          <p:nvSpPr>
            <p:cNvPr id="108552" name="Rectangle 8"/>
            <p:cNvSpPr>
              <a:spLocks noChangeArrowheads="1"/>
            </p:cNvSpPr>
            <p:nvPr/>
          </p:nvSpPr>
          <p:spPr bwMode="auto">
            <a:xfrm>
              <a:off x="480" y="1836"/>
              <a:ext cx="86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420" y="2256"/>
              <a:ext cx="1536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ref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2 V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632" y="2685"/>
              <a:ext cx="987" cy="1026"/>
              <a:chOff x="576" y="2976"/>
              <a:chExt cx="987" cy="1026"/>
            </a:xfrm>
          </p:grpSpPr>
          <p:grpSp>
            <p:nvGrpSpPr>
              <p:cNvPr id="108555" name="Group 11"/>
              <p:cNvGrpSpPr>
                <a:grpSpLocks/>
              </p:cNvGrpSpPr>
              <p:nvPr/>
            </p:nvGrpSpPr>
            <p:grpSpPr bwMode="auto">
              <a:xfrm>
                <a:off x="912" y="3312"/>
                <a:ext cx="336" cy="384"/>
                <a:chOff x="3024" y="3081"/>
                <a:chExt cx="576" cy="615"/>
              </a:xfrm>
            </p:grpSpPr>
            <p:sp>
              <p:nvSpPr>
                <p:cNvPr id="108556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024" y="3120"/>
                  <a:ext cx="576" cy="576"/>
                </a:xfrm>
                <a:prstGeom prst="ellipse">
                  <a:avLst/>
                </a:prstGeom>
                <a:solidFill>
                  <a:schemeClr val="folHlink"/>
                </a:solidFill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8557" name="Freeform 13"/>
                <p:cNvSpPr>
                  <a:spLocks/>
                </p:cNvSpPr>
                <p:nvPr/>
              </p:nvSpPr>
              <p:spPr bwMode="auto">
                <a:xfrm>
                  <a:off x="3026" y="3081"/>
                  <a:ext cx="142" cy="183"/>
                </a:xfrm>
                <a:custGeom>
                  <a:avLst/>
                  <a:gdLst>
                    <a:gd name="T0" fmla="*/ 46 w 142"/>
                    <a:gd name="T1" fmla="*/ 183 h 183"/>
                    <a:gd name="T2" fmla="*/ 0 w 142"/>
                    <a:gd name="T3" fmla="*/ 0 h 183"/>
                    <a:gd name="T4" fmla="*/ 142 w 142"/>
                    <a:gd name="T5" fmla="*/ 87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42" h="183">
                      <a:moveTo>
                        <a:pt x="46" y="183"/>
                      </a:moveTo>
                      <a:lnTo>
                        <a:pt x="0" y="0"/>
                      </a:lnTo>
                      <a:lnTo>
                        <a:pt x="142" y="87"/>
                      </a:lnTo>
                    </a:path>
                  </a:pathLst>
                </a:custGeom>
                <a:solidFill>
                  <a:schemeClr val="folHlink"/>
                </a:solidFill>
                <a:ln w="38100" cmpd="dbl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8558" name="Text Box 14"/>
              <p:cNvSpPr txBox="1">
                <a:spLocks noChangeArrowheads="1"/>
              </p:cNvSpPr>
              <p:nvPr/>
            </p:nvSpPr>
            <p:spPr bwMode="auto">
              <a:xfrm>
                <a:off x="1323" y="3300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4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59" name="Text Box 15"/>
              <p:cNvSpPr txBox="1">
                <a:spLocks noChangeArrowheads="1"/>
              </p:cNvSpPr>
              <p:nvPr/>
            </p:nvSpPr>
            <p:spPr bwMode="auto">
              <a:xfrm>
                <a:off x="720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0" name="Text Box 16"/>
              <p:cNvSpPr txBox="1">
                <a:spLocks noChangeArrowheads="1"/>
              </p:cNvSpPr>
              <p:nvPr/>
            </p:nvSpPr>
            <p:spPr bwMode="auto">
              <a:xfrm>
                <a:off x="1248" y="2976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1" name="Text Box 17"/>
              <p:cNvSpPr txBox="1">
                <a:spLocks noChangeArrowheads="1"/>
              </p:cNvSpPr>
              <p:nvPr/>
            </p:nvSpPr>
            <p:spPr bwMode="auto">
              <a:xfrm>
                <a:off x="576" y="3312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1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2" name="Text Box 18"/>
              <p:cNvSpPr txBox="1">
                <a:spLocks noChangeArrowheads="1"/>
              </p:cNvSpPr>
              <p:nvPr/>
            </p:nvSpPr>
            <p:spPr bwMode="auto">
              <a:xfrm>
                <a:off x="1179" y="3598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108563" name="Text Box 19"/>
              <p:cNvSpPr txBox="1">
                <a:spLocks noChangeArrowheads="1"/>
              </p:cNvSpPr>
              <p:nvPr/>
            </p:nvSpPr>
            <p:spPr bwMode="auto">
              <a:xfrm>
                <a:off x="729" y="3595"/>
                <a:ext cx="24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36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0</a:t>
                </a:r>
                <a:endParaRPr lang="nl-NL" altLang="nl-NL" sz="3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08564" name="Rectangle 20"/>
            <p:cNvSpPr>
              <a:spLocks noChangeArrowheads="1"/>
            </p:cNvSpPr>
            <p:nvPr/>
          </p:nvSpPr>
          <p:spPr bwMode="auto">
            <a:xfrm>
              <a:off x="4005" y="2040"/>
              <a:ext cx="91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r>
                <a:rPr lang="en-US" altLang="nl-NL" sz="4000" b="1" baseline="-25000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uit</a:t>
              </a: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08565" name="Group 21"/>
            <p:cNvGrpSpPr>
              <a:grpSpLocks/>
            </p:cNvGrpSpPr>
            <p:nvPr/>
          </p:nvGrpSpPr>
          <p:grpSpPr bwMode="auto">
            <a:xfrm>
              <a:off x="1833" y="1761"/>
              <a:ext cx="2199" cy="1275"/>
              <a:chOff x="1833" y="1761"/>
              <a:chExt cx="2199" cy="1275"/>
            </a:xfrm>
          </p:grpSpPr>
          <p:sp>
            <p:nvSpPr>
              <p:cNvPr id="108566" name="AutoShape 22"/>
              <p:cNvSpPr>
                <a:spLocks noChangeArrowheads="1"/>
              </p:cNvSpPr>
              <p:nvPr/>
            </p:nvSpPr>
            <p:spPr bwMode="auto">
              <a:xfrm rot="5400000">
                <a:off x="2520" y="1941"/>
                <a:ext cx="861" cy="72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7" name="Freeform 23"/>
              <p:cNvSpPr>
                <a:spLocks/>
              </p:cNvSpPr>
              <p:nvPr/>
            </p:nvSpPr>
            <p:spPr bwMode="auto">
              <a:xfrm>
                <a:off x="1833" y="2059"/>
                <a:ext cx="759" cy="2"/>
              </a:xfrm>
              <a:custGeom>
                <a:avLst/>
                <a:gdLst>
                  <a:gd name="T0" fmla="*/ 759 w 759"/>
                  <a:gd name="T1" fmla="*/ 2 h 2"/>
                  <a:gd name="T2" fmla="*/ 0 w 759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59" h="2">
                    <a:moveTo>
                      <a:pt x="759" y="2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8" name="Line 24"/>
              <p:cNvSpPr>
                <a:spLocks noChangeShapeType="1"/>
              </p:cNvSpPr>
              <p:nvPr/>
            </p:nvSpPr>
            <p:spPr bwMode="auto">
              <a:xfrm flipH="1">
                <a:off x="2112" y="2493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9" name="Freeform 25"/>
              <p:cNvSpPr>
                <a:spLocks/>
              </p:cNvSpPr>
              <p:nvPr/>
            </p:nvSpPr>
            <p:spPr bwMode="auto">
              <a:xfrm>
                <a:off x="2112" y="2493"/>
                <a:ext cx="1" cy="543"/>
              </a:xfrm>
              <a:custGeom>
                <a:avLst/>
                <a:gdLst>
                  <a:gd name="T0" fmla="*/ 0 w 1"/>
                  <a:gd name="T1" fmla="*/ 0 h 543"/>
                  <a:gd name="T2" fmla="*/ 0 w 1"/>
                  <a:gd name="T3" fmla="*/ 543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0" name="Line 26"/>
              <p:cNvSpPr>
                <a:spLocks noChangeShapeType="1"/>
              </p:cNvSpPr>
              <p:nvPr/>
            </p:nvSpPr>
            <p:spPr bwMode="auto">
              <a:xfrm>
                <a:off x="3312" y="2304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1" name="Rectangle 27"/>
              <p:cNvSpPr>
                <a:spLocks noChangeArrowheads="1"/>
              </p:cNvSpPr>
              <p:nvPr/>
            </p:nvSpPr>
            <p:spPr bwMode="auto">
              <a:xfrm>
                <a:off x="2553" y="1761"/>
                <a:ext cx="288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08572" name="Rectangle 28"/>
              <p:cNvSpPr>
                <a:spLocks noChangeArrowheads="1"/>
              </p:cNvSpPr>
              <p:nvPr/>
            </p:nvSpPr>
            <p:spPr bwMode="auto">
              <a:xfrm>
                <a:off x="2580" y="2028"/>
                <a:ext cx="384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marL="8382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10287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20574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30861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4114800" indent="-8382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45720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50292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54864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5943600" indent="-838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_</a:t>
                </a:r>
                <a:endParaRPr lang="nl-NL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5105400" y="5153025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V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152400" y="4953000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&lt;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dan is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5" name="Rectangle 31"/>
          <p:cNvSpPr>
            <a:spLocks noChangeArrowheads="1"/>
          </p:cNvSpPr>
          <p:nvPr/>
        </p:nvSpPr>
        <p:spPr bwMode="auto">
          <a:xfrm>
            <a:off x="5110163" y="5991225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157163" y="5791200"/>
            <a:ext cx="495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&gt;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ref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dan is U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8578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Comparator.</a:t>
            </a:r>
            <a:endParaRPr lang="nl-NL" altLang="nl-NL"/>
          </a:p>
        </p:txBody>
      </p:sp>
      <p:sp>
        <p:nvSpPr>
          <p:cNvPr id="108579" name="AutoShape 35"/>
          <p:cNvSpPr>
            <a:spLocks noChangeArrowheads="1"/>
          </p:cNvSpPr>
          <p:nvPr/>
        </p:nvSpPr>
        <p:spPr bwMode="auto">
          <a:xfrm>
            <a:off x="4932363" y="333375"/>
            <a:ext cx="3240087" cy="1655763"/>
          </a:xfrm>
          <a:prstGeom prst="wedgeRoundRectCallout">
            <a:avLst>
              <a:gd name="adj1" fmla="val -10458"/>
              <a:gd name="adj2" fmla="val 724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Na een sensor en variabele spanning altijd een comparator . . .</a:t>
            </a:r>
          </a:p>
        </p:txBody>
      </p:sp>
      <p:sp>
        <p:nvSpPr>
          <p:cNvPr id="108580" name="AutoShape 36"/>
          <p:cNvSpPr>
            <a:spLocks noChangeArrowheads="1"/>
          </p:cNvSpPr>
          <p:nvPr/>
        </p:nvSpPr>
        <p:spPr bwMode="auto">
          <a:xfrm>
            <a:off x="5764213" y="2897188"/>
            <a:ext cx="3240087" cy="2376487"/>
          </a:xfrm>
          <a:prstGeom prst="wedgeRoundRectCallout">
            <a:avLst>
              <a:gd name="adj1" fmla="val -29227"/>
              <a:gd name="adj2" fmla="val -5140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. . . want poorten werken alleen met 0V en 5 V, niet met een tussengelegen waarde!</a:t>
            </a:r>
          </a:p>
        </p:txBody>
      </p:sp>
    </p:spTree>
    <p:extLst>
      <p:ext uri="{BB962C8B-B14F-4D97-AF65-F5344CB8AC3E}">
        <p14:creationId xmlns:p14="http://schemas.microsoft.com/office/powerpoint/2010/main" val="116748503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50" grpId="0" autoUpdateAnimBg="0"/>
      <p:bldP spid="108573" grpId="0" autoUpdateAnimBg="0"/>
      <p:bldP spid="108574" grpId="0" autoUpdateAnimBg="0"/>
      <p:bldP spid="108575" grpId="0" autoUpdateAnimBg="0"/>
      <p:bldP spid="108576" grpId="0" autoUpdateAnimBg="0"/>
      <p:bldP spid="108578" grpId="0" autoUpdateAnimBg="0"/>
      <p:bldP spid="108579" grpId="0" animBg="1"/>
      <p:bldP spid="1085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4572000" y="6096000"/>
            <a:ext cx="4495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beide</a:t>
            </a:r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ingangen 1 zijn.</a:t>
            </a:r>
            <a:endParaRPr lang="nl-NL" altLang="nl-NL" sz="3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5867400"/>
            <a:ext cx="4953000" cy="9906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 uitgang is 1 als . . .</a:t>
            </a:r>
            <a:endParaRPr lang="nl-NL" altLang="nl-NL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76200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EN-poort.</a:t>
            </a:r>
            <a:endParaRPr lang="nl-NL" altLang="nl-NL" sz="4000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2209800" y="187642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143000" y="1919288"/>
            <a:ext cx="1371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5491163" y="1543050"/>
            <a:ext cx="144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uit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3124200" y="1266825"/>
            <a:ext cx="2438400" cy="1371600"/>
            <a:chOff x="2592" y="912"/>
            <a:chExt cx="1536" cy="864"/>
          </a:xfrm>
        </p:grpSpPr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7" name="Rectangle 2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598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599" name="Line 3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00" name="Line 3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209800" y="10668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1143000" y="1109663"/>
            <a:ext cx="1371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6858000" y="14763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V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05" name="Rectangle 37"/>
          <p:cNvSpPr>
            <a:spLocks noChangeArrowheads="1"/>
          </p:cNvSpPr>
          <p:nvPr/>
        </p:nvSpPr>
        <p:spPr bwMode="auto">
          <a:xfrm>
            <a:off x="2590800" y="428625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09608" name="Group 40"/>
          <p:cNvGrpSpPr>
            <a:grpSpLocks/>
          </p:cNvGrpSpPr>
          <p:nvPr/>
        </p:nvGrpSpPr>
        <p:grpSpPr bwMode="auto">
          <a:xfrm>
            <a:off x="3124200" y="3676650"/>
            <a:ext cx="2438400" cy="1371600"/>
            <a:chOff x="2592" y="912"/>
            <a:chExt cx="1536" cy="864"/>
          </a:xfrm>
        </p:grpSpPr>
        <p:sp>
          <p:nvSpPr>
            <p:cNvPr id="109609" name="Rectangle 41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10" name="Rectangle 42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2" name="Line 44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9613" name="Line 45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9614" name="Rectangle 46"/>
          <p:cNvSpPr>
            <a:spLocks noChangeArrowheads="1"/>
          </p:cNvSpPr>
          <p:nvPr/>
        </p:nvSpPr>
        <p:spPr bwMode="auto">
          <a:xfrm>
            <a:off x="2590800" y="3476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5562600" y="38862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41734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autoUpdateAnimBg="0"/>
      <p:bldP spid="109572" grpId="0" autoUpdateAnimBg="0"/>
      <p:bldP spid="109573" grpId="0" autoUpdateAnimBg="0"/>
      <p:bldP spid="109576" grpId="0" autoUpdateAnimBg="0"/>
      <p:bldP spid="109588" grpId="0" autoUpdateAnimBg="0"/>
      <p:bldP spid="109602" grpId="0" autoUpdateAnimBg="0"/>
      <p:bldP spid="109603" grpId="0" autoUpdateAnimBg="0"/>
      <p:bldP spid="109604" grpId="0" autoUpdateAnimBg="0"/>
      <p:bldP spid="109605" grpId="0" autoUpdateAnimBg="0"/>
      <p:bldP spid="109614" grpId="0" autoUpdateAnimBg="0"/>
      <p:bldP spid="1096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4876800" y="9620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10" name="Group 18"/>
          <p:cNvGrpSpPr>
            <a:grpSpLocks/>
          </p:cNvGrpSpPr>
          <p:nvPr/>
        </p:nvGrpSpPr>
        <p:grpSpPr bwMode="auto">
          <a:xfrm>
            <a:off x="5410200" y="352425"/>
            <a:ext cx="2438400" cy="1371600"/>
            <a:chOff x="2592" y="912"/>
            <a:chExt cx="1536" cy="864"/>
          </a:xfrm>
        </p:grpSpPr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12" name="Rectangle 20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3" name="Line 21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4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16" name="Rectangle 24"/>
          <p:cNvSpPr>
            <a:spLocks noChangeArrowheads="1"/>
          </p:cNvSpPr>
          <p:nvPr/>
        </p:nvSpPr>
        <p:spPr bwMode="auto">
          <a:xfrm>
            <a:off x="4876800" y="1524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7848600" y="5619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4881563" y="25622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19" name="Group 27"/>
          <p:cNvGrpSpPr>
            <a:grpSpLocks/>
          </p:cNvGrpSpPr>
          <p:nvPr/>
        </p:nvGrpSpPr>
        <p:grpSpPr bwMode="auto">
          <a:xfrm>
            <a:off x="5414963" y="1952625"/>
            <a:ext cx="2438400" cy="1371600"/>
            <a:chOff x="2592" y="912"/>
            <a:chExt cx="1536" cy="864"/>
          </a:xfrm>
        </p:grpSpPr>
        <p:sp>
          <p:nvSpPr>
            <p:cNvPr id="110620" name="Rectangle 28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21" name="Rectangle 2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2" name="Line 3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3" name="Line 3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24" name="Line 3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4881563" y="1752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26" name="Rectangle 34"/>
          <p:cNvSpPr>
            <a:spLocks noChangeArrowheads="1"/>
          </p:cNvSpPr>
          <p:nvPr/>
        </p:nvSpPr>
        <p:spPr bwMode="auto">
          <a:xfrm>
            <a:off x="7853363" y="21621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28" name="Rectangle 36"/>
          <p:cNvSpPr>
            <a:spLocks noChangeArrowheads="1"/>
          </p:cNvSpPr>
          <p:nvPr/>
        </p:nvSpPr>
        <p:spPr bwMode="auto">
          <a:xfrm>
            <a:off x="4881563" y="4238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29" name="Group 37"/>
          <p:cNvGrpSpPr>
            <a:grpSpLocks/>
          </p:cNvGrpSpPr>
          <p:nvPr/>
        </p:nvGrpSpPr>
        <p:grpSpPr bwMode="auto">
          <a:xfrm>
            <a:off x="5414963" y="3629025"/>
            <a:ext cx="2438400" cy="1371600"/>
            <a:chOff x="2592" y="912"/>
            <a:chExt cx="1536" cy="864"/>
          </a:xfrm>
        </p:grpSpPr>
        <p:sp>
          <p:nvSpPr>
            <p:cNvPr id="110630" name="Rectangle 38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31" name="Rectangle 39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2" name="Line 40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3" name="Line 41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34" name="Line 42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35" name="Rectangle 43"/>
          <p:cNvSpPr>
            <a:spLocks noChangeArrowheads="1"/>
          </p:cNvSpPr>
          <p:nvPr/>
        </p:nvSpPr>
        <p:spPr bwMode="auto">
          <a:xfrm>
            <a:off x="4881563" y="34290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36" name="Rectangle 44"/>
          <p:cNvSpPr>
            <a:spLocks noChangeArrowheads="1"/>
          </p:cNvSpPr>
          <p:nvPr/>
        </p:nvSpPr>
        <p:spPr bwMode="auto">
          <a:xfrm>
            <a:off x="7853363" y="38385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37" name="Rectangle 45"/>
          <p:cNvSpPr>
            <a:spLocks noChangeArrowheads="1"/>
          </p:cNvSpPr>
          <p:nvPr/>
        </p:nvSpPr>
        <p:spPr bwMode="auto">
          <a:xfrm>
            <a:off x="4891088" y="5943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38" name="Group 46"/>
          <p:cNvGrpSpPr>
            <a:grpSpLocks/>
          </p:cNvGrpSpPr>
          <p:nvPr/>
        </p:nvGrpSpPr>
        <p:grpSpPr bwMode="auto">
          <a:xfrm>
            <a:off x="5424488" y="5334000"/>
            <a:ext cx="2438400" cy="1371600"/>
            <a:chOff x="2592" y="912"/>
            <a:chExt cx="1536" cy="864"/>
          </a:xfrm>
        </p:grpSpPr>
        <p:sp>
          <p:nvSpPr>
            <p:cNvPr id="110639" name="Rectangle 47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&amp;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40" name="Rectangle 48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1" name="Line 49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2" name="Line 50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0643" name="Line 51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0644" name="Rectangle 52"/>
          <p:cNvSpPr>
            <a:spLocks noChangeArrowheads="1"/>
          </p:cNvSpPr>
          <p:nvPr/>
        </p:nvSpPr>
        <p:spPr bwMode="auto">
          <a:xfrm>
            <a:off x="4891088" y="51339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645" name="Rectangle 53"/>
          <p:cNvSpPr>
            <a:spLocks noChangeArrowheads="1"/>
          </p:cNvSpPr>
          <p:nvPr/>
        </p:nvSpPr>
        <p:spPr bwMode="auto">
          <a:xfrm>
            <a:off x="7862888" y="55435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0658" name="Group 66"/>
          <p:cNvGrpSpPr>
            <a:grpSpLocks/>
          </p:cNvGrpSpPr>
          <p:nvPr/>
        </p:nvGrpSpPr>
        <p:grpSpPr bwMode="auto">
          <a:xfrm>
            <a:off x="2976563" y="0"/>
            <a:ext cx="6167437" cy="6858000"/>
            <a:chOff x="1875" y="0"/>
            <a:chExt cx="3885" cy="4320"/>
          </a:xfrm>
        </p:grpSpPr>
        <p:grpSp>
          <p:nvGrpSpPr>
            <p:cNvPr id="110651" name="Group 59"/>
            <p:cNvGrpSpPr>
              <a:grpSpLocks/>
            </p:cNvGrpSpPr>
            <p:nvPr/>
          </p:nvGrpSpPr>
          <p:grpSpPr bwMode="auto">
            <a:xfrm>
              <a:off x="2346" y="0"/>
              <a:ext cx="3414" cy="4320"/>
              <a:chOff x="2346" y="0"/>
              <a:chExt cx="3414" cy="4320"/>
            </a:xfrm>
          </p:grpSpPr>
          <p:grpSp>
            <p:nvGrpSpPr>
              <p:cNvPr id="110649" name="Group 57"/>
              <p:cNvGrpSpPr>
                <a:grpSpLocks/>
              </p:cNvGrpSpPr>
              <p:nvPr/>
            </p:nvGrpSpPr>
            <p:grpSpPr bwMode="auto">
              <a:xfrm>
                <a:off x="2352" y="1149"/>
                <a:ext cx="3408" cy="2115"/>
                <a:chOff x="0" y="1149"/>
                <a:chExt cx="5760" cy="2115"/>
              </a:xfrm>
            </p:grpSpPr>
            <p:sp>
              <p:nvSpPr>
                <p:cNvPr id="110646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0" y="1149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47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0" y="2187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4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0" y="3264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0650" name="Line 58"/>
              <p:cNvSpPr>
                <a:spLocks noChangeShapeType="1"/>
              </p:cNvSpPr>
              <p:nvPr/>
            </p:nvSpPr>
            <p:spPr bwMode="auto">
              <a:xfrm>
                <a:off x="2346" y="0"/>
                <a:ext cx="0" cy="43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0653" name="Rectangle 61"/>
            <p:cNvSpPr>
              <a:spLocks noChangeArrowheads="1"/>
            </p:cNvSpPr>
            <p:nvPr/>
          </p:nvSpPr>
          <p:spPr bwMode="auto">
            <a:xfrm>
              <a:off x="1875" y="3480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4" name="Rectangle 62"/>
            <p:cNvSpPr>
              <a:spLocks noChangeArrowheads="1"/>
            </p:cNvSpPr>
            <p:nvPr/>
          </p:nvSpPr>
          <p:spPr bwMode="auto">
            <a:xfrm>
              <a:off x="1911" y="2427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5" name="Rectangle 63"/>
            <p:cNvSpPr>
              <a:spLocks noChangeArrowheads="1"/>
            </p:cNvSpPr>
            <p:nvPr/>
          </p:nvSpPr>
          <p:spPr bwMode="auto">
            <a:xfrm>
              <a:off x="1902" y="1392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0656" name="Rectangle 64"/>
            <p:cNvSpPr>
              <a:spLocks noChangeArrowheads="1"/>
            </p:cNvSpPr>
            <p:nvPr/>
          </p:nvSpPr>
          <p:spPr bwMode="auto">
            <a:xfrm>
              <a:off x="1878" y="363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EN-poort.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4443889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 autoUpdateAnimBg="0"/>
      <p:bldP spid="110616" grpId="0" autoUpdateAnimBg="0"/>
      <p:bldP spid="110617" grpId="0" autoUpdateAnimBg="0"/>
      <p:bldP spid="110618" grpId="0" autoUpdateAnimBg="0"/>
      <p:bldP spid="110625" grpId="0" autoUpdateAnimBg="0"/>
      <p:bldP spid="110626" grpId="0" autoUpdateAnimBg="0"/>
      <p:bldP spid="110628" grpId="0" autoUpdateAnimBg="0"/>
      <p:bldP spid="110635" grpId="0" autoUpdateAnimBg="0"/>
      <p:bldP spid="110636" grpId="0" autoUpdateAnimBg="0"/>
      <p:bldP spid="110637" grpId="0" autoUpdateAnimBg="0"/>
      <p:bldP spid="110644" grpId="0" autoUpdateAnimBg="0"/>
      <p:bldP spid="110645" grpId="0" autoUpdateAnimBg="0"/>
      <p:bldP spid="1106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4876800" y="9620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43" name="Group 3"/>
          <p:cNvGrpSpPr>
            <a:grpSpLocks/>
          </p:cNvGrpSpPr>
          <p:nvPr/>
        </p:nvGrpSpPr>
        <p:grpSpPr bwMode="auto">
          <a:xfrm>
            <a:off x="5410200" y="352425"/>
            <a:ext cx="2438400" cy="1371600"/>
            <a:chOff x="2592" y="912"/>
            <a:chExt cx="1536" cy="864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6" name="Line 6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4876800" y="1524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7848600" y="5619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4881563" y="25622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52" name="Group 12"/>
          <p:cNvGrpSpPr>
            <a:grpSpLocks/>
          </p:cNvGrpSpPr>
          <p:nvPr/>
        </p:nvGrpSpPr>
        <p:grpSpPr bwMode="auto">
          <a:xfrm>
            <a:off x="5414963" y="1952625"/>
            <a:ext cx="2438400" cy="1371600"/>
            <a:chOff x="2592" y="912"/>
            <a:chExt cx="1536" cy="864"/>
          </a:xfrm>
        </p:grpSpPr>
        <p:sp>
          <p:nvSpPr>
            <p:cNvPr id="112653" name="Rectangle 13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54" name="Rectangle 14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881563" y="1752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7853363" y="21621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4881563" y="423862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61" name="Group 21"/>
          <p:cNvGrpSpPr>
            <a:grpSpLocks/>
          </p:cNvGrpSpPr>
          <p:nvPr/>
        </p:nvGrpSpPr>
        <p:grpSpPr bwMode="auto">
          <a:xfrm>
            <a:off x="5414963" y="3629025"/>
            <a:ext cx="2438400" cy="1371600"/>
            <a:chOff x="2592" y="912"/>
            <a:chExt cx="1536" cy="864"/>
          </a:xfrm>
        </p:grpSpPr>
        <p:sp>
          <p:nvSpPr>
            <p:cNvPr id="112662" name="Rectangle 22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3" name="Rectangle 23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67" name="Rectangle 27"/>
          <p:cNvSpPr>
            <a:spLocks noChangeArrowheads="1"/>
          </p:cNvSpPr>
          <p:nvPr/>
        </p:nvSpPr>
        <p:spPr bwMode="auto">
          <a:xfrm>
            <a:off x="4881563" y="34290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8" name="Rectangle 28"/>
          <p:cNvSpPr>
            <a:spLocks noChangeArrowheads="1"/>
          </p:cNvSpPr>
          <p:nvPr/>
        </p:nvSpPr>
        <p:spPr bwMode="auto">
          <a:xfrm>
            <a:off x="7853363" y="38385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4891088" y="59436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424488" y="5334000"/>
            <a:ext cx="2438400" cy="1371600"/>
            <a:chOff x="2592" y="912"/>
            <a:chExt cx="1536" cy="864"/>
          </a:xfrm>
        </p:grpSpPr>
        <p:sp>
          <p:nvSpPr>
            <p:cNvPr id="112671" name="Rectangle 31"/>
            <p:cNvSpPr>
              <a:spLocks noChangeArrowheads="1"/>
            </p:cNvSpPr>
            <p:nvPr/>
          </p:nvSpPr>
          <p:spPr bwMode="auto">
            <a:xfrm>
              <a:off x="3168" y="1056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Symbol" pitchFamily="18" charset="2"/>
                </a:rPr>
                <a:t></a:t>
              </a:r>
              <a:endParaRPr lang="nl-NL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2672" name="Rectangle 32"/>
            <p:cNvSpPr>
              <a:spLocks noChangeArrowheads="1"/>
            </p:cNvSpPr>
            <p:nvPr/>
          </p:nvSpPr>
          <p:spPr bwMode="auto">
            <a:xfrm>
              <a:off x="3072" y="912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3" name="Line 33"/>
            <p:cNvSpPr>
              <a:spLocks noChangeShapeType="1"/>
            </p:cNvSpPr>
            <p:nvPr/>
          </p:nvSpPr>
          <p:spPr bwMode="auto">
            <a:xfrm>
              <a:off x="3648" y="13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2592" y="158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2675" name="Line 35"/>
            <p:cNvSpPr>
              <a:spLocks noChangeShapeType="1"/>
            </p:cNvSpPr>
            <p:nvPr/>
          </p:nvSpPr>
          <p:spPr bwMode="auto">
            <a:xfrm>
              <a:off x="2592" y="110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4891088" y="51339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7862888" y="55435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2678" name="Group 38"/>
          <p:cNvGrpSpPr>
            <a:grpSpLocks/>
          </p:cNvGrpSpPr>
          <p:nvPr/>
        </p:nvGrpSpPr>
        <p:grpSpPr bwMode="auto">
          <a:xfrm>
            <a:off x="2976563" y="0"/>
            <a:ext cx="6167437" cy="6858000"/>
            <a:chOff x="1875" y="0"/>
            <a:chExt cx="3885" cy="4320"/>
          </a:xfrm>
        </p:grpSpPr>
        <p:grpSp>
          <p:nvGrpSpPr>
            <p:cNvPr id="112679" name="Group 39"/>
            <p:cNvGrpSpPr>
              <a:grpSpLocks/>
            </p:cNvGrpSpPr>
            <p:nvPr/>
          </p:nvGrpSpPr>
          <p:grpSpPr bwMode="auto">
            <a:xfrm>
              <a:off x="2346" y="0"/>
              <a:ext cx="3414" cy="4320"/>
              <a:chOff x="2346" y="0"/>
              <a:chExt cx="3414" cy="4320"/>
            </a:xfrm>
          </p:grpSpPr>
          <p:grpSp>
            <p:nvGrpSpPr>
              <p:cNvPr id="112680" name="Group 40"/>
              <p:cNvGrpSpPr>
                <a:grpSpLocks/>
              </p:cNvGrpSpPr>
              <p:nvPr/>
            </p:nvGrpSpPr>
            <p:grpSpPr bwMode="auto">
              <a:xfrm>
                <a:off x="2352" y="1149"/>
                <a:ext cx="3408" cy="2115"/>
                <a:chOff x="0" y="1149"/>
                <a:chExt cx="5760" cy="2115"/>
              </a:xfrm>
            </p:grpSpPr>
            <p:sp>
              <p:nvSpPr>
                <p:cNvPr id="112681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0" y="1149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8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0" y="2187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8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0" y="3264"/>
                  <a:ext cx="576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684" name="Line 44"/>
              <p:cNvSpPr>
                <a:spLocks noChangeShapeType="1"/>
              </p:cNvSpPr>
              <p:nvPr/>
            </p:nvSpPr>
            <p:spPr bwMode="auto">
              <a:xfrm>
                <a:off x="2346" y="0"/>
                <a:ext cx="0" cy="432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685" name="Rectangle 45"/>
            <p:cNvSpPr>
              <a:spLocks noChangeArrowheads="1"/>
            </p:cNvSpPr>
            <p:nvPr/>
          </p:nvSpPr>
          <p:spPr bwMode="auto">
            <a:xfrm>
              <a:off x="1875" y="3480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6" name="Rectangle 46"/>
            <p:cNvSpPr>
              <a:spLocks noChangeArrowheads="1"/>
            </p:cNvSpPr>
            <p:nvPr/>
          </p:nvSpPr>
          <p:spPr bwMode="auto">
            <a:xfrm>
              <a:off x="1911" y="2427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7" name="Rectangle 47"/>
            <p:cNvSpPr>
              <a:spLocks noChangeArrowheads="1"/>
            </p:cNvSpPr>
            <p:nvPr/>
          </p:nvSpPr>
          <p:spPr bwMode="auto">
            <a:xfrm>
              <a:off x="1902" y="1392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88" name="Rectangle 48"/>
            <p:cNvSpPr>
              <a:spLocks noChangeArrowheads="1"/>
            </p:cNvSpPr>
            <p:nvPr/>
          </p:nvSpPr>
          <p:spPr bwMode="auto">
            <a:xfrm>
              <a:off x="1878" y="363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12689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685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OF-poort.</a:t>
            </a:r>
            <a:endParaRPr lang="nl-NL" altLang="nl-NL"/>
          </a:p>
        </p:txBody>
      </p:sp>
      <p:sp>
        <p:nvSpPr>
          <p:cNvPr id="112690" name="Rectangle 50"/>
          <p:cNvSpPr>
            <a:spLocks noChangeArrowheads="1"/>
          </p:cNvSpPr>
          <p:nvPr/>
        </p:nvSpPr>
        <p:spPr bwMode="auto">
          <a:xfrm>
            <a:off x="0" y="3733800"/>
            <a:ext cx="304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uitgang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1 als . . .</a:t>
            </a:r>
            <a:endParaRPr lang="nl-NL" altLang="nl-NL" sz="4400">
              <a:solidFill>
                <a:srgbClr val="FF3300"/>
              </a:solidFill>
            </a:endParaRPr>
          </a:p>
        </p:txBody>
      </p:sp>
      <p:sp>
        <p:nvSpPr>
          <p:cNvPr id="112691" name="Rectangle 51"/>
          <p:cNvSpPr>
            <a:spLocks noChangeArrowheads="1"/>
          </p:cNvSpPr>
          <p:nvPr/>
        </p:nvSpPr>
        <p:spPr bwMode="auto">
          <a:xfrm>
            <a:off x="0" y="5029200"/>
            <a:ext cx="3048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één of beide ingangen 1 is.</a:t>
            </a:r>
            <a:endParaRPr lang="nl-NL" altLang="nl-NL" sz="44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5771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9" grpId="0" autoUpdateAnimBg="0"/>
      <p:bldP spid="112650" grpId="0" autoUpdateAnimBg="0"/>
      <p:bldP spid="112651" grpId="0" autoUpdateAnimBg="0"/>
      <p:bldP spid="112658" grpId="0" autoUpdateAnimBg="0"/>
      <p:bldP spid="112659" grpId="0" autoUpdateAnimBg="0"/>
      <p:bldP spid="112660" grpId="0" autoUpdateAnimBg="0"/>
      <p:bldP spid="112667" grpId="0" autoUpdateAnimBg="0"/>
      <p:bldP spid="112668" grpId="0" autoUpdateAnimBg="0"/>
      <p:bldP spid="112669" grpId="0" autoUpdateAnimBg="0"/>
      <p:bldP spid="112676" grpId="0" autoUpdateAnimBg="0"/>
      <p:bldP spid="112677" grpId="0" autoUpdateAnimBg="0"/>
      <p:bldP spid="112689" grpId="0" autoUpdateAnimBg="0"/>
      <p:bldP spid="112690" grpId="0" autoUpdateAnimBg="0"/>
      <p:bldP spid="1126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9530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Invertor.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88" name="Rectangle 24"/>
          <p:cNvSpPr>
            <a:spLocks noChangeArrowheads="1"/>
          </p:cNvSpPr>
          <p:nvPr/>
        </p:nvSpPr>
        <p:spPr bwMode="auto">
          <a:xfrm>
            <a:off x="2590800" y="2209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5562600" y="2238375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3" name="Rectangle 29"/>
          <p:cNvSpPr>
            <a:spLocks noChangeArrowheads="1"/>
          </p:cNvSpPr>
          <p:nvPr/>
        </p:nvSpPr>
        <p:spPr bwMode="auto">
          <a:xfrm>
            <a:off x="0" y="6096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invert betekent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4" name="Rectangle 30"/>
          <p:cNvSpPr>
            <a:spLocks noChangeArrowheads="1"/>
          </p:cNvSpPr>
          <p:nvPr/>
        </p:nvSpPr>
        <p:spPr bwMode="auto">
          <a:xfrm>
            <a:off x="5334000" y="609600"/>
            <a:ext cx="2514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omkeren.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3696" name="Group 32"/>
          <p:cNvGrpSpPr>
            <a:grpSpLocks/>
          </p:cNvGrpSpPr>
          <p:nvPr/>
        </p:nvGrpSpPr>
        <p:grpSpPr bwMode="auto">
          <a:xfrm>
            <a:off x="3124200" y="2028825"/>
            <a:ext cx="2438400" cy="1371600"/>
            <a:chOff x="1968" y="1278"/>
            <a:chExt cx="1536" cy="864"/>
          </a:xfrm>
        </p:grpSpPr>
        <p:sp>
          <p:nvSpPr>
            <p:cNvPr id="113683" name="Rectangle 19"/>
            <p:cNvSpPr>
              <a:spLocks noChangeArrowheads="1"/>
            </p:cNvSpPr>
            <p:nvPr/>
          </p:nvSpPr>
          <p:spPr bwMode="auto">
            <a:xfrm>
              <a:off x="2544" y="1422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684" name="Rectangle 20"/>
            <p:cNvSpPr>
              <a:spLocks noChangeArrowheads="1"/>
            </p:cNvSpPr>
            <p:nvPr/>
          </p:nvSpPr>
          <p:spPr bwMode="auto">
            <a:xfrm>
              <a:off x="2448" y="1278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>
              <a:off x="3024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>
              <a:off x="1968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auto">
            <a:xfrm>
              <a:off x="3024" y="1584"/>
              <a:ext cx="114" cy="126"/>
            </a:xfrm>
            <a:custGeom>
              <a:avLst/>
              <a:gdLst>
                <a:gd name="T0" fmla="*/ 0 w 114"/>
                <a:gd name="T1" fmla="*/ 0 h 126"/>
                <a:gd name="T2" fmla="*/ 114 w 114"/>
                <a:gd name="T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126">
                  <a:moveTo>
                    <a:pt x="0" y="0"/>
                  </a:moveTo>
                  <a:lnTo>
                    <a:pt x="114" y="12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3697" name="Rectangle 33"/>
          <p:cNvSpPr>
            <a:spLocks noChangeArrowheads="1"/>
          </p:cNvSpPr>
          <p:nvPr/>
        </p:nvSpPr>
        <p:spPr bwMode="auto">
          <a:xfrm>
            <a:off x="2600325" y="4600575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98" name="Rectangle 34"/>
          <p:cNvSpPr>
            <a:spLocks noChangeArrowheads="1"/>
          </p:cNvSpPr>
          <p:nvPr/>
        </p:nvSpPr>
        <p:spPr bwMode="auto">
          <a:xfrm>
            <a:off x="5572125" y="462915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3699" name="Group 35"/>
          <p:cNvGrpSpPr>
            <a:grpSpLocks/>
          </p:cNvGrpSpPr>
          <p:nvPr/>
        </p:nvGrpSpPr>
        <p:grpSpPr bwMode="auto">
          <a:xfrm>
            <a:off x="3133725" y="4419600"/>
            <a:ext cx="2438400" cy="1371600"/>
            <a:chOff x="1968" y="1278"/>
            <a:chExt cx="1536" cy="864"/>
          </a:xfrm>
        </p:grpSpPr>
        <p:sp>
          <p:nvSpPr>
            <p:cNvPr id="113700" name="Rectangle 36"/>
            <p:cNvSpPr>
              <a:spLocks noChangeArrowheads="1"/>
            </p:cNvSpPr>
            <p:nvPr/>
          </p:nvSpPr>
          <p:spPr bwMode="auto">
            <a:xfrm>
              <a:off x="2544" y="1422"/>
              <a:ext cx="3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287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574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861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1148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72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50292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86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943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4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endParaRPr lang="nl-NL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3701" name="Rectangle 37"/>
            <p:cNvSpPr>
              <a:spLocks noChangeArrowheads="1"/>
            </p:cNvSpPr>
            <p:nvPr/>
          </p:nvSpPr>
          <p:spPr bwMode="auto">
            <a:xfrm>
              <a:off x="2448" y="1278"/>
              <a:ext cx="576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2" name="Line 38"/>
            <p:cNvSpPr>
              <a:spLocks noChangeShapeType="1"/>
            </p:cNvSpPr>
            <p:nvPr/>
          </p:nvSpPr>
          <p:spPr bwMode="auto">
            <a:xfrm>
              <a:off x="3024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3" name="Line 39"/>
            <p:cNvSpPr>
              <a:spLocks noChangeShapeType="1"/>
            </p:cNvSpPr>
            <p:nvPr/>
          </p:nvSpPr>
          <p:spPr bwMode="auto">
            <a:xfrm>
              <a:off x="1968" y="171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3704" name="Freeform 40"/>
            <p:cNvSpPr>
              <a:spLocks/>
            </p:cNvSpPr>
            <p:nvPr/>
          </p:nvSpPr>
          <p:spPr bwMode="auto">
            <a:xfrm>
              <a:off x="3024" y="1584"/>
              <a:ext cx="114" cy="126"/>
            </a:xfrm>
            <a:custGeom>
              <a:avLst/>
              <a:gdLst>
                <a:gd name="T0" fmla="*/ 0 w 114"/>
                <a:gd name="T1" fmla="*/ 0 h 126"/>
                <a:gd name="T2" fmla="*/ 114 w 114"/>
                <a:gd name="T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126">
                  <a:moveTo>
                    <a:pt x="0" y="0"/>
                  </a:moveTo>
                  <a:lnTo>
                    <a:pt x="114" y="12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69260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  <p:bldP spid="113688" grpId="0" autoUpdateAnimBg="0"/>
      <p:bldP spid="113689" grpId="0" autoUpdateAnimBg="0"/>
      <p:bldP spid="113693" grpId="0" autoUpdateAnimBg="0"/>
      <p:bldP spid="113694" grpId="0" autoUpdateAnimBg="0"/>
      <p:bldP spid="113697" grpId="0" autoUpdateAnimBg="0"/>
      <p:bldP spid="1136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124200" cy="762000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Geheugencel.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8382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981200" y="838200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Memory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4343400" y="42672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14715" name="Group 27"/>
          <p:cNvGrpSpPr>
            <a:grpSpLocks/>
          </p:cNvGrpSpPr>
          <p:nvPr/>
        </p:nvGrpSpPr>
        <p:grpSpPr bwMode="auto">
          <a:xfrm>
            <a:off x="3048000" y="3705225"/>
            <a:ext cx="3124200" cy="2009775"/>
            <a:chOff x="1920" y="1422"/>
            <a:chExt cx="1968" cy="1266"/>
          </a:xfrm>
        </p:grpSpPr>
        <p:sp>
          <p:nvSpPr>
            <p:cNvPr id="114697" name="Rectangle 9"/>
            <p:cNvSpPr>
              <a:spLocks noChangeArrowheads="1"/>
            </p:cNvSpPr>
            <p:nvPr/>
          </p:nvSpPr>
          <p:spPr bwMode="auto">
            <a:xfrm>
              <a:off x="2400" y="1422"/>
              <a:ext cx="1008" cy="126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698" name="Line 10"/>
            <p:cNvSpPr>
              <a:spLocks noChangeShapeType="1"/>
            </p:cNvSpPr>
            <p:nvPr/>
          </p:nvSpPr>
          <p:spPr bwMode="auto">
            <a:xfrm>
              <a:off x="3408" y="206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699" name="Line 11"/>
            <p:cNvSpPr>
              <a:spLocks noChangeShapeType="1"/>
            </p:cNvSpPr>
            <p:nvPr/>
          </p:nvSpPr>
          <p:spPr bwMode="auto">
            <a:xfrm>
              <a:off x="1923" y="168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709" name="Line 21"/>
            <p:cNvSpPr>
              <a:spLocks noChangeShapeType="1"/>
            </p:cNvSpPr>
            <p:nvPr/>
          </p:nvSpPr>
          <p:spPr bwMode="auto">
            <a:xfrm>
              <a:off x="1920" y="240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14711" name="Rectangle 23"/>
          <p:cNvSpPr>
            <a:spLocks noChangeArrowheads="1"/>
          </p:cNvSpPr>
          <p:nvPr/>
        </p:nvSpPr>
        <p:spPr bwMode="auto">
          <a:xfrm>
            <a:off x="3810000" y="4724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3810000" y="3581400"/>
            <a:ext cx="60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574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861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1148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0292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86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943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endParaRPr lang="nl-NL" altLang="nl-NL" sz="4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47625" y="14478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1981200" y="14478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 (onthouden)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14288" y="2133600"/>
            <a:ext cx="198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is . . .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1981200" y="2133600"/>
            <a:ext cx="335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reset (wissen)</a:t>
            </a:r>
            <a:endParaRPr lang="nl-NL" altLang="nl-NL" sz="40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28772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75"/>
                                        <p:tgtEl>
                                          <p:spTgt spid="1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75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693" grpId="0" autoUpdateAnimBg="0"/>
      <p:bldP spid="114694" grpId="0" autoUpdateAnimBg="0"/>
      <p:bldP spid="114696" grpId="0" autoUpdateAnimBg="0"/>
      <p:bldP spid="114711" grpId="0" autoUpdateAnimBg="0"/>
      <p:bldP spid="114712" grpId="0" autoUpdateAnimBg="0"/>
      <p:bldP spid="114721" grpId="0" autoUpdateAnimBg="0"/>
      <p:bldP spid="114722" grpId="0" autoUpdateAnimBg="0"/>
      <p:bldP spid="114723" grpId="0" autoUpdateAnimBg="0"/>
      <p:bldP spid="114724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981</Words>
  <Application>Microsoft Office PowerPoint</Application>
  <PresentationFormat>Diavoorstelling (4:3)</PresentationFormat>
  <Paragraphs>432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Standaardontwerp</vt:lpstr>
      <vt:lpstr>Systeembord en binaire stelsel</vt:lpstr>
      <vt:lpstr>1. Verwerkers op het systeembord</vt:lpstr>
      <vt:lpstr>Comparator.</vt:lpstr>
      <vt:lpstr>Comparator.</vt:lpstr>
      <vt:lpstr>De uitgang is 1 als . . .</vt:lpstr>
      <vt:lpstr>EN-poort.</vt:lpstr>
      <vt:lpstr>OF-poort.</vt:lpstr>
      <vt:lpstr>Invertor.</vt:lpstr>
      <vt:lpstr>Geheugencel.</vt:lpstr>
      <vt:lpstr>Geheugencel.</vt:lpstr>
      <vt:lpstr>Geheugencel.</vt:lpstr>
      <vt:lpstr>Geheugencel.</vt:lpstr>
      <vt:lpstr>Teller.</vt:lpstr>
      <vt:lpstr>A en B zijn ingangen, O is een uitgang</vt:lpstr>
      <vt:lpstr>1. Na een sensor /variabele spanning een</vt:lpstr>
      <vt:lpstr>Nachtlamp:</vt:lpstr>
      <vt:lpstr>Schoolbel moet na 6 s stoppen.</vt:lpstr>
      <vt:lpstr>PowerPoint-presentatie</vt:lpstr>
      <vt:lpstr>3. Tientallig en tweetallig (binair) stelsel</vt:lpstr>
      <vt:lpstr>Tweetallig (binair) stelsel</vt:lpstr>
      <vt:lpstr>Tweetallig (binair) stelsel: Voorbeelden</vt:lpstr>
      <vt:lpstr>PowerPoint-presentatie</vt:lpstr>
      <vt:lpstr>PowerPoint-presentatie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Systeembord en binaire stelsel</dc:title>
  <dc:creator>Ton&amp;Els</dc:creator>
  <cp:lastModifiedBy>Ton&amp;Els</cp:lastModifiedBy>
  <cp:revision>3</cp:revision>
  <dcterms:created xsi:type="dcterms:W3CDTF">2018-10-05T20:02:04Z</dcterms:created>
  <dcterms:modified xsi:type="dcterms:W3CDTF">2018-10-19T12:19:24Z</dcterms:modified>
</cp:coreProperties>
</file>