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51118-882A-4BD8-9526-012F68015B73}" type="datetimeFigureOut">
              <a:rPr lang="nl-NL" smtClean="0"/>
              <a:t>19-10-2018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57ECF-587B-4B34-ABBE-C712713A4D04}" type="slidenum">
              <a:rPr lang="nl-NL" smtClean="0"/>
              <a:t>‹nr.›</a:t>
            </a:fld>
            <a:endParaRPr lang="nl-NL"/>
          </a:p>
        </p:txBody>
      </p:sp>
    </p:spTree>
    <p:extLst>
      <p:ext uri="{BB962C8B-B14F-4D97-AF65-F5344CB8AC3E}">
        <p14:creationId xmlns:p14="http://schemas.microsoft.com/office/powerpoint/2010/main" val="40760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17609DE-937F-4642-A2C0-72C9FDB8B073}" type="slidenum">
              <a:rPr lang="nl-NL" altLang="nl-NL" sz="1200" smtClean="0">
                <a:solidFill>
                  <a:prstClr val="black"/>
                </a:solidFill>
              </a:rPr>
              <a:pPr/>
              <a:t>3</a:t>
            </a:fld>
            <a:endParaRPr lang="nl-NL" altLang="nl-NL" sz="1200" smtClean="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smtClean="0">
                <a:solidFill>
                  <a:srgbClr val="FF0000"/>
                </a:solidFill>
                <a:latin typeface="Arial" charset="0"/>
              </a:rPr>
              <a:t>Wat is een melanoom?</a:t>
            </a:r>
            <a:r>
              <a:rPr lang="nl-NL" altLang="nl-NL" dirty="0" smtClean="0"/>
              <a:t> </a:t>
            </a:r>
            <a:br>
              <a:rPr lang="nl-NL" altLang="nl-NL" dirty="0" smtClean="0"/>
            </a:br>
            <a:r>
              <a:rPr lang="nl-NL" altLang="nl-NL" dirty="0"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19EC8870-EEB5-4644-823D-A085E9E14444}" type="slidenum">
              <a:rPr lang="nl-NL" altLang="nl-NL" sz="1200" smtClean="0">
                <a:solidFill>
                  <a:prstClr val="black"/>
                </a:solidFill>
              </a:rPr>
              <a:pPr/>
              <a:t>29</a:t>
            </a:fld>
            <a:endParaRPr lang="nl-NL" altLang="nl-NL" sz="1200" smtClean="0">
              <a:solidFill>
                <a:prstClr val="black"/>
              </a:solidFill>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F812AD14-4305-4F61-A65B-221E177B9A35}" type="slidenum">
              <a:rPr lang="nl-NL" altLang="nl-NL" sz="1200">
                <a:solidFill>
                  <a:prstClr val="black"/>
                </a:solidFill>
              </a:rPr>
              <a:pPr algn="r" fontAlgn="base">
                <a:spcBef>
                  <a:spcPct val="0"/>
                </a:spcBef>
                <a:spcAft>
                  <a:spcPct val="0"/>
                </a:spcAft>
              </a:pPr>
              <a:t>30</a:t>
            </a:fld>
            <a:endParaRPr lang="nl-NL" altLang="nl-NL" sz="1200">
              <a:solidFill>
                <a:prstClr val="black"/>
              </a:solidFill>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fld id="{A97D0C08-2DC4-4F86-9D20-FBD8D651A54E}" type="slidenum">
              <a:rPr lang="nl-NL" altLang="nl-NL" sz="1200">
                <a:solidFill>
                  <a:prstClr val="black"/>
                </a:solidFill>
              </a:rPr>
              <a:pPr algn="r" fontAlgn="base">
                <a:spcBef>
                  <a:spcPct val="0"/>
                </a:spcBef>
                <a:spcAft>
                  <a:spcPct val="0"/>
                </a:spcAft>
              </a:pPr>
              <a:t>31</a:t>
            </a:fld>
            <a:endParaRPr lang="nl-NL" altLang="nl-NL" sz="1200">
              <a:solidFill>
                <a:prstClr val="black"/>
              </a:solidFill>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8A459E-5FF8-4E57-BD20-60FB33B21C9F}" type="slidenum">
              <a:rPr lang="nl-NL" altLang="nl-NL" sz="1200" smtClean="0">
                <a:solidFill>
                  <a:prstClr val="black"/>
                </a:solidFill>
              </a:rPr>
              <a:pPr/>
              <a:t>32</a:t>
            </a:fld>
            <a:endParaRPr lang="nl-NL" altLang="nl-NL" sz="1200" smtClean="0">
              <a:solidFill>
                <a:prstClr val="black"/>
              </a:solidFill>
            </a:endParaRPr>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3FE0E77F-CEE7-4839-A6CF-B82749012A6D}" type="slidenum">
              <a:rPr lang="nl-NL" altLang="nl-NL" sz="1200" smtClean="0">
                <a:solidFill>
                  <a:prstClr val="black"/>
                </a:solidFill>
              </a:rPr>
              <a:pPr/>
              <a:t>35</a:t>
            </a:fld>
            <a:endParaRPr lang="nl-NL" altLang="nl-NL" sz="1200" smtClean="0">
              <a:solidFill>
                <a:prstClr val="black"/>
              </a:solidFill>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4B7C6A33-7034-49D1-8F1D-F880F146D565}" type="slidenum">
              <a:rPr lang="nl-NL" altLang="nl-NL" sz="1200" smtClean="0">
                <a:solidFill>
                  <a:prstClr val="black"/>
                </a:solidFill>
              </a:rPr>
              <a:pPr/>
              <a:t>36</a:t>
            </a:fld>
            <a:endParaRPr lang="nl-NL" altLang="nl-NL" sz="1200" smtClean="0">
              <a:solidFill>
                <a:prstClr val="black"/>
              </a:solidFill>
            </a:endParaRP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C3E6D3F-D7CD-447D-B8FC-3D23FCA0B266}" type="slidenum">
              <a:rPr lang="nl-NL" altLang="nl-NL" sz="1200" smtClean="0">
                <a:solidFill>
                  <a:prstClr val="black"/>
                </a:solidFill>
              </a:rPr>
              <a:pPr/>
              <a:t>37</a:t>
            </a:fld>
            <a:endParaRPr lang="nl-NL" altLang="nl-NL" sz="1200" smtClean="0">
              <a:solidFill>
                <a:prstClr val="black"/>
              </a:solidFill>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4073E9C2-89BC-4203-B2A9-7752293E8C4C}" type="slidenum">
              <a:rPr lang="nl-NL" altLang="nl-NL" sz="1200" smtClean="0">
                <a:solidFill>
                  <a:prstClr val="black"/>
                </a:solidFill>
              </a:rPr>
              <a:pPr/>
              <a:t>6</a:t>
            </a:fld>
            <a:endParaRPr lang="nl-NL" altLang="nl-NL" sz="1200" smtClean="0">
              <a:solidFill>
                <a:prstClr val="black"/>
              </a:solidFill>
            </a:endParaRPr>
          </a:p>
        </p:txBody>
      </p:sp>
      <p:sp>
        <p:nvSpPr>
          <p:cNvPr id="250882" name="Rectangle 2"/>
          <p:cNvSpPr>
            <a:spLocks noGrp="1" noRot="1" noChangeAspect="1" noChangeArrowheads="1" noTextEdit="1"/>
          </p:cNvSpPr>
          <p:nvPr>
            <p:ph type="sldImg"/>
          </p:nvPr>
        </p:nvSpPr>
        <p:spPr>
          <a:solidFill>
            <a:srgbClr val="FFFFFF"/>
          </a:solidFill>
          <a:ln/>
        </p:spPr>
      </p:sp>
      <p:sp>
        <p:nvSpPr>
          <p:cNvPr id="2508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smtClean="0"/>
              <a:t>Roterende bestraling</a:t>
            </a:r>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35D7A99C-661F-40CE-9FCB-0A7F10BDCB08}" type="slidenum">
              <a:rPr lang="nl-NL" altLang="nl-NL" sz="1200" smtClean="0">
                <a:solidFill>
                  <a:prstClr val="black"/>
                </a:solidFill>
              </a:rPr>
              <a:pPr/>
              <a:t>7</a:t>
            </a:fld>
            <a:endParaRPr lang="nl-NL" altLang="nl-NL" sz="1200" smtClean="0">
              <a:solidFill>
                <a:prstClr val="black"/>
              </a:solidFill>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atomen. Blz 147. 0,1 microgram Pu/kg geinjecteerd. </a:t>
            </a:r>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B68505E-1FEC-4646-A1CE-18DA794BBBCC}" type="slidenum">
              <a:rPr lang="nl-NL" altLang="nl-NL" sz="1200" smtClean="0">
                <a:solidFill>
                  <a:prstClr val="black"/>
                </a:solidFill>
              </a:rPr>
              <a:pPr/>
              <a:t>8</a:t>
            </a:fld>
            <a:endParaRPr lang="nl-NL" altLang="nl-NL" sz="1200" smtClean="0">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atomen. Blz 147. 0,1 microgram Pu/kg geinjecteerd. </a:t>
            </a:r>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464BC181-F326-48DF-A03D-FD92E3B8E4BB}" type="slidenum">
              <a:rPr lang="nl-NL" altLang="nl-NL" sz="1200" smtClean="0">
                <a:solidFill>
                  <a:prstClr val="black"/>
                </a:solidFill>
              </a:rPr>
              <a:pPr/>
              <a:t>16</a:t>
            </a:fld>
            <a:endParaRPr lang="nl-NL" altLang="nl-NL" sz="1200" smtClean="0">
              <a:solidFill>
                <a:prstClr val="black"/>
              </a:solidFill>
            </a:endParaRP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atoomkernen. Blz. 322. Continue kwaliteitsmetingm(g/m2) van papier met een beta-straler.</a:t>
            </a:r>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A856B99-9C0F-4D71-A426-D8D4A71D0653}" type="slidenum">
              <a:rPr lang="nl-NL" altLang="nl-NL" sz="1200" smtClean="0">
                <a:solidFill>
                  <a:prstClr val="black"/>
                </a:solidFill>
              </a:rPr>
              <a:pPr/>
              <a:t>18</a:t>
            </a:fld>
            <a:endParaRPr lang="nl-NL" altLang="nl-NL" sz="1200" smtClean="0">
              <a:solidFill>
                <a:prstClr val="black"/>
              </a:solidFill>
            </a:endParaRP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D6D6E45-AC80-4219-9FC9-A2119B31ADF2}" type="slidenum">
              <a:rPr lang="nl-NL" altLang="nl-NL" sz="1200" smtClean="0">
                <a:solidFill>
                  <a:prstClr val="black"/>
                </a:solidFill>
              </a:rPr>
              <a:pPr/>
              <a:t>19</a:t>
            </a:fld>
            <a:endParaRPr lang="nl-NL" altLang="nl-NL" sz="1200" smtClean="0">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74989B4-305D-4B7A-910D-5BE5FA81D24B}" type="slidenum">
              <a:rPr lang="nl-NL" altLang="nl-NL" sz="1200" smtClean="0">
                <a:solidFill>
                  <a:prstClr val="black"/>
                </a:solidFill>
              </a:rPr>
              <a:pPr/>
              <a:t>20</a:t>
            </a:fld>
            <a:endParaRPr lang="nl-NL" altLang="nl-NL" sz="1200" smtClean="0">
              <a:solidFill>
                <a:prstClr val="black"/>
              </a:solidFill>
            </a:endParaRP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2B49348B-7F05-4791-AFCC-0FB70892487A}" type="slidenum">
              <a:rPr lang="nl-NL" altLang="nl-NL" sz="1200" smtClean="0">
                <a:solidFill>
                  <a:prstClr val="black"/>
                </a:solidFill>
              </a:rPr>
              <a:pPr/>
              <a:t>21</a:t>
            </a:fld>
            <a:endParaRPr lang="nl-NL" altLang="nl-NL" sz="1200" smtClean="0">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124217-DB29-478B-8132-9EBAF1DFDF0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78045318"/>
      </p:ext>
    </p:extLst>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DD7250-C66E-444A-A51B-7A7062C576A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76660005"/>
      </p:ext>
    </p:extLst>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BE5F05-54FB-4D43-A261-A4D222247E6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69022005"/>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45FC81-EAC7-44DA-9473-22006D3EEC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3155707"/>
      </p:ext>
    </p:extLst>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7F4FAB-A7CB-4728-84BB-7B29855F96CA}"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3011733"/>
      </p:ext>
    </p:extLst>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96349-CF59-417F-9714-DC221967A35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42900668"/>
      </p:ext>
    </p:extLst>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5536DB0-40C3-4523-B7F7-684CFE18287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01299597"/>
      </p:ext>
    </p:extLst>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6DF090-FEEA-40A4-A396-0DC440E9751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89809487"/>
      </p:ext>
    </p:extLst>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18AB17-7730-4549-8D50-FEE9B9BC038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344689376"/>
      </p:ext>
    </p:extLst>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AB9BBA-AACE-47D5-B26D-6B9FE4B163A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51514439"/>
      </p:ext>
    </p:extLst>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3784C-81BE-428B-93E7-D839C89DA75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5235065"/>
      </p:ext>
    </p:extLst>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C660BB2-63CA-4164-89A4-E5FD1B7CDD9A}"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699128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hyperlink" Target="http://www.agtijmensen.nl/"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5.xml"/><Relationship Id="rId5" Type="http://schemas.openxmlformats.org/officeDocument/2006/relationships/slide" Target="slide9.xml"/><Relationship Id="rId10" Type="http://schemas.openxmlformats.org/officeDocument/2006/relationships/slide" Target="slide28.xml"/><Relationship Id="rId4" Type="http://schemas.openxmlformats.org/officeDocument/2006/relationships/slide" Target="slide6.xml"/><Relationship Id="rId9"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phet.colorado.edu/sims/nuclear-physics/nuclear-fission_nl.jnl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phet.colorado.edu/sims/nuclear-physics/alpha-decay_nl.jnl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phet.colorado.edu/sims/nuclear-physics/nuclear-fission_nl.jnl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6200"/>
            <a:ext cx="9144000" cy="685800"/>
          </a:xfrm>
        </p:spPr>
        <p:txBody>
          <a:bodyPr/>
          <a:lstStyle/>
          <a:p>
            <a:pPr algn="l" eaLnBrk="1" hangingPunct="1">
              <a:defRPr/>
            </a:pPr>
            <a:r>
              <a:rPr lang="en-US" sz="4000" b="1" dirty="0" err="1">
                <a:solidFill>
                  <a:srgbClr val="FF3300"/>
                </a:solidFill>
                <a:effectLst>
                  <a:outerShdw blurRad="38100" dist="38100" dir="2700000" algn="tl">
                    <a:srgbClr val="000000"/>
                  </a:outerShdw>
                </a:effectLst>
              </a:rPr>
              <a:t>Straling</a:t>
            </a:r>
            <a:endParaRPr lang="nl-NL" sz="4000" b="1">
              <a:solidFill>
                <a:srgbClr val="FF3300"/>
              </a:solidFill>
              <a:effectLst>
                <a:outerShdw blurRad="38100" dist="38100" dir="2700000" algn="tl">
                  <a:srgbClr val="000000"/>
                </a:outerShdw>
              </a:effectLst>
            </a:endParaRPr>
          </a:p>
        </p:txBody>
      </p:sp>
      <p:sp>
        <p:nvSpPr>
          <p:cNvPr id="22531" name="Rectangle 3"/>
          <p:cNvSpPr>
            <a:spLocks noGrp="1" noChangeArrowheads="1"/>
          </p:cNvSpPr>
          <p:nvPr>
            <p:ph type="subTitle" idx="1"/>
          </p:nvPr>
        </p:nvSpPr>
        <p:spPr>
          <a:xfrm>
            <a:off x="0" y="762000"/>
            <a:ext cx="9144000" cy="4322763"/>
          </a:xfrm>
        </p:spPr>
        <p:txBody>
          <a:bodyPr/>
          <a:lstStyle/>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2" action="ppaction://hlinksldjump"/>
              </a:rPr>
              <a:t>Elektromagnetische straling</a:t>
            </a:r>
            <a:r>
              <a:rPr lang="en-US" sz="2400" b="1">
                <a:solidFill>
                  <a:schemeClr val="accent1"/>
                </a:solidFill>
                <a:effectLst>
                  <a:outerShdw blurRad="38100" dist="38100" dir="2700000" algn="tl">
                    <a:srgbClr val="000000"/>
                  </a:outerShdw>
                </a:effectLst>
              </a:rPr>
              <a:t>.</a:t>
            </a: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3" action="ppaction://hlinksldjump"/>
              </a:rPr>
              <a:t>Frequentie en trillingstijd.</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4" action="ppaction://hlinksldjump"/>
              </a:rPr>
              <a:t>Bestraling in het ziekenhuis.</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5" action="ppaction://hlinksldjump"/>
              </a:rPr>
              <a:t>Activiteit en halveringstijd. </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6" action="ppaction://hlinksldjump"/>
              </a:rPr>
              <a:t>Doordringend vermogen.</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7" action="ppaction://hlinksldjump"/>
              </a:rPr>
              <a:t>Stralingsbelasting.</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8" action="ppaction://hlinksldjump"/>
              </a:rPr>
              <a:t>Kerncentrale- Kettingreactie - Opslag van radioactief afval.</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9" action="ppaction://hlinksldjump"/>
              </a:rPr>
              <a:t>Atoombouw.</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10" action="ppaction://hlinksldjump"/>
              </a:rPr>
              <a:t>Kernreacties bij verval, splijting en fusie.</a:t>
            </a:r>
            <a:endParaRPr lang="en-US" sz="2400" b="1">
              <a:solidFill>
                <a:schemeClr val="accent1"/>
              </a:solidFill>
              <a:effectLst>
                <a:outerShdw blurRad="38100" dist="38100" dir="2700000" algn="tl">
                  <a:srgbClr val="000000"/>
                </a:outerShdw>
              </a:effectLst>
            </a:endParaRPr>
          </a:p>
          <a:p>
            <a:pPr marL="609600" indent="-609600" algn="l" eaLnBrk="1" hangingPunct="1">
              <a:lnSpc>
                <a:spcPct val="90000"/>
              </a:lnSpc>
              <a:buFontTx/>
              <a:buAutoNum type="arabicPeriod"/>
              <a:defRPr/>
            </a:pPr>
            <a:r>
              <a:rPr lang="en-US" sz="2400" b="1">
                <a:solidFill>
                  <a:schemeClr val="accent1"/>
                </a:solidFill>
                <a:effectLst>
                  <a:outerShdw blurRad="38100" dist="38100" dir="2700000" algn="tl">
                    <a:srgbClr val="000000"/>
                  </a:outerShdw>
                </a:effectLst>
                <a:hlinkClick r:id="rId11" action="ppaction://hlinksldjump"/>
              </a:rPr>
              <a:t>Natuurkundigen en straling.</a:t>
            </a:r>
            <a:endParaRPr lang="en-US" sz="2400" b="1">
              <a:solidFill>
                <a:schemeClr val="accent1"/>
              </a:solidFill>
              <a:effectLst>
                <a:outerShdw blurRad="38100" dist="38100" dir="2700000" algn="tl">
                  <a:srgbClr val="000000"/>
                </a:outerShdw>
              </a:effectLst>
            </a:endParaRPr>
          </a:p>
        </p:txBody>
      </p:sp>
      <p:sp>
        <p:nvSpPr>
          <p:cNvPr id="22533" name="Rectangle 5"/>
          <p:cNvSpPr>
            <a:spLocks noChangeArrowheads="1"/>
          </p:cNvSpPr>
          <p:nvPr/>
        </p:nvSpPr>
        <p:spPr bwMode="auto">
          <a:xfrm>
            <a:off x="0" y="6477000"/>
            <a:ext cx="9144000" cy="381000"/>
          </a:xfrm>
          <a:prstGeom prst="rect">
            <a:avLst/>
          </a:prstGeom>
          <a:noFill/>
          <a:ln w="9525">
            <a:noFill/>
            <a:miter lim="800000"/>
            <a:headEnd/>
            <a:tailEnd/>
          </a:ln>
          <a:effectLst/>
        </p:spPr>
        <p:txBody>
          <a:bodyPr/>
          <a:lstStyle>
            <a:lvl1pPr marL="609600" indent="-609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altLang="nl-NL" sz="1400" b="1" dirty="0">
                <a:solidFill>
                  <a:srgbClr val="000000"/>
                </a:solidFill>
                <a:effectLst>
                  <a:outerShdw blurRad="38100" dist="38100" dir="2700000" algn="tl">
                    <a:srgbClr val="FFFFFF"/>
                  </a:outerShdw>
                </a:effectLst>
              </a:rPr>
              <a:t>© </a:t>
            </a:r>
            <a:r>
              <a:rPr lang="en-US" altLang="nl-NL" sz="1400" b="1" dirty="0" smtClean="0">
                <a:solidFill>
                  <a:srgbClr val="000000"/>
                </a:solidFill>
                <a:effectLst>
                  <a:outerShdw blurRad="38100" dist="38100" dir="2700000" algn="tl">
                    <a:srgbClr val="FFFFFF"/>
                  </a:outerShdw>
                </a:effectLst>
                <a:hlinkClick r:id="rId12"/>
              </a:rPr>
              <a:t>www.agtijmensen.nl</a:t>
            </a:r>
            <a:r>
              <a:rPr lang="en-US" altLang="nl-NL" sz="1400" b="1" dirty="0" smtClean="0">
                <a:solidFill>
                  <a:srgbClr val="000000"/>
                </a:solidFill>
                <a:effectLst>
                  <a:outerShdw blurRad="38100" dist="38100" dir="2700000" algn="tl">
                    <a:srgbClr val="FFFFFF"/>
                  </a:outerShdw>
                </a:effectLst>
              </a:rPr>
              <a:t> 05102018</a:t>
            </a:r>
            <a:endParaRPr lang="nl-NL" altLang="nl-NL" sz="1400" b="1" dirty="0">
              <a:solidFill>
                <a:srgbClr val="000000"/>
              </a:solidFill>
              <a:effectLst>
                <a:outerShdw blurRad="38100" dist="38100" dir="2700000" algn="tl">
                  <a:srgbClr val="FFFFFF"/>
                </a:outerShdw>
              </a:effectLst>
            </a:endParaRPr>
          </a:p>
        </p:txBody>
      </p:sp>
      <p:sp>
        <p:nvSpPr>
          <p:cNvPr id="22535" name="Rectangle 7"/>
          <p:cNvSpPr>
            <a:spLocks noChangeArrowheads="1"/>
          </p:cNvSpPr>
          <p:nvPr/>
        </p:nvSpPr>
        <p:spPr bwMode="auto">
          <a:xfrm>
            <a:off x="0" y="4495800"/>
            <a:ext cx="7162800" cy="762000"/>
          </a:xfrm>
          <a:prstGeom prst="rect">
            <a:avLst/>
          </a:prstGeom>
          <a:noFill/>
          <a:ln w="9525">
            <a:noFill/>
            <a:miter lim="800000"/>
            <a:headEnd/>
            <a:tailEnd/>
          </a:ln>
          <a:effectLst/>
        </p:spPr>
        <p:txBody>
          <a:bodyPr/>
          <a:lstStyle/>
          <a:p>
            <a:pPr marL="609600" indent="-609600" fontAlgn="base">
              <a:spcBef>
                <a:spcPct val="20000"/>
              </a:spcBef>
              <a:spcAft>
                <a:spcPct val="0"/>
              </a:spcAft>
              <a:defRPr/>
            </a:pPr>
            <a:endParaRPr lang="nl-NL" sz="4400" b="1">
              <a:solidFill>
                <a:srgbClr val="00CC99"/>
              </a:solidFill>
              <a:effectLst>
                <a:outerShdw blurRad="38100" dist="38100" dir="2700000" algn="tl">
                  <a:srgbClr val="000000"/>
                </a:outerShdw>
              </a:effectLst>
            </a:endParaRPr>
          </a:p>
        </p:txBody>
      </p:sp>
    </p:spTree>
    <p:extLst>
      <p:ext uri="{BB962C8B-B14F-4D97-AF65-F5344CB8AC3E}">
        <p14:creationId xmlns:p14="http://schemas.microsoft.com/office/powerpoint/2010/main" val="3987677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wipe(left)">
                                      <p:cBhvr>
                                        <p:cTn id="11" dur="500"/>
                                        <p:tgtEl>
                                          <p:spTgt spid="22531"/>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2535"/>
                                        </p:tgtEl>
                                        <p:attrNameLst>
                                          <p:attrName>style.visibility</p:attrName>
                                        </p:attrNameLst>
                                      </p:cBhvr>
                                      <p:to>
                                        <p:strVal val="visible"/>
                                      </p:to>
                                    </p:set>
                                    <p:animEffect transition="in" filter="wipe(left)">
                                      <p:cBhvr>
                                        <p:cTn id="15"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P spid="2253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407" name="Group 31"/>
          <p:cNvGrpSpPr>
            <a:grpSpLocks/>
          </p:cNvGrpSpPr>
          <p:nvPr/>
        </p:nvGrpSpPr>
        <p:grpSpPr bwMode="auto">
          <a:xfrm>
            <a:off x="1066800" y="1449388"/>
            <a:ext cx="8077200" cy="5380037"/>
            <a:chOff x="672" y="913"/>
            <a:chExt cx="5088" cy="3389"/>
          </a:xfrm>
        </p:grpSpPr>
        <p:grpSp>
          <p:nvGrpSpPr>
            <p:cNvPr id="2" name="Group 29"/>
            <p:cNvGrpSpPr>
              <a:grpSpLocks/>
            </p:cNvGrpSpPr>
            <p:nvPr/>
          </p:nvGrpSpPr>
          <p:grpSpPr bwMode="auto">
            <a:xfrm>
              <a:off x="672" y="913"/>
              <a:ext cx="5088" cy="3389"/>
              <a:chOff x="672" y="913"/>
              <a:chExt cx="5088" cy="3389"/>
            </a:xfrm>
          </p:grpSpPr>
          <p:graphicFrame>
            <p:nvGraphicFramePr>
              <p:cNvPr id="101398" name="Object 22"/>
              <p:cNvGraphicFramePr>
                <a:graphicFrameLocks noChangeAspect="1"/>
              </p:cNvGraphicFramePr>
              <p:nvPr/>
            </p:nvGraphicFramePr>
            <p:xfrm>
              <a:off x="672" y="913"/>
              <a:ext cx="5088" cy="3389"/>
            </p:xfrm>
            <a:graphic>
              <a:graphicData uri="http://schemas.openxmlformats.org/presentationml/2006/ole">
                <mc:AlternateContent xmlns:mc="http://schemas.openxmlformats.org/markup-compatibility/2006">
                  <mc:Choice xmlns:v="urn:schemas-microsoft-com:vml" Requires="v">
                    <p:oleObj spid="_x0000_s3078" name="Grafiek" r:id="rId3" imgW="4860000" imgH="3244680" progId="Excel.Sheet.8">
                      <p:embed/>
                    </p:oleObj>
                  </mc:Choice>
                  <mc:Fallback>
                    <p:oleObj name="Grafiek" r:id="rId3" imgW="4860000" imgH="32446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913"/>
                            <a:ext cx="5088" cy="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409" name="Text Box 26"/>
              <p:cNvSpPr txBox="1">
                <a:spLocks noChangeArrowheads="1"/>
              </p:cNvSpPr>
              <p:nvPr/>
            </p:nvSpPr>
            <p:spPr bwMode="auto">
              <a:xfrm>
                <a:off x="1575" y="3521"/>
                <a:ext cx="4078"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01700">
                  <a:defRPr sz="2400">
                    <a:solidFill>
                      <a:schemeClr val="tx1"/>
                    </a:solidFill>
                    <a:latin typeface="Times New Roman" pitchFamily="18" charset="0"/>
                  </a:defRPr>
                </a:lvl1pPr>
                <a:lvl2pPr marL="742950" indent="-285750" defTabSz="901700">
                  <a:defRPr sz="2400">
                    <a:solidFill>
                      <a:schemeClr val="tx1"/>
                    </a:solidFill>
                    <a:latin typeface="Times New Roman" pitchFamily="18" charset="0"/>
                  </a:defRPr>
                </a:lvl2pPr>
                <a:lvl3pPr marL="1143000" indent="-228600" defTabSz="901700">
                  <a:defRPr sz="2400">
                    <a:solidFill>
                      <a:schemeClr val="tx1"/>
                    </a:solidFill>
                    <a:latin typeface="Times New Roman" pitchFamily="18" charset="0"/>
                  </a:defRPr>
                </a:lvl3pPr>
                <a:lvl4pPr marL="1600200" indent="-228600" defTabSz="901700">
                  <a:defRPr sz="2400">
                    <a:solidFill>
                      <a:schemeClr val="tx1"/>
                    </a:solidFill>
                    <a:latin typeface="Times New Roman" pitchFamily="18" charset="0"/>
                  </a:defRPr>
                </a:lvl4pPr>
                <a:lvl5pPr marL="2057400" indent="-228600" defTabSz="901700">
                  <a:defRPr sz="2400">
                    <a:solidFill>
                      <a:schemeClr val="tx1"/>
                    </a:solidFill>
                    <a:latin typeface="Times New Roman" pitchFamily="18" charset="0"/>
                  </a:defRPr>
                </a:lvl5pPr>
                <a:lvl6pPr marL="2514600" indent="-228600" defTabSz="901700" fontAlgn="base">
                  <a:spcBef>
                    <a:spcPct val="0"/>
                  </a:spcBef>
                  <a:spcAft>
                    <a:spcPct val="0"/>
                  </a:spcAft>
                  <a:defRPr sz="2400">
                    <a:solidFill>
                      <a:schemeClr val="tx1"/>
                    </a:solidFill>
                    <a:latin typeface="Times New Roman" pitchFamily="18" charset="0"/>
                  </a:defRPr>
                </a:lvl6pPr>
                <a:lvl7pPr marL="2971800" indent="-228600" defTabSz="901700" fontAlgn="base">
                  <a:spcBef>
                    <a:spcPct val="0"/>
                  </a:spcBef>
                  <a:spcAft>
                    <a:spcPct val="0"/>
                  </a:spcAft>
                  <a:defRPr sz="2400">
                    <a:solidFill>
                      <a:schemeClr val="tx1"/>
                    </a:solidFill>
                    <a:latin typeface="Times New Roman" pitchFamily="18" charset="0"/>
                  </a:defRPr>
                </a:lvl7pPr>
                <a:lvl8pPr marL="3429000" indent="-228600" defTabSz="901700" fontAlgn="base">
                  <a:spcBef>
                    <a:spcPct val="0"/>
                  </a:spcBef>
                  <a:spcAft>
                    <a:spcPct val="0"/>
                  </a:spcAft>
                  <a:defRPr sz="2400">
                    <a:solidFill>
                      <a:schemeClr val="tx1"/>
                    </a:solidFill>
                    <a:latin typeface="Times New Roman" pitchFamily="18" charset="0"/>
                  </a:defRPr>
                </a:lvl8pPr>
                <a:lvl9pPr marL="3886200" indent="-228600" defTabSz="9017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latin typeface="Arial" charset="0"/>
                  </a:rPr>
                  <a:t> 0          8         16          24       32</a:t>
                </a:r>
              </a:p>
            </p:txBody>
          </p:sp>
          <p:sp>
            <p:nvSpPr>
              <p:cNvPr id="101410" name="Text Box 27"/>
              <p:cNvSpPr txBox="1">
                <a:spLocks noChangeArrowheads="1"/>
              </p:cNvSpPr>
              <p:nvPr/>
            </p:nvSpPr>
            <p:spPr bwMode="auto">
              <a:xfrm>
                <a:off x="4604" y="3867"/>
                <a:ext cx="998"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3333CC"/>
                    </a:solidFill>
                    <a:latin typeface="Arial" charset="0"/>
                  </a:rPr>
                  <a:t>tijd (d)</a:t>
                </a:r>
              </a:p>
            </p:txBody>
          </p:sp>
        </p:grpSp>
        <p:sp>
          <p:nvSpPr>
            <p:cNvPr id="101408" name="Text Box 30"/>
            <p:cNvSpPr txBox="1">
              <a:spLocks noChangeArrowheads="1"/>
            </p:cNvSpPr>
            <p:nvPr/>
          </p:nvSpPr>
          <p:spPr bwMode="auto">
            <a:xfrm rot="5400000">
              <a:off x="611" y="1443"/>
              <a:ext cx="726" cy="3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3333CC"/>
                  </a:solidFill>
                  <a:latin typeface="Arial" charset="0"/>
                </a:rPr>
                <a:t>% I</a:t>
              </a:r>
            </a:p>
          </p:txBody>
        </p:sp>
      </p:grpSp>
      <p:sp>
        <p:nvSpPr>
          <p:cNvPr id="101378"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Halveringstijd van I-131</a:t>
            </a:r>
            <a:endParaRPr lang="nl-NL" sz="4000" b="1">
              <a:solidFill>
                <a:srgbClr val="FF3300"/>
              </a:solidFill>
              <a:effectLst>
                <a:outerShdw blurRad="38100" dist="38100" dir="2700000" algn="tl">
                  <a:srgbClr val="000000"/>
                </a:outerShdw>
              </a:effectLst>
            </a:endParaRPr>
          </a:p>
        </p:txBody>
      </p:sp>
      <p:sp>
        <p:nvSpPr>
          <p:cNvPr id="101379" name="Rectangle 3"/>
          <p:cNvSpPr>
            <a:spLocks noChangeArrowheads="1"/>
          </p:cNvSpPr>
          <p:nvPr/>
        </p:nvSpPr>
        <p:spPr bwMode="auto">
          <a:xfrm>
            <a:off x="0" y="762000"/>
            <a:ext cx="3132138"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Basis-BINAS:</a:t>
            </a:r>
            <a:endParaRPr lang="nl-NL" sz="3600" b="1">
              <a:solidFill>
                <a:srgbClr val="FF3300"/>
              </a:solidFill>
              <a:effectLst>
                <a:outerShdw blurRad="38100" dist="38100" dir="2700000" algn="tl">
                  <a:srgbClr val="000000"/>
                </a:outerShdw>
              </a:effectLst>
            </a:endParaRPr>
          </a:p>
        </p:txBody>
      </p:sp>
      <p:sp>
        <p:nvSpPr>
          <p:cNvPr id="101380" name="Rectangle 4"/>
          <p:cNvSpPr>
            <a:spLocks noChangeArrowheads="1"/>
          </p:cNvSpPr>
          <p:nvPr/>
        </p:nvSpPr>
        <p:spPr bwMode="auto">
          <a:xfrm>
            <a:off x="2763838" y="739775"/>
            <a:ext cx="4038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halfwaardetijd 8 d</a:t>
            </a:r>
          </a:p>
        </p:txBody>
      </p:sp>
      <p:sp>
        <p:nvSpPr>
          <p:cNvPr id="101399" name="AutoShape 23"/>
          <p:cNvSpPr>
            <a:spLocks noChangeArrowheads="1"/>
          </p:cNvSpPr>
          <p:nvPr/>
        </p:nvSpPr>
        <p:spPr bwMode="auto">
          <a:xfrm>
            <a:off x="104775" y="5133975"/>
            <a:ext cx="2133600" cy="1676400"/>
          </a:xfrm>
          <a:prstGeom prst="wedgeRoundRectCallout">
            <a:avLst>
              <a:gd name="adj1" fmla="val 144792"/>
              <a:gd name="adj2" fmla="val -13854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000000"/>
                  </a:outerShdw>
                </a:effectLst>
              </a:rPr>
              <a:t>50% bij 8 d</a:t>
            </a:r>
            <a:endParaRPr lang="nl-NL" sz="4000" b="1">
              <a:solidFill>
                <a:srgbClr val="FF3300"/>
              </a:solidFill>
              <a:effectLst>
                <a:outerShdw blurRad="38100" dist="38100" dir="2700000" algn="tl">
                  <a:srgbClr val="000000"/>
                </a:outerShdw>
              </a:effectLst>
            </a:endParaRPr>
          </a:p>
        </p:txBody>
      </p:sp>
      <p:sp>
        <p:nvSpPr>
          <p:cNvPr id="101400" name="AutoShape 24"/>
          <p:cNvSpPr>
            <a:spLocks noChangeArrowheads="1"/>
          </p:cNvSpPr>
          <p:nvPr/>
        </p:nvSpPr>
        <p:spPr bwMode="auto">
          <a:xfrm>
            <a:off x="4724400" y="1600200"/>
            <a:ext cx="2133600" cy="1524000"/>
          </a:xfrm>
          <a:prstGeom prst="wedgeRoundRectCallout">
            <a:avLst>
              <a:gd name="adj1" fmla="val -4838"/>
              <a:gd name="adj2" fmla="val 121981"/>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000000"/>
                  </a:outerShdw>
                </a:effectLst>
              </a:rPr>
              <a:t>25% bij 16 d</a:t>
            </a:r>
            <a:endParaRPr lang="nl-NL" sz="4000" b="1">
              <a:solidFill>
                <a:srgbClr val="FF3300"/>
              </a:solidFill>
              <a:effectLst>
                <a:outerShdw blurRad="38100" dist="38100" dir="2700000" algn="tl">
                  <a:srgbClr val="000000"/>
                </a:outerShdw>
              </a:effectLst>
            </a:endParaRPr>
          </a:p>
        </p:txBody>
      </p:sp>
      <p:sp>
        <p:nvSpPr>
          <p:cNvPr id="101401" name="AutoShape 25"/>
          <p:cNvSpPr>
            <a:spLocks noChangeArrowheads="1"/>
          </p:cNvSpPr>
          <p:nvPr/>
        </p:nvSpPr>
        <p:spPr bwMode="auto">
          <a:xfrm>
            <a:off x="7010400" y="1752600"/>
            <a:ext cx="2133600" cy="1524000"/>
          </a:xfrm>
          <a:prstGeom prst="wedgeRoundRectCallout">
            <a:avLst>
              <a:gd name="adj1" fmla="val -42185"/>
              <a:gd name="adj2" fmla="val 140106"/>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000000"/>
                  </a:outerShdw>
                </a:effectLst>
              </a:rPr>
              <a:t>12,5% bij 24 d</a:t>
            </a:r>
            <a:endParaRPr lang="nl-NL" sz="4000" b="1">
              <a:solidFill>
                <a:srgbClr val="FF3300"/>
              </a:solidFill>
              <a:effectLst>
                <a:outerShdw blurRad="38100" dist="38100" dir="2700000" algn="tl">
                  <a:srgbClr val="000000"/>
                </a:outerShdw>
              </a:effectLst>
            </a:endParaRPr>
          </a:p>
        </p:txBody>
      </p:sp>
      <p:sp>
        <p:nvSpPr>
          <p:cNvPr id="101406" name="Text Box 32"/>
          <p:cNvSpPr txBox="1">
            <a:spLocks noChangeArrowheads="1"/>
          </p:cNvSpPr>
          <p:nvPr/>
        </p:nvSpPr>
        <p:spPr bwMode="auto">
          <a:xfrm>
            <a:off x="8199503" y="6443329"/>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2345201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wipe(left)">
                                      <p:cBhvr>
                                        <p:cTn id="11" dur="500"/>
                                        <p:tgtEl>
                                          <p:spTgt spid="1013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1380"/>
                                        </p:tgtEl>
                                        <p:attrNameLst>
                                          <p:attrName>style.visibility</p:attrName>
                                        </p:attrNameLst>
                                      </p:cBhvr>
                                      <p:to>
                                        <p:strVal val="visible"/>
                                      </p:to>
                                    </p:set>
                                    <p:animEffect transition="in" filter="wipe(left)">
                                      <p:cBhvr>
                                        <p:cTn id="16" dur="500"/>
                                        <p:tgtEl>
                                          <p:spTgt spid="1013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1407"/>
                                        </p:tgtEl>
                                        <p:attrNameLst>
                                          <p:attrName>style.visibility</p:attrName>
                                        </p:attrNameLst>
                                      </p:cBhvr>
                                      <p:to>
                                        <p:strVal val="visible"/>
                                      </p:to>
                                    </p:set>
                                    <p:animEffect transition="in" filter="dissolve">
                                      <p:cBhvr>
                                        <p:cTn id="21" dur="500"/>
                                        <p:tgtEl>
                                          <p:spTgt spid="1014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1399"/>
                                        </p:tgtEl>
                                        <p:attrNameLst>
                                          <p:attrName>style.visibility</p:attrName>
                                        </p:attrNameLst>
                                      </p:cBhvr>
                                      <p:to>
                                        <p:strVal val="visible"/>
                                      </p:to>
                                    </p:set>
                                    <p:animEffect transition="in" filter="dissolve">
                                      <p:cBhvr>
                                        <p:cTn id="26" dur="500"/>
                                        <p:tgtEl>
                                          <p:spTgt spid="1013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1400"/>
                                        </p:tgtEl>
                                        <p:attrNameLst>
                                          <p:attrName>style.visibility</p:attrName>
                                        </p:attrNameLst>
                                      </p:cBhvr>
                                      <p:to>
                                        <p:strVal val="visible"/>
                                      </p:to>
                                    </p:set>
                                    <p:animEffect transition="in" filter="dissolve">
                                      <p:cBhvr>
                                        <p:cTn id="31" dur="500"/>
                                        <p:tgtEl>
                                          <p:spTgt spid="10140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1401"/>
                                        </p:tgtEl>
                                        <p:attrNameLst>
                                          <p:attrName>style.visibility</p:attrName>
                                        </p:attrNameLst>
                                      </p:cBhvr>
                                      <p:to>
                                        <p:strVal val="visible"/>
                                      </p:to>
                                    </p:set>
                                    <p:animEffect transition="in" filter="dissolve">
                                      <p:cBhvr>
                                        <p:cTn id="36" dur="500"/>
                                        <p:tgtEl>
                                          <p:spTgt spid="10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autoUpdateAnimBg="0"/>
      <p:bldP spid="101380" grpId="0" autoUpdateAnimBg="0"/>
      <p:bldP spid="101399" grpId="0" animBg="1" autoUpdateAnimBg="0"/>
      <p:bldP spid="101400" grpId="0" animBg="1" autoUpdateAnimBg="0"/>
      <p:bldP spid="10140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27" name="Object 19"/>
          <p:cNvGraphicFramePr>
            <a:graphicFrameLocks noChangeAspect="1"/>
          </p:cNvGraphicFramePr>
          <p:nvPr/>
        </p:nvGraphicFramePr>
        <p:xfrm>
          <a:off x="-180975" y="536575"/>
          <a:ext cx="9505950" cy="6419850"/>
        </p:xfrm>
        <a:graphic>
          <a:graphicData uri="http://schemas.openxmlformats.org/presentationml/2006/ole">
            <mc:AlternateContent xmlns:mc="http://schemas.openxmlformats.org/markup-compatibility/2006">
              <mc:Choice xmlns:v="urn:schemas-microsoft-com:vml" Requires="v">
                <p:oleObj spid="_x0000_s4102" name="Grafiek" r:id="rId3" imgW="4857750" imgH="3409950" progId="Excel.Chart.8">
                  <p:embed/>
                </p:oleObj>
              </mc:Choice>
              <mc:Fallback>
                <p:oleObj name="Grafiek" r:id="rId3" imgW="4857750" imgH="34099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36575"/>
                        <a:ext cx="9505950"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78" name="Rectangle 2"/>
          <p:cNvSpPr>
            <a:spLocks noChangeArrowheads="1"/>
          </p:cNvSpPr>
          <p:nvPr/>
        </p:nvSpPr>
        <p:spPr bwMode="auto">
          <a:xfrm>
            <a:off x="0" y="-25400"/>
            <a:ext cx="9144000" cy="61595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FF3300"/>
                </a:solidFill>
                <a:effectLst>
                  <a:outerShdw blurRad="38100" dist="38100" dir="2700000" algn="tl">
                    <a:srgbClr val="000000"/>
                  </a:outerShdw>
                </a:effectLst>
              </a:rPr>
              <a:t>Hoe groot is de halveringstijd van deze isotoop?</a:t>
            </a:r>
            <a:endParaRPr lang="nl-NL" altLang="nl-NL" sz="3200" b="1">
              <a:solidFill>
                <a:srgbClr val="FF3300"/>
              </a:solidFill>
              <a:effectLst>
                <a:outerShdw blurRad="38100" dist="38100" dir="2700000" algn="tl">
                  <a:srgbClr val="000000"/>
                </a:outerShdw>
              </a:effectLst>
            </a:endParaRPr>
          </a:p>
        </p:txBody>
      </p:sp>
      <p:sp>
        <p:nvSpPr>
          <p:cNvPr id="101401" name="AutoShape 25"/>
          <p:cNvSpPr>
            <a:spLocks noChangeArrowheads="1"/>
          </p:cNvSpPr>
          <p:nvPr/>
        </p:nvSpPr>
        <p:spPr bwMode="auto">
          <a:xfrm>
            <a:off x="3419475" y="836613"/>
            <a:ext cx="5473700" cy="1008062"/>
          </a:xfrm>
          <a:prstGeom prst="wedgeRoundRectCallout">
            <a:avLst>
              <a:gd name="adj1" fmla="val -90634"/>
              <a:gd name="adj2" fmla="val 18338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Activiteit is gehalveerd als deze 200 Bq is geworden.</a:t>
            </a:r>
            <a:endParaRPr lang="nl-NL" altLang="nl-NL" sz="2800" b="1">
              <a:solidFill>
                <a:srgbClr val="FF3300"/>
              </a:solidFill>
              <a:effectLst>
                <a:outerShdw blurRad="38100" dist="38100" dir="2700000" algn="tl">
                  <a:srgbClr val="000000"/>
                </a:outerShdw>
              </a:effectLst>
            </a:endParaRPr>
          </a:p>
        </p:txBody>
      </p:sp>
      <p:sp>
        <p:nvSpPr>
          <p:cNvPr id="299022" name="Text Box 32"/>
          <p:cNvSpPr txBox="1">
            <a:spLocks noChangeArrowheads="1"/>
          </p:cNvSpPr>
          <p:nvPr/>
        </p:nvSpPr>
        <p:spPr bwMode="auto">
          <a:xfrm>
            <a:off x="820737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
        <p:nvSpPr>
          <p:cNvPr id="299024" name="Freeform 16"/>
          <p:cNvSpPr>
            <a:spLocks/>
          </p:cNvSpPr>
          <p:nvPr/>
        </p:nvSpPr>
        <p:spPr bwMode="auto">
          <a:xfrm>
            <a:off x="1123950" y="3289300"/>
            <a:ext cx="1377950" cy="7938"/>
          </a:xfrm>
          <a:custGeom>
            <a:avLst/>
            <a:gdLst>
              <a:gd name="T0" fmla="*/ 0 w 868"/>
              <a:gd name="T1" fmla="*/ 5 h 5"/>
              <a:gd name="T2" fmla="*/ 868 w 868"/>
              <a:gd name="T3" fmla="*/ 0 h 5"/>
            </a:gdLst>
            <a:ahLst/>
            <a:cxnLst>
              <a:cxn ang="0">
                <a:pos x="T0" y="T1"/>
              </a:cxn>
              <a:cxn ang="0">
                <a:pos x="T2" y="T3"/>
              </a:cxn>
            </a:cxnLst>
            <a:rect l="0" t="0" r="r" b="b"/>
            <a:pathLst>
              <a:path w="868" h="5">
                <a:moveTo>
                  <a:pt x="0" y="5"/>
                </a:moveTo>
                <a:lnTo>
                  <a:pt x="868" y="0"/>
                </a:lnTo>
              </a:path>
            </a:pathLst>
          </a:custGeom>
          <a:noFill/>
          <a:ln w="38100" cmpd="sng">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299025" name="Freeform 17"/>
          <p:cNvSpPr>
            <a:spLocks/>
          </p:cNvSpPr>
          <p:nvPr/>
        </p:nvSpPr>
        <p:spPr bwMode="auto">
          <a:xfrm>
            <a:off x="2489200" y="3302000"/>
            <a:ext cx="25400" cy="2451100"/>
          </a:xfrm>
          <a:custGeom>
            <a:avLst/>
            <a:gdLst>
              <a:gd name="T0" fmla="*/ 16 w 16"/>
              <a:gd name="T1" fmla="*/ 0 h 1544"/>
              <a:gd name="T2" fmla="*/ 0 w 16"/>
              <a:gd name="T3" fmla="*/ 1544 h 1544"/>
            </a:gdLst>
            <a:ahLst/>
            <a:cxnLst>
              <a:cxn ang="0">
                <a:pos x="T0" y="T1"/>
              </a:cxn>
              <a:cxn ang="0">
                <a:pos x="T2" y="T3"/>
              </a:cxn>
            </a:cxnLst>
            <a:rect l="0" t="0" r="r" b="b"/>
            <a:pathLst>
              <a:path w="16" h="1544">
                <a:moveTo>
                  <a:pt x="16" y="0"/>
                </a:moveTo>
                <a:lnTo>
                  <a:pt x="0" y="1544"/>
                </a:lnTo>
              </a:path>
            </a:pathLst>
          </a:custGeom>
          <a:noFill/>
          <a:ln w="38100" cmpd="sng">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2" name="AutoShape 25"/>
          <p:cNvSpPr>
            <a:spLocks noChangeArrowheads="1"/>
          </p:cNvSpPr>
          <p:nvPr/>
        </p:nvSpPr>
        <p:spPr bwMode="auto">
          <a:xfrm>
            <a:off x="6156325" y="2636838"/>
            <a:ext cx="2665413" cy="936625"/>
          </a:xfrm>
          <a:prstGeom prst="wedgeRoundRectCallout">
            <a:avLst>
              <a:gd name="adj1" fmla="val -184486"/>
              <a:gd name="adj2" fmla="val 276611"/>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halfwaardetijd</a:t>
            </a:r>
          </a:p>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 is 35 s.</a:t>
            </a:r>
            <a:endParaRPr lang="nl-NL" altLang="nl-NL" sz="28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987815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27"/>
                                        </p:tgtEl>
                                        <p:attrNameLst>
                                          <p:attrName>style.visibility</p:attrName>
                                        </p:attrNameLst>
                                      </p:cBhvr>
                                      <p:to>
                                        <p:strVal val="visible"/>
                                      </p:to>
                                    </p:set>
                                    <p:animEffect transition="in" filter="dissolve">
                                      <p:cBhvr>
                                        <p:cTn id="12" dur="500"/>
                                        <p:tgtEl>
                                          <p:spTgt spid="2990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401"/>
                                        </p:tgtEl>
                                        <p:attrNameLst>
                                          <p:attrName>style.visibility</p:attrName>
                                        </p:attrNameLst>
                                      </p:cBhvr>
                                      <p:to>
                                        <p:strVal val="visible"/>
                                      </p:to>
                                    </p:set>
                                    <p:animEffect transition="in" filter="dissolve">
                                      <p:cBhvr>
                                        <p:cTn id="17" dur="500"/>
                                        <p:tgtEl>
                                          <p:spTgt spid="1014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9024"/>
                                        </p:tgtEl>
                                        <p:attrNameLst>
                                          <p:attrName>style.visibility</p:attrName>
                                        </p:attrNameLst>
                                      </p:cBhvr>
                                      <p:to>
                                        <p:strVal val="visible"/>
                                      </p:to>
                                    </p:set>
                                    <p:animEffect transition="in" filter="wipe(left)">
                                      <p:cBhvr>
                                        <p:cTn id="22" dur="1000"/>
                                        <p:tgtEl>
                                          <p:spTgt spid="2990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9025"/>
                                        </p:tgtEl>
                                        <p:attrNameLst>
                                          <p:attrName>style.visibility</p:attrName>
                                        </p:attrNameLst>
                                      </p:cBhvr>
                                      <p:to>
                                        <p:strVal val="visible"/>
                                      </p:to>
                                    </p:set>
                                    <p:animEffect transition="in" filter="wipe(up)">
                                      <p:cBhvr>
                                        <p:cTn id="27" dur="1000"/>
                                        <p:tgtEl>
                                          <p:spTgt spid="2990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99027" grpId="0"/>
      <p:bldP spid="101378" grpId="0" autoUpdateAnimBg="0"/>
      <p:bldP spid="101401" grpId="0" animBg="1" autoUpdateAnimBg="0"/>
      <p:bldP spid="299024" grpId="0" animBg="1"/>
      <p:bldP spid="299025" grpId="0" animBg="1"/>
      <p:bldP spid="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50800"/>
            <a:ext cx="9144000" cy="76200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FF3300"/>
                </a:solidFill>
                <a:effectLst>
                  <a:outerShdw blurRad="38100" dist="38100" dir="2700000" algn="tl">
                    <a:srgbClr val="000000"/>
                  </a:outerShdw>
                </a:effectLst>
              </a:rPr>
              <a:t>Halveringstijd Polonium-209 is 200 jaar.</a:t>
            </a:r>
            <a:endParaRPr lang="nl-NL" altLang="nl-NL" sz="3200" b="1">
              <a:solidFill>
                <a:srgbClr val="FF3300"/>
              </a:solidFill>
              <a:effectLst>
                <a:outerShdw blurRad="38100" dist="38100" dir="2700000" algn="tl">
                  <a:srgbClr val="000000"/>
                </a:outerShdw>
              </a:effectLst>
            </a:endParaRPr>
          </a:p>
        </p:txBody>
      </p:sp>
      <p:sp>
        <p:nvSpPr>
          <p:cNvPr id="105475" name="Rectangle 3"/>
          <p:cNvSpPr>
            <a:spLocks noChangeArrowheads="1"/>
          </p:cNvSpPr>
          <p:nvPr/>
        </p:nvSpPr>
        <p:spPr bwMode="auto">
          <a:xfrm>
            <a:off x="0" y="549275"/>
            <a:ext cx="9144000" cy="83820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FF3300"/>
                </a:solidFill>
                <a:effectLst>
                  <a:outerShdw blurRad="38100" dist="38100" dir="2700000" algn="tl">
                    <a:srgbClr val="000000"/>
                  </a:outerShdw>
                </a:effectLst>
              </a:rPr>
              <a:t>Hoeveel % is er over na 1000 jaar?</a:t>
            </a:r>
            <a:endParaRPr lang="nl-NL" altLang="nl-NL" sz="3200" b="1">
              <a:solidFill>
                <a:srgbClr val="FF3300"/>
              </a:solidFill>
              <a:effectLst>
                <a:outerShdw blurRad="38100" dist="38100" dir="2700000" algn="tl">
                  <a:srgbClr val="000000"/>
                </a:outerShdw>
              </a:effectLst>
            </a:endParaRPr>
          </a:p>
        </p:txBody>
      </p:sp>
      <p:sp>
        <p:nvSpPr>
          <p:cNvPr id="300041" name="Text Box 29"/>
          <p:cNvSpPr txBox="1">
            <a:spLocks noChangeArrowheads="1"/>
          </p:cNvSpPr>
          <p:nvPr/>
        </p:nvSpPr>
        <p:spPr bwMode="auto">
          <a:xfrm>
            <a:off x="8207375" y="6430297"/>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graphicFrame>
        <p:nvGraphicFramePr>
          <p:cNvPr id="300081" name="Group 49"/>
          <p:cNvGraphicFramePr>
            <a:graphicFrameLocks noGrp="1"/>
          </p:cNvGraphicFramePr>
          <p:nvPr/>
        </p:nvGraphicFramePr>
        <p:xfrm>
          <a:off x="3276600" y="1219200"/>
          <a:ext cx="5819775" cy="5272091"/>
        </p:xfrm>
        <a:graphic>
          <a:graphicData uri="http://schemas.openxmlformats.org/drawingml/2006/table">
            <a:tbl>
              <a:tblPr/>
              <a:tblGrid>
                <a:gridCol w="2795588"/>
                <a:gridCol w="3024187"/>
              </a:tblGrid>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Tijd in jaar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 Po-209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0073" name="Text Box 41"/>
          <p:cNvSpPr txBox="1">
            <a:spLocks noChangeArrowheads="1"/>
          </p:cNvSpPr>
          <p:nvPr/>
        </p:nvSpPr>
        <p:spPr bwMode="auto">
          <a:xfrm>
            <a:off x="3276600" y="2924175"/>
            <a:ext cx="1081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200</a:t>
            </a:r>
          </a:p>
        </p:txBody>
      </p:sp>
      <p:sp>
        <p:nvSpPr>
          <p:cNvPr id="300075" name="Text Box 43"/>
          <p:cNvSpPr txBox="1">
            <a:spLocks noChangeArrowheads="1"/>
          </p:cNvSpPr>
          <p:nvPr/>
        </p:nvSpPr>
        <p:spPr bwMode="auto">
          <a:xfrm>
            <a:off x="3276600" y="4365625"/>
            <a:ext cx="1081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600</a:t>
            </a:r>
          </a:p>
        </p:txBody>
      </p:sp>
      <p:sp>
        <p:nvSpPr>
          <p:cNvPr id="300076" name="Text Box 44"/>
          <p:cNvSpPr txBox="1">
            <a:spLocks noChangeArrowheads="1"/>
          </p:cNvSpPr>
          <p:nvPr/>
        </p:nvSpPr>
        <p:spPr bwMode="auto">
          <a:xfrm>
            <a:off x="3276600" y="3644900"/>
            <a:ext cx="1081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400</a:t>
            </a:r>
          </a:p>
        </p:txBody>
      </p:sp>
      <p:sp>
        <p:nvSpPr>
          <p:cNvPr id="300077" name="Text Box 45"/>
          <p:cNvSpPr txBox="1">
            <a:spLocks noChangeArrowheads="1"/>
          </p:cNvSpPr>
          <p:nvPr/>
        </p:nvSpPr>
        <p:spPr bwMode="auto">
          <a:xfrm>
            <a:off x="6084888" y="2924175"/>
            <a:ext cx="1439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50</a:t>
            </a:r>
          </a:p>
        </p:txBody>
      </p:sp>
      <p:sp>
        <p:nvSpPr>
          <p:cNvPr id="300078" name="Text Box 46"/>
          <p:cNvSpPr txBox="1">
            <a:spLocks noChangeArrowheads="1"/>
          </p:cNvSpPr>
          <p:nvPr/>
        </p:nvSpPr>
        <p:spPr bwMode="auto">
          <a:xfrm>
            <a:off x="3348038" y="5157788"/>
            <a:ext cx="1081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800</a:t>
            </a:r>
          </a:p>
        </p:txBody>
      </p:sp>
      <p:sp>
        <p:nvSpPr>
          <p:cNvPr id="300079" name="Text Box 47"/>
          <p:cNvSpPr txBox="1">
            <a:spLocks noChangeArrowheads="1"/>
          </p:cNvSpPr>
          <p:nvPr/>
        </p:nvSpPr>
        <p:spPr bwMode="auto">
          <a:xfrm>
            <a:off x="3276600" y="5889625"/>
            <a:ext cx="1511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1000</a:t>
            </a:r>
          </a:p>
        </p:txBody>
      </p:sp>
      <p:sp>
        <p:nvSpPr>
          <p:cNvPr id="300082" name="Text Box 50"/>
          <p:cNvSpPr txBox="1">
            <a:spLocks noChangeArrowheads="1"/>
          </p:cNvSpPr>
          <p:nvPr/>
        </p:nvSpPr>
        <p:spPr bwMode="auto">
          <a:xfrm>
            <a:off x="6084888" y="4437063"/>
            <a:ext cx="1439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12,5</a:t>
            </a:r>
          </a:p>
        </p:txBody>
      </p:sp>
      <p:sp>
        <p:nvSpPr>
          <p:cNvPr id="300083" name="Text Box 51"/>
          <p:cNvSpPr txBox="1">
            <a:spLocks noChangeArrowheads="1"/>
          </p:cNvSpPr>
          <p:nvPr/>
        </p:nvSpPr>
        <p:spPr bwMode="auto">
          <a:xfrm>
            <a:off x="6084888" y="3644900"/>
            <a:ext cx="1439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25</a:t>
            </a:r>
          </a:p>
        </p:txBody>
      </p:sp>
      <p:sp>
        <p:nvSpPr>
          <p:cNvPr id="300084" name="Text Box 52"/>
          <p:cNvSpPr txBox="1">
            <a:spLocks noChangeArrowheads="1"/>
          </p:cNvSpPr>
          <p:nvPr/>
        </p:nvSpPr>
        <p:spPr bwMode="auto">
          <a:xfrm>
            <a:off x="6084888" y="5157788"/>
            <a:ext cx="1439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6,25</a:t>
            </a:r>
          </a:p>
        </p:txBody>
      </p:sp>
      <p:sp>
        <p:nvSpPr>
          <p:cNvPr id="300085" name="Text Box 53"/>
          <p:cNvSpPr txBox="1">
            <a:spLocks noChangeArrowheads="1"/>
          </p:cNvSpPr>
          <p:nvPr/>
        </p:nvSpPr>
        <p:spPr bwMode="auto">
          <a:xfrm>
            <a:off x="6084888" y="5876925"/>
            <a:ext cx="1439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3,125</a:t>
            </a:r>
          </a:p>
        </p:txBody>
      </p:sp>
      <p:sp>
        <p:nvSpPr>
          <p:cNvPr id="101401" name="AutoShape 25"/>
          <p:cNvSpPr>
            <a:spLocks noChangeArrowheads="1"/>
          </p:cNvSpPr>
          <p:nvPr/>
        </p:nvSpPr>
        <p:spPr bwMode="auto">
          <a:xfrm>
            <a:off x="179388" y="4941888"/>
            <a:ext cx="2665412" cy="936625"/>
          </a:xfrm>
          <a:prstGeom prst="wedgeRoundRectCallout">
            <a:avLst>
              <a:gd name="adj1" fmla="val 63102"/>
              <a:gd name="adj2" fmla="val -395255"/>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Maak een tabel . . .</a:t>
            </a:r>
            <a:endParaRPr lang="nl-NL" altLang="nl-NL" sz="2800" b="1">
              <a:solidFill>
                <a:srgbClr val="FF3300"/>
              </a:solidFill>
              <a:effectLst>
                <a:outerShdw blurRad="38100" dist="38100" dir="2700000" algn="tl">
                  <a:srgbClr val="000000"/>
                </a:outerShdw>
              </a:effectLst>
            </a:endParaRPr>
          </a:p>
        </p:txBody>
      </p:sp>
      <p:sp>
        <p:nvSpPr>
          <p:cNvPr id="2" name="AutoShape 25"/>
          <p:cNvSpPr>
            <a:spLocks noChangeArrowheads="1"/>
          </p:cNvSpPr>
          <p:nvPr/>
        </p:nvSpPr>
        <p:spPr bwMode="auto">
          <a:xfrm>
            <a:off x="250825" y="1412875"/>
            <a:ext cx="2881313" cy="1439863"/>
          </a:xfrm>
          <a:prstGeom prst="wedgeRoundRectCallout">
            <a:avLst>
              <a:gd name="adj1" fmla="val 154847"/>
              <a:gd name="adj2" fmla="val 275690"/>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Na 1000 jaar is dus nog 3,125% over!</a:t>
            </a:r>
            <a:endParaRPr lang="nl-NL" altLang="nl-NL" sz="28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748905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left)">
                                      <p:cBhvr>
                                        <p:cTn id="7" dur="500"/>
                                        <p:tgtEl>
                                          <p:spTgt spid="1054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475"/>
                                        </p:tgtEl>
                                        <p:attrNameLst>
                                          <p:attrName>style.visibility</p:attrName>
                                        </p:attrNameLst>
                                      </p:cBhvr>
                                      <p:to>
                                        <p:strVal val="visible"/>
                                      </p:to>
                                    </p:set>
                                    <p:animEffect transition="in" filter="wipe(left)">
                                      <p:cBhvr>
                                        <p:cTn id="11" dur="500"/>
                                        <p:tgtEl>
                                          <p:spTgt spid="1054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00081"/>
                                        </p:tgtEl>
                                        <p:attrNameLst>
                                          <p:attrName>style.visibility</p:attrName>
                                        </p:attrNameLst>
                                      </p:cBhvr>
                                      <p:to>
                                        <p:strVal val="visible"/>
                                      </p:to>
                                    </p:set>
                                    <p:animEffect transition="in" filter="dissolve">
                                      <p:cBhvr>
                                        <p:cTn id="16" dur="500"/>
                                        <p:tgtEl>
                                          <p:spTgt spid="3000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1401"/>
                                        </p:tgtEl>
                                        <p:attrNameLst>
                                          <p:attrName>style.visibility</p:attrName>
                                        </p:attrNameLst>
                                      </p:cBhvr>
                                      <p:to>
                                        <p:strVal val="visible"/>
                                      </p:to>
                                    </p:set>
                                    <p:animEffect transition="in" filter="dissolve">
                                      <p:cBhvr>
                                        <p:cTn id="21" dur="500"/>
                                        <p:tgtEl>
                                          <p:spTgt spid="101401"/>
                                        </p:tgtEl>
                                      </p:cBhvr>
                                    </p:animEffect>
                                  </p:childTnLst>
                                  <p:subTnLst>
                                    <p:set>
                                      <p:cBhvr override="childStyle">
                                        <p:cTn dur="1" fill="hold" display="0" masterRel="nextClick" afterEffect="1"/>
                                        <p:tgtEl>
                                          <p:spTgt spid="101401"/>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iterate type="lt">
                                    <p:tmPct val="10000"/>
                                  </p:iterate>
                                  <p:childTnLst>
                                    <p:set>
                                      <p:cBhvr>
                                        <p:cTn id="25" dur="1" fill="hold">
                                          <p:stCondLst>
                                            <p:cond delay="0"/>
                                          </p:stCondLst>
                                        </p:cTn>
                                        <p:tgtEl>
                                          <p:spTgt spid="300073"/>
                                        </p:tgtEl>
                                        <p:attrNameLst>
                                          <p:attrName>style.visibility</p:attrName>
                                        </p:attrNameLst>
                                      </p:cBhvr>
                                      <p:to>
                                        <p:strVal val="visible"/>
                                      </p:to>
                                    </p:set>
                                    <p:anim calcmode="lin" valueType="num">
                                      <p:cBhvr additive="base">
                                        <p:cTn id="26" dur="500" fill="hold"/>
                                        <p:tgtEl>
                                          <p:spTgt spid="300073"/>
                                        </p:tgtEl>
                                        <p:attrNameLst>
                                          <p:attrName>ppt_x</p:attrName>
                                        </p:attrNameLst>
                                      </p:cBhvr>
                                      <p:tavLst>
                                        <p:tav tm="0">
                                          <p:val>
                                            <p:strVal val="#ppt_x"/>
                                          </p:val>
                                        </p:tav>
                                        <p:tav tm="100000">
                                          <p:val>
                                            <p:strVal val="#ppt_x"/>
                                          </p:val>
                                        </p:tav>
                                      </p:tavLst>
                                    </p:anim>
                                    <p:anim calcmode="lin" valueType="num">
                                      <p:cBhvr additive="base">
                                        <p:cTn id="27" dur="500" fill="hold"/>
                                        <p:tgtEl>
                                          <p:spTgt spid="30007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iterate type="lt">
                                    <p:tmPct val="10000"/>
                                  </p:iterate>
                                  <p:childTnLst>
                                    <p:set>
                                      <p:cBhvr>
                                        <p:cTn id="31" dur="1" fill="hold">
                                          <p:stCondLst>
                                            <p:cond delay="0"/>
                                          </p:stCondLst>
                                        </p:cTn>
                                        <p:tgtEl>
                                          <p:spTgt spid="300077"/>
                                        </p:tgtEl>
                                        <p:attrNameLst>
                                          <p:attrName>style.visibility</p:attrName>
                                        </p:attrNameLst>
                                      </p:cBhvr>
                                      <p:to>
                                        <p:strVal val="visible"/>
                                      </p:to>
                                    </p:set>
                                    <p:anim calcmode="lin" valueType="num">
                                      <p:cBhvr additive="base">
                                        <p:cTn id="32" dur="500" fill="hold"/>
                                        <p:tgtEl>
                                          <p:spTgt spid="300077"/>
                                        </p:tgtEl>
                                        <p:attrNameLst>
                                          <p:attrName>ppt_x</p:attrName>
                                        </p:attrNameLst>
                                      </p:cBhvr>
                                      <p:tavLst>
                                        <p:tav tm="0">
                                          <p:val>
                                            <p:strVal val="#ppt_x"/>
                                          </p:val>
                                        </p:tav>
                                        <p:tav tm="100000">
                                          <p:val>
                                            <p:strVal val="#ppt_x"/>
                                          </p:val>
                                        </p:tav>
                                      </p:tavLst>
                                    </p:anim>
                                    <p:anim calcmode="lin" valueType="num">
                                      <p:cBhvr additive="base">
                                        <p:cTn id="33" dur="500" fill="hold"/>
                                        <p:tgtEl>
                                          <p:spTgt spid="30007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iterate type="lt">
                                    <p:tmPct val="10000"/>
                                  </p:iterate>
                                  <p:childTnLst>
                                    <p:set>
                                      <p:cBhvr>
                                        <p:cTn id="37" dur="1" fill="hold">
                                          <p:stCondLst>
                                            <p:cond delay="0"/>
                                          </p:stCondLst>
                                        </p:cTn>
                                        <p:tgtEl>
                                          <p:spTgt spid="300076"/>
                                        </p:tgtEl>
                                        <p:attrNameLst>
                                          <p:attrName>style.visibility</p:attrName>
                                        </p:attrNameLst>
                                      </p:cBhvr>
                                      <p:to>
                                        <p:strVal val="visible"/>
                                      </p:to>
                                    </p:set>
                                    <p:anim calcmode="lin" valueType="num">
                                      <p:cBhvr additive="base">
                                        <p:cTn id="38" dur="500" fill="hold"/>
                                        <p:tgtEl>
                                          <p:spTgt spid="300076"/>
                                        </p:tgtEl>
                                        <p:attrNameLst>
                                          <p:attrName>ppt_x</p:attrName>
                                        </p:attrNameLst>
                                      </p:cBhvr>
                                      <p:tavLst>
                                        <p:tav tm="0">
                                          <p:val>
                                            <p:strVal val="#ppt_x"/>
                                          </p:val>
                                        </p:tav>
                                        <p:tav tm="100000">
                                          <p:val>
                                            <p:strVal val="#ppt_x"/>
                                          </p:val>
                                        </p:tav>
                                      </p:tavLst>
                                    </p:anim>
                                    <p:anim calcmode="lin" valueType="num">
                                      <p:cBhvr additive="base">
                                        <p:cTn id="39" dur="500" fill="hold"/>
                                        <p:tgtEl>
                                          <p:spTgt spid="300076"/>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iterate type="lt">
                                    <p:tmPct val="10000"/>
                                  </p:iterate>
                                  <p:childTnLst>
                                    <p:set>
                                      <p:cBhvr>
                                        <p:cTn id="43" dur="1" fill="hold">
                                          <p:stCondLst>
                                            <p:cond delay="0"/>
                                          </p:stCondLst>
                                        </p:cTn>
                                        <p:tgtEl>
                                          <p:spTgt spid="300083"/>
                                        </p:tgtEl>
                                        <p:attrNameLst>
                                          <p:attrName>style.visibility</p:attrName>
                                        </p:attrNameLst>
                                      </p:cBhvr>
                                      <p:to>
                                        <p:strVal val="visible"/>
                                      </p:to>
                                    </p:set>
                                    <p:anim calcmode="lin" valueType="num">
                                      <p:cBhvr additive="base">
                                        <p:cTn id="44" dur="500" fill="hold"/>
                                        <p:tgtEl>
                                          <p:spTgt spid="300083"/>
                                        </p:tgtEl>
                                        <p:attrNameLst>
                                          <p:attrName>ppt_x</p:attrName>
                                        </p:attrNameLst>
                                      </p:cBhvr>
                                      <p:tavLst>
                                        <p:tav tm="0">
                                          <p:val>
                                            <p:strVal val="#ppt_x"/>
                                          </p:val>
                                        </p:tav>
                                        <p:tav tm="100000">
                                          <p:val>
                                            <p:strVal val="#ppt_x"/>
                                          </p:val>
                                        </p:tav>
                                      </p:tavLst>
                                    </p:anim>
                                    <p:anim calcmode="lin" valueType="num">
                                      <p:cBhvr additive="base">
                                        <p:cTn id="45" dur="500" fill="hold"/>
                                        <p:tgtEl>
                                          <p:spTgt spid="30008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iterate type="lt">
                                    <p:tmPct val="10000"/>
                                  </p:iterate>
                                  <p:childTnLst>
                                    <p:set>
                                      <p:cBhvr>
                                        <p:cTn id="49" dur="1" fill="hold">
                                          <p:stCondLst>
                                            <p:cond delay="0"/>
                                          </p:stCondLst>
                                        </p:cTn>
                                        <p:tgtEl>
                                          <p:spTgt spid="300075"/>
                                        </p:tgtEl>
                                        <p:attrNameLst>
                                          <p:attrName>style.visibility</p:attrName>
                                        </p:attrNameLst>
                                      </p:cBhvr>
                                      <p:to>
                                        <p:strVal val="visible"/>
                                      </p:to>
                                    </p:set>
                                    <p:anim calcmode="lin" valueType="num">
                                      <p:cBhvr additive="base">
                                        <p:cTn id="50" dur="500" fill="hold"/>
                                        <p:tgtEl>
                                          <p:spTgt spid="300075"/>
                                        </p:tgtEl>
                                        <p:attrNameLst>
                                          <p:attrName>ppt_x</p:attrName>
                                        </p:attrNameLst>
                                      </p:cBhvr>
                                      <p:tavLst>
                                        <p:tav tm="0">
                                          <p:val>
                                            <p:strVal val="#ppt_x"/>
                                          </p:val>
                                        </p:tav>
                                        <p:tav tm="100000">
                                          <p:val>
                                            <p:strVal val="#ppt_x"/>
                                          </p:val>
                                        </p:tav>
                                      </p:tavLst>
                                    </p:anim>
                                    <p:anim calcmode="lin" valueType="num">
                                      <p:cBhvr additive="base">
                                        <p:cTn id="51" dur="500" fill="hold"/>
                                        <p:tgtEl>
                                          <p:spTgt spid="300075"/>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iterate type="lt">
                                    <p:tmPct val="10000"/>
                                  </p:iterate>
                                  <p:childTnLst>
                                    <p:set>
                                      <p:cBhvr>
                                        <p:cTn id="55" dur="1" fill="hold">
                                          <p:stCondLst>
                                            <p:cond delay="0"/>
                                          </p:stCondLst>
                                        </p:cTn>
                                        <p:tgtEl>
                                          <p:spTgt spid="300082"/>
                                        </p:tgtEl>
                                        <p:attrNameLst>
                                          <p:attrName>style.visibility</p:attrName>
                                        </p:attrNameLst>
                                      </p:cBhvr>
                                      <p:to>
                                        <p:strVal val="visible"/>
                                      </p:to>
                                    </p:set>
                                    <p:anim calcmode="lin" valueType="num">
                                      <p:cBhvr additive="base">
                                        <p:cTn id="56" dur="500" fill="hold"/>
                                        <p:tgtEl>
                                          <p:spTgt spid="300082"/>
                                        </p:tgtEl>
                                        <p:attrNameLst>
                                          <p:attrName>ppt_x</p:attrName>
                                        </p:attrNameLst>
                                      </p:cBhvr>
                                      <p:tavLst>
                                        <p:tav tm="0">
                                          <p:val>
                                            <p:strVal val="#ppt_x"/>
                                          </p:val>
                                        </p:tav>
                                        <p:tav tm="100000">
                                          <p:val>
                                            <p:strVal val="#ppt_x"/>
                                          </p:val>
                                        </p:tav>
                                      </p:tavLst>
                                    </p:anim>
                                    <p:anim calcmode="lin" valueType="num">
                                      <p:cBhvr additive="base">
                                        <p:cTn id="57" dur="500" fill="hold"/>
                                        <p:tgtEl>
                                          <p:spTgt spid="300082"/>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iterate type="lt">
                                    <p:tmPct val="10000"/>
                                  </p:iterate>
                                  <p:childTnLst>
                                    <p:set>
                                      <p:cBhvr>
                                        <p:cTn id="61" dur="1" fill="hold">
                                          <p:stCondLst>
                                            <p:cond delay="0"/>
                                          </p:stCondLst>
                                        </p:cTn>
                                        <p:tgtEl>
                                          <p:spTgt spid="300078"/>
                                        </p:tgtEl>
                                        <p:attrNameLst>
                                          <p:attrName>style.visibility</p:attrName>
                                        </p:attrNameLst>
                                      </p:cBhvr>
                                      <p:to>
                                        <p:strVal val="visible"/>
                                      </p:to>
                                    </p:set>
                                    <p:anim calcmode="lin" valueType="num">
                                      <p:cBhvr additive="base">
                                        <p:cTn id="62" dur="500" fill="hold"/>
                                        <p:tgtEl>
                                          <p:spTgt spid="300078"/>
                                        </p:tgtEl>
                                        <p:attrNameLst>
                                          <p:attrName>ppt_x</p:attrName>
                                        </p:attrNameLst>
                                      </p:cBhvr>
                                      <p:tavLst>
                                        <p:tav tm="0">
                                          <p:val>
                                            <p:strVal val="#ppt_x"/>
                                          </p:val>
                                        </p:tav>
                                        <p:tav tm="100000">
                                          <p:val>
                                            <p:strVal val="#ppt_x"/>
                                          </p:val>
                                        </p:tav>
                                      </p:tavLst>
                                    </p:anim>
                                    <p:anim calcmode="lin" valueType="num">
                                      <p:cBhvr additive="base">
                                        <p:cTn id="63" dur="500" fill="hold"/>
                                        <p:tgtEl>
                                          <p:spTgt spid="300078"/>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iterate type="lt">
                                    <p:tmPct val="10000"/>
                                  </p:iterate>
                                  <p:childTnLst>
                                    <p:set>
                                      <p:cBhvr>
                                        <p:cTn id="67" dur="1" fill="hold">
                                          <p:stCondLst>
                                            <p:cond delay="0"/>
                                          </p:stCondLst>
                                        </p:cTn>
                                        <p:tgtEl>
                                          <p:spTgt spid="300084"/>
                                        </p:tgtEl>
                                        <p:attrNameLst>
                                          <p:attrName>style.visibility</p:attrName>
                                        </p:attrNameLst>
                                      </p:cBhvr>
                                      <p:to>
                                        <p:strVal val="visible"/>
                                      </p:to>
                                    </p:set>
                                    <p:anim calcmode="lin" valueType="num">
                                      <p:cBhvr additive="base">
                                        <p:cTn id="68" dur="500" fill="hold"/>
                                        <p:tgtEl>
                                          <p:spTgt spid="300084"/>
                                        </p:tgtEl>
                                        <p:attrNameLst>
                                          <p:attrName>ppt_x</p:attrName>
                                        </p:attrNameLst>
                                      </p:cBhvr>
                                      <p:tavLst>
                                        <p:tav tm="0">
                                          <p:val>
                                            <p:strVal val="#ppt_x"/>
                                          </p:val>
                                        </p:tav>
                                        <p:tav tm="100000">
                                          <p:val>
                                            <p:strVal val="#ppt_x"/>
                                          </p:val>
                                        </p:tav>
                                      </p:tavLst>
                                    </p:anim>
                                    <p:anim calcmode="lin" valueType="num">
                                      <p:cBhvr additive="base">
                                        <p:cTn id="69" dur="500" fill="hold"/>
                                        <p:tgtEl>
                                          <p:spTgt spid="300084"/>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iterate type="lt">
                                    <p:tmPct val="10000"/>
                                  </p:iterate>
                                  <p:childTnLst>
                                    <p:set>
                                      <p:cBhvr>
                                        <p:cTn id="73" dur="1" fill="hold">
                                          <p:stCondLst>
                                            <p:cond delay="0"/>
                                          </p:stCondLst>
                                        </p:cTn>
                                        <p:tgtEl>
                                          <p:spTgt spid="300079"/>
                                        </p:tgtEl>
                                        <p:attrNameLst>
                                          <p:attrName>style.visibility</p:attrName>
                                        </p:attrNameLst>
                                      </p:cBhvr>
                                      <p:to>
                                        <p:strVal val="visible"/>
                                      </p:to>
                                    </p:set>
                                    <p:anim calcmode="lin" valueType="num">
                                      <p:cBhvr additive="base">
                                        <p:cTn id="74" dur="500" fill="hold"/>
                                        <p:tgtEl>
                                          <p:spTgt spid="300079"/>
                                        </p:tgtEl>
                                        <p:attrNameLst>
                                          <p:attrName>ppt_x</p:attrName>
                                        </p:attrNameLst>
                                      </p:cBhvr>
                                      <p:tavLst>
                                        <p:tav tm="0">
                                          <p:val>
                                            <p:strVal val="#ppt_x"/>
                                          </p:val>
                                        </p:tav>
                                        <p:tav tm="100000">
                                          <p:val>
                                            <p:strVal val="#ppt_x"/>
                                          </p:val>
                                        </p:tav>
                                      </p:tavLst>
                                    </p:anim>
                                    <p:anim calcmode="lin" valueType="num">
                                      <p:cBhvr additive="base">
                                        <p:cTn id="75" dur="500" fill="hold"/>
                                        <p:tgtEl>
                                          <p:spTgt spid="300079"/>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iterate type="lt">
                                    <p:tmPct val="10000"/>
                                  </p:iterate>
                                  <p:childTnLst>
                                    <p:set>
                                      <p:cBhvr>
                                        <p:cTn id="79" dur="1" fill="hold">
                                          <p:stCondLst>
                                            <p:cond delay="0"/>
                                          </p:stCondLst>
                                        </p:cTn>
                                        <p:tgtEl>
                                          <p:spTgt spid="300085"/>
                                        </p:tgtEl>
                                        <p:attrNameLst>
                                          <p:attrName>style.visibility</p:attrName>
                                        </p:attrNameLst>
                                      </p:cBhvr>
                                      <p:to>
                                        <p:strVal val="visible"/>
                                      </p:to>
                                    </p:set>
                                    <p:anim calcmode="lin" valueType="num">
                                      <p:cBhvr additive="base">
                                        <p:cTn id="80" dur="500" fill="hold"/>
                                        <p:tgtEl>
                                          <p:spTgt spid="300085"/>
                                        </p:tgtEl>
                                        <p:attrNameLst>
                                          <p:attrName>ppt_x</p:attrName>
                                        </p:attrNameLst>
                                      </p:cBhvr>
                                      <p:tavLst>
                                        <p:tav tm="0">
                                          <p:val>
                                            <p:strVal val="#ppt_x"/>
                                          </p:val>
                                        </p:tav>
                                        <p:tav tm="100000">
                                          <p:val>
                                            <p:strVal val="#ppt_x"/>
                                          </p:val>
                                        </p:tav>
                                      </p:tavLst>
                                    </p:anim>
                                    <p:anim calcmode="lin" valueType="num">
                                      <p:cBhvr additive="base">
                                        <p:cTn id="81" dur="500" fill="hold"/>
                                        <p:tgtEl>
                                          <p:spTgt spid="30008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dissolve">
                                      <p:cBhvr>
                                        <p:cTn id="8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autoUpdateAnimBg="0"/>
      <p:bldP spid="300073" grpId="0"/>
      <p:bldP spid="300075" grpId="0"/>
      <p:bldP spid="300076" grpId="0"/>
      <p:bldP spid="300077" grpId="0"/>
      <p:bldP spid="300078" grpId="0"/>
      <p:bldP spid="300079" grpId="0"/>
      <p:bldP spid="300082" grpId="0"/>
      <p:bldP spid="300083" grpId="0"/>
      <p:bldP spid="300084" grpId="0"/>
      <p:bldP spid="300085" grpId="0"/>
      <p:bldP spid="101401" grpId="0" animBg="1" autoUpdateAnimBg="0"/>
      <p:bldP spid="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76200"/>
            <a:ext cx="9144000" cy="61595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FF3300"/>
                </a:solidFill>
                <a:effectLst>
                  <a:outerShdw blurRad="38100" dist="38100" dir="2700000" algn="tl">
                    <a:srgbClr val="000000"/>
                  </a:outerShdw>
                </a:effectLst>
              </a:rPr>
              <a:t>Halveringstijd Polonium-209 is 200 jaar.</a:t>
            </a:r>
            <a:endParaRPr lang="nl-NL" altLang="nl-NL" sz="3200" b="1">
              <a:solidFill>
                <a:srgbClr val="FF3300"/>
              </a:solidFill>
              <a:effectLst>
                <a:outerShdw blurRad="38100" dist="38100" dir="2700000" algn="tl">
                  <a:srgbClr val="000000"/>
                </a:outerShdw>
              </a:effectLst>
            </a:endParaRPr>
          </a:p>
        </p:txBody>
      </p:sp>
      <p:sp>
        <p:nvSpPr>
          <p:cNvPr id="105475" name="Rectangle 3"/>
          <p:cNvSpPr>
            <a:spLocks noChangeArrowheads="1"/>
          </p:cNvSpPr>
          <p:nvPr/>
        </p:nvSpPr>
        <p:spPr bwMode="auto">
          <a:xfrm>
            <a:off x="0" y="620713"/>
            <a:ext cx="9144000" cy="646112"/>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FF3300"/>
                </a:solidFill>
                <a:effectLst>
                  <a:outerShdw blurRad="38100" dist="38100" dir="2700000" algn="tl">
                    <a:srgbClr val="000000"/>
                  </a:outerShdw>
                </a:effectLst>
              </a:rPr>
              <a:t>Hoeveel % is er over na 1000 jaar?</a:t>
            </a:r>
            <a:endParaRPr lang="nl-NL" altLang="nl-NL" sz="3200" b="1">
              <a:solidFill>
                <a:srgbClr val="FF3300"/>
              </a:solidFill>
              <a:effectLst>
                <a:outerShdw blurRad="38100" dist="38100" dir="2700000" algn="tl">
                  <a:srgbClr val="000000"/>
                </a:outerShdw>
              </a:effectLst>
            </a:endParaRPr>
          </a:p>
        </p:txBody>
      </p:sp>
      <p:sp>
        <p:nvSpPr>
          <p:cNvPr id="105494" name="Rectangle 22"/>
          <p:cNvSpPr>
            <a:spLocks noChangeArrowheads="1"/>
          </p:cNvSpPr>
          <p:nvPr/>
        </p:nvSpPr>
        <p:spPr bwMode="auto">
          <a:xfrm>
            <a:off x="0" y="2438400"/>
            <a:ext cx="5795963" cy="83820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Hoeveel maal is het gehalveerd?</a:t>
            </a:r>
            <a:endParaRPr lang="nl-NL" altLang="nl-NL" sz="3200" b="1">
              <a:solidFill>
                <a:srgbClr val="3333CC"/>
              </a:solidFill>
              <a:effectLst>
                <a:outerShdw blurRad="38100" dist="38100" dir="2700000" algn="tl">
                  <a:srgbClr val="000000"/>
                </a:outerShdw>
              </a:effectLst>
            </a:endParaRPr>
          </a:p>
        </p:txBody>
      </p:sp>
      <p:sp>
        <p:nvSpPr>
          <p:cNvPr id="105495" name="Rectangle 23"/>
          <p:cNvSpPr>
            <a:spLocks noChangeArrowheads="1"/>
          </p:cNvSpPr>
          <p:nvPr/>
        </p:nvSpPr>
        <p:spPr bwMode="auto">
          <a:xfrm>
            <a:off x="5724525" y="2433638"/>
            <a:ext cx="990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5 x</a:t>
            </a:r>
            <a:endParaRPr lang="nl-NL" sz="4400" b="1">
              <a:solidFill>
                <a:srgbClr val="FF3300"/>
              </a:solidFill>
              <a:effectLst>
                <a:outerShdw blurRad="38100" dist="38100" dir="2700000" algn="tl">
                  <a:srgbClr val="000000"/>
                </a:outerShdw>
              </a:effectLst>
            </a:endParaRPr>
          </a:p>
        </p:txBody>
      </p:sp>
      <p:sp>
        <p:nvSpPr>
          <p:cNvPr id="105496" name="Rectangle 24"/>
          <p:cNvSpPr>
            <a:spLocks noChangeArrowheads="1"/>
          </p:cNvSpPr>
          <p:nvPr/>
        </p:nvSpPr>
        <p:spPr bwMode="auto">
          <a:xfrm>
            <a:off x="0" y="3886200"/>
            <a:ext cx="5867400" cy="83820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½ x ½ x ½ x ½ x ½ x 100% =</a:t>
            </a:r>
            <a:endParaRPr lang="nl-NL" altLang="nl-NL" sz="3600" b="1">
              <a:solidFill>
                <a:srgbClr val="3333CC"/>
              </a:solidFill>
              <a:effectLst>
                <a:outerShdw blurRad="38100" dist="38100" dir="2700000" algn="tl">
                  <a:srgbClr val="000000"/>
                </a:outerShdw>
              </a:effectLst>
            </a:endParaRPr>
          </a:p>
        </p:txBody>
      </p:sp>
      <p:sp>
        <p:nvSpPr>
          <p:cNvPr id="105498" name="Rectangle 26"/>
          <p:cNvSpPr>
            <a:spLocks noChangeArrowheads="1"/>
          </p:cNvSpPr>
          <p:nvPr/>
        </p:nvSpPr>
        <p:spPr bwMode="auto">
          <a:xfrm>
            <a:off x="5670550" y="3876675"/>
            <a:ext cx="2286000" cy="838200"/>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400" b="1">
                <a:solidFill>
                  <a:srgbClr val="FF3300"/>
                </a:solidFill>
                <a:effectLst>
                  <a:outerShdw blurRad="38100" dist="38100" dir="2700000" algn="tl">
                    <a:srgbClr val="000000"/>
                  </a:outerShdw>
                </a:effectLst>
              </a:rPr>
              <a:t>3,125</a:t>
            </a:r>
            <a:endParaRPr lang="nl-NL" altLang="nl-NL" sz="4400" b="1" baseline="30000">
              <a:solidFill>
                <a:srgbClr val="FF3300"/>
              </a:solidFill>
              <a:effectLst>
                <a:outerShdw blurRad="38100" dist="38100" dir="2700000" algn="tl">
                  <a:srgbClr val="000000"/>
                </a:outerShdw>
              </a:effectLst>
            </a:endParaRPr>
          </a:p>
        </p:txBody>
      </p:sp>
      <p:sp>
        <p:nvSpPr>
          <p:cNvPr id="258056" name="Text Box 29"/>
          <p:cNvSpPr txBox="1">
            <a:spLocks noChangeArrowheads="1"/>
          </p:cNvSpPr>
          <p:nvPr/>
        </p:nvSpPr>
        <p:spPr bwMode="auto">
          <a:xfrm>
            <a:off x="820737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
        <p:nvSpPr>
          <p:cNvPr id="2" name="Rectangle 3"/>
          <p:cNvSpPr>
            <a:spLocks noChangeArrowheads="1"/>
          </p:cNvSpPr>
          <p:nvPr/>
        </p:nvSpPr>
        <p:spPr bwMode="auto">
          <a:xfrm>
            <a:off x="0" y="1341438"/>
            <a:ext cx="9144000" cy="646112"/>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Je kunt het ook zonder tabel oplossen . . .</a:t>
            </a:r>
            <a:endParaRPr lang="nl-NL" altLang="nl-NL" sz="32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1693532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left)">
                                      <p:cBhvr>
                                        <p:cTn id="7" dur="500"/>
                                        <p:tgtEl>
                                          <p:spTgt spid="1054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475"/>
                                        </p:tgtEl>
                                        <p:attrNameLst>
                                          <p:attrName>style.visibility</p:attrName>
                                        </p:attrNameLst>
                                      </p:cBhvr>
                                      <p:to>
                                        <p:strVal val="visible"/>
                                      </p:to>
                                    </p:set>
                                    <p:animEffect transition="in" filter="wipe(left)">
                                      <p:cBhvr>
                                        <p:cTn id="11" dur="500"/>
                                        <p:tgtEl>
                                          <p:spTgt spid="1054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5494"/>
                                        </p:tgtEl>
                                        <p:attrNameLst>
                                          <p:attrName>style.visibility</p:attrName>
                                        </p:attrNameLst>
                                      </p:cBhvr>
                                      <p:to>
                                        <p:strVal val="visible"/>
                                      </p:to>
                                    </p:set>
                                    <p:animEffect transition="in" filter="wipe(left)">
                                      <p:cBhvr>
                                        <p:cTn id="21" dur="500"/>
                                        <p:tgtEl>
                                          <p:spTgt spid="1054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5495"/>
                                        </p:tgtEl>
                                        <p:attrNameLst>
                                          <p:attrName>style.visibility</p:attrName>
                                        </p:attrNameLst>
                                      </p:cBhvr>
                                      <p:to>
                                        <p:strVal val="visible"/>
                                      </p:to>
                                    </p:set>
                                    <p:animEffect transition="in" filter="wipe(left)">
                                      <p:cBhvr>
                                        <p:cTn id="26" dur="500"/>
                                        <p:tgtEl>
                                          <p:spTgt spid="1054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5496"/>
                                        </p:tgtEl>
                                        <p:attrNameLst>
                                          <p:attrName>style.visibility</p:attrName>
                                        </p:attrNameLst>
                                      </p:cBhvr>
                                      <p:to>
                                        <p:strVal val="visible"/>
                                      </p:to>
                                    </p:set>
                                    <p:animEffect transition="in" filter="wipe(left)">
                                      <p:cBhvr>
                                        <p:cTn id="31" dur="500"/>
                                        <p:tgtEl>
                                          <p:spTgt spid="1054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5498"/>
                                        </p:tgtEl>
                                        <p:attrNameLst>
                                          <p:attrName>style.visibility</p:attrName>
                                        </p:attrNameLst>
                                      </p:cBhvr>
                                      <p:to>
                                        <p:strVal val="visible"/>
                                      </p:to>
                                    </p:set>
                                    <p:animEffect transition="in" filter="wipe(left)">
                                      <p:cBhvr>
                                        <p:cTn id="36" dur="500"/>
                                        <p:tgtEl>
                                          <p:spTgt spid="105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autoUpdateAnimBg="0"/>
      <p:bldP spid="105494" grpId="0" autoUpdateAnimBg="0"/>
      <p:bldP spid="105495" grpId="0" autoUpdateAnimBg="0"/>
      <p:bldP spid="105496" grpId="0" autoUpdateAnimBg="0"/>
      <p:bldP spid="105498" grpId="0" autoUpdateAnimBg="0"/>
      <p:bldP spid="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6756" name="Group 20"/>
          <p:cNvGraphicFramePr>
            <a:graphicFrameLocks noGrp="1"/>
          </p:cNvGraphicFramePr>
          <p:nvPr/>
        </p:nvGraphicFramePr>
        <p:xfrm>
          <a:off x="990600" y="1143000"/>
          <a:ext cx="7086600" cy="5089692"/>
        </p:xfrm>
        <a:graphic>
          <a:graphicData uri="http://schemas.openxmlformats.org/drawingml/2006/table">
            <a:tbl>
              <a:tblPr/>
              <a:tblGrid>
                <a:gridCol w="3543300"/>
                <a:gridCol w="3543300"/>
              </a:tblGrid>
              <a:tr h="1432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stof</a:t>
                      </a:r>
                      <a:endParaRPr kumimoji="0" 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halfwaarde-dikte</a:t>
                      </a:r>
                      <a:endParaRPr kumimoji="0" 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beton</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5 cm</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staal</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 cm</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lood</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 cm</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57" name="Rectangle 21"/>
          <p:cNvSpPr>
            <a:spLocks noGrp="1" noChangeArrowheads="1"/>
          </p:cNvSpPr>
          <p:nvPr>
            <p:ph type="ctrTitle"/>
          </p:nvPr>
        </p:nvSpPr>
        <p:spPr>
          <a:xfrm>
            <a:off x="0" y="76200"/>
            <a:ext cx="9144000" cy="838200"/>
          </a:xfrm>
        </p:spPr>
        <p:txBody>
          <a:bodyPr/>
          <a:lstStyle/>
          <a:p>
            <a:pPr algn="l" eaLnBrk="1" hangingPunct="1">
              <a:defRPr/>
            </a:pPr>
            <a:r>
              <a:rPr lang="en-US" sz="4000" b="1">
                <a:solidFill>
                  <a:srgbClr val="FF3300"/>
                </a:solidFill>
                <a:effectLst>
                  <a:outerShdw blurRad="38100" dist="38100" dir="2700000" algn="tl">
                    <a:srgbClr val="000000"/>
                  </a:outerShdw>
                </a:effectLst>
              </a:rPr>
              <a:t>Halfwaarde-dikte voor gamma-straling</a:t>
            </a:r>
            <a:r>
              <a:rPr lang="en-US" sz="3400" b="1">
                <a:solidFill>
                  <a:srgbClr val="FF3300"/>
                </a:solidFill>
                <a:effectLst>
                  <a:outerShdw blurRad="38100" dist="38100" dir="2700000" algn="tl">
                    <a:srgbClr val="000000"/>
                  </a:outerShdw>
                </a:effectLst>
              </a:rPr>
              <a:t>:</a:t>
            </a:r>
            <a:endParaRPr lang="nl-NL" sz="4000" b="1">
              <a:solidFill>
                <a:srgbClr val="FF3300"/>
              </a:solidFill>
              <a:effectLst>
                <a:outerShdw blurRad="38100" dist="38100" dir="2700000" algn="tl">
                  <a:srgbClr val="000000"/>
                </a:outerShdw>
              </a:effectLst>
            </a:endParaRPr>
          </a:p>
        </p:txBody>
      </p:sp>
      <p:sp>
        <p:nvSpPr>
          <p:cNvPr id="259091" name="Text Box 22"/>
          <p:cNvSpPr txBox="1">
            <a:spLocks noChangeArrowheads="1"/>
          </p:cNvSpPr>
          <p:nvPr/>
        </p:nvSpPr>
        <p:spPr bwMode="auto">
          <a:xfrm>
            <a:off x="820737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328593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57"/>
                                        </p:tgtEl>
                                        <p:attrNameLst>
                                          <p:attrName>style.visibility</p:attrName>
                                        </p:attrNameLst>
                                      </p:cBhvr>
                                      <p:to>
                                        <p:strVal val="visible"/>
                                      </p:to>
                                    </p:set>
                                    <p:animEffect transition="in" filter="wipe(left)">
                                      <p:cBhvr>
                                        <p:cTn id="7" dur="500"/>
                                        <p:tgtEl>
                                          <p:spTgt spid="11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6756"/>
                                        </p:tgtEl>
                                        <p:attrNameLst>
                                          <p:attrName>style.visibility</p:attrName>
                                        </p:attrNameLst>
                                      </p:cBhvr>
                                      <p:to>
                                        <p:strVal val="visible"/>
                                      </p:to>
                                    </p:set>
                                    <p:animEffect transition="in" filter="dissolve">
                                      <p:cBhvr>
                                        <p:cTn id="12" dur="500"/>
                                        <p:tgtEl>
                                          <p:spTgt spid="11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57" name="Rectangle 21"/>
          <p:cNvSpPr>
            <a:spLocks noGrp="1" noChangeArrowheads="1"/>
          </p:cNvSpPr>
          <p:nvPr>
            <p:ph type="ctrTitle" idx="4294967295"/>
          </p:nvPr>
        </p:nvSpPr>
        <p:spPr>
          <a:xfrm>
            <a:off x="0" y="76200"/>
            <a:ext cx="9144000" cy="688975"/>
          </a:xfrm>
        </p:spPr>
        <p:txBody>
          <a:bodyPr/>
          <a:lstStyle/>
          <a:p>
            <a:pPr algn="l" eaLnBrk="1" hangingPunct="1"/>
            <a:r>
              <a:rPr lang="en-US" altLang="nl-NL" sz="3600" b="1" smtClean="0">
                <a:solidFill>
                  <a:srgbClr val="FF3300"/>
                </a:solidFill>
                <a:effectLst>
                  <a:outerShdw blurRad="38100" dist="38100" dir="2700000" algn="tl">
                    <a:srgbClr val="000000"/>
                  </a:outerShdw>
                </a:effectLst>
              </a:rPr>
              <a:t>Halfwaarde-dikte van beton is 5 cm.</a:t>
            </a:r>
            <a:endParaRPr lang="nl-NL" altLang="nl-NL" sz="3600" b="1" smtClean="0">
              <a:solidFill>
                <a:srgbClr val="FF3300"/>
              </a:solidFill>
              <a:effectLst>
                <a:outerShdw blurRad="38100" dist="38100" dir="2700000" algn="tl">
                  <a:srgbClr val="000000"/>
                </a:outerShdw>
              </a:effectLst>
            </a:endParaRPr>
          </a:p>
        </p:txBody>
      </p:sp>
      <p:sp>
        <p:nvSpPr>
          <p:cNvPr id="301076" name="Text Box 22"/>
          <p:cNvSpPr txBox="1">
            <a:spLocks noChangeArrowheads="1"/>
          </p:cNvSpPr>
          <p:nvPr/>
        </p:nvSpPr>
        <p:spPr bwMode="auto">
          <a:xfrm>
            <a:off x="8172400" y="641554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graphicFrame>
        <p:nvGraphicFramePr>
          <p:cNvPr id="301152" name="Group 96"/>
          <p:cNvGraphicFramePr>
            <a:graphicFrameLocks noGrp="1"/>
          </p:cNvGraphicFramePr>
          <p:nvPr/>
        </p:nvGraphicFramePr>
        <p:xfrm>
          <a:off x="1403350" y="2295525"/>
          <a:ext cx="7693025" cy="4518028"/>
        </p:xfrm>
        <a:graphic>
          <a:graphicData uri="http://schemas.openxmlformats.org/drawingml/2006/table">
            <a:tbl>
              <a:tblPr/>
              <a:tblGrid>
                <a:gridCol w="2736850"/>
                <a:gridCol w="4956175"/>
              </a:tblGrid>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Dikte in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 doorgelaten straling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latin typeface="Comic Sans MS" pitchFamily="66"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altLang="nl-NL"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1144" name="Text Box 88"/>
          <p:cNvSpPr txBox="1">
            <a:spLocks noChangeArrowheads="1"/>
          </p:cNvSpPr>
          <p:nvPr/>
        </p:nvSpPr>
        <p:spPr bwMode="auto">
          <a:xfrm>
            <a:off x="1403350" y="4000500"/>
            <a:ext cx="1081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5</a:t>
            </a:r>
          </a:p>
        </p:txBody>
      </p:sp>
      <p:sp>
        <p:nvSpPr>
          <p:cNvPr id="301145" name="Text Box 89"/>
          <p:cNvSpPr txBox="1">
            <a:spLocks noChangeArrowheads="1"/>
          </p:cNvSpPr>
          <p:nvPr/>
        </p:nvSpPr>
        <p:spPr bwMode="auto">
          <a:xfrm>
            <a:off x="1403350" y="5513388"/>
            <a:ext cx="1081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15</a:t>
            </a:r>
          </a:p>
        </p:txBody>
      </p:sp>
      <p:sp>
        <p:nvSpPr>
          <p:cNvPr id="301146" name="Text Box 90"/>
          <p:cNvSpPr txBox="1">
            <a:spLocks noChangeArrowheads="1"/>
          </p:cNvSpPr>
          <p:nvPr/>
        </p:nvSpPr>
        <p:spPr bwMode="auto">
          <a:xfrm>
            <a:off x="1403350" y="4721225"/>
            <a:ext cx="1081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10</a:t>
            </a:r>
          </a:p>
        </p:txBody>
      </p:sp>
      <p:sp>
        <p:nvSpPr>
          <p:cNvPr id="301147" name="Text Box 91"/>
          <p:cNvSpPr txBox="1">
            <a:spLocks noChangeArrowheads="1"/>
          </p:cNvSpPr>
          <p:nvPr/>
        </p:nvSpPr>
        <p:spPr bwMode="auto">
          <a:xfrm>
            <a:off x="4140200" y="4000500"/>
            <a:ext cx="1439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50</a:t>
            </a:r>
          </a:p>
        </p:txBody>
      </p:sp>
      <p:sp>
        <p:nvSpPr>
          <p:cNvPr id="301148" name="Text Box 92"/>
          <p:cNvSpPr txBox="1">
            <a:spLocks noChangeArrowheads="1"/>
          </p:cNvSpPr>
          <p:nvPr/>
        </p:nvSpPr>
        <p:spPr bwMode="auto">
          <a:xfrm>
            <a:off x="1403350" y="6234113"/>
            <a:ext cx="10810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20</a:t>
            </a:r>
          </a:p>
        </p:txBody>
      </p:sp>
      <p:sp>
        <p:nvSpPr>
          <p:cNvPr id="301149" name="Text Box 93"/>
          <p:cNvSpPr txBox="1">
            <a:spLocks noChangeArrowheads="1"/>
          </p:cNvSpPr>
          <p:nvPr/>
        </p:nvSpPr>
        <p:spPr bwMode="auto">
          <a:xfrm>
            <a:off x="4140200" y="5441950"/>
            <a:ext cx="1439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12,5</a:t>
            </a:r>
          </a:p>
        </p:txBody>
      </p:sp>
      <p:sp>
        <p:nvSpPr>
          <p:cNvPr id="301150" name="Text Box 94"/>
          <p:cNvSpPr txBox="1">
            <a:spLocks noChangeArrowheads="1"/>
          </p:cNvSpPr>
          <p:nvPr/>
        </p:nvSpPr>
        <p:spPr bwMode="auto">
          <a:xfrm>
            <a:off x="4140200" y="4721225"/>
            <a:ext cx="1439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25</a:t>
            </a:r>
          </a:p>
        </p:txBody>
      </p:sp>
      <p:sp>
        <p:nvSpPr>
          <p:cNvPr id="301151" name="Text Box 95"/>
          <p:cNvSpPr txBox="1">
            <a:spLocks noChangeArrowheads="1"/>
          </p:cNvSpPr>
          <p:nvPr/>
        </p:nvSpPr>
        <p:spPr bwMode="auto">
          <a:xfrm>
            <a:off x="4140200" y="6234113"/>
            <a:ext cx="1439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000000"/>
                </a:solidFill>
                <a:latin typeface="Comic Sans MS" pitchFamily="66" charset="0"/>
              </a:rPr>
              <a:t>6,25</a:t>
            </a:r>
          </a:p>
        </p:txBody>
      </p:sp>
      <p:sp>
        <p:nvSpPr>
          <p:cNvPr id="2" name="Rectangle 21"/>
          <p:cNvSpPr>
            <a:spLocks noChangeArrowheads="1"/>
          </p:cNvSpPr>
          <p:nvPr/>
        </p:nvSpPr>
        <p:spPr bwMode="auto">
          <a:xfrm>
            <a:off x="0" y="742950"/>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eaLnBrk="1" fontAlgn="base" hangingPunct="1">
              <a:spcBef>
                <a:spcPct val="0"/>
              </a:spcBef>
              <a:spcAft>
                <a:spcPct val="0"/>
              </a:spcAft>
            </a:pPr>
            <a:r>
              <a:rPr lang="en-US" altLang="nl-NL" sz="3200" b="1">
                <a:solidFill>
                  <a:srgbClr val="FF3300"/>
                </a:solidFill>
                <a:effectLst>
                  <a:outerShdw blurRad="38100" dist="38100" dir="2700000" algn="tl">
                    <a:srgbClr val="000000"/>
                  </a:outerShdw>
                </a:effectLst>
              </a:rPr>
              <a:t>Hoeveel % van de straling wordt door een 20 cm dikke betonnen wand doorgelaten?</a:t>
            </a:r>
            <a:endParaRPr lang="nl-NL" altLang="nl-NL" sz="3200" b="1">
              <a:solidFill>
                <a:srgbClr val="FF3300"/>
              </a:solidFill>
              <a:effectLst>
                <a:outerShdw blurRad="38100" dist="38100" dir="2700000" algn="tl">
                  <a:srgbClr val="000000"/>
                </a:outerShdw>
              </a:effectLst>
            </a:endParaRPr>
          </a:p>
        </p:txBody>
      </p:sp>
      <p:sp>
        <p:nvSpPr>
          <p:cNvPr id="101401" name="AutoShape 25"/>
          <p:cNvSpPr>
            <a:spLocks noChangeArrowheads="1"/>
          </p:cNvSpPr>
          <p:nvPr/>
        </p:nvSpPr>
        <p:spPr bwMode="auto">
          <a:xfrm>
            <a:off x="6156325" y="836613"/>
            <a:ext cx="2665413" cy="936625"/>
          </a:xfrm>
          <a:prstGeom prst="wedgeRoundRectCallout">
            <a:avLst>
              <a:gd name="adj1" fmla="val -116824"/>
              <a:gd name="adj2" fmla="val 9457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Maak een tabel . . .</a:t>
            </a:r>
            <a:endParaRPr lang="nl-NL" altLang="nl-NL" sz="2800" b="1">
              <a:solidFill>
                <a:srgbClr val="FF3300"/>
              </a:solidFill>
              <a:effectLst>
                <a:outerShdw blurRad="38100" dist="38100" dir="2700000" algn="tl">
                  <a:srgbClr val="000000"/>
                </a:outerShdw>
              </a:effectLst>
            </a:endParaRPr>
          </a:p>
        </p:txBody>
      </p:sp>
      <p:sp>
        <p:nvSpPr>
          <p:cNvPr id="3" name="AutoShape 25"/>
          <p:cNvSpPr>
            <a:spLocks noChangeArrowheads="1"/>
          </p:cNvSpPr>
          <p:nvPr/>
        </p:nvSpPr>
        <p:spPr bwMode="auto">
          <a:xfrm>
            <a:off x="5651500" y="3068638"/>
            <a:ext cx="3241675" cy="1584325"/>
          </a:xfrm>
          <a:prstGeom prst="wedgeRoundRectCallout">
            <a:avLst>
              <a:gd name="adj1" fmla="val -53380"/>
              <a:gd name="adj2" fmla="val 173245"/>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ltLang="nl-NL" sz="2800" b="1">
                <a:solidFill>
                  <a:srgbClr val="FF3300"/>
                </a:solidFill>
                <a:effectLst>
                  <a:outerShdw blurRad="38100" dist="38100" dir="2700000" algn="tl">
                    <a:srgbClr val="000000"/>
                  </a:outerShdw>
                </a:effectLst>
              </a:rPr>
              <a:t>Een 20 cm dikke betonnen wand laat 6,25 % door.</a:t>
            </a:r>
            <a:endParaRPr lang="nl-NL" altLang="nl-NL" sz="28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432192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57"/>
                                        </p:tgtEl>
                                        <p:attrNameLst>
                                          <p:attrName>style.visibility</p:attrName>
                                        </p:attrNameLst>
                                      </p:cBhvr>
                                      <p:to>
                                        <p:strVal val="visible"/>
                                      </p:to>
                                    </p:set>
                                    <p:animEffect transition="in" filter="wipe(left)">
                                      <p:cBhvr>
                                        <p:cTn id="7" dur="500"/>
                                        <p:tgtEl>
                                          <p:spTgt spid="11675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01152"/>
                                        </p:tgtEl>
                                        <p:attrNameLst>
                                          <p:attrName>style.visibility</p:attrName>
                                        </p:attrNameLst>
                                      </p:cBhvr>
                                      <p:to>
                                        <p:strVal val="visible"/>
                                      </p:to>
                                    </p:set>
                                    <p:animEffect transition="in" filter="dissolve">
                                      <p:cBhvr>
                                        <p:cTn id="16" dur="500"/>
                                        <p:tgtEl>
                                          <p:spTgt spid="301152"/>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01401"/>
                                        </p:tgtEl>
                                        <p:attrNameLst>
                                          <p:attrName>style.visibility</p:attrName>
                                        </p:attrNameLst>
                                      </p:cBhvr>
                                      <p:to>
                                        <p:strVal val="visible"/>
                                      </p:to>
                                    </p:set>
                                    <p:animEffect transition="in" filter="dissolve">
                                      <p:cBhvr>
                                        <p:cTn id="20" dur="500"/>
                                        <p:tgtEl>
                                          <p:spTgt spid="101401"/>
                                        </p:tgtEl>
                                      </p:cBhvr>
                                    </p:animEffect>
                                  </p:childTnLst>
                                  <p:subTnLst>
                                    <p:set>
                                      <p:cBhvr override="childStyle">
                                        <p:cTn dur="1" fill="hold" display="0" masterRel="nextClick" afterEffect="1"/>
                                        <p:tgtEl>
                                          <p:spTgt spid="10140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01144"/>
                                        </p:tgtEl>
                                        <p:attrNameLst>
                                          <p:attrName>style.visibility</p:attrName>
                                        </p:attrNameLst>
                                      </p:cBhvr>
                                      <p:to>
                                        <p:strVal val="visible"/>
                                      </p:to>
                                    </p:set>
                                    <p:anim calcmode="lin" valueType="num">
                                      <p:cBhvr additive="base">
                                        <p:cTn id="25" dur="500" fill="hold"/>
                                        <p:tgtEl>
                                          <p:spTgt spid="301144"/>
                                        </p:tgtEl>
                                        <p:attrNameLst>
                                          <p:attrName>ppt_x</p:attrName>
                                        </p:attrNameLst>
                                      </p:cBhvr>
                                      <p:tavLst>
                                        <p:tav tm="0">
                                          <p:val>
                                            <p:strVal val="#ppt_x"/>
                                          </p:val>
                                        </p:tav>
                                        <p:tav tm="100000">
                                          <p:val>
                                            <p:strVal val="#ppt_x"/>
                                          </p:val>
                                        </p:tav>
                                      </p:tavLst>
                                    </p:anim>
                                    <p:anim calcmode="lin" valueType="num">
                                      <p:cBhvr additive="base">
                                        <p:cTn id="26" dur="500" fill="hold"/>
                                        <p:tgtEl>
                                          <p:spTgt spid="30114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01147"/>
                                        </p:tgtEl>
                                        <p:attrNameLst>
                                          <p:attrName>style.visibility</p:attrName>
                                        </p:attrNameLst>
                                      </p:cBhvr>
                                      <p:to>
                                        <p:strVal val="visible"/>
                                      </p:to>
                                    </p:set>
                                    <p:anim calcmode="lin" valueType="num">
                                      <p:cBhvr additive="base">
                                        <p:cTn id="31" dur="500" fill="hold"/>
                                        <p:tgtEl>
                                          <p:spTgt spid="301147"/>
                                        </p:tgtEl>
                                        <p:attrNameLst>
                                          <p:attrName>ppt_x</p:attrName>
                                        </p:attrNameLst>
                                      </p:cBhvr>
                                      <p:tavLst>
                                        <p:tav tm="0">
                                          <p:val>
                                            <p:strVal val="#ppt_x"/>
                                          </p:val>
                                        </p:tav>
                                        <p:tav tm="100000">
                                          <p:val>
                                            <p:strVal val="#ppt_x"/>
                                          </p:val>
                                        </p:tav>
                                      </p:tavLst>
                                    </p:anim>
                                    <p:anim calcmode="lin" valueType="num">
                                      <p:cBhvr additive="base">
                                        <p:cTn id="32" dur="500" fill="hold"/>
                                        <p:tgtEl>
                                          <p:spTgt spid="30114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01146"/>
                                        </p:tgtEl>
                                        <p:attrNameLst>
                                          <p:attrName>style.visibility</p:attrName>
                                        </p:attrNameLst>
                                      </p:cBhvr>
                                      <p:to>
                                        <p:strVal val="visible"/>
                                      </p:to>
                                    </p:set>
                                    <p:anim calcmode="lin" valueType="num">
                                      <p:cBhvr additive="base">
                                        <p:cTn id="37" dur="500" fill="hold"/>
                                        <p:tgtEl>
                                          <p:spTgt spid="301146"/>
                                        </p:tgtEl>
                                        <p:attrNameLst>
                                          <p:attrName>ppt_x</p:attrName>
                                        </p:attrNameLst>
                                      </p:cBhvr>
                                      <p:tavLst>
                                        <p:tav tm="0">
                                          <p:val>
                                            <p:strVal val="#ppt_x"/>
                                          </p:val>
                                        </p:tav>
                                        <p:tav tm="100000">
                                          <p:val>
                                            <p:strVal val="#ppt_x"/>
                                          </p:val>
                                        </p:tav>
                                      </p:tavLst>
                                    </p:anim>
                                    <p:anim calcmode="lin" valueType="num">
                                      <p:cBhvr additive="base">
                                        <p:cTn id="38" dur="500" fill="hold"/>
                                        <p:tgtEl>
                                          <p:spTgt spid="30114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301150"/>
                                        </p:tgtEl>
                                        <p:attrNameLst>
                                          <p:attrName>style.visibility</p:attrName>
                                        </p:attrNameLst>
                                      </p:cBhvr>
                                      <p:to>
                                        <p:strVal val="visible"/>
                                      </p:to>
                                    </p:set>
                                    <p:anim calcmode="lin" valueType="num">
                                      <p:cBhvr additive="base">
                                        <p:cTn id="43" dur="500" fill="hold"/>
                                        <p:tgtEl>
                                          <p:spTgt spid="301150"/>
                                        </p:tgtEl>
                                        <p:attrNameLst>
                                          <p:attrName>ppt_x</p:attrName>
                                        </p:attrNameLst>
                                      </p:cBhvr>
                                      <p:tavLst>
                                        <p:tav tm="0">
                                          <p:val>
                                            <p:strVal val="#ppt_x"/>
                                          </p:val>
                                        </p:tav>
                                        <p:tav tm="100000">
                                          <p:val>
                                            <p:strVal val="#ppt_x"/>
                                          </p:val>
                                        </p:tav>
                                      </p:tavLst>
                                    </p:anim>
                                    <p:anim calcmode="lin" valueType="num">
                                      <p:cBhvr additive="base">
                                        <p:cTn id="44" dur="500" fill="hold"/>
                                        <p:tgtEl>
                                          <p:spTgt spid="30115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301145"/>
                                        </p:tgtEl>
                                        <p:attrNameLst>
                                          <p:attrName>style.visibility</p:attrName>
                                        </p:attrNameLst>
                                      </p:cBhvr>
                                      <p:to>
                                        <p:strVal val="visible"/>
                                      </p:to>
                                    </p:set>
                                    <p:anim calcmode="lin" valueType="num">
                                      <p:cBhvr additive="base">
                                        <p:cTn id="49" dur="500" fill="hold"/>
                                        <p:tgtEl>
                                          <p:spTgt spid="301145"/>
                                        </p:tgtEl>
                                        <p:attrNameLst>
                                          <p:attrName>ppt_x</p:attrName>
                                        </p:attrNameLst>
                                      </p:cBhvr>
                                      <p:tavLst>
                                        <p:tav tm="0">
                                          <p:val>
                                            <p:strVal val="#ppt_x"/>
                                          </p:val>
                                        </p:tav>
                                        <p:tav tm="100000">
                                          <p:val>
                                            <p:strVal val="#ppt_x"/>
                                          </p:val>
                                        </p:tav>
                                      </p:tavLst>
                                    </p:anim>
                                    <p:anim calcmode="lin" valueType="num">
                                      <p:cBhvr additive="base">
                                        <p:cTn id="50" dur="500" fill="hold"/>
                                        <p:tgtEl>
                                          <p:spTgt spid="30114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iterate type="lt">
                                    <p:tmPct val="10000"/>
                                  </p:iterate>
                                  <p:childTnLst>
                                    <p:set>
                                      <p:cBhvr>
                                        <p:cTn id="54" dur="1" fill="hold">
                                          <p:stCondLst>
                                            <p:cond delay="0"/>
                                          </p:stCondLst>
                                        </p:cTn>
                                        <p:tgtEl>
                                          <p:spTgt spid="301149"/>
                                        </p:tgtEl>
                                        <p:attrNameLst>
                                          <p:attrName>style.visibility</p:attrName>
                                        </p:attrNameLst>
                                      </p:cBhvr>
                                      <p:to>
                                        <p:strVal val="visible"/>
                                      </p:to>
                                    </p:set>
                                    <p:anim calcmode="lin" valueType="num">
                                      <p:cBhvr additive="base">
                                        <p:cTn id="55" dur="500" fill="hold"/>
                                        <p:tgtEl>
                                          <p:spTgt spid="301149"/>
                                        </p:tgtEl>
                                        <p:attrNameLst>
                                          <p:attrName>ppt_x</p:attrName>
                                        </p:attrNameLst>
                                      </p:cBhvr>
                                      <p:tavLst>
                                        <p:tav tm="0">
                                          <p:val>
                                            <p:strVal val="#ppt_x"/>
                                          </p:val>
                                        </p:tav>
                                        <p:tav tm="100000">
                                          <p:val>
                                            <p:strVal val="#ppt_x"/>
                                          </p:val>
                                        </p:tav>
                                      </p:tavLst>
                                    </p:anim>
                                    <p:anim calcmode="lin" valueType="num">
                                      <p:cBhvr additive="base">
                                        <p:cTn id="56" dur="500" fill="hold"/>
                                        <p:tgtEl>
                                          <p:spTgt spid="30114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iterate type="lt">
                                    <p:tmPct val="10000"/>
                                  </p:iterate>
                                  <p:childTnLst>
                                    <p:set>
                                      <p:cBhvr>
                                        <p:cTn id="60" dur="1" fill="hold">
                                          <p:stCondLst>
                                            <p:cond delay="0"/>
                                          </p:stCondLst>
                                        </p:cTn>
                                        <p:tgtEl>
                                          <p:spTgt spid="301148"/>
                                        </p:tgtEl>
                                        <p:attrNameLst>
                                          <p:attrName>style.visibility</p:attrName>
                                        </p:attrNameLst>
                                      </p:cBhvr>
                                      <p:to>
                                        <p:strVal val="visible"/>
                                      </p:to>
                                    </p:set>
                                    <p:anim calcmode="lin" valueType="num">
                                      <p:cBhvr additive="base">
                                        <p:cTn id="61" dur="500" fill="hold"/>
                                        <p:tgtEl>
                                          <p:spTgt spid="301148"/>
                                        </p:tgtEl>
                                        <p:attrNameLst>
                                          <p:attrName>ppt_x</p:attrName>
                                        </p:attrNameLst>
                                      </p:cBhvr>
                                      <p:tavLst>
                                        <p:tav tm="0">
                                          <p:val>
                                            <p:strVal val="#ppt_x"/>
                                          </p:val>
                                        </p:tav>
                                        <p:tav tm="100000">
                                          <p:val>
                                            <p:strVal val="#ppt_x"/>
                                          </p:val>
                                        </p:tav>
                                      </p:tavLst>
                                    </p:anim>
                                    <p:anim calcmode="lin" valueType="num">
                                      <p:cBhvr additive="base">
                                        <p:cTn id="62" dur="500" fill="hold"/>
                                        <p:tgtEl>
                                          <p:spTgt spid="30114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iterate type="lt">
                                    <p:tmPct val="10000"/>
                                  </p:iterate>
                                  <p:childTnLst>
                                    <p:set>
                                      <p:cBhvr>
                                        <p:cTn id="66" dur="1" fill="hold">
                                          <p:stCondLst>
                                            <p:cond delay="0"/>
                                          </p:stCondLst>
                                        </p:cTn>
                                        <p:tgtEl>
                                          <p:spTgt spid="301151"/>
                                        </p:tgtEl>
                                        <p:attrNameLst>
                                          <p:attrName>style.visibility</p:attrName>
                                        </p:attrNameLst>
                                      </p:cBhvr>
                                      <p:to>
                                        <p:strVal val="visible"/>
                                      </p:to>
                                    </p:set>
                                    <p:anim calcmode="lin" valueType="num">
                                      <p:cBhvr additive="base">
                                        <p:cTn id="67" dur="500" fill="hold"/>
                                        <p:tgtEl>
                                          <p:spTgt spid="301151"/>
                                        </p:tgtEl>
                                        <p:attrNameLst>
                                          <p:attrName>ppt_x</p:attrName>
                                        </p:attrNameLst>
                                      </p:cBhvr>
                                      <p:tavLst>
                                        <p:tav tm="0">
                                          <p:val>
                                            <p:strVal val="#ppt_x"/>
                                          </p:val>
                                        </p:tav>
                                        <p:tav tm="100000">
                                          <p:val>
                                            <p:strVal val="#ppt_x"/>
                                          </p:val>
                                        </p:tav>
                                      </p:tavLst>
                                    </p:anim>
                                    <p:anim calcmode="lin" valueType="num">
                                      <p:cBhvr additive="base">
                                        <p:cTn id="68" dur="500" fill="hold"/>
                                        <p:tgtEl>
                                          <p:spTgt spid="30115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dissolve">
                                      <p:cBhvr>
                                        <p:cTn id="73"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7" grpId="0" autoUpdateAnimBg="0"/>
      <p:bldP spid="301144" grpId="0"/>
      <p:bldP spid="301145" grpId="0"/>
      <p:bldP spid="301146" grpId="0"/>
      <p:bldP spid="301147" grpId="0"/>
      <p:bldP spid="301148" grpId="0"/>
      <p:bldP spid="301149" grpId="0"/>
      <p:bldP spid="301150" grpId="0"/>
      <p:bldP spid="301151" grpId="0"/>
      <p:bldP spid="2" grpId="0" autoUpdateAnimBg="0"/>
      <p:bldP spid="101401" grpId="0" animBg="1" autoUpdateAnimBg="0"/>
      <p:bldP spid="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1" name="Rectangle 5"/>
          <p:cNvSpPr>
            <a:spLocks noGrp="1" noChangeArrowheads="1"/>
          </p:cNvSpPr>
          <p:nvPr>
            <p:ph type="title"/>
          </p:nvPr>
        </p:nvSpPr>
        <p:spPr>
          <a:xfrm>
            <a:off x="76200" y="0"/>
            <a:ext cx="9067800" cy="762000"/>
          </a:xfrm>
        </p:spPr>
        <p:txBody>
          <a:bodyPr/>
          <a:lstStyle/>
          <a:p>
            <a:pPr algn="l" eaLnBrk="1" hangingPunct="1">
              <a:defRPr/>
            </a:pPr>
            <a:r>
              <a:rPr lang="en-US" sz="3200" b="1">
                <a:solidFill>
                  <a:srgbClr val="FF3300"/>
                </a:solidFill>
                <a:effectLst>
                  <a:outerShdw blurRad="38100" dist="38100" dir="2700000" algn="tl">
                    <a:srgbClr val="000000"/>
                  </a:outerShdw>
                </a:effectLst>
              </a:rPr>
              <a:t>Diktemeting in de papierindustrie:</a:t>
            </a:r>
            <a:endParaRPr lang="nl-NL" sz="3200" b="1">
              <a:solidFill>
                <a:srgbClr val="FF3300"/>
              </a:solidFill>
              <a:effectLst>
                <a:outerShdw blurRad="38100" dist="38100" dir="2700000" algn="tl">
                  <a:srgbClr val="000000"/>
                </a:outerShdw>
              </a:effectLst>
            </a:endParaRPr>
          </a:p>
        </p:txBody>
      </p:sp>
      <p:pic>
        <p:nvPicPr>
          <p:cNvPr id="121863" name="Picture 7" descr="papierdik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9475"/>
            <a:ext cx="73914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9" name="Text Box 10"/>
          <p:cNvSpPr txBox="1">
            <a:spLocks noChangeArrowheads="1"/>
          </p:cNvSpPr>
          <p:nvPr/>
        </p:nvSpPr>
        <p:spPr bwMode="auto">
          <a:xfrm>
            <a:off x="823593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grpSp>
        <p:nvGrpSpPr>
          <p:cNvPr id="121871" name="Group 15"/>
          <p:cNvGrpSpPr>
            <a:grpSpLocks/>
          </p:cNvGrpSpPr>
          <p:nvPr/>
        </p:nvGrpSpPr>
        <p:grpSpPr bwMode="auto">
          <a:xfrm>
            <a:off x="4497388" y="188913"/>
            <a:ext cx="4646612" cy="1927225"/>
            <a:chOff x="2833" y="119"/>
            <a:chExt cx="2927" cy="1214"/>
          </a:xfrm>
        </p:grpSpPr>
        <p:sp>
          <p:nvSpPr>
            <p:cNvPr id="260104" name="Freeform 8"/>
            <p:cNvSpPr>
              <a:spLocks/>
            </p:cNvSpPr>
            <p:nvPr/>
          </p:nvSpPr>
          <p:spPr bwMode="auto">
            <a:xfrm>
              <a:off x="2833" y="288"/>
              <a:ext cx="1807" cy="1045"/>
            </a:xfrm>
            <a:custGeom>
              <a:avLst/>
              <a:gdLst>
                <a:gd name="T0" fmla="*/ 1807 w 1807"/>
                <a:gd name="T1" fmla="*/ 0 h 1045"/>
                <a:gd name="T2" fmla="*/ 0 w 1807"/>
                <a:gd name="T3" fmla="*/ 1045 h 1045"/>
                <a:gd name="T4" fmla="*/ 0 60000 65536"/>
                <a:gd name="T5" fmla="*/ 0 60000 65536"/>
                <a:gd name="T6" fmla="*/ 0 w 1807"/>
                <a:gd name="T7" fmla="*/ 0 h 1045"/>
                <a:gd name="T8" fmla="*/ 1807 w 1807"/>
                <a:gd name="T9" fmla="*/ 1045 h 1045"/>
              </a:gdLst>
              <a:ahLst/>
              <a:cxnLst>
                <a:cxn ang="T4">
                  <a:pos x="T0" y="T1"/>
                </a:cxn>
                <a:cxn ang="T5">
                  <a:pos x="T2" y="T3"/>
                </a:cxn>
              </a:cxnLst>
              <a:rect l="T6" t="T7" r="T8" b="T9"/>
              <a:pathLst>
                <a:path w="1807" h="1045">
                  <a:moveTo>
                    <a:pt x="1807" y="0"/>
                  </a:moveTo>
                  <a:lnTo>
                    <a:pt x="0" y="1045"/>
                  </a:lnTo>
                </a:path>
              </a:pathLst>
            </a:custGeom>
            <a:noFill/>
            <a:ln w="5715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0105" name="Text Box 11"/>
            <p:cNvSpPr txBox="1">
              <a:spLocks noChangeArrowheads="1"/>
            </p:cNvSpPr>
            <p:nvPr/>
          </p:nvSpPr>
          <p:spPr bwMode="auto">
            <a:xfrm>
              <a:off x="4490" y="119"/>
              <a:ext cx="127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en-US" altLang="nl-NL" sz="2800">
                  <a:solidFill>
                    <a:srgbClr val="3333CC"/>
                  </a:solidFill>
                  <a:latin typeface="Comic Sans MS" pitchFamily="66" charset="0"/>
                </a:rPr>
                <a:t>GM-teller</a:t>
              </a:r>
              <a:endParaRPr lang="nl-NL" altLang="nl-NL" sz="2800">
                <a:solidFill>
                  <a:srgbClr val="3333CC"/>
                </a:solidFill>
                <a:latin typeface="Comic Sans MS" pitchFamily="66" charset="0"/>
              </a:endParaRPr>
            </a:p>
          </p:txBody>
        </p:sp>
      </p:grpSp>
      <p:grpSp>
        <p:nvGrpSpPr>
          <p:cNvPr id="121870" name="Group 14"/>
          <p:cNvGrpSpPr>
            <a:grpSpLocks/>
          </p:cNvGrpSpPr>
          <p:nvPr/>
        </p:nvGrpSpPr>
        <p:grpSpPr bwMode="auto">
          <a:xfrm>
            <a:off x="3759200" y="2708275"/>
            <a:ext cx="3167063" cy="1608138"/>
            <a:chOff x="2368" y="1706"/>
            <a:chExt cx="1995" cy="1013"/>
          </a:xfrm>
        </p:grpSpPr>
        <p:sp>
          <p:nvSpPr>
            <p:cNvPr id="260102" name="Text Box 9"/>
            <p:cNvSpPr txBox="1">
              <a:spLocks noChangeArrowheads="1"/>
            </p:cNvSpPr>
            <p:nvPr/>
          </p:nvSpPr>
          <p:spPr bwMode="auto">
            <a:xfrm>
              <a:off x="2368" y="2123"/>
              <a:ext cx="199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altLang="nl-NL" sz="2800">
                  <a:solidFill>
                    <a:srgbClr val="3333CC"/>
                  </a:solidFill>
                  <a:latin typeface="Comic Sans MS" pitchFamily="66" charset="0"/>
                </a:rPr>
                <a:t>Radioactieve bron</a:t>
              </a:r>
              <a:br>
                <a:rPr lang="en-US" altLang="nl-NL" sz="2800">
                  <a:solidFill>
                    <a:srgbClr val="3333CC"/>
                  </a:solidFill>
                  <a:latin typeface="Comic Sans MS" pitchFamily="66" charset="0"/>
                </a:rPr>
              </a:br>
              <a:r>
                <a:rPr lang="en-US" altLang="nl-NL" sz="2800">
                  <a:solidFill>
                    <a:srgbClr val="3333CC"/>
                  </a:solidFill>
                  <a:latin typeface="Comic Sans MS" pitchFamily="66" charset="0"/>
                </a:rPr>
                <a:t>onder het papier.</a:t>
              </a:r>
              <a:endParaRPr lang="nl-NL" altLang="nl-NL" sz="2800">
                <a:solidFill>
                  <a:srgbClr val="3333CC"/>
                </a:solidFill>
                <a:latin typeface="Comic Sans MS" pitchFamily="66" charset="0"/>
              </a:endParaRPr>
            </a:p>
          </p:txBody>
        </p:sp>
        <p:sp>
          <p:nvSpPr>
            <p:cNvPr id="260103" name="Line 13"/>
            <p:cNvSpPr>
              <a:spLocks noChangeShapeType="1"/>
            </p:cNvSpPr>
            <p:nvPr/>
          </p:nvSpPr>
          <p:spPr bwMode="auto">
            <a:xfrm flipV="1">
              <a:off x="2789" y="1706"/>
              <a:ext cx="0" cy="454"/>
            </a:xfrm>
            <a:prstGeom prst="line">
              <a:avLst/>
            </a:prstGeom>
            <a:noFill/>
            <a:ln w="57150">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Tree>
    <p:extLst>
      <p:ext uri="{BB962C8B-B14F-4D97-AF65-F5344CB8AC3E}">
        <p14:creationId xmlns:p14="http://schemas.microsoft.com/office/powerpoint/2010/main" val="617529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wipe(left)">
                                      <p:cBhvr>
                                        <p:cTn id="7" dur="500"/>
                                        <p:tgtEl>
                                          <p:spTgt spid="12186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1863"/>
                                        </p:tgtEl>
                                        <p:attrNameLst>
                                          <p:attrName>style.visibility</p:attrName>
                                        </p:attrNameLst>
                                      </p:cBhvr>
                                      <p:to>
                                        <p:strVal val="visible"/>
                                      </p:to>
                                    </p:set>
                                    <p:animEffect transition="in" filter="dissolve">
                                      <p:cBhvr>
                                        <p:cTn id="11" dur="500"/>
                                        <p:tgtEl>
                                          <p:spTgt spid="121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21871"/>
                                        </p:tgtEl>
                                        <p:attrNameLst>
                                          <p:attrName>style.visibility</p:attrName>
                                        </p:attrNameLst>
                                      </p:cBhvr>
                                      <p:to>
                                        <p:strVal val="visible"/>
                                      </p:to>
                                    </p:set>
                                    <p:animEffect transition="in" filter="wipe(right)">
                                      <p:cBhvr>
                                        <p:cTn id="16" dur="500"/>
                                        <p:tgtEl>
                                          <p:spTgt spid="1218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21870"/>
                                        </p:tgtEl>
                                        <p:attrNameLst>
                                          <p:attrName>style.visibility</p:attrName>
                                        </p:attrNameLst>
                                      </p:cBhvr>
                                      <p:to>
                                        <p:strVal val="visible"/>
                                      </p:to>
                                    </p:set>
                                    <p:animEffect transition="in" filter="wipe(down)">
                                      <p:cBhvr>
                                        <p:cTn id="21" dur="5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4149725"/>
            <a:ext cx="54864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50 % overlijdt bij:</a:t>
            </a:r>
            <a:endParaRPr lang="nl-NL" sz="3600" b="1">
              <a:solidFill>
                <a:srgbClr val="3333CC"/>
              </a:solidFill>
              <a:effectLst>
                <a:outerShdw blurRad="38100" dist="38100" dir="2700000" algn="tl">
                  <a:srgbClr val="000000"/>
                </a:outerShdw>
              </a:effectLst>
            </a:endParaRPr>
          </a:p>
        </p:txBody>
      </p:sp>
      <p:sp>
        <p:nvSpPr>
          <p:cNvPr id="179203" name="Rectangle 3"/>
          <p:cNvSpPr>
            <a:spLocks noChangeArrowheads="1"/>
          </p:cNvSpPr>
          <p:nvPr/>
        </p:nvSpPr>
        <p:spPr bwMode="auto">
          <a:xfrm>
            <a:off x="76200" y="9144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Achtergrondstraling:</a:t>
            </a:r>
            <a:endParaRPr lang="nl-NL" sz="3600" b="1">
              <a:solidFill>
                <a:srgbClr val="3333CC"/>
              </a:solidFill>
              <a:effectLst>
                <a:outerShdw blurRad="38100" dist="38100" dir="2700000" algn="tl">
                  <a:srgbClr val="000000"/>
                </a:outerShdw>
              </a:effectLst>
            </a:endParaRPr>
          </a:p>
        </p:txBody>
      </p:sp>
      <p:sp>
        <p:nvSpPr>
          <p:cNvPr id="179204" name="Rectangle 4"/>
          <p:cNvSpPr>
            <a:spLocks noChangeArrowheads="1"/>
          </p:cNvSpPr>
          <p:nvPr/>
        </p:nvSpPr>
        <p:spPr bwMode="auto">
          <a:xfrm>
            <a:off x="5003800" y="4159250"/>
            <a:ext cx="41402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4000 mSv </a:t>
            </a:r>
            <a:r>
              <a:rPr lang="en-US" sz="2000" b="1">
                <a:solidFill>
                  <a:srgbClr val="3333CC"/>
                </a:solidFill>
                <a:effectLst>
                  <a:outerShdw blurRad="38100" dist="38100" dir="2700000" algn="tl">
                    <a:srgbClr val="000000"/>
                  </a:outerShdw>
                </a:effectLst>
              </a:rPr>
              <a:t>(gehele lichaam)</a:t>
            </a:r>
            <a:endParaRPr lang="nl-NL" sz="2000" b="1">
              <a:solidFill>
                <a:srgbClr val="3333CC"/>
              </a:solidFill>
              <a:effectLst>
                <a:outerShdw blurRad="38100" dist="38100" dir="2700000" algn="tl">
                  <a:srgbClr val="000000"/>
                </a:outerShdw>
              </a:effectLst>
            </a:endParaRPr>
          </a:p>
        </p:txBody>
      </p:sp>
      <p:sp>
        <p:nvSpPr>
          <p:cNvPr id="179205" name="Rectangle 5"/>
          <p:cNvSpPr>
            <a:spLocks noChangeArrowheads="1"/>
          </p:cNvSpPr>
          <p:nvPr/>
        </p:nvSpPr>
        <p:spPr bwMode="auto">
          <a:xfrm>
            <a:off x="4989513" y="914400"/>
            <a:ext cx="4205287"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2 mSv/jaar (Ned.)</a:t>
            </a:r>
            <a:endParaRPr lang="nl-NL" sz="3600" b="1">
              <a:solidFill>
                <a:srgbClr val="3333CC"/>
              </a:solidFill>
              <a:effectLst>
                <a:outerShdw blurRad="38100" dist="38100" dir="2700000" algn="tl">
                  <a:srgbClr val="000000"/>
                </a:outerShdw>
              </a:effectLst>
            </a:endParaRPr>
          </a:p>
        </p:txBody>
      </p:sp>
      <p:sp>
        <p:nvSpPr>
          <p:cNvPr id="179206" name="Rectangle 6"/>
          <p:cNvSpPr>
            <a:spLocks noChangeArrowheads="1"/>
          </p:cNvSpPr>
          <p:nvPr/>
        </p:nvSpPr>
        <p:spPr bwMode="auto">
          <a:xfrm>
            <a:off x="76200" y="1773238"/>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Röntgenfoto:</a:t>
            </a:r>
            <a:endParaRPr lang="nl-NL" sz="3600" b="1">
              <a:solidFill>
                <a:srgbClr val="3333CC"/>
              </a:solidFill>
              <a:effectLst>
                <a:outerShdw blurRad="38100" dist="38100" dir="2700000" algn="tl">
                  <a:srgbClr val="000000"/>
                </a:outerShdw>
              </a:effectLst>
            </a:endParaRPr>
          </a:p>
        </p:txBody>
      </p:sp>
      <p:sp>
        <p:nvSpPr>
          <p:cNvPr id="179207" name="Rectangle 7"/>
          <p:cNvSpPr>
            <a:spLocks noChangeArrowheads="1"/>
          </p:cNvSpPr>
          <p:nvPr/>
        </p:nvSpPr>
        <p:spPr bwMode="auto">
          <a:xfrm>
            <a:off x="4965700" y="1782763"/>
            <a:ext cx="403225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0,01– 1 mSv/foto</a:t>
            </a:r>
            <a:endParaRPr lang="nl-NL" sz="3600" b="1">
              <a:solidFill>
                <a:srgbClr val="3333CC"/>
              </a:solidFill>
              <a:effectLst>
                <a:outerShdw blurRad="38100" dist="38100" dir="2700000" algn="tl">
                  <a:srgbClr val="000000"/>
                </a:outerShdw>
              </a:effectLst>
            </a:endParaRPr>
          </a:p>
        </p:txBody>
      </p:sp>
      <p:sp>
        <p:nvSpPr>
          <p:cNvPr id="179208" name="Rectangle 8"/>
          <p:cNvSpPr>
            <a:spLocks noChangeArrowheads="1"/>
          </p:cNvSpPr>
          <p:nvPr/>
        </p:nvSpPr>
        <p:spPr bwMode="auto">
          <a:xfrm>
            <a:off x="76200" y="2565400"/>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Wintersport:</a:t>
            </a:r>
            <a:endParaRPr lang="nl-NL" sz="3600" b="1">
              <a:solidFill>
                <a:srgbClr val="3333CC"/>
              </a:solidFill>
              <a:effectLst>
                <a:outerShdw blurRad="38100" dist="38100" dir="2700000" algn="tl">
                  <a:srgbClr val="000000"/>
                </a:outerShdw>
              </a:effectLst>
            </a:endParaRPr>
          </a:p>
        </p:txBody>
      </p:sp>
      <p:sp>
        <p:nvSpPr>
          <p:cNvPr id="179209" name="Rectangle 9"/>
          <p:cNvSpPr>
            <a:spLocks noChangeArrowheads="1"/>
          </p:cNvSpPr>
          <p:nvPr/>
        </p:nvSpPr>
        <p:spPr bwMode="auto">
          <a:xfrm>
            <a:off x="5041900" y="2574925"/>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0,03 mSv/week</a:t>
            </a:r>
            <a:endParaRPr lang="nl-NL" sz="3600" b="1">
              <a:solidFill>
                <a:srgbClr val="3333CC"/>
              </a:solidFill>
              <a:effectLst>
                <a:outerShdw blurRad="38100" dist="38100" dir="2700000" algn="tl">
                  <a:srgbClr val="000000"/>
                </a:outerShdw>
              </a:effectLst>
            </a:endParaRPr>
          </a:p>
        </p:txBody>
      </p:sp>
      <p:sp>
        <p:nvSpPr>
          <p:cNvPr id="179210" name="Rectangle 10"/>
          <p:cNvSpPr>
            <a:spLocks noGrp="1" noChangeArrowheads="1"/>
          </p:cNvSpPr>
          <p:nvPr>
            <p:ph type="ctrTitle"/>
          </p:nvPr>
        </p:nvSpPr>
        <p:spPr>
          <a:xfrm>
            <a:off x="152400" y="152400"/>
            <a:ext cx="7772400" cy="762000"/>
          </a:xfrm>
        </p:spPr>
        <p:txBody>
          <a:bodyPr/>
          <a:lstStyle/>
          <a:p>
            <a:pPr algn="l" eaLnBrk="1" hangingPunct="1">
              <a:defRPr/>
            </a:pPr>
            <a:r>
              <a:rPr lang="en-US" sz="4000" b="1">
                <a:solidFill>
                  <a:srgbClr val="FF3300"/>
                </a:solidFill>
                <a:effectLst>
                  <a:outerShdw blurRad="38100" dist="38100" dir="2700000" algn="tl">
                    <a:srgbClr val="000000"/>
                  </a:outerShdw>
                </a:effectLst>
              </a:rPr>
              <a:t>Stralingsbelasting: </a:t>
            </a:r>
            <a:endParaRPr lang="nl-NL" sz="4000" b="1">
              <a:solidFill>
                <a:srgbClr val="FF3300"/>
              </a:solidFill>
              <a:effectLst>
                <a:outerShdw blurRad="38100" dist="38100" dir="2700000" algn="tl">
                  <a:srgbClr val="000000"/>
                </a:outerShdw>
              </a:effectLst>
            </a:endParaRPr>
          </a:p>
        </p:txBody>
      </p:sp>
      <p:sp>
        <p:nvSpPr>
          <p:cNvPr id="179213" name="Rectangle 13"/>
          <p:cNvSpPr>
            <a:spLocks noChangeArrowheads="1"/>
          </p:cNvSpPr>
          <p:nvPr/>
        </p:nvSpPr>
        <p:spPr bwMode="auto">
          <a:xfrm>
            <a:off x="76200" y="3429000"/>
            <a:ext cx="5648325"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Vliegen (10 km hoogte)</a:t>
            </a:r>
            <a:endParaRPr lang="nl-NL" sz="3600" b="1">
              <a:solidFill>
                <a:srgbClr val="3333CC"/>
              </a:solidFill>
              <a:effectLst>
                <a:outerShdw blurRad="38100" dist="38100" dir="2700000" algn="tl">
                  <a:srgbClr val="000000"/>
                </a:outerShdw>
              </a:effectLst>
            </a:endParaRPr>
          </a:p>
        </p:txBody>
      </p:sp>
      <p:sp>
        <p:nvSpPr>
          <p:cNvPr id="179214" name="Rectangle 14"/>
          <p:cNvSpPr>
            <a:spLocks noChangeArrowheads="1"/>
          </p:cNvSpPr>
          <p:nvPr/>
        </p:nvSpPr>
        <p:spPr bwMode="auto">
          <a:xfrm>
            <a:off x="5041900" y="3438525"/>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0,005 mSv/uur</a:t>
            </a:r>
            <a:endParaRPr lang="nl-NL" sz="3600" b="1">
              <a:solidFill>
                <a:srgbClr val="3333CC"/>
              </a:solidFill>
              <a:effectLst>
                <a:outerShdw blurRad="38100" dist="38100" dir="2700000" algn="tl">
                  <a:srgbClr val="000000"/>
                </a:outerShdw>
              </a:effectLst>
            </a:endParaRPr>
          </a:p>
        </p:txBody>
      </p:sp>
      <p:sp>
        <p:nvSpPr>
          <p:cNvPr id="179215" name="Rectangle 15"/>
          <p:cNvSpPr>
            <a:spLocks noChangeArrowheads="1"/>
          </p:cNvSpPr>
          <p:nvPr/>
        </p:nvSpPr>
        <p:spPr bwMode="auto">
          <a:xfrm>
            <a:off x="17339" y="6381750"/>
            <a:ext cx="4140200" cy="476250"/>
          </a:xfrm>
          <a:prstGeom prst="rect">
            <a:avLst/>
          </a:prstGeom>
          <a:noFill/>
          <a:ln w="9525">
            <a:noFill/>
            <a:miter lim="800000"/>
            <a:headEnd/>
            <a:tailEnd/>
          </a:ln>
          <a:effectLst/>
        </p:spPr>
        <p:txBody>
          <a:bodyPr anchor="ctr"/>
          <a:lstStyle/>
          <a:p>
            <a:pPr fontAlgn="base">
              <a:spcBef>
                <a:spcPct val="0"/>
              </a:spcBef>
              <a:spcAft>
                <a:spcPct val="0"/>
              </a:spcAft>
              <a:defRPr/>
            </a:pPr>
            <a:r>
              <a:rPr lang="en-US" sz="2000" b="1" dirty="0" err="1">
                <a:solidFill>
                  <a:srgbClr val="3333CC"/>
                </a:solidFill>
                <a:effectLst>
                  <a:outerShdw blurRad="38100" dist="38100" dir="2700000" algn="tl">
                    <a:srgbClr val="000000"/>
                  </a:outerShdw>
                </a:effectLst>
              </a:rPr>
              <a:t>Bron</a:t>
            </a:r>
            <a:r>
              <a:rPr lang="en-US" sz="2000" b="1" dirty="0">
                <a:solidFill>
                  <a:srgbClr val="3333CC"/>
                </a:solidFill>
                <a:effectLst>
                  <a:outerShdw blurRad="38100" dist="38100" dir="2700000" algn="tl">
                    <a:srgbClr val="000000"/>
                  </a:outerShdw>
                </a:effectLst>
              </a:rPr>
              <a:t>: ISP </a:t>
            </a:r>
            <a:r>
              <a:rPr lang="en-US" sz="2000" b="1" dirty="0" err="1">
                <a:solidFill>
                  <a:srgbClr val="3333CC"/>
                </a:solidFill>
                <a:effectLst>
                  <a:outerShdw blurRad="38100" dist="38100" dir="2700000" algn="tl">
                    <a:srgbClr val="000000"/>
                  </a:outerShdw>
                </a:effectLst>
              </a:rPr>
              <a:t>Experimentenboekje</a:t>
            </a:r>
            <a:endParaRPr lang="nl-NL" sz="2000" b="1" dirty="0">
              <a:solidFill>
                <a:srgbClr val="3333CC"/>
              </a:solidFill>
              <a:effectLst>
                <a:outerShdw blurRad="38100" dist="38100" dir="2700000" algn="tl">
                  <a:srgbClr val="000000"/>
                </a:outerShdw>
              </a:effectLst>
            </a:endParaRPr>
          </a:p>
        </p:txBody>
      </p:sp>
      <p:sp>
        <p:nvSpPr>
          <p:cNvPr id="262157" name="Text Box 16"/>
          <p:cNvSpPr txBox="1">
            <a:spLocks noChangeArrowheads="1"/>
          </p:cNvSpPr>
          <p:nvPr/>
        </p:nvSpPr>
        <p:spPr bwMode="auto">
          <a:xfrm>
            <a:off x="8258175" y="641554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3758955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9210"/>
                                        </p:tgtEl>
                                        <p:attrNameLst>
                                          <p:attrName>style.visibility</p:attrName>
                                        </p:attrNameLst>
                                      </p:cBhvr>
                                      <p:to>
                                        <p:strVal val="visible"/>
                                      </p:to>
                                    </p:set>
                                    <p:animEffect transition="in" filter="wipe(left)">
                                      <p:cBhvr>
                                        <p:cTn id="7" dur="500"/>
                                        <p:tgtEl>
                                          <p:spTgt spid="179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animEffect transition="in" filter="wipe(left)">
                                      <p:cBhvr>
                                        <p:cTn id="12" dur="500"/>
                                        <p:tgtEl>
                                          <p:spTgt spid="1792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9205"/>
                                        </p:tgtEl>
                                        <p:attrNameLst>
                                          <p:attrName>style.visibility</p:attrName>
                                        </p:attrNameLst>
                                      </p:cBhvr>
                                      <p:to>
                                        <p:strVal val="visible"/>
                                      </p:to>
                                    </p:set>
                                    <p:animEffect transition="in" filter="dissolve">
                                      <p:cBhvr>
                                        <p:cTn id="17" dur="500"/>
                                        <p:tgtEl>
                                          <p:spTgt spid="179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206"/>
                                        </p:tgtEl>
                                        <p:attrNameLst>
                                          <p:attrName>style.visibility</p:attrName>
                                        </p:attrNameLst>
                                      </p:cBhvr>
                                      <p:to>
                                        <p:strVal val="visible"/>
                                      </p:to>
                                    </p:set>
                                    <p:animEffect transition="in" filter="wipe(left)">
                                      <p:cBhvr>
                                        <p:cTn id="22" dur="500"/>
                                        <p:tgtEl>
                                          <p:spTgt spid="179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9207"/>
                                        </p:tgtEl>
                                        <p:attrNameLst>
                                          <p:attrName>style.visibility</p:attrName>
                                        </p:attrNameLst>
                                      </p:cBhvr>
                                      <p:to>
                                        <p:strVal val="visible"/>
                                      </p:to>
                                    </p:set>
                                    <p:animEffect transition="in" filter="dissolve">
                                      <p:cBhvr>
                                        <p:cTn id="27" dur="500"/>
                                        <p:tgtEl>
                                          <p:spTgt spid="1792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9208"/>
                                        </p:tgtEl>
                                        <p:attrNameLst>
                                          <p:attrName>style.visibility</p:attrName>
                                        </p:attrNameLst>
                                      </p:cBhvr>
                                      <p:to>
                                        <p:strVal val="visible"/>
                                      </p:to>
                                    </p:set>
                                    <p:animEffect transition="in" filter="wipe(left)">
                                      <p:cBhvr>
                                        <p:cTn id="32" dur="500"/>
                                        <p:tgtEl>
                                          <p:spTgt spid="1792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9209"/>
                                        </p:tgtEl>
                                        <p:attrNameLst>
                                          <p:attrName>style.visibility</p:attrName>
                                        </p:attrNameLst>
                                      </p:cBhvr>
                                      <p:to>
                                        <p:strVal val="visible"/>
                                      </p:to>
                                    </p:set>
                                    <p:animEffect transition="in" filter="dissolve">
                                      <p:cBhvr>
                                        <p:cTn id="37" dur="500"/>
                                        <p:tgtEl>
                                          <p:spTgt spid="1792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9213"/>
                                        </p:tgtEl>
                                        <p:attrNameLst>
                                          <p:attrName>style.visibility</p:attrName>
                                        </p:attrNameLst>
                                      </p:cBhvr>
                                      <p:to>
                                        <p:strVal val="visible"/>
                                      </p:to>
                                    </p:set>
                                    <p:animEffect transition="in" filter="wipe(left)">
                                      <p:cBhvr>
                                        <p:cTn id="42" dur="500"/>
                                        <p:tgtEl>
                                          <p:spTgt spid="1792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9214"/>
                                        </p:tgtEl>
                                        <p:attrNameLst>
                                          <p:attrName>style.visibility</p:attrName>
                                        </p:attrNameLst>
                                      </p:cBhvr>
                                      <p:to>
                                        <p:strVal val="visible"/>
                                      </p:to>
                                    </p:set>
                                    <p:animEffect transition="in" filter="dissolve">
                                      <p:cBhvr>
                                        <p:cTn id="47" dur="500"/>
                                        <p:tgtEl>
                                          <p:spTgt spid="1792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9202"/>
                                        </p:tgtEl>
                                        <p:attrNameLst>
                                          <p:attrName>style.visibility</p:attrName>
                                        </p:attrNameLst>
                                      </p:cBhvr>
                                      <p:to>
                                        <p:strVal val="visible"/>
                                      </p:to>
                                    </p:set>
                                    <p:animEffect transition="in" filter="wipe(left)">
                                      <p:cBhvr>
                                        <p:cTn id="52" dur="500"/>
                                        <p:tgtEl>
                                          <p:spTgt spid="1792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9204"/>
                                        </p:tgtEl>
                                        <p:attrNameLst>
                                          <p:attrName>style.visibility</p:attrName>
                                        </p:attrNameLst>
                                      </p:cBhvr>
                                      <p:to>
                                        <p:strVal val="visible"/>
                                      </p:to>
                                    </p:set>
                                    <p:animEffect transition="in" filter="dissolve">
                                      <p:cBhvr>
                                        <p:cTn id="5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utoUpdateAnimBg="0"/>
      <p:bldP spid="179203" grpId="0" autoUpdateAnimBg="0"/>
      <p:bldP spid="179204" grpId="0" autoUpdateAnimBg="0"/>
      <p:bldP spid="179205" grpId="0" autoUpdateAnimBg="0"/>
      <p:bldP spid="179206" grpId="0" autoUpdateAnimBg="0"/>
      <p:bldP spid="179207" grpId="0" autoUpdateAnimBg="0"/>
      <p:bldP spid="179208" grpId="0" autoUpdateAnimBg="0"/>
      <p:bldP spid="179209" grpId="0" autoUpdateAnimBg="0"/>
      <p:bldP spid="179210" grpId="0" autoUpdateAnimBg="0"/>
      <p:bldP spid="179213" grpId="0" autoUpdateAnimBg="0"/>
      <p:bldP spid="17921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76200" y="76200"/>
            <a:ext cx="9067800" cy="473075"/>
          </a:xfrm>
        </p:spPr>
        <p:txBody>
          <a:bodyPr/>
          <a:lstStyle/>
          <a:p>
            <a:pPr algn="l" eaLnBrk="1" hangingPunct="1">
              <a:defRPr/>
            </a:pPr>
            <a:r>
              <a:rPr lang="en-US" sz="3200" b="1">
                <a:solidFill>
                  <a:srgbClr val="FF0000"/>
                </a:solidFill>
                <a:effectLst>
                  <a:outerShdw blurRad="38100" dist="38100" dir="2700000" algn="tl">
                    <a:srgbClr val="000000"/>
                  </a:outerShdw>
                </a:effectLst>
              </a:rPr>
              <a:t>Kerncentrale</a:t>
            </a:r>
            <a:endParaRPr lang="nl-NL" sz="3200" b="1">
              <a:solidFill>
                <a:srgbClr val="FF0000"/>
              </a:solidFill>
              <a:effectLst>
                <a:outerShdw blurRad="38100" dist="38100" dir="2700000" algn="tl">
                  <a:srgbClr val="000000"/>
                </a:outerShdw>
              </a:effectLst>
            </a:endParaRPr>
          </a:p>
        </p:txBody>
      </p:sp>
      <p:pic>
        <p:nvPicPr>
          <p:cNvPr id="277509" name="Picture 5" descr="800px-Nuclear_power_plant_pwr_diagram_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063"/>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2" name="AutoShape 8"/>
          <p:cNvSpPr>
            <a:spLocks noChangeArrowheads="1"/>
          </p:cNvSpPr>
          <p:nvPr/>
        </p:nvSpPr>
        <p:spPr bwMode="auto">
          <a:xfrm>
            <a:off x="250825" y="765175"/>
            <a:ext cx="2665413" cy="576263"/>
          </a:xfrm>
          <a:prstGeom prst="wedgeRoundRectCallout">
            <a:avLst>
              <a:gd name="adj1" fmla="val -13134"/>
              <a:gd name="adj2" fmla="val 761569"/>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U-235 staven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77513" name="AutoShape 9"/>
          <p:cNvSpPr>
            <a:spLocks noChangeArrowheads="1"/>
          </p:cNvSpPr>
          <p:nvPr/>
        </p:nvSpPr>
        <p:spPr bwMode="auto">
          <a:xfrm>
            <a:off x="3492500" y="188913"/>
            <a:ext cx="2665413" cy="576262"/>
          </a:xfrm>
          <a:prstGeom prst="wedgeRoundRectCallout">
            <a:avLst>
              <a:gd name="adj1" fmla="val -127606"/>
              <a:gd name="adj2" fmla="val 727134"/>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regelstaven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77514" name="AutoShape 10"/>
          <p:cNvSpPr>
            <a:spLocks noChangeArrowheads="1"/>
          </p:cNvSpPr>
          <p:nvPr/>
        </p:nvSpPr>
        <p:spPr bwMode="auto">
          <a:xfrm>
            <a:off x="5364163" y="1125538"/>
            <a:ext cx="1584325" cy="576262"/>
          </a:xfrm>
          <a:prstGeom prst="wedgeRoundRectCallout">
            <a:avLst>
              <a:gd name="adj1" fmla="val -293889"/>
              <a:gd name="adj2" fmla="val 632921"/>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stoom</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77515" name="AutoShape 11"/>
          <p:cNvSpPr>
            <a:spLocks noChangeArrowheads="1"/>
          </p:cNvSpPr>
          <p:nvPr/>
        </p:nvSpPr>
        <p:spPr bwMode="auto">
          <a:xfrm>
            <a:off x="6659563" y="404813"/>
            <a:ext cx="1944687" cy="576262"/>
          </a:xfrm>
          <a:prstGeom prst="wedgeRoundRectCallout">
            <a:avLst>
              <a:gd name="adj1" fmla="val -135713"/>
              <a:gd name="adj2" fmla="val 594903"/>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3 turbines</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77516" name="AutoShape 12"/>
          <p:cNvSpPr>
            <a:spLocks noChangeArrowheads="1"/>
          </p:cNvSpPr>
          <p:nvPr/>
        </p:nvSpPr>
        <p:spPr bwMode="auto">
          <a:xfrm>
            <a:off x="7019925" y="549275"/>
            <a:ext cx="1944688" cy="576263"/>
          </a:xfrm>
          <a:prstGeom prst="wedgeRoundRectCallout">
            <a:avLst>
              <a:gd name="adj1" fmla="val -77838"/>
              <a:gd name="adj2" fmla="val 56322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generator</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77518" name="AutoShape 14"/>
          <p:cNvSpPr>
            <a:spLocks noChangeArrowheads="1"/>
          </p:cNvSpPr>
          <p:nvPr/>
        </p:nvSpPr>
        <p:spPr bwMode="auto">
          <a:xfrm>
            <a:off x="6300788" y="188913"/>
            <a:ext cx="1944687" cy="576262"/>
          </a:xfrm>
          <a:prstGeom prst="wedgeRoundRectCallout">
            <a:avLst>
              <a:gd name="adj1" fmla="val -11468"/>
              <a:gd name="adj2" fmla="val 691875"/>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koeling</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63177" name="Text Box 15"/>
          <p:cNvSpPr txBox="1">
            <a:spLocks noChangeArrowheads="1"/>
          </p:cNvSpPr>
          <p:nvPr/>
        </p:nvSpPr>
        <p:spPr bwMode="auto">
          <a:xfrm>
            <a:off x="8245475" y="641554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1060361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wipe(left)">
                                      <p:cBhvr>
                                        <p:cTn id="7" dur="500"/>
                                        <p:tgtEl>
                                          <p:spTgt spid="27750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77509"/>
                                        </p:tgtEl>
                                        <p:attrNameLst>
                                          <p:attrName>style.visibility</p:attrName>
                                        </p:attrNameLst>
                                      </p:cBhvr>
                                      <p:to>
                                        <p:strVal val="visible"/>
                                      </p:to>
                                    </p:set>
                                    <p:animEffect transition="in" filter="dissolve">
                                      <p:cBhvr>
                                        <p:cTn id="11" dur="500"/>
                                        <p:tgtEl>
                                          <p:spTgt spid="2775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7512"/>
                                        </p:tgtEl>
                                        <p:attrNameLst>
                                          <p:attrName>style.visibility</p:attrName>
                                        </p:attrNameLst>
                                      </p:cBhvr>
                                      <p:to>
                                        <p:strVal val="visible"/>
                                      </p:to>
                                    </p:set>
                                    <p:animEffect transition="in" filter="wipe(up)">
                                      <p:cBhvr>
                                        <p:cTn id="16" dur="500"/>
                                        <p:tgtEl>
                                          <p:spTgt spid="277512"/>
                                        </p:tgtEl>
                                      </p:cBhvr>
                                    </p:animEffect>
                                  </p:childTnLst>
                                  <p:subTnLst>
                                    <p:set>
                                      <p:cBhvr override="childStyle">
                                        <p:cTn dur="1" fill="hold" display="0" masterRel="nextClick" afterEffect="1"/>
                                        <p:tgtEl>
                                          <p:spTgt spid="277512"/>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77513"/>
                                        </p:tgtEl>
                                        <p:attrNameLst>
                                          <p:attrName>style.visibility</p:attrName>
                                        </p:attrNameLst>
                                      </p:cBhvr>
                                      <p:to>
                                        <p:strVal val="visible"/>
                                      </p:to>
                                    </p:set>
                                    <p:animEffect transition="in" filter="wipe(up)">
                                      <p:cBhvr>
                                        <p:cTn id="21" dur="500"/>
                                        <p:tgtEl>
                                          <p:spTgt spid="277513"/>
                                        </p:tgtEl>
                                      </p:cBhvr>
                                    </p:animEffect>
                                  </p:childTnLst>
                                  <p:subTnLst>
                                    <p:set>
                                      <p:cBhvr override="childStyle">
                                        <p:cTn dur="1" fill="hold" display="0" masterRel="nextClick" afterEffect="1"/>
                                        <p:tgtEl>
                                          <p:spTgt spid="277513"/>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7514"/>
                                        </p:tgtEl>
                                        <p:attrNameLst>
                                          <p:attrName>style.visibility</p:attrName>
                                        </p:attrNameLst>
                                      </p:cBhvr>
                                      <p:to>
                                        <p:strVal val="visible"/>
                                      </p:to>
                                    </p:set>
                                    <p:animEffect transition="in" filter="wipe(up)">
                                      <p:cBhvr>
                                        <p:cTn id="26" dur="500"/>
                                        <p:tgtEl>
                                          <p:spTgt spid="277514"/>
                                        </p:tgtEl>
                                      </p:cBhvr>
                                    </p:animEffect>
                                  </p:childTnLst>
                                  <p:subTnLst>
                                    <p:set>
                                      <p:cBhvr override="childStyle">
                                        <p:cTn dur="1" fill="hold" display="0" masterRel="nextClick" afterEffect="1"/>
                                        <p:tgtEl>
                                          <p:spTgt spid="27751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77515"/>
                                        </p:tgtEl>
                                        <p:attrNameLst>
                                          <p:attrName>style.visibility</p:attrName>
                                        </p:attrNameLst>
                                      </p:cBhvr>
                                      <p:to>
                                        <p:strVal val="visible"/>
                                      </p:to>
                                    </p:set>
                                    <p:animEffect transition="in" filter="wipe(up)">
                                      <p:cBhvr>
                                        <p:cTn id="31" dur="500"/>
                                        <p:tgtEl>
                                          <p:spTgt spid="277515"/>
                                        </p:tgtEl>
                                      </p:cBhvr>
                                    </p:animEffect>
                                  </p:childTnLst>
                                  <p:subTnLst>
                                    <p:set>
                                      <p:cBhvr override="childStyle">
                                        <p:cTn dur="1" fill="hold" display="0" masterRel="nextClick" afterEffect="1"/>
                                        <p:tgtEl>
                                          <p:spTgt spid="277515"/>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77516"/>
                                        </p:tgtEl>
                                        <p:attrNameLst>
                                          <p:attrName>style.visibility</p:attrName>
                                        </p:attrNameLst>
                                      </p:cBhvr>
                                      <p:to>
                                        <p:strVal val="visible"/>
                                      </p:to>
                                    </p:set>
                                    <p:animEffect transition="in" filter="wipe(up)">
                                      <p:cBhvr>
                                        <p:cTn id="36" dur="500"/>
                                        <p:tgtEl>
                                          <p:spTgt spid="277516"/>
                                        </p:tgtEl>
                                      </p:cBhvr>
                                    </p:animEffect>
                                  </p:childTnLst>
                                  <p:subTnLst>
                                    <p:set>
                                      <p:cBhvr override="childStyle">
                                        <p:cTn dur="1" fill="hold" display="0" masterRel="nextClick" afterEffect="1"/>
                                        <p:tgtEl>
                                          <p:spTgt spid="277516"/>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77518"/>
                                        </p:tgtEl>
                                        <p:attrNameLst>
                                          <p:attrName>style.visibility</p:attrName>
                                        </p:attrNameLst>
                                      </p:cBhvr>
                                      <p:to>
                                        <p:strVal val="visible"/>
                                      </p:to>
                                    </p:set>
                                    <p:animEffect transition="in" filter="wipe(up)">
                                      <p:cBhvr>
                                        <p:cTn id="41" dur="500"/>
                                        <p:tgtEl>
                                          <p:spTgt spid="277518"/>
                                        </p:tgtEl>
                                      </p:cBhvr>
                                    </p:animEffect>
                                  </p:childTnLst>
                                  <p:subTnLst>
                                    <p:set>
                                      <p:cBhvr override="childStyle">
                                        <p:cTn dur="1" fill="hold" display="0" masterRel="nextClick" afterEffect="1"/>
                                        <p:tgtEl>
                                          <p:spTgt spid="2775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utoUpdateAnimBg="0"/>
      <p:bldP spid="277512" grpId="0" animBg="1"/>
      <p:bldP spid="277513" grpId="0" animBg="1"/>
      <p:bldP spid="277514" grpId="0" animBg="1"/>
      <p:bldP spid="277515" grpId="0" animBg="1"/>
      <p:bldP spid="277516" grpId="0" animBg="1"/>
      <p:bldP spid="27751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17728" name="Group 288"/>
          <p:cNvGrpSpPr>
            <a:grpSpLocks/>
          </p:cNvGrpSpPr>
          <p:nvPr/>
        </p:nvGrpSpPr>
        <p:grpSpPr bwMode="auto">
          <a:xfrm>
            <a:off x="1466850" y="3086100"/>
            <a:ext cx="1893888" cy="1371600"/>
            <a:chOff x="924" y="1944"/>
            <a:chExt cx="1193" cy="864"/>
          </a:xfrm>
        </p:grpSpPr>
        <p:grpSp>
          <p:nvGrpSpPr>
            <p:cNvPr id="265424" name="Group 248"/>
            <p:cNvGrpSpPr>
              <a:grpSpLocks/>
            </p:cNvGrpSpPr>
            <p:nvPr/>
          </p:nvGrpSpPr>
          <p:grpSpPr bwMode="auto">
            <a:xfrm>
              <a:off x="976" y="1944"/>
              <a:ext cx="1072" cy="816"/>
              <a:chOff x="976" y="1928"/>
              <a:chExt cx="1072" cy="816"/>
            </a:xfrm>
          </p:grpSpPr>
          <p:sp>
            <p:nvSpPr>
              <p:cNvPr id="265429" name="Oval 113" descr="Bol"/>
              <p:cNvSpPr>
                <a:spLocks noChangeAspect="1" noChangeArrowheads="1"/>
              </p:cNvSpPr>
              <p:nvPr/>
            </p:nvSpPr>
            <p:spPr bwMode="auto">
              <a:xfrm>
                <a:off x="1656" y="2432"/>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30" name="Oval 114" descr="Bol"/>
              <p:cNvSpPr>
                <a:spLocks noChangeAspect="1" noChangeArrowheads="1"/>
              </p:cNvSpPr>
              <p:nvPr/>
            </p:nvSpPr>
            <p:spPr bwMode="auto">
              <a:xfrm>
                <a:off x="1284" y="2419"/>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431" name="Group 160"/>
              <p:cNvGrpSpPr>
                <a:grpSpLocks/>
              </p:cNvGrpSpPr>
              <p:nvPr/>
            </p:nvGrpSpPr>
            <p:grpSpPr bwMode="auto">
              <a:xfrm>
                <a:off x="976" y="1928"/>
                <a:ext cx="1072" cy="816"/>
                <a:chOff x="976" y="1928"/>
                <a:chExt cx="1072" cy="816"/>
              </a:xfrm>
            </p:grpSpPr>
            <p:sp>
              <p:nvSpPr>
                <p:cNvPr id="265432" name="Freeform 155"/>
                <p:cNvSpPr>
                  <a:spLocks/>
                </p:cNvSpPr>
                <p:nvPr/>
              </p:nvSpPr>
              <p:spPr bwMode="auto">
                <a:xfrm>
                  <a:off x="976" y="1952"/>
                  <a:ext cx="528" cy="792"/>
                </a:xfrm>
                <a:custGeom>
                  <a:avLst/>
                  <a:gdLst>
                    <a:gd name="T0" fmla="*/ 528 w 528"/>
                    <a:gd name="T1" fmla="*/ 0 h 792"/>
                    <a:gd name="T2" fmla="*/ 0 w 528"/>
                    <a:gd name="T3" fmla="*/ 792 h 792"/>
                    <a:gd name="T4" fmla="*/ 0 60000 65536"/>
                    <a:gd name="T5" fmla="*/ 0 60000 65536"/>
                    <a:gd name="T6" fmla="*/ 0 w 528"/>
                    <a:gd name="T7" fmla="*/ 0 h 792"/>
                    <a:gd name="T8" fmla="*/ 528 w 528"/>
                    <a:gd name="T9" fmla="*/ 792 h 792"/>
                  </a:gdLst>
                  <a:ahLst/>
                  <a:cxnLst>
                    <a:cxn ang="T4">
                      <a:pos x="T0" y="T1"/>
                    </a:cxn>
                    <a:cxn ang="T5">
                      <a:pos x="T2" y="T3"/>
                    </a:cxn>
                  </a:cxnLst>
                  <a:rect l="T6" t="T7" r="T8" b="T9"/>
                  <a:pathLst>
                    <a:path w="528" h="792">
                      <a:moveTo>
                        <a:pt x="528" y="0"/>
                      </a:moveTo>
                      <a:lnTo>
                        <a:pt x="0" y="79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33" name="Freeform 156"/>
                <p:cNvSpPr>
                  <a:spLocks/>
                </p:cNvSpPr>
                <p:nvPr/>
              </p:nvSpPr>
              <p:spPr bwMode="auto">
                <a:xfrm>
                  <a:off x="1328" y="1960"/>
                  <a:ext cx="192" cy="488"/>
                </a:xfrm>
                <a:custGeom>
                  <a:avLst/>
                  <a:gdLst>
                    <a:gd name="T0" fmla="*/ 192 w 192"/>
                    <a:gd name="T1" fmla="*/ 0 h 488"/>
                    <a:gd name="T2" fmla="*/ 0 w 192"/>
                    <a:gd name="T3" fmla="*/ 488 h 488"/>
                    <a:gd name="T4" fmla="*/ 0 60000 65536"/>
                    <a:gd name="T5" fmla="*/ 0 60000 65536"/>
                    <a:gd name="T6" fmla="*/ 0 w 192"/>
                    <a:gd name="T7" fmla="*/ 0 h 488"/>
                    <a:gd name="T8" fmla="*/ 192 w 192"/>
                    <a:gd name="T9" fmla="*/ 488 h 488"/>
                  </a:gdLst>
                  <a:ahLst/>
                  <a:cxnLst>
                    <a:cxn ang="T4">
                      <a:pos x="T0" y="T1"/>
                    </a:cxn>
                    <a:cxn ang="T5">
                      <a:pos x="T2" y="T3"/>
                    </a:cxn>
                  </a:cxnLst>
                  <a:rect l="T6" t="T7" r="T8" b="T9"/>
                  <a:pathLst>
                    <a:path w="192" h="488">
                      <a:moveTo>
                        <a:pt x="192" y="0"/>
                      </a:moveTo>
                      <a:lnTo>
                        <a:pt x="0" y="488"/>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34" name="Freeform 157"/>
                <p:cNvSpPr>
                  <a:spLocks/>
                </p:cNvSpPr>
                <p:nvPr/>
              </p:nvSpPr>
              <p:spPr bwMode="auto">
                <a:xfrm>
                  <a:off x="1528" y="1960"/>
                  <a:ext cx="176" cy="512"/>
                </a:xfrm>
                <a:custGeom>
                  <a:avLst/>
                  <a:gdLst>
                    <a:gd name="T0" fmla="*/ 0 w 176"/>
                    <a:gd name="T1" fmla="*/ 0 h 512"/>
                    <a:gd name="T2" fmla="*/ 176 w 176"/>
                    <a:gd name="T3" fmla="*/ 512 h 512"/>
                    <a:gd name="T4" fmla="*/ 0 60000 65536"/>
                    <a:gd name="T5" fmla="*/ 0 60000 65536"/>
                    <a:gd name="T6" fmla="*/ 0 w 176"/>
                    <a:gd name="T7" fmla="*/ 0 h 512"/>
                    <a:gd name="T8" fmla="*/ 176 w 176"/>
                    <a:gd name="T9" fmla="*/ 512 h 512"/>
                  </a:gdLst>
                  <a:ahLst/>
                  <a:cxnLst>
                    <a:cxn ang="T4">
                      <a:pos x="T0" y="T1"/>
                    </a:cxn>
                    <a:cxn ang="T5">
                      <a:pos x="T2" y="T3"/>
                    </a:cxn>
                  </a:cxnLst>
                  <a:rect l="T6" t="T7" r="T8" b="T9"/>
                  <a:pathLst>
                    <a:path w="176" h="512">
                      <a:moveTo>
                        <a:pt x="0" y="0"/>
                      </a:moveTo>
                      <a:lnTo>
                        <a:pt x="176" y="51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35" name="Freeform 158"/>
                <p:cNvSpPr>
                  <a:spLocks/>
                </p:cNvSpPr>
                <p:nvPr/>
              </p:nvSpPr>
              <p:spPr bwMode="auto">
                <a:xfrm>
                  <a:off x="1512" y="1968"/>
                  <a:ext cx="8" cy="744"/>
                </a:xfrm>
                <a:custGeom>
                  <a:avLst/>
                  <a:gdLst>
                    <a:gd name="T0" fmla="*/ 8 w 8"/>
                    <a:gd name="T1" fmla="*/ 0 h 744"/>
                    <a:gd name="T2" fmla="*/ 0 w 8"/>
                    <a:gd name="T3" fmla="*/ 744 h 744"/>
                    <a:gd name="T4" fmla="*/ 0 60000 65536"/>
                    <a:gd name="T5" fmla="*/ 0 60000 65536"/>
                    <a:gd name="T6" fmla="*/ 0 w 8"/>
                    <a:gd name="T7" fmla="*/ 0 h 744"/>
                    <a:gd name="T8" fmla="*/ 8 w 8"/>
                    <a:gd name="T9" fmla="*/ 744 h 744"/>
                  </a:gdLst>
                  <a:ahLst/>
                  <a:cxnLst>
                    <a:cxn ang="T4">
                      <a:pos x="T0" y="T1"/>
                    </a:cxn>
                    <a:cxn ang="T5">
                      <a:pos x="T2" y="T3"/>
                    </a:cxn>
                  </a:cxnLst>
                  <a:rect l="T6" t="T7" r="T8" b="T9"/>
                  <a:pathLst>
                    <a:path w="8" h="744">
                      <a:moveTo>
                        <a:pt x="8" y="0"/>
                      </a:moveTo>
                      <a:lnTo>
                        <a:pt x="0" y="744"/>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36" name="Freeform 159"/>
                <p:cNvSpPr>
                  <a:spLocks/>
                </p:cNvSpPr>
                <p:nvPr/>
              </p:nvSpPr>
              <p:spPr bwMode="auto">
                <a:xfrm>
                  <a:off x="1520" y="1928"/>
                  <a:ext cx="528" cy="808"/>
                </a:xfrm>
                <a:custGeom>
                  <a:avLst/>
                  <a:gdLst>
                    <a:gd name="T0" fmla="*/ 0 w 528"/>
                    <a:gd name="T1" fmla="*/ 0 h 808"/>
                    <a:gd name="T2" fmla="*/ 528 w 528"/>
                    <a:gd name="T3" fmla="*/ 808 h 808"/>
                    <a:gd name="T4" fmla="*/ 0 60000 65536"/>
                    <a:gd name="T5" fmla="*/ 0 60000 65536"/>
                    <a:gd name="T6" fmla="*/ 0 w 528"/>
                    <a:gd name="T7" fmla="*/ 0 h 808"/>
                    <a:gd name="T8" fmla="*/ 528 w 528"/>
                    <a:gd name="T9" fmla="*/ 808 h 808"/>
                  </a:gdLst>
                  <a:ahLst/>
                  <a:cxnLst>
                    <a:cxn ang="T4">
                      <a:pos x="T0" y="T1"/>
                    </a:cxn>
                    <a:cxn ang="T5">
                      <a:pos x="T2" y="T3"/>
                    </a:cxn>
                  </a:cxnLst>
                  <a:rect l="T6" t="T7" r="T8" b="T9"/>
                  <a:pathLst>
                    <a:path w="528" h="808">
                      <a:moveTo>
                        <a:pt x="0" y="0"/>
                      </a:moveTo>
                      <a:lnTo>
                        <a:pt x="528" y="808"/>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nvGrpSpPr>
            <p:cNvPr id="265425" name="Group 78"/>
            <p:cNvGrpSpPr>
              <a:grpSpLocks/>
            </p:cNvGrpSpPr>
            <p:nvPr/>
          </p:nvGrpSpPr>
          <p:grpSpPr bwMode="auto">
            <a:xfrm>
              <a:off x="924" y="2714"/>
              <a:ext cx="1193" cy="94"/>
              <a:chOff x="924" y="2976"/>
              <a:chExt cx="1193" cy="94"/>
            </a:xfrm>
          </p:grpSpPr>
          <p:sp>
            <p:nvSpPr>
              <p:cNvPr id="265426" name="Oval 75"/>
              <p:cNvSpPr>
                <a:spLocks noChangeAspect="1" noChangeArrowheads="1"/>
              </p:cNvSpPr>
              <p:nvPr/>
            </p:nvSpPr>
            <p:spPr bwMode="auto">
              <a:xfrm>
                <a:off x="924" y="2976"/>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27" name="Oval 76"/>
              <p:cNvSpPr>
                <a:spLocks noChangeAspect="1" noChangeArrowheads="1"/>
              </p:cNvSpPr>
              <p:nvPr/>
            </p:nvSpPr>
            <p:spPr bwMode="auto">
              <a:xfrm>
                <a:off x="1474" y="2976"/>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28" name="Oval 77"/>
              <p:cNvSpPr>
                <a:spLocks noChangeAspect="1" noChangeArrowheads="1"/>
              </p:cNvSpPr>
              <p:nvPr/>
            </p:nvSpPr>
            <p:spPr bwMode="auto">
              <a:xfrm>
                <a:off x="2026" y="2979"/>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grpSp>
        <p:nvGrpSpPr>
          <p:cNvPr id="317730" name="Group 290"/>
          <p:cNvGrpSpPr>
            <a:grpSpLocks/>
          </p:cNvGrpSpPr>
          <p:nvPr/>
        </p:nvGrpSpPr>
        <p:grpSpPr bwMode="auto">
          <a:xfrm>
            <a:off x="6702425" y="3086100"/>
            <a:ext cx="1893888" cy="1368425"/>
            <a:chOff x="4222" y="1944"/>
            <a:chExt cx="1193" cy="862"/>
          </a:xfrm>
        </p:grpSpPr>
        <p:grpSp>
          <p:nvGrpSpPr>
            <p:cNvPr id="265411" name="Group 83"/>
            <p:cNvGrpSpPr>
              <a:grpSpLocks/>
            </p:cNvGrpSpPr>
            <p:nvPr/>
          </p:nvGrpSpPr>
          <p:grpSpPr bwMode="auto">
            <a:xfrm>
              <a:off x="4222" y="2712"/>
              <a:ext cx="1193" cy="94"/>
              <a:chOff x="924" y="2976"/>
              <a:chExt cx="1193" cy="94"/>
            </a:xfrm>
          </p:grpSpPr>
          <p:sp>
            <p:nvSpPr>
              <p:cNvPr id="265421" name="Oval 84"/>
              <p:cNvSpPr>
                <a:spLocks noChangeAspect="1" noChangeArrowheads="1"/>
              </p:cNvSpPr>
              <p:nvPr/>
            </p:nvSpPr>
            <p:spPr bwMode="auto">
              <a:xfrm>
                <a:off x="924" y="2976"/>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22" name="Oval 85"/>
              <p:cNvSpPr>
                <a:spLocks noChangeAspect="1" noChangeArrowheads="1"/>
              </p:cNvSpPr>
              <p:nvPr/>
            </p:nvSpPr>
            <p:spPr bwMode="auto">
              <a:xfrm>
                <a:off x="1474" y="2976"/>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23" name="Oval 86"/>
              <p:cNvSpPr>
                <a:spLocks noChangeAspect="1" noChangeArrowheads="1"/>
              </p:cNvSpPr>
              <p:nvPr/>
            </p:nvSpPr>
            <p:spPr bwMode="auto">
              <a:xfrm>
                <a:off x="2026" y="2979"/>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412" name="Group 250"/>
            <p:cNvGrpSpPr>
              <a:grpSpLocks/>
            </p:cNvGrpSpPr>
            <p:nvPr/>
          </p:nvGrpSpPr>
          <p:grpSpPr bwMode="auto">
            <a:xfrm>
              <a:off x="4281" y="1944"/>
              <a:ext cx="1072" cy="816"/>
              <a:chOff x="4281" y="1928"/>
              <a:chExt cx="1072" cy="816"/>
            </a:xfrm>
          </p:grpSpPr>
          <p:sp>
            <p:nvSpPr>
              <p:cNvPr id="265413" name="Oval 169" descr="Bol"/>
              <p:cNvSpPr>
                <a:spLocks noChangeAspect="1" noChangeArrowheads="1"/>
              </p:cNvSpPr>
              <p:nvPr/>
            </p:nvSpPr>
            <p:spPr bwMode="auto">
              <a:xfrm>
                <a:off x="4961" y="2432"/>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14" name="Oval 170" descr="Bol"/>
              <p:cNvSpPr>
                <a:spLocks noChangeAspect="1" noChangeArrowheads="1"/>
              </p:cNvSpPr>
              <p:nvPr/>
            </p:nvSpPr>
            <p:spPr bwMode="auto">
              <a:xfrm>
                <a:off x="4589" y="2419"/>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415" name="Group 171"/>
              <p:cNvGrpSpPr>
                <a:grpSpLocks/>
              </p:cNvGrpSpPr>
              <p:nvPr/>
            </p:nvGrpSpPr>
            <p:grpSpPr bwMode="auto">
              <a:xfrm>
                <a:off x="4281" y="1928"/>
                <a:ext cx="1072" cy="816"/>
                <a:chOff x="976" y="1928"/>
                <a:chExt cx="1072" cy="816"/>
              </a:xfrm>
            </p:grpSpPr>
            <p:sp>
              <p:nvSpPr>
                <p:cNvPr id="265416" name="Freeform 172"/>
                <p:cNvSpPr>
                  <a:spLocks/>
                </p:cNvSpPr>
                <p:nvPr/>
              </p:nvSpPr>
              <p:spPr bwMode="auto">
                <a:xfrm>
                  <a:off x="976" y="1952"/>
                  <a:ext cx="528" cy="792"/>
                </a:xfrm>
                <a:custGeom>
                  <a:avLst/>
                  <a:gdLst>
                    <a:gd name="T0" fmla="*/ 528 w 528"/>
                    <a:gd name="T1" fmla="*/ 0 h 792"/>
                    <a:gd name="T2" fmla="*/ 0 w 528"/>
                    <a:gd name="T3" fmla="*/ 792 h 792"/>
                    <a:gd name="T4" fmla="*/ 0 60000 65536"/>
                    <a:gd name="T5" fmla="*/ 0 60000 65536"/>
                    <a:gd name="T6" fmla="*/ 0 w 528"/>
                    <a:gd name="T7" fmla="*/ 0 h 792"/>
                    <a:gd name="T8" fmla="*/ 528 w 528"/>
                    <a:gd name="T9" fmla="*/ 792 h 792"/>
                  </a:gdLst>
                  <a:ahLst/>
                  <a:cxnLst>
                    <a:cxn ang="T4">
                      <a:pos x="T0" y="T1"/>
                    </a:cxn>
                    <a:cxn ang="T5">
                      <a:pos x="T2" y="T3"/>
                    </a:cxn>
                  </a:cxnLst>
                  <a:rect l="T6" t="T7" r="T8" b="T9"/>
                  <a:pathLst>
                    <a:path w="528" h="792">
                      <a:moveTo>
                        <a:pt x="528" y="0"/>
                      </a:moveTo>
                      <a:lnTo>
                        <a:pt x="0" y="79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17" name="Freeform 173"/>
                <p:cNvSpPr>
                  <a:spLocks/>
                </p:cNvSpPr>
                <p:nvPr/>
              </p:nvSpPr>
              <p:spPr bwMode="auto">
                <a:xfrm>
                  <a:off x="1328" y="1960"/>
                  <a:ext cx="192" cy="488"/>
                </a:xfrm>
                <a:custGeom>
                  <a:avLst/>
                  <a:gdLst>
                    <a:gd name="T0" fmla="*/ 192 w 192"/>
                    <a:gd name="T1" fmla="*/ 0 h 488"/>
                    <a:gd name="T2" fmla="*/ 0 w 192"/>
                    <a:gd name="T3" fmla="*/ 488 h 488"/>
                    <a:gd name="T4" fmla="*/ 0 60000 65536"/>
                    <a:gd name="T5" fmla="*/ 0 60000 65536"/>
                    <a:gd name="T6" fmla="*/ 0 w 192"/>
                    <a:gd name="T7" fmla="*/ 0 h 488"/>
                    <a:gd name="T8" fmla="*/ 192 w 192"/>
                    <a:gd name="T9" fmla="*/ 488 h 488"/>
                  </a:gdLst>
                  <a:ahLst/>
                  <a:cxnLst>
                    <a:cxn ang="T4">
                      <a:pos x="T0" y="T1"/>
                    </a:cxn>
                    <a:cxn ang="T5">
                      <a:pos x="T2" y="T3"/>
                    </a:cxn>
                  </a:cxnLst>
                  <a:rect l="T6" t="T7" r="T8" b="T9"/>
                  <a:pathLst>
                    <a:path w="192" h="488">
                      <a:moveTo>
                        <a:pt x="192" y="0"/>
                      </a:moveTo>
                      <a:lnTo>
                        <a:pt x="0" y="488"/>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18" name="Freeform 174"/>
                <p:cNvSpPr>
                  <a:spLocks/>
                </p:cNvSpPr>
                <p:nvPr/>
              </p:nvSpPr>
              <p:spPr bwMode="auto">
                <a:xfrm>
                  <a:off x="1528" y="1960"/>
                  <a:ext cx="176" cy="512"/>
                </a:xfrm>
                <a:custGeom>
                  <a:avLst/>
                  <a:gdLst>
                    <a:gd name="T0" fmla="*/ 0 w 176"/>
                    <a:gd name="T1" fmla="*/ 0 h 512"/>
                    <a:gd name="T2" fmla="*/ 176 w 176"/>
                    <a:gd name="T3" fmla="*/ 512 h 512"/>
                    <a:gd name="T4" fmla="*/ 0 60000 65536"/>
                    <a:gd name="T5" fmla="*/ 0 60000 65536"/>
                    <a:gd name="T6" fmla="*/ 0 w 176"/>
                    <a:gd name="T7" fmla="*/ 0 h 512"/>
                    <a:gd name="T8" fmla="*/ 176 w 176"/>
                    <a:gd name="T9" fmla="*/ 512 h 512"/>
                  </a:gdLst>
                  <a:ahLst/>
                  <a:cxnLst>
                    <a:cxn ang="T4">
                      <a:pos x="T0" y="T1"/>
                    </a:cxn>
                    <a:cxn ang="T5">
                      <a:pos x="T2" y="T3"/>
                    </a:cxn>
                  </a:cxnLst>
                  <a:rect l="T6" t="T7" r="T8" b="T9"/>
                  <a:pathLst>
                    <a:path w="176" h="512">
                      <a:moveTo>
                        <a:pt x="0" y="0"/>
                      </a:moveTo>
                      <a:lnTo>
                        <a:pt x="176" y="51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19" name="Freeform 175"/>
                <p:cNvSpPr>
                  <a:spLocks/>
                </p:cNvSpPr>
                <p:nvPr/>
              </p:nvSpPr>
              <p:spPr bwMode="auto">
                <a:xfrm>
                  <a:off x="1512" y="1968"/>
                  <a:ext cx="8" cy="744"/>
                </a:xfrm>
                <a:custGeom>
                  <a:avLst/>
                  <a:gdLst>
                    <a:gd name="T0" fmla="*/ 8 w 8"/>
                    <a:gd name="T1" fmla="*/ 0 h 744"/>
                    <a:gd name="T2" fmla="*/ 0 w 8"/>
                    <a:gd name="T3" fmla="*/ 744 h 744"/>
                    <a:gd name="T4" fmla="*/ 0 60000 65536"/>
                    <a:gd name="T5" fmla="*/ 0 60000 65536"/>
                    <a:gd name="T6" fmla="*/ 0 w 8"/>
                    <a:gd name="T7" fmla="*/ 0 h 744"/>
                    <a:gd name="T8" fmla="*/ 8 w 8"/>
                    <a:gd name="T9" fmla="*/ 744 h 744"/>
                  </a:gdLst>
                  <a:ahLst/>
                  <a:cxnLst>
                    <a:cxn ang="T4">
                      <a:pos x="T0" y="T1"/>
                    </a:cxn>
                    <a:cxn ang="T5">
                      <a:pos x="T2" y="T3"/>
                    </a:cxn>
                  </a:cxnLst>
                  <a:rect l="T6" t="T7" r="T8" b="T9"/>
                  <a:pathLst>
                    <a:path w="8" h="744">
                      <a:moveTo>
                        <a:pt x="8" y="0"/>
                      </a:moveTo>
                      <a:lnTo>
                        <a:pt x="0" y="744"/>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20" name="Freeform 176"/>
                <p:cNvSpPr>
                  <a:spLocks/>
                </p:cNvSpPr>
                <p:nvPr/>
              </p:nvSpPr>
              <p:spPr bwMode="auto">
                <a:xfrm>
                  <a:off x="1520" y="1928"/>
                  <a:ext cx="528" cy="808"/>
                </a:xfrm>
                <a:custGeom>
                  <a:avLst/>
                  <a:gdLst>
                    <a:gd name="T0" fmla="*/ 0 w 528"/>
                    <a:gd name="T1" fmla="*/ 0 h 808"/>
                    <a:gd name="T2" fmla="*/ 528 w 528"/>
                    <a:gd name="T3" fmla="*/ 808 h 808"/>
                    <a:gd name="T4" fmla="*/ 0 60000 65536"/>
                    <a:gd name="T5" fmla="*/ 0 60000 65536"/>
                    <a:gd name="T6" fmla="*/ 0 w 528"/>
                    <a:gd name="T7" fmla="*/ 0 h 808"/>
                    <a:gd name="T8" fmla="*/ 528 w 528"/>
                    <a:gd name="T9" fmla="*/ 808 h 808"/>
                  </a:gdLst>
                  <a:ahLst/>
                  <a:cxnLst>
                    <a:cxn ang="T4">
                      <a:pos x="T0" y="T1"/>
                    </a:cxn>
                    <a:cxn ang="T5">
                      <a:pos x="T2" y="T3"/>
                    </a:cxn>
                  </a:cxnLst>
                  <a:rect l="T6" t="T7" r="T8" b="T9"/>
                  <a:pathLst>
                    <a:path w="528" h="808">
                      <a:moveTo>
                        <a:pt x="0" y="0"/>
                      </a:moveTo>
                      <a:lnTo>
                        <a:pt x="528" y="808"/>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nvGrpSpPr>
          <p:cNvPr id="317731" name="Group 291"/>
          <p:cNvGrpSpPr>
            <a:grpSpLocks/>
          </p:cNvGrpSpPr>
          <p:nvPr/>
        </p:nvGrpSpPr>
        <p:grpSpPr bwMode="auto">
          <a:xfrm>
            <a:off x="4079875" y="3068638"/>
            <a:ext cx="1893888" cy="1393825"/>
            <a:chOff x="2570" y="1933"/>
            <a:chExt cx="1193" cy="878"/>
          </a:xfrm>
        </p:grpSpPr>
        <p:sp>
          <p:nvSpPr>
            <p:cNvPr id="265398" name="Oval 161" descr="Bol"/>
            <p:cNvSpPr>
              <a:spLocks noChangeAspect="1" noChangeArrowheads="1"/>
            </p:cNvSpPr>
            <p:nvPr/>
          </p:nvSpPr>
          <p:spPr bwMode="auto">
            <a:xfrm>
              <a:off x="3304" y="2437"/>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99" name="Oval 162" descr="Bol"/>
            <p:cNvSpPr>
              <a:spLocks noChangeAspect="1" noChangeArrowheads="1"/>
            </p:cNvSpPr>
            <p:nvPr/>
          </p:nvSpPr>
          <p:spPr bwMode="auto">
            <a:xfrm>
              <a:off x="2932" y="2424"/>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400" name="Group 289"/>
            <p:cNvGrpSpPr>
              <a:grpSpLocks/>
            </p:cNvGrpSpPr>
            <p:nvPr/>
          </p:nvGrpSpPr>
          <p:grpSpPr bwMode="auto">
            <a:xfrm>
              <a:off x="2570" y="1933"/>
              <a:ext cx="1193" cy="878"/>
              <a:chOff x="2570" y="1933"/>
              <a:chExt cx="1193" cy="878"/>
            </a:xfrm>
          </p:grpSpPr>
          <p:grpSp>
            <p:nvGrpSpPr>
              <p:cNvPr id="265401" name="Group 79"/>
              <p:cNvGrpSpPr>
                <a:grpSpLocks/>
              </p:cNvGrpSpPr>
              <p:nvPr/>
            </p:nvGrpSpPr>
            <p:grpSpPr bwMode="auto">
              <a:xfrm>
                <a:off x="2570" y="2717"/>
                <a:ext cx="1193" cy="94"/>
                <a:chOff x="924" y="2976"/>
                <a:chExt cx="1193" cy="94"/>
              </a:xfrm>
            </p:grpSpPr>
            <p:sp>
              <p:nvSpPr>
                <p:cNvPr id="265408" name="Oval 80"/>
                <p:cNvSpPr>
                  <a:spLocks noChangeAspect="1" noChangeArrowheads="1"/>
                </p:cNvSpPr>
                <p:nvPr/>
              </p:nvSpPr>
              <p:spPr bwMode="auto">
                <a:xfrm>
                  <a:off x="924" y="2976"/>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09" name="Oval 81"/>
                <p:cNvSpPr>
                  <a:spLocks noChangeAspect="1" noChangeArrowheads="1"/>
                </p:cNvSpPr>
                <p:nvPr/>
              </p:nvSpPr>
              <p:spPr bwMode="auto">
                <a:xfrm>
                  <a:off x="1474" y="2976"/>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410" name="Oval 82"/>
                <p:cNvSpPr>
                  <a:spLocks noChangeAspect="1" noChangeArrowheads="1"/>
                </p:cNvSpPr>
                <p:nvPr/>
              </p:nvSpPr>
              <p:spPr bwMode="auto">
                <a:xfrm>
                  <a:off x="2026" y="2979"/>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402" name="Group 163"/>
              <p:cNvGrpSpPr>
                <a:grpSpLocks/>
              </p:cNvGrpSpPr>
              <p:nvPr/>
            </p:nvGrpSpPr>
            <p:grpSpPr bwMode="auto">
              <a:xfrm>
                <a:off x="2624" y="1933"/>
                <a:ext cx="1072" cy="816"/>
                <a:chOff x="976" y="1928"/>
                <a:chExt cx="1072" cy="816"/>
              </a:xfrm>
            </p:grpSpPr>
            <p:sp>
              <p:nvSpPr>
                <p:cNvPr id="265403" name="Freeform 164"/>
                <p:cNvSpPr>
                  <a:spLocks/>
                </p:cNvSpPr>
                <p:nvPr/>
              </p:nvSpPr>
              <p:spPr bwMode="auto">
                <a:xfrm>
                  <a:off x="976" y="1952"/>
                  <a:ext cx="528" cy="792"/>
                </a:xfrm>
                <a:custGeom>
                  <a:avLst/>
                  <a:gdLst>
                    <a:gd name="T0" fmla="*/ 528 w 528"/>
                    <a:gd name="T1" fmla="*/ 0 h 792"/>
                    <a:gd name="T2" fmla="*/ 0 w 528"/>
                    <a:gd name="T3" fmla="*/ 792 h 792"/>
                    <a:gd name="T4" fmla="*/ 0 60000 65536"/>
                    <a:gd name="T5" fmla="*/ 0 60000 65536"/>
                    <a:gd name="T6" fmla="*/ 0 w 528"/>
                    <a:gd name="T7" fmla="*/ 0 h 792"/>
                    <a:gd name="T8" fmla="*/ 528 w 528"/>
                    <a:gd name="T9" fmla="*/ 792 h 792"/>
                  </a:gdLst>
                  <a:ahLst/>
                  <a:cxnLst>
                    <a:cxn ang="T4">
                      <a:pos x="T0" y="T1"/>
                    </a:cxn>
                    <a:cxn ang="T5">
                      <a:pos x="T2" y="T3"/>
                    </a:cxn>
                  </a:cxnLst>
                  <a:rect l="T6" t="T7" r="T8" b="T9"/>
                  <a:pathLst>
                    <a:path w="528" h="792">
                      <a:moveTo>
                        <a:pt x="528" y="0"/>
                      </a:moveTo>
                      <a:lnTo>
                        <a:pt x="0" y="79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04" name="Freeform 165"/>
                <p:cNvSpPr>
                  <a:spLocks/>
                </p:cNvSpPr>
                <p:nvPr/>
              </p:nvSpPr>
              <p:spPr bwMode="auto">
                <a:xfrm>
                  <a:off x="1328" y="1960"/>
                  <a:ext cx="192" cy="488"/>
                </a:xfrm>
                <a:custGeom>
                  <a:avLst/>
                  <a:gdLst>
                    <a:gd name="T0" fmla="*/ 192 w 192"/>
                    <a:gd name="T1" fmla="*/ 0 h 488"/>
                    <a:gd name="T2" fmla="*/ 0 w 192"/>
                    <a:gd name="T3" fmla="*/ 488 h 488"/>
                    <a:gd name="T4" fmla="*/ 0 60000 65536"/>
                    <a:gd name="T5" fmla="*/ 0 60000 65536"/>
                    <a:gd name="T6" fmla="*/ 0 w 192"/>
                    <a:gd name="T7" fmla="*/ 0 h 488"/>
                    <a:gd name="T8" fmla="*/ 192 w 192"/>
                    <a:gd name="T9" fmla="*/ 488 h 488"/>
                  </a:gdLst>
                  <a:ahLst/>
                  <a:cxnLst>
                    <a:cxn ang="T4">
                      <a:pos x="T0" y="T1"/>
                    </a:cxn>
                    <a:cxn ang="T5">
                      <a:pos x="T2" y="T3"/>
                    </a:cxn>
                  </a:cxnLst>
                  <a:rect l="T6" t="T7" r="T8" b="T9"/>
                  <a:pathLst>
                    <a:path w="192" h="488">
                      <a:moveTo>
                        <a:pt x="192" y="0"/>
                      </a:moveTo>
                      <a:lnTo>
                        <a:pt x="0" y="488"/>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05" name="Freeform 166"/>
                <p:cNvSpPr>
                  <a:spLocks/>
                </p:cNvSpPr>
                <p:nvPr/>
              </p:nvSpPr>
              <p:spPr bwMode="auto">
                <a:xfrm>
                  <a:off x="1528" y="1960"/>
                  <a:ext cx="176" cy="512"/>
                </a:xfrm>
                <a:custGeom>
                  <a:avLst/>
                  <a:gdLst>
                    <a:gd name="T0" fmla="*/ 0 w 176"/>
                    <a:gd name="T1" fmla="*/ 0 h 512"/>
                    <a:gd name="T2" fmla="*/ 176 w 176"/>
                    <a:gd name="T3" fmla="*/ 512 h 512"/>
                    <a:gd name="T4" fmla="*/ 0 60000 65536"/>
                    <a:gd name="T5" fmla="*/ 0 60000 65536"/>
                    <a:gd name="T6" fmla="*/ 0 w 176"/>
                    <a:gd name="T7" fmla="*/ 0 h 512"/>
                    <a:gd name="T8" fmla="*/ 176 w 176"/>
                    <a:gd name="T9" fmla="*/ 512 h 512"/>
                  </a:gdLst>
                  <a:ahLst/>
                  <a:cxnLst>
                    <a:cxn ang="T4">
                      <a:pos x="T0" y="T1"/>
                    </a:cxn>
                    <a:cxn ang="T5">
                      <a:pos x="T2" y="T3"/>
                    </a:cxn>
                  </a:cxnLst>
                  <a:rect l="T6" t="T7" r="T8" b="T9"/>
                  <a:pathLst>
                    <a:path w="176" h="512">
                      <a:moveTo>
                        <a:pt x="0" y="0"/>
                      </a:moveTo>
                      <a:lnTo>
                        <a:pt x="176" y="51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06" name="Freeform 167"/>
                <p:cNvSpPr>
                  <a:spLocks/>
                </p:cNvSpPr>
                <p:nvPr/>
              </p:nvSpPr>
              <p:spPr bwMode="auto">
                <a:xfrm>
                  <a:off x="1512" y="1968"/>
                  <a:ext cx="8" cy="744"/>
                </a:xfrm>
                <a:custGeom>
                  <a:avLst/>
                  <a:gdLst>
                    <a:gd name="T0" fmla="*/ 8 w 8"/>
                    <a:gd name="T1" fmla="*/ 0 h 744"/>
                    <a:gd name="T2" fmla="*/ 0 w 8"/>
                    <a:gd name="T3" fmla="*/ 744 h 744"/>
                    <a:gd name="T4" fmla="*/ 0 60000 65536"/>
                    <a:gd name="T5" fmla="*/ 0 60000 65536"/>
                    <a:gd name="T6" fmla="*/ 0 w 8"/>
                    <a:gd name="T7" fmla="*/ 0 h 744"/>
                    <a:gd name="T8" fmla="*/ 8 w 8"/>
                    <a:gd name="T9" fmla="*/ 744 h 744"/>
                  </a:gdLst>
                  <a:ahLst/>
                  <a:cxnLst>
                    <a:cxn ang="T4">
                      <a:pos x="T0" y="T1"/>
                    </a:cxn>
                    <a:cxn ang="T5">
                      <a:pos x="T2" y="T3"/>
                    </a:cxn>
                  </a:cxnLst>
                  <a:rect l="T6" t="T7" r="T8" b="T9"/>
                  <a:pathLst>
                    <a:path w="8" h="744">
                      <a:moveTo>
                        <a:pt x="8" y="0"/>
                      </a:moveTo>
                      <a:lnTo>
                        <a:pt x="0" y="744"/>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407" name="Freeform 168"/>
                <p:cNvSpPr>
                  <a:spLocks/>
                </p:cNvSpPr>
                <p:nvPr/>
              </p:nvSpPr>
              <p:spPr bwMode="auto">
                <a:xfrm>
                  <a:off x="1520" y="1928"/>
                  <a:ext cx="528" cy="808"/>
                </a:xfrm>
                <a:custGeom>
                  <a:avLst/>
                  <a:gdLst>
                    <a:gd name="T0" fmla="*/ 0 w 528"/>
                    <a:gd name="T1" fmla="*/ 0 h 808"/>
                    <a:gd name="T2" fmla="*/ 528 w 528"/>
                    <a:gd name="T3" fmla="*/ 808 h 808"/>
                    <a:gd name="T4" fmla="*/ 0 60000 65536"/>
                    <a:gd name="T5" fmla="*/ 0 60000 65536"/>
                    <a:gd name="T6" fmla="*/ 0 w 528"/>
                    <a:gd name="T7" fmla="*/ 0 h 808"/>
                    <a:gd name="T8" fmla="*/ 528 w 528"/>
                    <a:gd name="T9" fmla="*/ 808 h 808"/>
                  </a:gdLst>
                  <a:ahLst/>
                  <a:cxnLst>
                    <a:cxn ang="T4">
                      <a:pos x="T0" y="T1"/>
                    </a:cxn>
                    <a:cxn ang="T5">
                      <a:pos x="T2" y="T3"/>
                    </a:cxn>
                  </a:cxnLst>
                  <a:rect l="T6" t="T7" r="T8" b="T9"/>
                  <a:pathLst>
                    <a:path w="528" h="808">
                      <a:moveTo>
                        <a:pt x="0" y="0"/>
                      </a:moveTo>
                      <a:lnTo>
                        <a:pt x="528" y="808"/>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sp>
        <p:nvSpPr>
          <p:cNvPr id="317738" name="Rectangle 298"/>
          <p:cNvSpPr>
            <a:spLocks noGrp="1" noChangeArrowheads="1"/>
          </p:cNvSpPr>
          <p:nvPr>
            <p:ph type="ctrTitle"/>
          </p:nvPr>
        </p:nvSpPr>
        <p:spPr>
          <a:xfrm>
            <a:off x="34925" y="11113"/>
            <a:ext cx="9109075" cy="361950"/>
          </a:xfrm>
        </p:spPr>
        <p:txBody>
          <a:bodyPr/>
          <a:lstStyle/>
          <a:p>
            <a:pPr algn="l" eaLnBrk="1" hangingPunct="1">
              <a:defRPr/>
            </a:pPr>
            <a:r>
              <a:rPr lang="en-US" sz="2800" b="1" dirty="0" err="1">
                <a:solidFill>
                  <a:srgbClr val="FF0000"/>
                </a:solidFill>
                <a:effectLst>
                  <a:outerShdw blurRad="38100" dist="38100" dir="2700000" algn="tl">
                    <a:srgbClr val="000000"/>
                  </a:outerShdw>
                </a:effectLst>
              </a:rPr>
              <a:t>Kettingreactie</a:t>
            </a:r>
            <a:r>
              <a:rPr lang="en-US" sz="2800" b="1" dirty="0">
                <a:solidFill>
                  <a:srgbClr val="FF0000"/>
                </a:solidFill>
                <a:effectLst>
                  <a:outerShdw blurRad="38100" dist="38100" dir="2700000" algn="tl">
                    <a:srgbClr val="000000"/>
                  </a:outerShdw>
                </a:effectLst>
              </a:rPr>
              <a:t> </a:t>
            </a:r>
            <a:r>
              <a:rPr lang="en-US" sz="2800" b="1" dirty="0" err="1">
                <a:solidFill>
                  <a:srgbClr val="FF0000"/>
                </a:solidFill>
                <a:effectLst>
                  <a:outerShdw blurRad="38100" dist="38100" dir="2700000" algn="tl">
                    <a:srgbClr val="000000"/>
                  </a:outerShdw>
                </a:effectLst>
              </a:rPr>
              <a:t>bij</a:t>
            </a:r>
            <a:r>
              <a:rPr lang="en-US" sz="2800" b="1" dirty="0">
                <a:solidFill>
                  <a:srgbClr val="FF0000"/>
                </a:solidFill>
                <a:effectLst>
                  <a:outerShdw blurRad="38100" dist="38100" dir="2700000" algn="tl">
                    <a:srgbClr val="000000"/>
                  </a:outerShdw>
                </a:effectLst>
              </a:rPr>
              <a:t> </a:t>
            </a:r>
            <a:r>
              <a:rPr lang="en-US" sz="2800" b="1" dirty="0" err="1">
                <a:solidFill>
                  <a:srgbClr val="FF0000"/>
                </a:solidFill>
                <a:effectLst>
                  <a:outerShdw blurRad="38100" dist="38100" dir="2700000" algn="tl">
                    <a:srgbClr val="000000"/>
                  </a:outerShdw>
                </a:effectLst>
              </a:rPr>
              <a:t>splijting</a:t>
            </a:r>
            <a:r>
              <a:rPr lang="en-US" sz="2800" b="1" dirty="0">
                <a:solidFill>
                  <a:srgbClr val="FF0000"/>
                </a:solidFill>
                <a:effectLst>
                  <a:outerShdw blurRad="38100" dist="38100" dir="2700000" algn="tl">
                    <a:srgbClr val="000000"/>
                  </a:outerShdw>
                </a:effectLst>
              </a:rPr>
              <a:t> van U-235 in </a:t>
            </a:r>
            <a:r>
              <a:rPr lang="en-US" sz="2800" b="1" dirty="0" err="1">
                <a:solidFill>
                  <a:srgbClr val="FF0000"/>
                </a:solidFill>
                <a:effectLst>
                  <a:outerShdw blurRad="38100" dist="38100" dir="2700000" algn="tl">
                    <a:srgbClr val="000000"/>
                  </a:outerShdw>
                </a:effectLst>
              </a:rPr>
              <a:t>kerncentrale</a:t>
            </a:r>
            <a:endParaRPr lang="nl-NL" sz="2800" b="1" dirty="0">
              <a:solidFill>
                <a:srgbClr val="FF0000"/>
              </a:solidFill>
              <a:effectLst>
                <a:outerShdw blurRad="38100" dist="38100" dir="2700000" algn="tl">
                  <a:srgbClr val="000000"/>
                </a:outerShdw>
              </a:effectLst>
            </a:endParaRPr>
          </a:p>
        </p:txBody>
      </p:sp>
      <p:sp>
        <p:nvSpPr>
          <p:cNvPr id="317444" name="Oval 4"/>
          <p:cNvSpPr>
            <a:spLocks noChangeAspect="1" noChangeArrowheads="1"/>
          </p:cNvSpPr>
          <p:nvPr/>
        </p:nvSpPr>
        <p:spPr bwMode="auto">
          <a:xfrm>
            <a:off x="4957763" y="1211263"/>
            <a:ext cx="144462" cy="144462"/>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456" name="Oval 16" descr="Bol"/>
          <p:cNvSpPr>
            <a:spLocks noChangeAspect="1" noChangeArrowheads="1"/>
          </p:cNvSpPr>
          <p:nvPr/>
        </p:nvSpPr>
        <p:spPr bwMode="auto">
          <a:xfrm>
            <a:off x="4884738" y="1368425"/>
            <a:ext cx="288925" cy="288925"/>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317727" name="Group 287"/>
          <p:cNvGrpSpPr>
            <a:grpSpLocks/>
          </p:cNvGrpSpPr>
          <p:nvPr/>
        </p:nvGrpSpPr>
        <p:grpSpPr bwMode="auto">
          <a:xfrm>
            <a:off x="4656138" y="4746625"/>
            <a:ext cx="741362" cy="1419225"/>
            <a:chOff x="2933" y="2990"/>
            <a:chExt cx="467" cy="894"/>
          </a:xfrm>
        </p:grpSpPr>
        <p:sp>
          <p:nvSpPr>
            <p:cNvPr id="265384" name="Oval 208" descr="Bol"/>
            <p:cNvSpPr>
              <a:spLocks noChangeAspect="1" noChangeArrowheads="1"/>
            </p:cNvSpPr>
            <p:nvPr/>
          </p:nvSpPr>
          <p:spPr bwMode="auto">
            <a:xfrm>
              <a:off x="2941" y="3201"/>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85" name="Group 282"/>
            <p:cNvGrpSpPr>
              <a:grpSpLocks/>
            </p:cNvGrpSpPr>
            <p:nvPr/>
          </p:nvGrpSpPr>
          <p:grpSpPr bwMode="auto">
            <a:xfrm>
              <a:off x="2933" y="2990"/>
              <a:ext cx="467" cy="894"/>
              <a:chOff x="2933" y="2990"/>
              <a:chExt cx="467" cy="894"/>
            </a:xfrm>
          </p:grpSpPr>
          <p:sp>
            <p:nvSpPr>
              <p:cNvPr id="265386" name="Oval 207" descr="Bol"/>
              <p:cNvSpPr>
                <a:spLocks noChangeAspect="1" noChangeArrowheads="1"/>
              </p:cNvSpPr>
              <p:nvPr/>
            </p:nvSpPr>
            <p:spPr bwMode="auto">
              <a:xfrm>
                <a:off x="3306" y="3203"/>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87" name="Group 275"/>
              <p:cNvGrpSpPr>
                <a:grpSpLocks/>
              </p:cNvGrpSpPr>
              <p:nvPr/>
            </p:nvGrpSpPr>
            <p:grpSpPr bwMode="auto">
              <a:xfrm>
                <a:off x="2933" y="2990"/>
                <a:ext cx="467" cy="894"/>
                <a:chOff x="2933" y="2990"/>
                <a:chExt cx="467" cy="894"/>
              </a:xfrm>
            </p:grpSpPr>
            <p:grpSp>
              <p:nvGrpSpPr>
                <p:cNvPr id="265388" name="Group 58"/>
                <p:cNvGrpSpPr>
                  <a:grpSpLocks/>
                </p:cNvGrpSpPr>
                <p:nvPr/>
              </p:nvGrpSpPr>
              <p:grpSpPr bwMode="auto">
                <a:xfrm>
                  <a:off x="2933" y="3793"/>
                  <a:ext cx="467" cy="91"/>
                  <a:chOff x="3117" y="3793"/>
                  <a:chExt cx="467" cy="91"/>
                </a:xfrm>
              </p:grpSpPr>
              <p:sp>
                <p:nvSpPr>
                  <p:cNvPr id="265395" name="Oval 59"/>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96" name="Oval 60"/>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97" name="Oval 61"/>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389" name="Group 209"/>
                <p:cNvGrpSpPr>
                  <a:grpSpLocks/>
                </p:cNvGrpSpPr>
                <p:nvPr/>
              </p:nvGrpSpPr>
              <p:grpSpPr bwMode="auto">
                <a:xfrm>
                  <a:off x="2972" y="2990"/>
                  <a:ext cx="384" cy="818"/>
                  <a:chOff x="776" y="3022"/>
                  <a:chExt cx="384" cy="818"/>
                </a:xfrm>
              </p:grpSpPr>
              <p:sp>
                <p:nvSpPr>
                  <p:cNvPr id="265390" name="Freeform 210"/>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91" name="Freeform 211"/>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92" name="Freeform 212"/>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93" name="Freeform 213"/>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94" name="Freeform 214"/>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sp>
        <p:nvSpPr>
          <p:cNvPr id="317703" name="AutoShape 263"/>
          <p:cNvSpPr>
            <a:spLocks noChangeAspect="1" noChangeArrowheads="1"/>
          </p:cNvSpPr>
          <p:nvPr/>
        </p:nvSpPr>
        <p:spPr bwMode="auto">
          <a:xfrm>
            <a:off x="4787900" y="3429000"/>
            <a:ext cx="360363"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4" name="AutoShape 264"/>
          <p:cNvSpPr>
            <a:spLocks noChangeAspect="1" noChangeArrowheads="1"/>
          </p:cNvSpPr>
          <p:nvPr/>
        </p:nvSpPr>
        <p:spPr bwMode="auto">
          <a:xfrm>
            <a:off x="7524750" y="3429000"/>
            <a:ext cx="360363"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9" name="AutoShape 269"/>
          <p:cNvSpPr>
            <a:spLocks noChangeAspect="1" noChangeArrowheads="1"/>
          </p:cNvSpPr>
          <p:nvPr/>
        </p:nvSpPr>
        <p:spPr bwMode="auto">
          <a:xfrm>
            <a:off x="4859338" y="5084763"/>
            <a:ext cx="360362" cy="360362"/>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32" name="AutoShape 292"/>
          <p:cNvSpPr>
            <a:spLocks noChangeArrowheads="1"/>
          </p:cNvSpPr>
          <p:nvPr/>
        </p:nvSpPr>
        <p:spPr bwMode="auto">
          <a:xfrm>
            <a:off x="6376988" y="874713"/>
            <a:ext cx="2665412" cy="576262"/>
          </a:xfrm>
          <a:prstGeom prst="wedgeRoundRectCallout">
            <a:avLst>
              <a:gd name="adj1" fmla="val -94194"/>
              <a:gd name="adj2" fmla="val 56338"/>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U-235 kern.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317737" name="Rectangle 297"/>
          <p:cNvSpPr>
            <a:spLocks noChangeArrowheads="1"/>
          </p:cNvSpPr>
          <p:nvPr/>
        </p:nvSpPr>
        <p:spPr bwMode="auto">
          <a:xfrm>
            <a:off x="41275" y="6072188"/>
            <a:ext cx="9144000" cy="544512"/>
          </a:xfrm>
          <a:prstGeom prst="rect">
            <a:avLst/>
          </a:prstGeom>
          <a:noFill/>
          <a:ln w="9525">
            <a:noFill/>
            <a:miter lim="800000"/>
            <a:headEnd/>
            <a:tailEnd/>
          </a:ln>
          <a:effec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2000" b="1">
                <a:solidFill>
                  <a:srgbClr val="FF0000"/>
                </a:solidFill>
                <a:effectLst>
                  <a:outerShdw blurRad="38100" dist="38100" dir="2700000" algn="tl">
                    <a:srgbClr val="000000"/>
                  </a:outerShdw>
                </a:effectLst>
              </a:rPr>
              <a:t>Er ontstaat steeds meer warmte die wel afgevoerd moet worden!</a:t>
            </a:r>
            <a:endParaRPr lang="nl-NL" altLang="nl-NL" sz="2000" b="1">
              <a:solidFill>
                <a:srgbClr val="FF0000"/>
              </a:solidFill>
              <a:effectLst>
                <a:outerShdw blurRad="38100" dist="38100" dir="2700000" algn="tl">
                  <a:srgbClr val="000000"/>
                </a:outerShdw>
              </a:effectLst>
            </a:endParaRPr>
          </a:p>
        </p:txBody>
      </p:sp>
      <p:grpSp>
        <p:nvGrpSpPr>
          <p:cNvPr id="317699" name="Group 259"/>
          <p:cNvGrpSpPr>
            <a:grpSpLocks/>
          </p:cNvGrpSpPr>
          <p:nvPr/>
        </p:nvGrpSpPr>
        <p:grpSpPr bwMode="auto">
          <a:xfrm>
            <a:off x="1182688" y="4797425"/>
            <a:ext cx="747712" cy="1368425"/>
            <a:chOff x="745" y="3022"/>
            <a:chExt cx="471" cy="862"/>
          </a:xfrm>
        </p:grpSpPr>
        <p:sp>
          <p:nvSpPr>
            <p:cNvPr id="265371" name="Oval 117" descr="Bol"/>
            <p:cNvSpPr>
              <a:spLocks noChangeAspect="1" noChangeArrowheads="1"/>
            </p:cNvSpPr>
            <p:nvPr/>
          </p:nvSpPr>
          <p:spPr bwMode="auto">
            <a:xfrm>
              <a:off x="1110" y="3235"/>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72" name="Oval 118" descr="Bol"/>
            <p:cNvSpPr>
              <a:spLocks noChangeAspect="1" noChangeArrowheads="1"/>
            </p:cNvSpPr>
            <p:nvPr/>
          </p:nvSpPr>
          <p:spPr bwMode="auto">
            <a:xfrm>
              <a:off x="745" y="3233"/>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73" name="Group 256"/>
            <p:cNvGrpSpPr>
              <a:grpSpLocks/>
            </p:cNvGrpSpPr>
            <p:nvPr/>
          </p:nvGrpSpPr>
          <p:grpSpPr bwMode="auto">
            <a:xfrm>
              <a:off x="749" y="3022"/>
              <a:ext cx="467" cy="862"/>
              <a:chOff x="749" y="3022"/>
              <a:chExt cx="467" cy="862"/>
            </a:xfrm>
          </p:grpSpPr>
          <p:grpSp>
            <p:nvGrpSpPr>
              <p:cNvPr id="265374" name="Group 70"/>
              <p:cNvGrpSpPr>
                <a:grpSpLocks/>
              </p:cNvGrpSpPr>
              <p:nvPr/>
            </p:nvGrpSpPr>
            <p:grpSpPr bwMode="auto">
              <a:xfrm>
                <a:off x="749" y="3793"/>
                <a:ext cx="467" cy="91"/>
                <a:chOff x="3117" y="3793"/>
                <a:chExt cx="467" cy="91"/>
              </a:xfrm>
            </p:grpSpPr>
            <p:sp>
              <p:nvSpPr>
                <p:cNvPr id="265381" name="Oval 71"/>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82" name="Oval 72"/>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83" name="Oval 73"/>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375" name="Group 182"/>
              <p:cNvGrpSpPr>
                <a:grpSpLocks/>
              </p:cNvGrpSpPr>
              <p:nvPr/>
            </p:nvGrpSpPr>
            <p:grpSpPr bwMode="auto">
              <a:xfrm>
                <a:off x="793" y="3022"/>
                <a:ext cx="384" cy="818"/>
                <a:chOff x="776" y="3022"/>
                <a:chExt cx="384" cy="818"/>
              </a:xfrm>
            </p:grpSpPr>
            <p:sp>
              <p:nvSpPr>
                <p:cNvPr id="265376" name="Freeform 177"/>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77" name="Freeform 178"/>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78" name="Freeform 179"/>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79" name="Freeform 180"/>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80" name="Freeform 181"/>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nvGrpSpPr>
          <p:cNvPr id="317697" name="Group 257"/>
          <p:cNvGrpSpPr>
            <a:grpSpLocks/>
          </p:cNvGrpSpPr>
          <p:nvPr/>
        </p:nvGrpSpPr>
        <p:grpSpPr bwMode="auto">
          <a:xfrm>
            <a:off x="2025650" y="4797425"/>
            <a:ext cx="747713" cy="1368425"/>
            <a:chOff x="1276" y="3022"/>
            <a:chExt cx="471" cy="862"/>
          </a:xfrm>
        </p:grpSpPr>
        <p:grpSp>
          <p:nvGrpSpPr>
            <p:cNvPr id="265359" name="Group 54"/>
            <p:cNvGrpSpPr>
              <a:grpSpLocks/>
            </p:cNvGrpSpPr>
            <p:nvPr/>
          </p:nvGrpSpPr>
          <p:grpSpPr bwMode="auto">
            <a:xfrm>
              <a:off x="1276" y="3793"/>
              <a:ext cx="467" cy="91"/>
              <a:chOff x="3117" y="3793"/>
              <a:chExt cx="467" cy="91"/>
            </a:xfrm>
          </p:grpSpPr>
          <p:sp>
            <p:nvSpPr>
              <p:cNvPr id="265368" name="Oval 55"/>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69" name="Oval 56"/>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70" name="Oval 57"/>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65360" name="Oval 183" descr="Bol"/>
            <p:cNvSpPr>
              <a:spLocks noChangeAspect="1" noChangeArrowheads="1"/>
            </p:cNvSpPr>
            <p:nvPr/>
          </p:nvSpPr>
          <p:spPr bwMode="auto">
            <a:xfrm>
              <a:off x="1657" y="3235"/>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61" name="Oval 184" descr="Bol"/>
            <p:cNvSpPr>
              <a:spLocks noChangeAspect="1" noChangeArrowheads="1"/>
            </p:cNvSpPr>
            <p:nvPr/>
          </p:nvSpPr>
          <p:spPr bwMode="auto">
            <a:xfrm>
              <a:off x="1292" y="3233"/>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62" name="Group 185"/>
            <p:cNvGrpSpPr>
              <a:grpSpLocks/>
            </p:cNvGrpSpPr>
            <p:nvPr/>
          </p:nvGrpSpPr>
          <p:grpSpPr bwMode="auto">
            <a:xfrm>
              <a:off x="1323" y="3022"/>
              <a:ext cx="384" cy="818"/>
              <a:chOff x="776" y="3022"/>
              <a:chExt cx="384" cy="818"/>
            </a:xfrm>
          </p:grpSpPr>
          <p:sp>
            <p:nvSpPr>
              <p:cNvPr id="265363" name="Freeform 186"/>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64" name="Freeform 187"/>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65" name="Freeform 188"/>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66" name="Freeform 189"/>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67" name="Freeform 190"/>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nvGrpSpPr>
          <p:cNvPr id="317698" name="Group 258"/>
          <p:cNvGrpSpPr>
            <a:grpSpLocks/>
          </p:cNvGrpSpPr>
          <p:nvPr/>
        </p:nvGrpSpPr>
        <p:grpSpPr bwMode="auto">
          <a:xfrm>
            <a:off x="2894013" y="4810125"/>
            <a:ext cx="754062" cy="1355725"/>
            <a:chOff x="1823" y="3030"/>
            <a:chExt cx="475" cy="854"/>
          </a:xfrm>
        </p:grpSpPr>
        <p:grpSp>
          <p:nvGrpSpPr>
            <p:cNvPr id="265347" name="Group 62"/>
            <p:cNvGrpSpPr>
              <a:grpSpLocks/>
            </p:cNvGrpSpPr>
            <p:nvPr/>
          </p:nvGrpSpPr>
          <p:grpSpPr bwMode="auto">
            <a:xfrm>
              <a:off x="1823" y="3793"/>
              <a:ext cx="467" cy="91"/>
              <a:chOff x="3117" y="3793"/>
              <a:chExt cx="467" cy="91"/>
            </a:xfrm>
          </p:grpSpPr>
          <p:sp>
            <p:nvSpPr>
              <p:cNvPr id="265356" name="Oval 63"/>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57" name="Oval 64"/>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58" name="Oval 65"/>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65348" name="Oval 191" descr="Bol"/>
            <p:cNvSpPr>
              <a:spLocks noChangeAspect="1" noChangeArrowheads="1"/>
            </p:cNvSpPr>
            <p:nvPr/>
          </p:nvSpPr>
          <p:spPr bwMode="auto">
            <a:xfrm>
              <a:off x="2208" y="3243"/>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49" name="Oval 192" descr="Bol"/>
            <p:cNvSpPr>
              <a:spLocks noChangeAspect="1" noChangeArrowheads="1"/>
            </p:cNvSpPr>
            <p:nvPr/>
          </p:nvSpPr>
          <p:spPr bwMode="auto">
            <a:xfrm>
              <a:off x="1843" y="3241"/>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50" name="Group 193"/>
            <p:cNvGrpSpPr>
              <a:grpSpLocks/>
            </p:cNvGrpSpPr>
            <p:nvPr/>
          </p:nvGrpSpPr>
          <p:grpSpPr bwMode="auto">
            <a:xfrm>
              <a:off x="1874" y="3030"/>
              <a:ext cx="384" cy="818"/>
              <a:chOff x="776" y="3022"/>
              <a:chExt cx="384" cy="818"/>
            </a:xfrm>
          </p:grpSpPr>
          <p:sp>
            <p:nvSpPr>
              <p:cNvPr id="265351" name="Freeform 194"/>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52" name="Freeform 195"/>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53" name="Freeform 196"/>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54" name="Freeform 197"/>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55" name="Freeform 198"/>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nvGrpSpPr>
          <p:cNvPr id="317721" name="Group 281"/>
          <p:cNvGrpSpPr>
            <a:grpSpLocks/>
          </p:cNvGrpSpPr>
          <p:nvPr/>
        </p:nvGrpSpPr>
        <p:grpSpPr bwMode="auto">
          <a:xfrm>
            <a:off x="3775075" y="4784725"/>
            <a:ext cx="750888" cy="1381125"/>
            <a:chOff x="2378" y="3014"/>
            <a:chExt cx="473" cy="870"/>
          </a:xfrm>
        </p:grpSpPr>
        <p:sp>
          <p:nvSpPr>
            <p:cNvPr id="265334" name="Oval 199" descr="Bol"/>
            <p:cNvSpPr>
              <a:spLocks noChangeAspect="1" noChangeArrowheads="1"/>
            </p:cNvSpPr>
            <p:nvPr/>
          </p:nvSpPr>
          <p:spPr bwMode="auto">
            <a:xfrm>
              <a:off x="2761" y="3227"/>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35" name="Oval 200" descr="Bol"/>
            <p:cNvSpPr>
              <a:spLocks noChangeAspect="1" noChangeArrowheads="1"/>
            </p:cNvSpPr>
            <p:nvPr/>
          </p:nvSpPr>
          <p:spPr bwMode="auto">
            <a:xfrm>
              <a:off x="2396" y="3225"/>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36" name="Group 274"/>
            <p:cNvGrpSpPr>
              <a:grpSpLocks/>
            </p:cNvGrpSpPr>
            <p:nvPr/>
          </p:nvGrpSpPr>
          <p:grpSpPr bwMode="auto">
            <a:xfrm>
              <a:off x="2378" y="3014"/>
              <a:ext cx="467" cy="870"/>
              <a:chOff x="2378" y="3014"/>
              <a:chExt cx="467" cy="870"/>
            </a:xfrm>
          </p:grpSpPr>
          <p:grpSp>
            <p:nvGrpSpPr>
              <p:cNvPr id="265337" name="Group 66"/>
              <p:cNvGrpSpPr>
                <a:grpSpLocks/>
              </p:cNvGrpSpPr>
              <p:nvPr/>
            </p:nvGrpSpPr>
            <p:grpSpPr bwMode="auto">
              <a:xfrm>
                <a:off x="2378" y="3793"/>
                <a:ext cx="467" cy="91"/>
                <a:chOff x="3117" y="3793"/>
                <a:chExt cx="467" cy="91"/>
              </a:xfrm>
            </p:grpSpPr>
            <p:sp>
              <p:nvSpPr>
                <p:cNvPr id="265344" name="Oval 67"/>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45" name="Oval 68"/>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46" name="Oval 69"/>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338" name="Group 201"/>
              <p:cNvGrpSpPr>
                <a:grpSpLocks/>
              </p:cNvGrpSpPr>
              <p:nvPr/>
            </p:nvGrpSpPr>
            <p:grpSpPr bwMode="auto">
              <a:xfrm>
                <a:off x="2427" y="3014"/>
                <a:ext cx="384" cy="818"/>
                <a:chOff x="776" y="3022"/>
                <a:chExt cx="384" cy="818"/>
              </a:xfrm>
            </p:grpSpPr>
            <p:sp>
              <p:nvSpPr>
                <p:cNvPr id="265339" name="Freeform 202"/>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40" name="Freeform 203"/>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41" name="Freeform 204"/>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42" name="Freeform 205"/>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43" name="Freeform 206"/>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nvGrpSpPr>
          <p:cNvPr id="317723" name="Group 283"/>
          <p:cNvGrpSpPr>
            <a:grpSpLocks/>
          </p:cNvGrpSpPr>
          <p:nvPr/>
        </p:nvGrpSpPr>
        <p:grpSpPr bwMode="auto">
          <a:xfrm>
            <a:off x="5534025" y="4797425"/>
            <a:ext cx="741363" cy="1368425"/>
            <a:chOff x="3486" y="3022"/>
            <a:chExt cx="467" cy="862"/>
          </a:xfrm>
        </p:grpSpPr>
        <p:sp>
          <p:nvSpPr>
            <p:cNvPr id="265321" name="Oval 215" descr="Bol"/>
            <p:cNvSpPr>
              <a:spLocks noChangeAspect="1" noChangeArrowheads="1"/>
            </p:cNvSpPr>
            <p:nvPr/>
          </p:nvSpPr>
          <p:spPr bwMode="auto">
            <a:xfrm>
              <a:off x="3857" y="3235"/>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22" name="Oval 216" descr="Bol"/>
            <p:cNvSpPr>
              <a:spLocks noChangeAspect="1" noChangeArrowheads="1"/>
            </p:cNvSpPr>
            <p:nvPr/>
          </p:nvSpPr>
          <p:spPr bwMode="auto">
            <a:xfrm>
              <a:off x="3492" y="3233"/>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23" name="Group 276"/>
            <p:cNvGrpSpPr>
              <a:grpSpLocks/>
            </p:cNvGrpSpPr>
            <p:nvPr/>
          </p:nvGrpSpPr>
          <p:grpSpPr bwMode="auto">
            <a:xfrm>
              <a:off x="3486" y="3022"/>
              <a:ext cx="467" cy="862"/>
              <a:chOff x="3486" y="3022"/>
              <a:chExt cx="467" cy="862"/>
            </a:xfrm>
          </p:grpSpPr>
          <p:grpSp>
            <p:nvGrpSpPr>
              <p:cNvPr id="265324" name="Group 41"/>
              <p:cNvGrpSpPr>
                <a:grpSpLocks/>
              </p:cNvGrpSpPr>
              <p:nvPr/>
            </p:nvGrpSpPr>
            <p:grpSpPr bwMode="auto">
              <a:xfrm>
                <a:off x="3486" y="3793"/>
                <a:ext cx="467" cy="91"/>
                <a:chOff x="3117" y="3793"/>
                <a:chExt cx="467" cy="91"/>
              </a:xfrm>
            </p:grpSpPr>
            <p:sp>
              <p:nvSpPr>
                <p:cNvPr id="265331" name="Oval 38"/>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32" name="Oval 39"/>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33" name="Oval 40"/>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325" name="Group 217"/>
              <p:cNvGrpSpPr>
                <a:grpSpLocks/>
              </p:cNvGrpSpPr>
              <p:nvPr/>
            </p:nvGrpSpPr>
            <p:grpSpPr bwMode="auto">
              <a:xfrm>
                <a:off x="3523" y="3022"/>
                <a:ext cx="384" cy="818"/>
                <a:chOff x="776" y="3022"/>
                <a:chExt cx="384" cy="818"/>
              </a:xfrm>
            </p:grpSpPr>
            <p:sp>
              <p:nvSpPr>
                <p:cNvPr id="265326" name="Freeform 218"/>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27" name="Freeform 219"/>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28" name="Freeform 220"/>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29" name="Freeform 221"/>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30" name="Freeform 222"/>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nvGrpSpPr>
          <p:cNvPr id="317724" name="Group 284"/>
          <p:cNvGrpSpPr>
            <a:grpSpLocks/>
          </p:cNvGrpSpPr>
          <p:nvPr/>
        </p:nvGrpSpPr>
        <p:grpSpPr bwMode="auto">
          <a:xfrm>
            <a:off x="6402388" y="4784725"/>
            <a:ext cx="741362" cy="1381125"/>
            <a:chOff x="4033" y="3014"/>
            <a:chExt cx="467" cy="870"/>
          </a:xfrm>
        </p:grpSpPr>
        <p:sp>
          <p:nvSpPr>
            <p:cNvPr id="265308" name="Oval 223" descr="Bol"/>
            <p:cNvSpPr>
              <a:spLocks noChangeAspect="1" noChangeArrowheads="1"/>
            </p:cNvSpPr>
            <p:nvPr/>
          </p:nvSpPr>
          <p:spPr bwMode="auto">
            <a:xfrm>
              <a:off x="4399" y="3227"/>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09" name="Oval 224" descr="Bol"/>
            <p:cNvSpPr>
              <a:spLocks noChangeAspect="1" noChangeArrowheads="1"/>
            </p:cNvSpPr>
            <p:nvPr/>
          </p:nvSpPr>
          <p:spPr bwMode="auto">
            <a:xfrm>
              <a:off x="4034" y="3225"/>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310" name="Group 277"/>
            <p:cNvGrpSpPr>
              <a:grpSpLocks/>
            </p:cNvGrpSpPr>
            <p:nvPr/>
          </p:nvGrpSpPr>
          <p:grpSpPr bwMode="auto">
            <a:xfrm>
              <a:off x="4033" y="3014"/>
              <a:ext cx="467" cy="870"/>
              <a:chOff x="4033" y="3014"/>
              <a:chExt cx="467" cy="870"/>
            </a:xfrm>
          </p:grpSpPr>
          <p:grpSp>
            <p:nvGrpSpPr>
              <p:cNvPr id="265311" name="Group 46"/>
              <p:cNvGrpSpPr>
                <a:grpSpLocks/>
              </p:cNvGrpSpPr>
              <p:nvPr/>
            </p:nvGrpSpPr>
            <p:grpSpPr bwMode="auto">
              <a:xfrm>
                <a:off x="4033" y="3793"/>
                <a:ext cx="467" cy="91"/>
                <a:chOff x="3117" y="3793"/>
                <a:chExt cx="467" cy="91"/>
              </a:xfrm>
            </p:grpSpPr>
            <p:sp>
              <p:nvSpPr>
                <p:cNvPr id="265318" name="Oval 47"/>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19" name="Oval 48"/>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20" name="Oval 49"/>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312" name="Group 225"/>
              <p:cNvGrpSpPr>
                <a:grpSpLocks/>
              </p:cNvGrpSpPr>
              <p:nvPr/>
            </p:nvGrpSpPr>
            <p:grpSpPr bwMode="auto">
              <a:xfrm>
                <a:off x="4065" y="3014"/>
                <a:ext cx="384" cy="818"/>
                <a:chOff x="776" y="3022"/>
                <a:chExt cx="384" cy="818"/>
              </a:xfrm>
            </p:grpSpPr>
            <p:sp>
              <p:nvSpPr>
                <p:cNvPr id="265313" name="Freeform 226"/>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14" name="Freeform 227"/>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15" name="Freeform 228"/>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16" name="Freeform 229"/>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17" name="Freeform 230"/>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nvGrpSpPr>
          <p:cNvPr id="317725" name="Group 285"/>
          <p:cNvGrpSpPr>
            <a:grpSpLocks/>
          </p:cNvGrpSpPr>
          <p:nvPr/>
        </p:nvGrpSpPr>
        <p:grpSpPr bwMode="auto">
          <a:xfrm>
            <a:off x="7280275" y="4772025"/>
            <a:ext cx="744538" cy="1393825"/>
            <a:chOff x="4586" y="3006"/>
            <a:chExt cx="469" cy="878"/>
          </a:xfrm>
        </p:grpSpPr>
        <p:sp>
          <p:nvSpPr>
            <p:cNvPr id="265295" name="Oval 231" descr="Bol"/>
            <p:cNvSpPr>
              <a:spLocks noChangeAspect="1" noChangeArrowheads="1"/>
            </p:cNvSpPr>
            <p:nvPr/>
          </p:nvSpPr>
          <p:spPr bwMode="auto">
            <a:xfrm>
              <a:off x="4951" y="3219"/>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96" name="Oval 232" descr="Bol"/>
            <p:cNvSpPr>
              <a:spLocks noChangeAspect="1" noChangeArrowheads="1"/>
            </p:cNvSpPr>
            <p:nvPr/>
          </p:nvSpPr>
          <p:spPr bwMode="auto">
            <a:xfrm>
              <a:off x="4586" y="3217"/>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297" name="Group 278"/>
            <p:cNvGrpSpPr>
              <a:grpSpLocks/>
            </p:cNvGrpSpPr>
            <p:nvPr/>
          </p:nvGrpSpPr>
          <p:grpSpPr bwMode="auto">
            <a:xfrm>
              <a:off x="4588" y="3006"/>
              <a:ext cx="467" cy="878"/>
              <a:chOff x="4588" y="3006"/>
              <a:chExt cx="467" cy="878"/>
            </a:xfrm>
          </p:grpSpPr>
          <p:grpSp>
            <p:nvGrpSpPr>
              <p:cNvPr id="265298" name="Group 50"/>
              <p:cNvGrpSpPr>
                <a:grpSpLocks/>
              </p:cNvGrpSpPr>
              <p:nvPr/>
            </p:nvGrpSpPr>
            <p:grpSpPr bwMode="auto">
              <a:xfrm>
                <a:off x="4588" y="3793"/>
                <a:ext cx="467" cy="91"/>
                <a:chOff x="3117" y="3793"/>
                <a:chExt cx="467" cy="91"/>
              </a:xfrm>
            </p:grpSpPr>
            <p:sp>
              <p:nvSpPr>
                <p:cNvPr id="265305" name="Oval 51"/>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06" name="Oval 52"/>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307" name="Oval 53"/>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299" name="Group 233"/>
              <p:cNvGrpSpPr>
                <a:grpSpLocks/>
              </p:cNvGrpSpPr>
              <p:nvPr/>
            </p:nvGrpSpPr>
            <p:grpSpPr bwMode="auto">
              <a:xfrm>
                <a:off x="4617" y="3006"/>
                <a:ext cx="384" cy="818"/>
                <a:chOff x="776" y="3022"/>
                <a:chExt cx="384" cy="818"/>
              </a:xfrm>
            </p:grpSpPr>
            <p:sp>
              <p:nvSpPr>
                <p:cNvPr id="265300" name="Freeform 234"/>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01" name="Freeform 235"/>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02" name="Freeform 236"/>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03" name="Freeform 237"/>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304" name="Freeform 238"/>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grpSp>
        <p:nvGrpSpPr>
          <p:cNvPr id="317726" name="Group 286"/>
          <p:cNvGrpSpPr>
            <a:grpSpLocks/>
          </p:cNvGrpSpPr>
          <p:nvPr/>
        </p:nvGrpSpPr>
        <p:grpSpPr bwMode="auto">
          <a:xfrm>
            <a:off x="8158163" y="4784725"/>
            <a:ext cx="747712" cy="1381125"/>
            <a:chOff x="5139" y="3014"/>
            <a:chExt cx="471" cy="870"/>
          </a:xfrm>
        </p:grpSpPr>
        <p:sp>
          <p:nvSpPr>
            <p:cNvPr id="265282" name="Oval 239" descr="Bol"/>
            <p:cNvSpPr>
              <a:spLocks noChangeAspect="1" noChangeArrowheads="1"/>
            </p:cNvSpPr>
            <p:nvPr/>
          </p:nvSpPr>
          <p:spPr bwMode="auto">
            <a:xfrm>
              <a:off x="5504" y="3227"/>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83" name="Oval 240" descr="Bol"/>
            <p:cNvSpPr>
              <a:spLocks noChangeAspect="1" noChangeArrowheads="1"/>
            </p:cNvSpPr>
            <p:nvPr/>
          </p:nvSpPr>
          <p:spPr bwMode="auto">
            <a:xfrm>
              <a:off x="5139" y="3225"/>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284" name="Group 279"/>
            <p:cNvGrpSpPr>
              <a:grpSpLocks/>
            </p:cNvGrpSpPr>
            <p:nvPr/>
          </p:nvGrpSpPr>
          <p:grpSpPr bwMode="auto">
            <a:xfrm>
              <a:off x="5143" y="3014"/>
              <a:ext cx="467" cy="870"/>
              <a:chOff x="5143" y="3014"/>
              <a:chExt cx="467" cy="870"/>
            </a:xfrm>
          </p:grpSpPr>
          <p:grpSp>
            <p:nvGrpSpPr>
              <p:cNvPr id="265285" name="Group 42"/>
              <p:cNvGrpSpPr>
                <a:grpSpLocks/>
              </p:cNvGrpSpPr>
              <p:nvPr/>
            </p:nvGrpSpPr>
            <p:grpSpPr bwMode="auto">
              <a:xfrm>
                <a:off x="5143" y="3793"/>
                <a:ext cx="467" cy="91"/>
                <a:chOff x="3117" y="3793"/>
                <a:chExt cx="467" cy="91"/>
              </a:xfrm>
            </p:grpSpPr>
            <p:sp>
              <p:nvSpPr>
                <p:cNvPr id="265292" name="Oval 43"/>
                <p:cNvSpPr>
                  <a:spLocks noChangeAspect="1" noChangeArrowheads="1"/>
                </p:cNvSpPr>
                <p:nvPr/>
              </p:nvSpPr>
              <p:spPr bwMode="auto">
                <a:xfrm>
                  <a:off x="31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93" name="Oval 44"/>
                <p:cNvSpPr>
                  <a:spLocks noChangeAspect="1" noChangeArrowheads="1"/>
                </p:cNvSpPr>
                <p:nvPr/>
              </p:nvSpPr>
              <p:spPr bwMode="auto">
                <a:xfrm>
                  <a:off x="3317"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94" name="Oval 45"/>
                <p:cNvSpPr>
                  <a:spLocks noChangeAspect="1" noChangeArrowheads="1"/>
                </p:cNvSpPr>
                <p:nvPr/>
              </p:nvSpPr>
              <p:spPr bwMode="auto">
                <a:xfrm>
                  <a:off x="3493" y="3793"/>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65286" name="Group 241"/>
              <p:cNvGrpSpPr>
                <a:grpSpLocks/>
              </p:cNvGrpSpPr>
              <p:nvPr/>
            </p:nvGrpSpPr>
            <p:grpSpPr bwMode="auto">
              <a:xfrm>
                <a:off x="5170" y="3014"/>
                <a:ext cx="384" cy="818"/>
                <a:chOff x="776" y="3022"/>
                <a:chExt cx="384" cy="818"/>
              </a:xfrm>
            </p:grpSpPr>
            <p:sp>
              <p:nvSpPr>
                <p:cNvPr id="265287" name="Freeform 242"/>
                <p:cNvSpPr>
                  <a:spLocks/>
                </p:cNvSpPr>
                <p:nvPr/>
              </p:nvSpPr>
              <p:spPr bwMode="auto">
                <a:xfrm>
                  <a:off x="776" y="3022"/>
                  <a:ext cx="200" cy="810"/>
                </a:xfrm>
                <a:custGeom>
                  <a:avLst/>
                  <a:gdLst>
                    <a:gd name="T0" fmla="*/ 200 w 200"/>
                    <a:gd name="T1" fmla="*/ 0 h 810"/>
                    <a:gd name="T2" fmla="*/ 0 w 200"/>
                    <a:gd name="T3" fmla="*/ 810 h 810"/>
                    <a:gd name="T4" fmla="*/ 0 60000 65536"/>
                    <a:gd name="T5" fmla="*/ 0 60000 65536"/>
                    <a:gd name="T6" fmla="*/ 0 w 200"/>
                    <a:gd name="T7" fmla="*/ 0 h 810"/>
                    <a:gd name="T8" fmla="*/ 200 w 200"/>
                    <a:gd name="T9" fmla="*/ 810 h 810"/>
                  </a:gdLst>
                  <a:ahLst/>
                  <a:cxnLst>
                    <a:cxn ang="T4">
                      <a:pos x="T0" y="T1"/>
                    </a:cxn>
                    <a:cxn ang="T5">
                      <a:pos x="T2" y="T3"/>
                    </a:cxn>
                  </a:cxnLst>
                  <a:rect l="T6" t="T7" r="T8" b="T9"/>
                  <a:pathLst>
                    <a:path w="200" h="810">
                      <a:moveTo>
                        <a:pt x="200" y="0"/>
                      </a:moveTo>
                      <a:lnTo>
                        <a:pt x="0" y="81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88" name="Freeform 243"/>
                <p:cNvSpPr>
                  <a:spLocks/>
                </p:cNvSpPr>
                <p:nvPr/>
              </p:nvSpPr>
              <p:spPr bwMode="auto">
                <a:xfrm>
                  <a:off x="968" y="3024"/>
                  <a:ext cx="16" cy="816"/>
                </a:xfrm>
                <a:custGeom>
                  <a:avLst/>
                  <a:gdLst>
                    <a:gd name="T0" fmla="*/ 0 w 16"/>
                    <a:gd name="T1" fmla="*/ 0 h 816"/>
                    <a:gd name="T2" fmla="*/ 16 w 16"/>
                    <a:gd name="T3" fmla="*/ 816 h 816"/>
                    <a:gd name="T4" fmla="*/ 0 60000 65536"/>
                    <a:gd name="T5" fmla="*/ 0 60000 65536"/>
                    <a:gd name="T6" fmla="*/ 0 w 16"/>
                    <a:gd name="T7" fmla="*/ 0 h 816"/>
                    <a:gd name="T8" fmla="*/ 16 w 16"/>
                    <a:gd name="T9" fmla="*/ 816 h 816"/>
                  </a:gdLst>
                  <a:ahLst/>
                  <a:cxnLst>
                    <a:cxn ang="T4">
                      <a:pos x="T0" y="T1"/>
                    </a:cxn>
                    <a:cxn ang="T5">
                      <a:pos x="T2" y="T3"/>
                    </a:cxn>
                  </a:cxnLst>
                  <a:rect l="T6" t="T7" r="T8" b="T9"/>
                  <a:pathLst>
                    <a:path w="16" h="816">
                      <a:moveTo>
                        <a:pt x="0" y="0"/>
                      </a:moveTo>
                      <a:lnTo>
                        <a:pt x="16"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89" name="Freeform 244"/>
                <p:cNvSpPr>
                  <a:spLocks/>
                </p:cNvSpPr>
                <p:nvPr/>
              </p:nvSpPr>
              <p:spPr bwMode="auto">
                <a:xfrm>
                  <a:off x="968" y="3024"/>
                  <a:ext cx="192" cy="816"/>
                </a:xfrm>
                <a:custGeom>
                  <a:avLst/>
                  <a:gdLst>
                    <a:gd name="T0" fmla="*/ 0 w 192"/>
                    <a:gd name="T1" fmla="*/ 0 h 816"/>
                    <a:gd name="T2" fmla="*/ 192 w 192"/>
                    <a:gd name="T3" fmla="*/ 816 h 816"/>
                    <a:gd name="T4" fmla="*/ 0 60000 65536"/>
                    <a:gd name="T5" fmla="*/ 0 60000 65536"/>
                    <a:gd name="T6" fmla="*/ 0 w 192"/>
                    <a:gd name="T7" fmla="*/ 0 h 816"/>
                    <a:gd name="T8" fmla="*/ 192 w 192"/>
                    <a:gd name="T9" fmla="*/ 816 h 816"/>
                  </a:gdLst>
                  <a:ahLst/>
                  <a:cxnLst>
                    <a:cxn ang="T4">
                      <a:pos x="T0" y="T1"/>
                    </a:cxn>
                    <a:cxn ang="T5">
                      <a:pos x="T2" y="T3"/>
                    </a:cxn>
                  </a:cxnLst>
                  <a:rect l="T6" t="T7" r="T8" b="T9"/>
                  <a:pathLst>
                    <a:path w="192" h="816">
                      <a:moveTo>
                        <a:pt x="0" y="0"/>
                      </a:moveTo>
                      <a:lnTo>
                        <a:pt x="192" y="81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90" name="Freeform 245"/>
                <p:cNvSpPr>
                  <a:spLocks/>
                </p:cNvSpPr>
                <p:nvPr/>
              </p:nvSpPr>
              <p:spPr bwMode="auto">
                <a:xfrm>
                  <a:off x="792" y="3048"/>
                  <a:ext cx="160" cy="232"/>
                </a:xfrm>
                <a:custGeom>
                  <a:avLst/>
                  <a:gdLst>
                    <a:gd name="T0" fmla="*/ 160 w 160"/>
                    <a:gd name="T1" fmla="*/ 0 h 232"/>
                    <a:gd name="T2" fmla="*/ 0 w 160"/>
                    <a:gd name="T3" fmla="*/ 232 h 232"/>
                    <a:gd name="T4" fmla="*/ 0 60000 65536"/>
                    <a:gd name="T5" fmla="*/ 0 60000 65536"/>
                    <a:gd name="T6" fmla="*/ 0 w 160"/>
                    <a:gd name="T7" fmla="*/ 0 h 232"/>
                    <a:gd name="T8" fmla="*/ 160 w 160"/>
                    <a:gd name="T9" fmla="*/ 232 h 232"/>
                  </a:gdLst>
                  <a:ahLst/>
                  <a:cxnLst>
                    <a:cxn ang="T4">
                      <a:pos x="T0" y="T1"/>
                    </a:cxn>
                    <a:cxn ang="T5">
                      <a:pos x="T2" y="T3"/>
                    </a:cxn>
                  </a:cxnLst>
                  <a:rect l="T6" t="T7" r="T8" b="T9"/>
                  <a:pathLst>
                    <a:path w="160" h="232">
                      <a:moveTo>
                        <a:pt x="160" y="0"/>
                      </a:moveTo>
                      <a:lnTo>
                        <a:pt x="0" y="232"/>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91" name="Freeform 246"/>
                <p:cNvSpPr>
                  <a:spLocks/>
                </p:cNvSpPr>
                <p:nvPr/>
              </p:nvSpPr>
              <p:spPr bwMode="auto">
                <a:xfrm>
                  <a:off x="976" y="3048"/>
                  <a:ext cx="168" cy="240"/>
                </a:xfrm>
                <a:custGeom>
                  <a:avLst/>
                  <a:gdLst>
                    <a:gd name="T0" fmla="*/ 0 w 168"/>
                    <a:gd name="T1" fmla="*/ 0 h 240"/>
                    <a:gd name="T2" fmla="*/ 168 w 168"/>
                    <a:gd name="T3" fmla="*/ 240 h 240"/>
                    <a:gd name="T4" fmla="*/ 0 60000 65536"/>
                    <a:gd name="T5" fmla="*/ 0 60000 65536"/>
                    <a:gd name="T6" fmla="*/ 0 w 168"/>
                    <a:gd name="T7" fmla="*/ 0 h 240"/>
                    <a:gd name="T8" fmla="*/ 168 w 168"/>
                    <a:gd name="T9" fmla="*/ 240 h 240"/>
                  </a:gdLst>
                  <a:ahLst/>
                  <a:cxnLst>
                    <a:cxn ang="T4">
                      <a:pos x="T0" y="T1"/>
                    </a:cxn>
                    <a:cxn ang="T5">
                      <a:pos x="T2" y="T3"/>
                    </a:cxn>
                  </a:cxnLst>
                  <a:rect l="T6" t="T7" r="T8" b="T9"/>
                  <a:pathLst>
                    <a:path w="168" h="240">
                      <a:moveTo>
                        <a:pt x="0" y="0"/>
                      </a:moveTo>
                      <a:lnTo>
                        <a:pt x="168" y="24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sp>
        <p:nvSpPr>
          <p:cNvPr id="317733" name="AutoShape 293"/>
          <p:cNvSpPr>
            <a:spLocks noChangeArrowheads="1"/>
          </p:cNvSpPr>
          <p:nvPr/>
        </p:nvSpPr>
        <p:spPr bwMode="auto">
          <a:xfrm>
            <a:off x="323850" y="908050"/>
            <a:ext cx="2879725" cy="1296988"/>
          </a:xfrm>
          <a:prstGeom prst="wedgeRoundRectCallout">
            <a:avLst>
              <a:gd name="adj1" fmla="val 108708"/>
              <a:gd name="adj2" fmla="val -2197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Een neutron botst tegen een U-235 kern.</a:t>
            </a:r>
            <a:endParaRPr lang="nl-NL" sz="2400" b="1" u="sng">
              <a:solidFill>
                <a:srgbClr val="FF0000"/>
              </a:solidFill>
              <a:effectLst>
                <a:outerShdw blurRad="38100" dist="38100" dir="2700000" algn="tl">
                  <a:srgbClr val="000000"/>
                </a:outerShdw>
              </a:effectLst>
              <a:latin typeface="Comic Sans MS" pitchFamily="66" charset="0"/>
            </a:endParaRPr>
          </a:p>
        </p:txBody>
      </p:sp>
      <p:grpSp>
        <p:nvGrpSpPr>
          <p:cNvPr id="317694" name="Group 254"/>
          <p:cNvGrpSpPr>
            <a:grpSpLocks/>
          </p:cNvGrpSpPr>
          <p:nvPr/>
        </p:nvGrpSpPr>
        <p:grpSpPr bwMode="auto">
          <a:xfrm>
            <a:off x="2339975" y="1333500"/>
            <a:ext cx="5392738" cy="1552575"/>
            <a:chOff x="1474" y="864"/>
            <a:chExt cx="3397" cy="978"/>
          </a:xfrm>
        </p:grpSpPr>
        <p:sp>
          <p:nvSpPr>
            <p:cNvPr id="265270" name="Freeform 96"/>
            <p:cNvSpPr>
              <a:spLocks/>
            </p:cNvSpPr>
            <p:nvPr/>
          </p:nvSpPr>
          <p:spPr bwMode="auto">
            <a:xfrm>
              <a:off x="3152" y="864"/>
              <a:ext cx="8" cy="856"/>
            </a:xfrm>
            <a:custGeom>
              <a:avLst/>
              <a:gdLst>
                <a:gd name="T0" fmla="*/ 8 w 8"/>
                <a:gd name="T1" fmla="*/ 0 h 856"/>
                <a:gd name="T2" fmla="*/ 0 w 8"/>
                <a:gd name="T3" fmla="*/ 856 h 856"/>
                <a:gd name="T4" fmla="*/ 0 60000 65536"/>
                <a:gd name="T5" fmla="*/ 0 60000 65536"/>
                <a:gd name="T6" fmla="*/ 0 w 8"/>
                <a:gd name="T7" fmla="*/ 0 h 856"/>
                <a:gd name="T8" fmla="*/ 8 w 8"/>
                <a:gd name="T9" fmla="*/ 856 h 856"/>
              </a:gdLst>
              <a:ahLst/>
              <a:cxnLst>
                <a:cxn ang="T4">
                  <a:pos x="T0" y="T1"/>
                </a:cxn>
                <a:cxn ang="T5">
                  <a:pos x="T2" y="T3"/>
                </a:cxn>
              </a:cxnLst>
              <a:rect l="T6" t="T7" r="T8" b="T9"/>
              <a:pathLst>
                <a:path w="8" h="856">
                  <a:moveTo>
                    <a:pt x="8" y="0"/>
                  </a:moveTo>
                  <a:lnTo>
                    <a:pt x="0" y="85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nvGrpSpPr>
            <p:cNvPr id="265271" name="Group 253"/>
            <p:cNvGrpSpPr>
              <a:grpSpLocks/>
            </p:cNvGrpSpPr>
            <p:nvPr/>
          </p:nvGrpSpPr>
          <p:grpSpPr bwMode="auto">
            <a:xfrm>
              <a:off x="1474" y="972"/>
              <a:ext cx="3397" cy="870"/>
              <a:chOff x="1474" y="840"/>
              <a:chExt cx="3397" cy="870"/>
            </a:xfrm>
          </p:grpSpPr>
          <p:sp>
            <p:nvSpPr>
              <p:cNvPr id="265272" name="Oval 17" descr="Bol"/>
              <p:cNvSpPr>
                <a:spLocks noChangeAspect="1" noChangeArrowheads="1"/>
              </p:cNvSpPr>
              <p:nvPr/>
            </p:nvSpPr>
            <p:spPr bwMode="auto">
              <a:xfrm>
                <a:off x="3488" y="1343"/>
                <a:ext cx="90"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73" name="Oval 18" descr="Bol"/>
              <p:cNvSpPr>
                <a:spLocks noChangeAspect="1" noChangeArrowheads="1"/>
              </p:cNvSpPr>
              <p:nvPr/>
            </p:nvSpPr>
            <p:spPr bwMode="auto">
              <a:xfrm>
                <a:off x="2755" y="1343"/>
                <a:ext cx="91" cy="91"/>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65274" name="Group 91"/>
              <p:cNvGrpSpPr>
                <a:grpSpLocks/>
              </p:cNvGrpSpPr>
              <p:nvPr/>
            </p:nvGrpSpPr>
            <p:grpSpPr bwMode="auto">
              <a:xfrm>
                <a:off x="1474" y="1616"/>
                <a:ext cx="3397" cy="94"/>
                <a:chOff x="1474" y="2157"/>
                <a:chExt cx="3397" cy="94"/>
              </a:xfrm>
            </p:grpSpPr>
            <p:sp>
              <p:nvSpPr>
                <p:cNvPr id="265279" name="Oval 88"/>
                <p:cNvSpPr>
                  <a:spLocks noChangeAspect="1" noChangeArrowheads="1"/>
                </p:cNvSpPr>
                <p:nvPr/>
              </p:nvSpPr>
              <p:spPr bwMode="auto">
                <a:xfrm>
                  <a:off x="1474" y="2160"/>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80" name="Oval 89"/>
                <p:cNvSpPr>
                  <a:spLocks noChangeAspect="1" noChangeArrowheads="1"/>
                </p:cNvSpPr>
                <p:nvPr/>
              </p:nvSpPr>
              <p:spPr bwMode="auto">
                <a:xfrm>
                  <a:off x="3124" y="2160"/>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81" name="Oval 90"/>
                <p:cNvSpPr>
                  <a:spLocks noChangeAspect="1" noChangeArrowheads="1"/>
                </p:cNvSpPr>
                <p:nvPr/>
              </p:nvSpPr>
              <p:spPr bwMode="auto">
                <a:xfrm>
                  <a:off x="4780" y="2157"/>
                  <a:ext cx="91" cy="91"/>
                </a:xfrm>
                <a:prstGeom prst="ellipse">
                  <a:avLst/>
                </a:prstGeom>
                <a:solidFill>
                  <a:srgbClr val="99CCFF"/>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65275" name="Freeform 93"/>
              <p:cNvSpPr>
                <a:spLocks/>
              </p:cNvSpPr>
              <p:nvPr/>
            </p:nvSpPr>
            <p:spPr bwMode="auto">
              <a:xfrm>
                <a:off x="1519" y="848"/>
                <a:ext cx="1625" cy="813"/>
              </a:xfrm>
              <a:custGeom>
                <a:avLst/>
                <a:gdLst>
                  <a:gd name="T0" fmla="*/ 1625 w 1625"/>
                  <a:gd name="T1" fmla="*/ 0 h 813"/>
                  <a:gd name="T2" fmla="*/ 0 w 1625"/>
                  <a:gd name="T3" fmla="*/ 813 h 813"/>
                  <a:gd name="T4" fmla="*/ 0 60000 65536"/>
                  <a:gd name="T5" fmla="*/ 0 60000 65536"/>
                  <a:gd name="T6" fmla="*/ 0 w 1625"/>
                  <a:gd name="T7" fmla="*/ 0 h 813"/>
                  <a:gd name="T8" fmla="*/ 1625 w 1625"/>
                  <a:gd name="T9" fmla="*/ 813 h 813"/>
                </a:gdLst>
                <a:ahLst/>
                <a:cxnLst>
                  <a:cxn ang="T4">
                    <a:pos x="T0" y="T1"/>
                  </a:cxn>
                  <a:cxn ang="T5">
                    <a:pos x="T2" y="T3"/>
                  </a:cxn>
                </a:cxnLst>
                <a:rect l="T6" t="T7" r="T8" b="T9"/>
                <a:pathLst>
                  <a:path w="1625" h="813">
                    <a:moveTo>
                      <a:pt x="1625" y="0"/>
                    </a:moveTo>
                    <a:lnTo>
                      <a:pt x="0" y="813"/>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76" name="Freeform 97"/>
              <p:cNvSpPr>
                <a:spLocks/>
              </p:cNvSpPr>
              <p:nvPr/>
            </p:nvSpPr>
            <p:spPr bwMode="auto">
              <a:xfrm>
                <a:off x="3184" y="840"/>
                <a:ext cx="1648" cy="824"/>
              </a:xfrm>
              <a:custGeom>
                <a:avLst/>
                <a:gdLst>
                  <a:gd name="T0" fmla="*/ 1648 w 1648"/>
                  <a:gd name="T1" fmla="*/ 824 h 824"/>
                  <a:gd name="T2" fmla="*/ 0 w 1648"/>
                  <a:gd name="T3" fmla="*/ 0 h 824"/>
                  <a:gd name="T4" fmla="*/ 0 60000 65536"/>
                  <a:gd name="T5" fmla="*/ 0 60000 65536"/>
                  <a:gd name="T6" fmla="*/ 0 w 1648"/>
                  <a:gd name="T7" fmla="*/ 0 h 824"/>
                  <a:gd name="T8" fmla="*/ 1648 w 1648"/>
                  <a:gd name="T9" fmla="*/ 824 h 824"/>
                </a:gdLst>
                <a:ahLst/>
                <a:cxnLst>
                  <a:cxn ang="T4">
                    <a:pos x="T0" y="T1"/>
                  </a:cxn>
                  <a:cxn ang="T5">
                    <a:pos x="T2" y="T3"/>
                  </a:cxn>
                </a:cxnLst>
                <a:rect l="T6" t="T7" r="T8" b="T9"/>
                <a:pathLst>
                  <a:path w="1648" h="824">
                    <a:moveTo>
                      <a:pt x="1648" y="824"/>
                    </a:moveTo>
                    <a:lnTo>
                      <a:pt x="0" y="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77" name="Freeform 151"/>
              <p:cNvSpPr>
                <a:spLocks/>
              </p:cNvSpPr>
              <p:nvPr/>
            </p:nvSpPr>
            <p:spPr bwMode="auto">
              <a:xfrm>
                <a:off x="2824" y="888"/>
                <a:ext cx="320" cy="456"/>
              </a:xfrm>
              <a:custGeom>
                <a:avLst/>
                <a:gdLst>
                  <a:gd name="T0" fmla="*/ 320 w 320"/>
                  <a:gd name="T1" fmla="*/ 0 h 456"/>
                  <a:gd name="T2" fmla="*/ 0 w 320"/>
                  <a:gd name="T3" fmla="*/ 456 h 456"/>
                  <a:gd name="T4" fmla="*/ 0 60000 65536"/>
                  <a:gd name="T5" fmla="*/ 0 60000 65536"/>
                  <a:gd name="T6" fmla="*/ 0 w 320"/>
                  <a:gd name="T7" fmla="*/ 0 h 456"/>
                  <a:gd name="T8" fmla="*/ 320 w 320"/>
                  <a:gd name="T9" fmla="*/ 456 h 456"/>
                </a:gdLst>
                <a:ahLst/>
                <a:cxnLst>
                  <a:cxn ang="T4">
                    <a:pos x="T0" y="T1"/>
                  </a:cxn>
                  <a:cxn ang="T5">
                    <a:pos x="T2" y="T3"/>
                  </a:cxn>
                </a:cxnLst>
                <a:rect l="T6" t="T7" r="T8" b="T9"/>
                <a:pathLst>
                  <a:path w="320" h="456">
                    <a:moveTo>
                      <a:pt x="320" y="0"/>
                    </a:moveTo>
                    <a:lnTo>
                      <a:pt x="0" y="456"/>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65278" name="Freeform 152"/>
              <p:cNvSpPr>
                <a:spLocks/>
              </p:cNvSpPr>
              <p:nvPr/>
            </p:nvSpPr>
            <p:spPr bwMode="auto">
              <a:xfrm>
                <a:off x="3192" y="872"/>
                <a:ext cx="312" cy="480"/>
              </a:xfrm>
              <a:custGeom>
                <a:avLst/>
                <a:gdLst>
                  <a:gd name="T0" fmla="*/ 0 w 312"/>
                  <a:gd name="T1" fmla="*/ 0 h 480"/>
                  <a:gd name="T2" fmla="*/ 312 w 312"/>
                  <a:gd name="T3" fmla="*/ 480 h 480"/>
                  <a:gd name="T4" fmla="*/ 0 60000 65536"/>
                  <a:gd name="T5" fmla="*/ 0 60000 65536"/>
                  <a:gd name="T6" fmla="*/ 0 w 312"/>
                  <a:gd name="T7" fmla="*/ 0 h 480"/>
                  <a:gd name="T8" fmla="*/ 312 w 312"/>
                  <a:gd name="T9" fmla="*/ 480 h 480"/>
                </a:gdLst>
                <a:ahLst/>
                <a:cxnLst>
                  <a:cxn ang="T4">
                    <a:pos x="T0" y="T1"/>
                  </a:cxn>
                  <a:cxn ang="T5">
                    <a:pos x="T2" y="T3"/>
                  </a:cxn>
                </a:cxnLst>
                <a:rect l="T6" t="T7" r="T8" b="T9"/>
                <a:pathLst>
                  <a:path w="312" h="480">
                    <a:moveTo>
                      <a:pt x="0" y="0"/>
                    </a:moveTo>
                    <a:lnTo>
                      <a:pt x="312" y="480"/>
                    </a:lnTo>
                  </a:path>
                </a:pathLst>
              </a:custGeom>
              <a:noFill/>
              <a:ln w="19050"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grpSp>
      <p:grpSp>
        <p:nvGrpSpPr>
          <p:cNvPr id="317691" name="Group 251"/>
          <p:cNvGrpSpPr>
            <a:grpSpLocks/>
          </p:cNvGrpSpPr>
          <p:nvPr/>
        </p:nvGrpSpPr>
        <p:grpSpPr bwMode="auto">
          <a:xfrm>
            <a:off x="2266950" y="2924175"/>
            <a:ext cx="5513388" cy="293688"/>
            <a:chOff x="1428" y="1842"/>
            <a:chExt cx="3473" cy="185"/>
          </a:xfrm>
        </p:grpSpPr>
        <p:sp>
          <p:nvSpPr>
            <p:cNvPr id="265267" name="Oval 100" descr="Bol"/>
            <p:cNvSpPr>
              <a:spLocks noChangeAspect="1" noChangeArrowheads="1"/>
            </p:cNvSpPr>
            <p:nvPr/>
          </p:nvSpPr>
          <p:spPr bwMode="auto">
            <a:xfrm>
              <a:off x="4719" y="1843"/>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8" name="Oval 104" descr="Bol"/>
            <p:cNvSpPr>
              <a:spLocks noChangeAspect="1" noChangeArrowheads="1"/>
            </p:cNvSpPr>
            <p:nvPr/>
          </p:nvSpPr>
          <p:spPr bwMode="auto">
            <a:xfrm>
              <a:off x="3077" y="1842"/>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9" name="Oval 112" descr="Bol"/>
            <p:cNvSpPr>
              <a:spLocks noChangeAspect="1" noChangeArrowheads="1"/>
            </p:cNvSpPr>
            <p:nvPr/>
          </p:nvSpPr>
          <p:spPr bwMode="auto">
            <a:xfrm>
              <a:off x="1428" y="1845"/>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317695" name="Group 255"/>
          <p:cNvGrpSpPr>
            <a:grpSpLocks/>
          </p:cNvGrpSpPr>
          <p:nvPr/>
        </p:nvGrpSpPr>
        <p:grpSpPr bwMode="auto">
          <a:xfrm>
            <a:off x="1389063" y="4645025"/>
            <a:ext cx="7267575" cy="306388"/>
            <a:chOff x="875" y="2926"/>
            <a:chExt cx="4578" cy="193"/>
          </a:xfrm>
        </p:grpSpPr>
        <p:sp>
          <p:nvSpPr>
            <p:cNvPr id="265258" name="Oval 116" descr="Bol"/>
            <p:cNvSpPr>
              <a:spLocks noChangeAspect="1" noChangeArrowheads="1"/>
            </p:cNvSpPr>
            <p:nvPr/>
          </p:nvSpPr>
          <p:spPr bwMode="auto">
            <a:xfrm>
              <a:off x="875" y="2926"/>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59" name="Oval 120" descr="Bol"/>
            <p:cNvSpPr>
              <a:spLocks noChangeAspect="1" noChangeArrowheads="1"/>
            </p:cNvSpPr>
            <p:nvPr/>
          </p:nvSpPr>
          <p:spPr bwMode="auto">
            <a:xfrm>
              <a:off x="1444" y="2926"/>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0" name="Oval 124" descr="Bol"/>
            <p:cNvSpPr>
              <a:spLocks noChangeAspect="1" noChangeArrowheads="1"/>
            </p:cNvSpPr>
            <p:nvPr/>
          </p:nvSpPr>
          <p:spPr bwMode="auto">
            <a:xfrm>
              <a:off x="1964" y="2937"/>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1" name="Oval 128" descr="Bol"/>
            <p:cNvSpPr>
              <a:spLocks noChangeAspect="1" noChangeArrowheads="1"/>
            </p:cNvSpPr>
            <p:nvPr/>
          </p:nvSpPr>
          <p:spPr bwMode="auto">
            <a:xfrm>
              <a:off x="2527" y="2926"/>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2" name="Oval 132" descr="Bol"/>
            <p:cNvSpPr>
              <a:spLocks noChangeAspect="1" noChangeArrowheads="1"/>
            </p:cNvSpPr>
            <p:nvPr/>
          </p:nvSpPr>
          <p:spPr bwMode="auto">
            <a:xfrm>
              <a:off x="3072" y="2926"/>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3" name="Oval 136" descr="Bol"/>
            <p:cNvSpPr>
              <a:spLocks noChangeAspect="1" noChangeArrowheads="1"/>
            </p:cNvSpPr>
            <p:nvPr/>
          </p:nvSpPr>
          <p:spPr bwMode="auto">
            <a:xfrm>
              <a:off x="3616" y="2937"/>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4" name="Oval 140" descr="Bol"/>
            <p:cNvSpPr>
              <a:spLocks noChangeAspect="1" noChangeArrowheads="1"/>
            </p:cNvSpPr>
            <p:nvPr/>
          </p:nvSpPr>
          <p:spPr bwMode="auto">
            <a:xfrm>
              <a:off x="4166" y="2926"/>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5" name="Oval 144" descr="Bol"/>
            <p:cNvSpPr>
              <a:spLocks noChangeAspect="1" noChangeArrowheads="1"/>
            </p:cNvSpPr>
            <p:nvPr/>
          </p:nvSpPr>
          <p:spPr bwMode="auto">
            <a:xfrm>
              <a:off x="4719" y="2926"/>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65266" name="Oval 148" descr="Bol"/>
            <p:cNvSpPr>
              <a:spLocks noChangeAspect="1" noChangeArrowheads="1"/>
            </p:cNvSpPr>
            <p:nvPr/>
          </p:nvSpPr>
          <p:spPr bwMode="auto">
            <a:xfrm>
              <a:off x="5271" y="2937"/>
              <a:ext cx="182" cy="182"/>
            </a:xfrm>
            <a:prstGeom prst="ellipse">
              <a:avLst/>
            </a:prstGeom>
            <a:pattFill prst="sphere">
              <a:fgClr>
                <a:srgbClr val="FF3300"/>
              </a:fgClr>
              <a:bgClr>
                <a:srgbClr val="99CC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317700" name="AutoShape 260"/>
          <p:cNvSpPr>
            <a:spLocks noChangeAspect="1" noChangeArrowheads="1"/>
          </p:cNvSpPr>
          <p:nvPr/>
        </p:nvSpPr>
        <p:spPr bwMode="auto">
          <a:xfrm>
            <a:off x="4932363" y="1806575"/>
            <a:ext cx="360362"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1" name="AutoShape 261"/>
          <p:cNvSpPr>
            <a:spLocks noChangeAspect="1" noChangeArrowheads="1"/>
          </p:cNvSpPr>
          <p:nvPr/>
        </p:nvSpPr>
        <p:spPr bwMode="auto">
          <a:xfrm>
            <a:off x="2195513" y="5229225"/>
            <a:ext cx="360362"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5" name="AutoShape 265"/>
          <p:cNvSpPr>
            <a:spLocks noChangeAspect="1" noChangeArrowheads="1"/>
          </p:cNvSpPr>
          <p:nvPr/>
        </p:nvSpPr>
        <p:spPr bwMode="auto">
          <a:xfrm>
            <a:off x="1403350" y="5157788"/>
            <a:ext cx="360363" cy="360362"/>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6" name="AutoShape 266"/>
          <p:cNvSpPr>
            <a:spLocks noChangeAspect="1" noChangeArrowheads="1"/>
          </p:cNvSpPr>
          <p:nvPr/>
        </p:nvSpPr>
        <p:spPr bwMode="auto">
          <a:xfrm>
            <a:off x="3203575" y="5229225"/>
            <a:ext cx="360363"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7" name="AutoShape 267"/>
          <p:cNvSpPr>
            <a:spLocks noChangeAspect="1" noChangeArrowheads="1"/>
          </p:cNvSpPr>
          <p:nvPr/>
        </p:nvSpPr>
        <p:spPr bwMode="auto">
          <a:xfrm>
            <a:off x="2268538" y="3429000"/>
            <a:ext cx="360362"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08" name="AutoShape 268"/>
          <p:cNvSpPr>
            <a:spLocks noChangeAspect="1" noChangeArrowheads="1"/>
          </p:cNvSpPr>
          <p:nvPr/>
        </p:nvSpPr>
        <p:spPr bwMode="auto">
          <a:xfrm>
            <a:off x="4067175" y="5229225"/>
            <a:ext cx="360363"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39" name="AutoShape 299"/>
          <p:cNvSpPr>
            <a:spLocks noChangeArrowheads="1"/>
          </p:cNvSpPr>
          <p:nvPr/>
        </p:nvSpPr>
        <p:spPr bwMode="auto">
          <a:xfrm>
            <a:off x="5795963" y="692150"/>
            <a:ext cx="2916237" cy="1152525"/>
          </a:xfrm>
          <a:prstGeom prst="wedgeRoundRectCallout">
            <a:avLst>
              <a:gd name="adj1" fmla="val -189523"/>
              <a:gd name="adj2" fmla="val 286088"/>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Elk neutron splijt weer een U-235 kern.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317735" name="AutoShape 295"/>
          <p:cNvSpPr>
            <a:spLocks noChangeArrowheads="1"/>
          </p:cNvSpPr>
          <p:nvPr/>
        </p:nvSpPr>
        <p:spPr bwMode="auto">
          <a:xfrm>
            <a:off x="5867400" y="5229225"/>
            <a:ext cx="2916238" cy="1152525"/>
          </a:xfrm>
          <a:prstGeom prst="wedgeRoundRectCallout">
            <a:avLst>
              <a:gd name="adj1" fmla="val -162194"/>
              <a:gd name="adj2" fmla="val -25138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Elk neutron splijt weer een U-235 kern.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317710" name="AutoShape 270"/>
          <p:cNvSpPr>
            <a:spLocks noChangeAspect="1" noChangeArrowheads="1"/>
          </p:cNvSpPr>
          <p:nvPr/>
        </p:nvSpPr>
        <p:spPr bwMode="auto">
          <a:xfrm>
            <a:off x="5724525" y="5229225"/>
            <a:ext cx="360363" cy="360363"/>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11" name="AutoShape 271"/>
          <p:cNvSpPr>
            <a:spLocks noChangeAspect="1" noChangeArrowheads="1"/>
          </p:cNvSpPr>
          <p:nvPr/>
        </p:nvSpPr>
        <p:spPr bwMode="auto">
          <a:xfrm>
            <a:off x="6588125" y="5373688"/>
            <a:ext cx="360363" cy="360362"/>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12" name="AutoShape 272"/>
          <p:cNvSpPr>
            <a:spLocks noChangeAspect="1" noChangeArrowheads="1"/>
          </p:cNvSpPr>
          <p:nvPr/>
        </p:nvSpPr>
        <p:spPr bwMode="auto">
          <a:xfrm>
            <a:off x="7451725" y="5373688"/>
            <a:ext cx="360363" cy="360362"/>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13" name="AutoShape 273"/>
          <p:cNvSpPr>
            <a:spLocks noChangeAspect="1" noChangeArrowheads="1"/>
          </p:cNvSpPr>
          <p:nvPr/>
        </p:nvSpPr>
        <p:spPr bwMode="auto">
          <a:xfrm>
            <a:off x="8316913" y="5373688"/>
            <a:ext cx="360362" cy="360362"/>
          </a:xfrm>
          <a:prstGeom prst="irregularSeal1">
            <a:avLst/>
          </a:prstGeom>
          <a:solidFill>
            <a:srgbClr val="FF33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7741" name="AutoShape 301"/>
          <p:cNvSpPr>
            <a:spLocks noChangeArrowheads="1"/>
          </p:cNvSpPr>
          <p:nvPr/>
        </p:nvSpPr>
        <p:spPr bwMode="auto">
          <a:xfrm>
            <a:off x="468313" y="4508500"/>
            <a:ext cx="3168650" cy="1368425"/>
          </a:xfrm>
          <a:prstGeom prst="wedgeRoundRectCallout">
            <a:avLst>
              <a:gd name="adj1" fmla="val 73097"/>
              <a:gd name="adj2" fmla="val -200926"/>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Deze kleinere kernen zijn het radioactief afval.</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317734" name="AutoShape 294"/>
          <p:cNvSpPr>
            <a:spLocks noChangeArrowheads="1"/>
          </p:cNvSpPr>
          <p:nvPr/>
        </p:nvSpPr>
        <p:spPr bwMode="auto">
          <a:xfrm>
            <a:off x="5795963" y="4581525"/>
            <a:ext cx="3168650" cy="863600"/>
          </a:xfrm>
          <a:prstGeom prst="wedgeRoundRectCallout">
            <a:avLst>
              <a:gd name="adj1" fmla="val -70894"/>
              <a:gd name="adj2" fmla="val -392278"/>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De U-235 kern wordt gespleten.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317742" name="AutoShape 302"/>
          <p:cNvSpPr>
            <a:spLocks noChangeArrowheads="1"/>
          </p:cNvSpPr>
          <p:nvPr/>
        </p:nvSpPr>
        <p:spPr bwMode="auto">
          <a:xfrm>
            <a:off x="684213" y="4724400"/>
            <a:ext cx="3167062" cy="1657350"/>
          </a:xfrm>
          <a:prstGeom prst="wedgeRoundRectCallout">
            <a:avLst>
              <a:gd name="adj1" fmla="val 85190"/>
              <a:gd name="adj2" fmla="val -20910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De warmte die ontstaat wordt gebruikt om stoom te maken.</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317740" name="AutoShape 300"/>
          <p:cNvSpPr>
            <a:spLocks noChangeArrowheads="1"/>
          </p:cNvSpPr>
          <p:nvPr/>
        </p:nvSpPr>
        <p:spPr bwMode="auto">
          <a:xfrm>
            <a:off x="5795963" y="4149725"/>
            <a:ext cx="3168650" cy="2303463"/>
          </a:xfrm>
          <a:prstGeom prst="wedgeRoundRectCallout">
            <a:avLst>
              <a:gd name="adj1" fmla="val -67787"/>
              <a:gd name="adj2" fmla="val -106653"/>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FF0000"/>
                </a:solidFill>
                <a:effectLst>
                  <a:outerShdw blurRad="38100" dist="38100" dir="2700000" algn="tl">
                    <a:srgbClr val="000000"/>
                  </a:outerShdw>
                </a:effectLst>
                <a:latin typeface="Comic Sans MS" pitchFamily="66" charset="0"/>
              </a:rPr>
              <a:t>Na de splijting zijn er twee kleinere kernen, 3 neutronen en warmte(energie)!</a:t>
            </a:r>
            <a:endParaRPr lang="nl-NL" sz="2400" b="1" u="sng">
              <a:solidFill>
                <a:srgbClr val="FF0000"/>
              </a:solidFill>
              <a:effectLst>
                <a:outerShdw blurRad="38100" dist="38100" dir="2700000" algn="tl">
                  <a:srgbClr val="000000"/>
                </a:outerShdw>
              </a:effectLst>
              <a:latin typeface="Comic Sans MS" pitchFamily="66" charset="0"/>
            </a:endParaRPr>
          </a:p>
        </p:txBody>
      </p:sp>
      <p:sp>
        <p:nvSpPr>
          <p:cNvPr id="265257" name="Text Box 303"/>
          <p:cNvSpPr txBox="1">
            <a:spLocks noChangeArrowheads="1"/>
          </p:cNvSpPr>
          <p:nvPr/>
        </p:nvSpPr>
        <p:spPr bwMode="auto">
          <a:xfrm>
            <a:off x="818832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
        <p:nvSpPr>
          <p:cNvPr id="265438" name="Text Box 222"/>
          <p:cNvSpPr txBox="1">
            <a:spLocks noChangeArrowheads="1"/>
          </p:cNvSpPr>
          <p:nvPr/>
        </p:nvSpPr>
        <p:spPr bwMode="auto">
          <a:xfrm>
            <a:off x="166278" y="412750"/>
            <a:ext cx="1800225" cy="495300"/>
          </a:xfrm>
          <a:prstGeom prst="rect">
            <a:avLst/>
          </a:prstGeom>
          <a:noFill/>
          <a:ln w="38100" cmpd="dbl">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nl-NL" altLang="nl-NL" sz="2400" b="1" dirty="0">
                <a:solidFill>
                  <a:srgbClr val="FF3300"/>
                </a:solidFill>
                <a:hlinkClick r:id="rId3"/>
              </a:rPr>
              <a:t>Simulatie</a:t>
            </a:r>
            <a:endParaRPr lang="nl-NL" altLang="nl-NL" sz="2400" b="1" dirty="0">
              <a:solidFill>
                <a:srgbClr val="FF3300"/>
              </a:solidFill>
            </a:endParaRPr>
          </a:p>
        </p:txBody>
      </p:sp>
    </p:spTree>
    <p:extLst>
      <p:ext uri="{BB962C8B-B14F-4D97-AF65-F5344CB8AC3E}">
        <p14:creationId xmlns:p14="http://schemas.microsoft.com/office/powerpoint/2010/main" val="599049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738"/>
                                        </p:tgtEl>
                                        <p:attrNameLst>
                                          <p:attrName>style.visibility</p:attrName>
                                        </p:attrNameLst>
                                      </p:cBhvr>
                                      <p:to>
                                        <p:strVal val="visible"/>
                                      </p:to>
                                    </p:set>
                                    <p:animEffect transition="in" filter="wipe(left)">
                                      <p:cBhvr>
                                        <p:cTn id="7" dur="1000"/>
                                        <p:tgtEl>
                                          <p:spTgt spid="31773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56"/>
                                        </p:tgtEl>
                                        <p:attrNameLst>
                                          <p:attrName>style.visibility</p:attrName>
                                        </p:attrNameLst>
                                      </p:cBhvr>
                                      <p:to>
                                        <p:strVal val="visible"/>
                                      </p:to>
                                    </p:set>
                                    <p:animEffect transition="in" filter="dissolve">
                                      <p:cBhvr>
                                        <p:cTn id="12" dur="500"/>
                                        <p:tgtEl>
                                          <p:spTgt spid="3174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17732"/>
                                        </p:tgtEl>
                                        <p:attrNameLst>
                                          <p:attrName>style.visibility</p:attrName>
                                        </p:attrNameLst>
                                      </p:cBhvr>
                                      <p:to>
                                        <p:strVal val="visible"/>
                                      </p:to>
                                    </p:set>
                                    <p:animEffect transition="in" filter="wipe(right)">
                                      <p:cBhvr>
                                        <p:cTn id="17" dur="500"/>
                                        <p:tgtEl>
                                          <p:spTgt spid="317732"/>
                                        </p:tgtEl>
                                      </p:cBhvr>
                                    </p:animEffect>
                                  </p:childTnLst>
                                  <p:subTnLst>
                                    <p:set>
                                      <p:cBhvr override="childStyle">
                                        <p:cTn dur="1" fill="hold" display="0" masterRel="nextClick" afterEffect="1"/>
                                        <p:tgtEl>
                                          <p:spTgt spid="31773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317444"/>
                                        </p:tgtEl>
                                        <p:attrNameLst>
                                          <p:attrName>style.visibility</p:attrName>
                                        </p:attrNameLst>
                                      </p:cBhvr>
                                      <p:to>
                                        <p:strVal val="visible"/>
                                      </p:to>
                                    </p:set>
                                    <p:anim calcmode="lin" valueType="num">
                                      <p:cBhvr additive="base">
                                        <p:cTn id="22" dur="500" fill="hold"/>
                                        <p:tgtEl>
                                          <p:spTgt spid="317444"/>
                                        </p:tgtEl>
                                        <p:attrNameLst>
                                          <p:attrName>ppt_x</p:attrName>
                                        </p:attrNameLst>
                                      </p:cBhvr>
                                      <p:tavLst>
                                        <p:tav tm="0">
                                          <p:val>
                                            <p:strVal val="#ppt_x"/>
                                          </p:val>
                                        </p:tav>
                                        <p:tav tm="100000">
                                          <p:val>
                                            <p:strVal val="#ppt_x"/>
                                          </p:val>
                                        </p:tav>
                                      </p:tavLst>
                                    </p:anim>
                                    <p:anim calcmode="lin" valueType="num">
                                      <p:cBhvr additive="base">
                                        <p:cTn id="23" dur="500" fill="hold"/>
                                        <p:tgtEl>
                                          <p:spTgt spid="317444"/>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17733"/>
                                        </p:tgtEl>
                                        <p:attrNameLst>
                                          <p:attrName>style.visibility</p:attrName>
                                        </p:attrNameLst>
                                      </p:cBhvr>
                                      <p:to>
                                        <p:strVal val="visible"/>
                                      </p:to>
                                    </p:set>
                                    <p:animEffect transition="in" filter="wipe(left)">
                                      <p:cBhvr>
                                        <p:cTn id="28" dur="500"/>
                                        <p:tgtEl>
                                          <p:spTgt spid="317733"/>
                                        </p:tgtEl>
                                      </p:cBhvr>
                                    </p:animEffect>
                                  </p:childTnLst>
                                  <p:subTnLst>
                                    <p:set>
                                      <p:cBhvr override="childStyle">
                                        <p:cTn dur="1" fill="hold" display="0" masterRel="nextClick" afterEffect="1"/>
                                        <p:tgtEl>
                                          <p:spTgt spid="317733"/>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7734"/>
                                        </p:tgtEl>
                                        <p:attrNameLst>
                                          <p:attrName>style.visibility</p:attrName>
                                        </p:attrNameLst>
                                      </p:cBhvr>
                                      <p:to>
                                        <p:strVal val="visible"/>
                                      </p:to>
                                    </p:set>
                                    <p:animEffect transition="in" filter="wipe(down)">
                                      <p:cBhvr>
                                        <p:cTn id="33" dur="500"/>
                                        <p:tgtEl>
                                          <p:spTgt spid="317734"/>
                                        </p:tgtEl>
                                      </p:cBhvr>
                                    </p:animEffect>
                                  </p:childTnLst>
                                  <p:subTnLst>
                                    <p:set>
                                      <p:cBhvr override="childStyle">
                                        <p:cTn dur="1" fill="hold" display="0" masterRel="nextClick" afterEffect="1"/>
                                        <p:tgtEl>
                                          <p:spTgt spid="317734"/>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17694"/>
                                        </p:tgtEl>
                                        <p:attrNameLst>
                                          <p:attrName>style.visibility</p:attrName>
                                        </p:attrNameLst>
                                      </p:cBhvr>
                                      <p:to>
                                        <p:strVal val="visible"/>
                                      </p:to>
                                    </p:set>
                                    <p:animEffect transition="in" filter="wipe(up)">
                                      <p:cBhvr>
                                        <p:cTn id="38" dur="500"/>
                                        <p:tgtEl>
                                          <p:spTgt spid="317694"/>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17700"/>
                                        </p:tgtEl>
                                        <p:attrNameLst>
                                          <p:attrName>style.visibility</p:attrName>
                                        </p:attrNameLst>
                                      </p:cBhvr>
                                      <p:to>
                                        <p:strVal val="visible"/>
                                      </p:to>
                                    </p:set>
                                    <p:anim calcmode="lin" valueType="num">
                                      <p:cBhvr>
                                        <p:cTn id="43" dur="500" fill="hold"/>
                                        <p:tgtEl>
                                          <p:spTgt spid="317700"/>
                                        </p:tgtEl>
                                        <p:attrNameLst>
                                          <p:attrName>ppt_w</p:attrName>
                                        </p:attrNameLst>
                                      </p:cBhvr>
                                      <p:tavLst>
                                        <p:tav tm="0">
                                          <p:val>
                                            <p:fltVal val="0"/>
                                          </p:val>
                                        </p:tav>
                                        <p:tav tm="100000">
                                          <p:val>
                                            <p:strVal val="#ppt_w"/>
                                          </p:val>
                                        </p:tav>
                                      </p:tavLst>
                                    </p:anim>
                                    <p:anim calcmode="lin" valueType="num">
                                      <p:cBhvr>
                                        <p:cTn id="44" dur="500" fill="hold"/>
                                        <p:tgtEl>
                                          <p:spTgt spid="317700"/>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17740"/>
                                        </p:tgtEl>
                                        <p:attrNameLst>
                                          <p:attrName>style.visibility</p:attrName>
                                        </p:attrNameLst>
                                      </p:cBhvr>
                                      <p:to>
                                        <p:strVal val="visible"/>
                                      </p:to>
                                    </p:set>
                                    <p:animEffect transition="in" filter="wipe(down)">
                                      <p:cBhvr>
                                        <p:cTn id="49" dur="500"/>
                                        <p:tgtEl>
                                          <p:spTgt spid="317740"/>
                                        </p:tgtEl>
                                      </p:cBhvr>
                                    </p:animEffect>
                                  </p:childTnLst>
                                  <p:subTnLst>
                                    <p:set>
                                      <p:cBhvr override="childStyle">
                                        <p:cTn dur="1" fill="hold" display="0" masterRel="nextClick" afterEffect="1"/>
                                        <p:tgtEl>
                                          <p:spTgt spid="317740"/>
                                        </p:tgtEl>
                                        <p:attrNameLst>
                                          <p:attrName>style.visibility</p:attrName>
                                        </p:attrNameLst>
                                      </p:cBhvr>
                                      <p:to>
                                        <p:strVal val="hidden"/>
                                      </p:to>
                                    </p:set>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17741"/>
                                        </p:tgtEl>
                                        <p:attrNameLst>
                                          <p:attrName>style.visibility</p:attrName>
                                        </p:attrNameLst>
                                      </p:cBhvr>
                                      <p:to>
                                        <p:strVal val="visible"/>
                                      </p:to>
                                    </p:set>
                                    <p:animEffect transition="in" filter="wipe(down)">
                                      <p:cBhvr>
                                        <p:cTn id="54" dur="500"/>
                                        <p:tgtEl>
                                          <p:spTgt spid="317741"/>
                                        </p:tgtEl>
                                      </p:cBhvr>
                                    </p:animEffect>
                                  </p:childTnLst>
                                  <p:subTnLst>
                                    <p:set>
                                      <p:cBhvr override="childStyle">
                                        <p:cTn dur="1" fill="hold" display="0" masterRel="nextClick" afterEffect="1"/>
                                        <p:tgtEl>
                                          <p:spTgt spid="317741"/>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17742"/>
                                        </p:tgtEl>
                                        <p:attrNameLst>
                                          <p:attrName>style.visibility</p:attrName>
                                        </p:attrNameLst>
                                      </p:cBhvr>
                                      <p:to>
                                        <p:strVal val="visible"/>
                                      </p:to>
                                    </p:set>
                                    <p:animEffect transition="in" filter="wipe(down)">
                                      <p:cBhvr>
                                        <p:cTn id="59" dur="500"/>
                                        <p:tgtEl>
                                          <p:spTgt spid="317742"/>
                                        </p:tgtEl>
                                      </p:cBhvr>
                                    </p:animEffect>
                                  </p:childTnLst>
                                  <p:subTnLst>
                                    <p:set>
                                      <p:cBhvr override="childStyle">
                                        <p:cTn dur="1" fill="hold" display="0" masterRel="nextClick" afterEffect="1"/>
                                        <p:tgtEl>
                                          <p:spTgt spid="317742"/>
                                        </p:tgtEl>
                                        <p:attrNameLst>
                                          <p:attrName>style.visibility</p:attrName>
                                        </p:attrNameLst>
                                      </p:cBhvr>
                                      <p:to>
                                        <p:strVal val="hidden"/>
                                      </p:to>
                                    </p:set>
                                  </p:sub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17691"/>
                                        </p:tgtEl>
                                        <p:attrNameLst>
                                          <p:attrName>style.visibility</p:attrName>
                                        </p:attrNameLst>
                                      </p:cBhvr>
                                      <p:to>
                                        <p:strVal val="visible"/>
                                      </p:to>
                                    </p:set>
                                    <p:animEffect transition="in" filter="dissolve">
                                      <p:cBhvr>
                                        <p:cTn id="64" dur="500"/>
                                        <p:tgtEl>
                                          <p:spTgt spid="3176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317735"/>
                                        </p:tgtEl>
                                        <p:attrNameLst>
                                          <p:attrName>style.visibility</p:attrName>
                                        </p:attrNameLst>
                                      </p:cBhvr>
                                      <p:to>
                                        <p:strVal val="visible"/>
                                      </p:to>
                                    </p:set>
                                    <p:animEffect transition="in" filter="wipe(up)">
                                      <p:cBhvr>
                                        <p:cTn id="69" dur="500"/>
                                        <p:tgtEl>
                                          <p:spTgt spid="317735"/>
                                        </p:tgtEl>
                                      </p:cBhvr>
                                    </p:animEffect>
                                  </p:childTnLst>
                                  <p:subTnLst>
                                    <p:set>
                                      <p:cBhvr override="childStyle">
                                        <p:cTn dur="1" fill="hold" display="0" masterRel="nextClick" afterEffect="1"/>
                                        <p:tgtEl>
                                          <p:spTgt spid="31773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nodeType="clickEffect">
                                  <p:stCondLst>
                                    <p:cond delay="0"/>
                                  </p:stCondLst>
                                  <p:childTnLst>
                                    <p:set>
                                      <p:cBhvr>
                                        <p:cTn id="73" dur="1" fill="hold">
                                          <p:stCondLst>
                                            <p:cond delay="0"/>
                                          </p:stCondLst>
                                        </p:cTn>
                                        <p:tgtEl>
                                          <p:spTgt spid="317728"/>
                                        </p:tgtEl>
                                        <p:attrNameLst>
                                          <p:attrName>style.visibility</p:attrName>
                                        </p:attrNameLst>
                                      </p:cBhvr>
                                      <p:to>
                                        <p:strVal val="visible"/>
                                      </p:to>
                                    </p:set>
                                    <p:animEffect transition="in" filter="wipe(up)">
                                      <p:cBhvr>
                                        <p:cTn id="74" dur="500"/>
                                        <p:tgtEl>
                                          <p:spTgt spid="317728"/>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17707"/>
                                        </p:tgtEl>
                                        <p:attrNameLst>
                                          <p:attrName>style.visibility</p:attrName>
                                        </p:attrNameLst>
                                      </p:cBhvr>
                                      <p:to>
                                        <p:strVal val="visible"/>
                                      </p:to>
                                    </p:set>
                                    <p:anim calcmode="lin" valueType="num">
                                      <p:cBhvr>
                                        <p:cTn id="79" dur="500" fill="hold"/>
                                        <p:tgtEl>
                                          <p:spTgt spid="317707"/>
                                        </p:tgtEl>
                                        <p:attrNameLst>
                                          <p:attrName>ppt_w</p:attrName>
                                        </p:attrNameLst>
                                      </p:cBhvr>
                                      <p:tavLst>
                                        <p:tav tm="0">
                                          <p:val>
                                            <p:fltVal val="0"/>
                                          </p:val>
                                        </p:tav>
                                        <p:tav tm="100000">
                                          <p:val>
                                            <p:strVal val="#ppt_w"/>
                                          </p:val>
                                        </p:tav>
                                      </p:tavLst>
                                    </p:anim>
                                    <p:anim calcmode="lin" valueType="num">
                                      <p:cBhvr>
                                        <p:cTn id="80" dur="500" fill="hold"/>
                                        <p:tgtEl>
                                          <p:spTgt spid="317707"/>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nodeType="clickEffect">
                                  <p:stCondLst>
                                    <p:cond delay="0"/>
                                  </p:stCondLst>
                                  <p:childTnLst>
                                    <p:set>
                                      <p:cBhvr>
                                        <p:cTn id="84" dur="1" fill="hold">
                                          <p:stCondLst>
                                            <p:cond delay="0"/>
                                          </p:stCondLst>
                                        </p:cTn>
                                        <p:tgtEl>
                                          <p:spTgt spid="317731"/>
                                        </p:tgtEl>
                                        <p:attrNameLst>
                                          <p:attrName>style.visibility</p:attrName>
                                        </p:attrNameLst>
                                      </p:cBhvr>
                                      <p:to>
                                        <p:strVal val="visible"/>
                                      </p:to>
                                    </p:set>
                                    <p:animEffect transition="in" filter="wipe(up)">
                                      <p:cBhvr>
                                        <p:cTn id="85" dur="500"/>
                                        <p:tgtEl>
                                          <p:spTgt spid="317731"/>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317703"/>
                                        </p:tgtEl>
                                        <p:attrNameLst>
                                          <p:attrName>style.visibility</p:attrName>
                                        </p:attrNameLst>
                                      </p:cBhvr>
                                      <p:to>
                                        <p:strVal val="visible"/>
                                      </p:to>
                                    </p:set>
                                    <p:anim calcmode="lin" valueType="num">
                                      <p:cBhvr>
                                        <p:cTn id="90" dur="500" fill="hold"/>
                                        <p:tgtEl>
                                          <p:spTgt spid="317703"/>
                                        </p:tgtEl>
                                        <p:attrNameLst>
                                          <p:attrName>ppt_w</p:attrName>
                                        </p:attrNameLst>
                                      </p:cBhvr>
                                      <p:tavLst>
                                        <p:tav tm="0">
                                          <p:val>
                                            <p:fltVal val="0"/>
                                          </p:val>
                                        </p:tav>
                                        <p:tav tm="100000">
                                          <p:val>
                                            <p:strVal val="#ppt_w"/>
                                          </p:val>
                                        </p:tav>
                                      </p:tavLst>
                                    </p:anim>
                                    <p:anim calcmode="lin" valueType="num">
                                      <p:cBhvr>
                                        <p:cTn id="91" dur="500" fill="hold"/>
                                        <p:tgtEl>
                                          <p:spTgt spid="317703"/>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nodeType="clickEffect">
                                  <p:stCondLst>
                                    <p:cond delay="0"/>
                                  </p:stCondLst>
                                  <p:childTnLst>
                                    <p:set>
                                      <p:cBhvr>
                                        <p:cTn id="95" dur="1" fill="hold">
                                          <p:stCondLst>
                                            <p:cond delay="0"/>
                                          </p:stCondLst>
                                        </p:cTn>
                                        <p:tgtEl>
                                          <p:spTgt spid="317730"/>
                                        </p:tgtEl>
                                        <p:attrNameLst>
                                          <p:attrName>style.visibility</p:attrName>
                                        </p:attrNameLst>
                                      </p:cBhvr>
                                      <p:to>
                                        <p:strVal val="visible"/>
                                      </p:to>
                                    </p:set>
                                    <p:animEffect transition="in" filter="wipe(up)">
                                      <p:cBhvr>
                                        <p:cTn id="96" dur="500"/>
                                        <p:tgtEl>
                                          <p:spTgt spid="317730"/>
                                        </p:tgtEl>
                                      </p:cBhvr>
                                    </p:animEffect>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317704"/>
                                        </p:tgtEl>
                                        <p:attrNameLst>
                                          <p:attrName>style.visibility</p:attrName>
                                        </p:attrNameLst>
                                      </p:cBhvr>
                                      <p:to>
                                        <p:strVal val="visible"/>
                                      </p:to>
                                    </p:set>
                                    <p:anim calcmode="lin" valueType="num">
                                      <p:cBhvr>
                                        <p:cTn id="101" dur="500" fill="hold"/>
                                        <p:tgtEl>
                                          <p:spTgt spid="317704"/>
                                        </p:tgtEl>
                                        <p:attrNameLst>
                                          <p:attrName>ppt_w</p:attrName>
                                        </p:attrNameLst>
                                      </p:cBhvr>
                                      <p:tavLst>
                                        <p:tav tm="0">
                                          <p:val>
                                            <p:fltVal val="0"/>
                                          </p:val>
                                        </p:tav>
                                        <p:tav tm="100000">
                                          <p:val>
                                            <p:strVal val="#ppt_w"/>
                                          </p:val>
                                        </p:tav>
                                      </p:tavLst>
                                    </p:anim>
                                    <p:anim calcmode="lin" valueType="num">
                                      <p:cBhvr>
                                        <p:cTn id="102" dur="500" fill="hold"/>
                                        <p:tgtEl>
                                          <p:spTgt spid="317704"/>
                                        </p:tgtEl>
                                        <p:attrNameLst>
                                          <p:attrName>ppt_h</p:attrName>
                                        </p:attrNameLst>
                                      </p:cBhvr>
                                      <p:tavLst>
                                        <p:tav tm="0">
                                          <p:val>
                                            <p:fltVal val="0"/>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nodeType="clickEffect">
                                  <p:stCondLst>
                                    <p:cond delay="0"/>
                                  </p:stCondLst>
                                  <p:childTnLst>
                                    <p:set>
                                      <p:cBhvr>
                                        <p:cTn id="106" dur="1" fill="hold">
                                          <p:stCondLst>
                                            <p:cond delay="0"/>
                                          </p:stCondLst>
                                        </p:cTn>
                                        <p:tgtEl>
                                          <p:spTgt spid="317695"/>
                                        </p:tgtEl>
                                        <p:attrNameLst>
                                          <p:attrName>style.visibility</p:attrName>
                                        </p:attrNameLst>
                                      </p:cBhvr>
                                      <p:to>
                                        <p:strVal val="visible"/>
                                      </p:to>
                                    </p:set>
                                    <p:animEffect transition="in" filter="dissolve">
                                      <p:cBhvr>
                                        <p:cTn id="107" dur="500"/>
                                        <p:tgtEl>
                                          <p:spTgt spid="31769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nodeType="clickEffect">
                                  <p:stCondLst>
                                    <p:cond delay="0"/>
                                  </p:stCondLst>
                                  <p:childTnLst>
                                    <p:set>
                                      <p:cBhvr>
                                        <p:cTn id="111" dur="1" fill="hold">
                                          <p:stCondLst>
                                            <p:cond delay="0"/>
                                          </p:stCondLst>
                                        </p:cTn>
                                        <p:tgtEl>
                                          <p:spTgt spid="317739"/>
                                        </p:tgtEl>
                                        <p:attrNameLst>
                                          <p:attrName>style.visibility</p:attrName>
                                        </p:attrNameLst>
                                      </p:cBhvr>
                                      <p:to>
                                        <p:strVal val="visible"/>
                                      </p:to>
                                    </p:set>
                                    <p:animEffect transition="in" filter="wipe(up)">
                                      <p:cBhvr>
                                        <p:cTn id="112" dur="500"/>
                                        <p:tgtEl>
                                          <p:spTgt spid="317739"/>
                                        </p:tgtEl>
                                      </p:cBhvr>
                                    </p:animEffect>
                                  </p:childTnLst>
                                  <p:subTnLst>
                                    <p:set>
                                      <p:cBhvr override="childStyle">
                                        <p:cTn dur="1" fill="hold" display="0" masterRel="nextClick" afterEffect="1"/>
                                        <p:tgtEl>
                                          <p:spTgt spid="317739"/>
                                        </p:tgtEl>
                                        <p:attrNameLst>
                                          <p:attrName>style.visibility</p:attrName>
                                        </p:attrNameLst>
                                      </p:cBhvr>
                                      <p:to>
                                        <p:strVal val="hidden"/>
                                      </p:to>
                                    </p:set>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childTnLst>
                                    <p:set>
                                      <p:cBhvr>
                                        <p:cTn id="116" dur="1" fill="hold">
                                          <p:stCondLst>
                                            <p:cond delay="0"/>
                                          </p:stCondLst>
                                        </p:cTn>
                                        <p:tgtEl>
                                          <p:spTgt spid="317699"/>
                                        </p:tgtEl>
                                        <p:attrNameLst>
                                          <p:attrName>style.visibility</p:attrName>
                                        </p:attrNameLst>
                                      </p:cBhvr>
                                      <p:to>
                                        <p:strVal val="visible"/>
                                      </p:to>
                                    </p:set>
                                    <p:animEffect transition="in" filter="wipe(up)">
                                      <p:cBhvr>
                                        <p:cTn id="117" dur="500"/>
                                        <p:tgtEl>
                                          <p:spTgt spid="317699"/>
                                        </p:tgtEl>
                                      </p:cBhvr>
                                    </p:animEffect>
                                  </p:childTnLst>
                                </p:cTn>
                              </p:par>
                            </p:childTnLst>
                          </p:cTn>
                        </p:par>
                      </p:childTnLst>
                    </p:cTn>
                  </p:par>
                  <p:par>
                    <p:cTn id="118" fill="hold">
                      <p:stCondLst>
                        <p:cond delay="indefinite"/>
                      </p:stCondLst>
                      <p:childTnLst>
                        <p:par>
                          <p:cTn id="119" fill="hold">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317705"/>
                                        </p:tgtEl>
                                        <p:attrNameLst>
                                          <p:attrName>style.visibility</p:attrName>
                                        </p:attrNameLst>
                                      </p:cBhvr>
                                      <p:to>
                                        <p:strVal val="visible"/>
                                      </p:to>
                                    </p:set>
                                    <p:anim calcmode="lin" valueType="num">
                                      <p:cBhvr>
                                        <p:cTn id="122" dur="500" fill="hold"/>
                                        <p:tgtEl>
                                          <p:spTgt spid="317705"/>
                                        </p:tgtEl>
                                        <p:attrNameLst>
                                          <p:attrName>ppt_w</p:attrName>
                                        </p:attrNameLst>
                                      </p:cBhvr>
                                      <p:tavLst>
                                        <p:tav tm="0">
                                          <p:val>
                                            <p:fltVal val="0"/>
                                          </p:val>
                                        </p:tav>
                                        <p:tav tm="100000">
                                          <p:val>
                                            <p:strVal val="#ppt_w"/>
                                          </p:val>
                                        </p:tav>
                                      </p:tavLst>
                                    </p:anim>
                                    <p:anim calcmode="lin" valueType="num">
                                      <p:cBhvr>
                                        <p:cTn id="123" dur="500" fill="hold"/>
                                        <p:tgtEl>
                                          <p:spTgt spid="317705"/>
                                        </p:tgtEl>
                                        <p:attrNameLst>
                                          <p:attrName>ppt_h</p:attrName>
                                        </p:attrNameLst>
                                      </p:cBhvr>
                                      <p:tavLst>
                                        <p:tav tm="0">
                                          <p:val>
                                            <p:fltVal val="0"/>
                                          </p:val>
                                        </p:tav>
                                        <p:tav tm="100000">
                                          <p:val>
                                            <p:strVal val="#ppt_h"/>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1" fill="hold" nodeType="clickEffect">
                                  <p:stCondLst>
                                    <p:cond delay="0"/>
                                  </p:stCondLst>
                                  <p:childTnLst>
                                    <p:set>
                                      <p:cBhvr>
                                        <p:cTn id="127" dur="1" fill="hold">
                                          <p:stCondLst>
                                            <p:cond delay="0"/>
                                          </p:stCondLst>
                                        </p:cTn>
                                        <p:tgtEl>
                                          <p:spTgt spid="317697"/>
                                        </p:tgtEl>
                                        <p:attrNameLst>
                                          <p:attrName>style.visibility</p:attrName>
                                        </p:attrNameLst>
                                      </p:cBhvr>
                                      <p:to>
                                        <p:strVal val="visible"/>
                                      </p:to>
                                    </p:set>
                                    <p:animEffect transition="in" filter="wipe(up)">
                                      <p:cBhvr>
                                        <p:cTn id="128" dur="500"/>
                                        <p:tgtEl>
                                          <p:spTgt spid="317697"/>
                                        </p:tgtEl>
                                      </p:cBhvr>
                                    </p:animEffect>
                                  </p:childTnLst>
                                </p:cTn>
                              </p:par>
                            </p:childTnLst>
                          </p:cTn>
                        </p:par>
                      </p:childTnLst>
                    </p:cTn>
                  </p:par>
                  <p:par>
                    <p:cTn id="129" fill="hold">
                      <p:stCondLst>
                        <p:cond delay="indefinite"/>
                      </p:stCondLst>
                      <p:childTnLst>
                        <p:par>
                          <p:cTn id="130" fill="hold">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317701"/>
                                        </p:tgtEl>
                                        <p:attrNameLst>
                                          <p:attrName>style.visibility</p:attrName>
                                        </p:attrNameLst>
                                      </p:cBhvr>
                                      <p:to>
                                        <p:strVal val="visible"/>
                                      </p:to>
                                    </p:set>
                                    <p:anim calcmode="lin" valueType="num">
                                      <p:cBhvr>
                                        <p:cTn id="133" dur="500" fill="hold"/>
                                        <p:tgtEl>
                                          <p:spTgt spid="317701"/>
                                        </p:tgtEl>
                                        <p:attrNameLst>
                                          <p:attrName>ppt_w</p:attrName>
                                        </p:attrNameLst>
                                      </p:cBhvr>
                                      <p:tavLst>
                                        <p:tav tm="0">
                                          <p:val>
                                            <p:fltVal val="0"/>
                                          </p:val>
                                        </p:tav>
                                        <p:tav tm="100000">
                                          <p:val>
                                            <p:strVal val="#ppt_w"/>
                                          </p:val>
                                        </p:tav>
                                      </p:tavLst>
                                    </p:anim>
                                    <p:anim calcmode="lin" valueType="num">
                                      <p:cBhvr>
                                        <p:cTn id="134" dur="500" fill="hold"/>
                                        <p:tgtEl>
                                          <p:spTgt spid="317701"/>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1" fill="hold" nodeType="clickEffect">
                                  <p:stCondLst>
                                    <p:cond delay="0"/>
                                  </p:stCondLst>
                                  <p:childTnLst>
                                    <p:set>
                                      <p:cBhvr>
                                        <p:cTn id="138" dur="1" fill="hold">
                                          <p:stCondLst>
                                            <p:cond delay="0"/>
                                          </p:stCondLst>
                                        </p:cTn>
                                        <p:tgtEl>
                                          <p:spTgt spid="317698"/>
                                        </p:tgtEl>
                                        <p:attrNameLst>
                                          <p:attrName>style.visibility</p:attrName>
                                        </p:attrNameLst>
                                      </p:cBhvr>
                                      <p:to>
                                        <p:strVal val="visible"/>
                                      </p:to>
                                    </p:set>
                                    <p:animEffect transition="in" filter="wipe(up)">
                                      <p:cBhvr>
                                        <p:cTn id="139" dur="500"/>
                                        <p:tgtEl>
                                          <p:spTgt spid="317698"/>
                                        </p:tgtEl>
                                      </p:cBhvr>
                                    </p:animEffect>
                                  </p:childTnLst>
                                </p:cTn>
                              </p:par>
                            </p:childTnLst>
                          </p:cTn>
                        </p:par>
                      </p:childTnLst>
                    </p:cTn>
                  </p:par>
                  <p:par>
                    <p:cTn id="140" fill="hold">
                      <p:stCondLst>
                        <p:cond delay="indefinite"/>
                      </p:stCondLst>
                      <p:childTnLst>
                        <p:par>
                          <p:cTn id="141" fill="hold">
                            <p:stCondLst>
                              <p:cond delay="0"/>
                            </p:stCondLst>
                            <p:childTnLst>
                              <p:par>
                                <p:cTn id="142" presetID="23" presetClass="entr" presetSubtype="16" fill="hold" grpId="0" nodeType="clickEffect">
                                  <p:stCondLst>
                                    <p:cond delay="0"/>
                                  </p:stCondLst>
                                  <p:childTnLst>
                                    <p:set>
                                      <p:cBhvr>
                                        <p:cTn id="143" dur="1" fill="hold">
                                          <p:stCondLst>
                                            <p:cond delay="0"/>
                                          </p:stCondLst>
                                        </p:cTn>
                                        <p:tgtEl>
                                          <p:spTgt spid="317706"/>
                                        </p:tgtEl>
                                        <p:attrNameLst>
                                          <p:attrName>style.visibility</p:attrName>
                                        </p:attrNameLst>
                                      </p:cBhvr>
                                      <p:to>
                                        <p:strVal val="visible"/>
                                      </p:to>
                                    </p:set>
                                    <p:anim calcmode="lin" valueType="num">
                                      <p:cBhvr>
                                        <p:cTn id="144" dur="500" fill="hold"/>
                                        <p:tgtEl>
                                          <p:spTgt spid="317706"/>
                                        </p:tgtEl>
                                        <p:attrNameLst>
                                          <p:attrName>ppt_w</p:attrName>
                                        </p:attrNameLst>
                                      </p:cBhvr>
                                      <p:tavLst>
                                        <p:tav tm="0">
                                          <p:val>
                                            <p:fltVal val="0"/>
                                          </p:val>
                                        </p:tav>
                                        <p:tav tm="100000">
                                          <p:val>
                                            <p:strVal val="#ppt_w"/>
                                          </p:val>
                                        </p:tav>
                                      </p:tavLst>
                                    </p:anim>
                                    <p:anim calcmode="lin" valueType="num">
                                      <p:cBhvr>
                                        <p:cTn id="145" dur="500" fill="hold"/>
                                        <p:tgtEl>
                                          <p:spTgt spid="317706"/>
                                        </p:tgtEl>
                                        <p:attrNameLst>
                                          <p:attrName>ppt_h</p:attrName>
                                        </p:attrNameLst>
                                      </p:cBhvr>
                                      <p:tavLst>
                                        <p:tav tm="0">
                                          <p:val>
                                            <p:fltVal val="0"/>
                                          </p:val>
                                        </p:tav>
                                        <p:tav tm="100000">
                                          <p:val>
                                            <p:strVal val="#ppt_h"/>
                                          </p:val>
                                        </p:tav>
                                      </p:tavLst>
                                    </p:anim>
                                  </p:childTnLst>
                                </p:cTn>
                              </p:par>
                            </p:childTnLst>
                          </p:cTn>
                        </p:par>
                      </p:childTnLst>
                    </p:cTn>
                  </p:par>
                  <p:par>
                    <p:cTn id="146" fill="hold">
                      <p:stCondLst>
                        <p:cond delay="indefinite"/>
                      </p:stCondLst>
                      <p:childTnLst>
                        <p:par>
                          <p:cTn id="147" fill="hold" nodeType="afterGroup">
                            <p:stCondLst>
                              <p:cond delay="0"/>
                            </p:stCondLst>
                            <p:childTnLst>
                              <p:par>
                                <p:cTn id="148" presetID="22" presetClass="entr" presetSubtype="1" fill="hold" nodeType="clickEffect">
                                  <p:stCondLst>
                                    <p:cond delay="0"/>
                                  </p:stCondLst>
                                  <p:childTnLst>
                                    <p:set>
                                      <p:cBhvr>
                                        <p:cTn id="149" dur="1" fill="hold">
                                          <p:stCondLst>
                                            <p:cond delay="0"/>
                                          </p:stCondLst>
                                        </p:cTn>
                                        <p:tgtEl>
                                          <p:spTgt spid="317721"/>
                                        </p:tgtEl>
                                        <p:attrNameLst>
                                          <p:attrName>style.visibility</p:attrName>
                                        </p:attrNameLst>
                                      </p:cBhvr>
                                      <p:to>
                                        <p:strVal val="visible"/>
                                      </p:to>
                                    </p:set>
                                    <p:animEffect transition="in" filter="wipe(up)">
                                      <p:cBhvr>
                                        <p:cTn id="150" dur="500"/>
                                        <p:tgtEl>
                                          <p:spTgt spid="317721"/>
                                        </p:tgtEl>
                                      </p:cBhvr>
                                    </p:animEffect>
                                  </p:childTnLst>
                                </p:cTn>
                              </p:par>
                            </p:childTnLst>
                          </p:cTn>
                        </p:par>
                      </p:childTnLst>
                    </p:cTn>
                  </p:par>
                  <p:par>
                    <p:cTn id="151" fill="hold">
                      <p:stCondLst>
                        <p:cond delay="indefinite"/>
                      </p:stCondLst>
                      <p:childTnLst>
                        <p:par>
                          <p:cTn id="152" fill="hold">
                            <p:stCondLst>
                              <p:cond delay="0"/>
                            </p:stCondLst>
                            <p:childTnLst>
                              <p:par>
                                <p:cTn id="153" presetID="23" presetClass="entr" presetSubtype="16" fill="hold" grpId="0" nodeType="clickEffect">
                                  <p:stCondLst>
                                    <p:cond delay="0"/>
                                  </p:stCondLst>
                                  <p:childTnLst>
                                    <p:set>
                                      <p:cBhvr>
                                        <p:cTn id="154" dur="1" fill="hold">
                                          <p:stCondLst>
                                            <p:cond delay="0"/>
                                          </p:stCondLst>
                                        </p:cTn>
                                        <p:tgtEl>
                                          <p:spTgt spid="317708"/>
                                        </p:tgtEl>
                                        <p:attrNameLst>
                                          <p:attrName>style.visibility</p:attrName>
                                        </p:attrNameLst>
                                      </p:cBhvr>
                                      <p:to>
                                        <p:strVal val="visible"/>
                                      </p:to>
                                    </p:set>
                                    <p:anim calcmode="lin" valueType="num">
                                      <p:cBhvr>
                                        <p:cTn id="155" dur="500" fill="hold"/>
                                        <p:tgtEl>
                                          <p:spTgt spid="317708"/>
                                        </p:tgtEl>
                                        <p:attrNameLst>
                                          <p:attrName>ppt_w</p:attrName>
                                        </p:attrNameLst>
                                      </p:cBhvr>
                                      <p:tavLst>
                                        <p:tav tm="0">
                                          <p:val>
                                            <p:fltVal val="0"/>
                                          </p:val>
                                        </p:tav>
                                        <p:tav tm="100000">
                                          <p:val>
                                            <p:strVal val="#ppt_w"/>
                                          </p:val>
                                        </p:tav>
                                      </p:tavLst>
                                    </p:anim>
                                    <p:anim calcmode="lin" valueType="num">
                                      <p:cBhvr>
                                        <p:cTn id="156" dur="500" fill="hold"/>
                                        <p:tgtEl>
                                          <p:spTgt spid="317708"/>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nodeType="afterGroup">
                            <p:stCondLst>
                              <p:cond delay="0"/>
                            </p:stCondLst>
                            <p:childTnLst>
                              <p:par>
                                <p:cTn id="159" presetID="22" presetClass="entr" presetSubtype="1" fill="hold" nodeType="clickEffect">
                                  <p:stCondLst>
                                    <p:cond delay="0"/>
                                  </p:stCondLst>
                                  <p:childTnLst>
                                    <p:set>
                                      <p:cBhvr>
                                        <p:cTn id="160" dur="1" fill="hold">
                                          <p:stCondLst>
                                            <p:cond delay="0"/>
                                          </p:stCondLst>
                                        </p:cTn>
                                        <p:tgtEl>
                                          <p:spTgt spid="317727"/>
                                        </p:tgtEl>
                                        <p:attrNameLst>
                                          <p:attrName>style.visibility</p:attrName>
                                        </p:attrNameLst>
                                      </p:cBhvr>
                                      <p:to>
                                        <p:strVal val="visible"/>
                                      </p:to>
                                    </p:set>
                                    <p:animEffect transition="in" filter="wipe(up)">
                                      <p:cBhvr>
                                        <p:cTn id="161" dur="500"/>
                                        <p:tgtEl>
                                          <p:spTgt spid="317727"/>
                                        </p:tgtEl>
                                      </p:cBhvr>
                                    </p:animEffect>
                                  </p:childTnLst>
                                </p:cTn>
                              </p:par>
                            </p:childTnLst>
                          </p:cTn>
                        </p:par>
                      </p:childTnLst>
                    </p:cTn>
                  </p:par>
                  <p:par>
                    <p:cTn id="162" fill="hold">
                      <p:stCondLst>
                        <p:cond delay="indefinite"/>
                      </p:stCondLst>
                      <p:childTnLst>
                        <p:par>
                          <p:cTn id="163" fill="hold">
                            <p:stCondLst>
                              <p:cond delay="0"/>
                            </p:stCondLst>
                            <p:childTnLst>
                              <p:par>
                                <p:cTn id="164" presetID="23" presetClass="entr" presetSubtype="16" fill="hold" grpId="0" nodeType="clickEffect">
                                  <p:stCondLst>
                                    <p:cond delay="0"/>
                                  </p:stCondLst>
                                  <p:childTnLst>
                                    <p:set>
                                      <p:cBhvr>
                                        <p:cTn id="165" dur="1" fill="hold">
                                          <p:stCondLst>
                                            <p:cond delay="0"/>
                                          </p:stCondLst>
                                        </p:cTn>
                                        <p:tgtEl>
                                          <p:spTgt spid="317709"/>
                                        </p:tgtEl>
                                        <p:attrNameLst>
                                          <p:attrName>style.visibility</p:attrName>
                                        </p:attrNameLst>
                                      </p:cBhvr>
                                      <p:to>
                                        <p:strVal val="visible"/>
                                      </p:to>
                                    </p:set>
                                    <p:anim calcmode="lin" valueType="num">
                                      <p:cBhvr>
                                        <p:cTn id="166" dur="500" fill="hold"/>
                                        <p:tgtEl>
                                          <p:spTgt spid="317709"/>
                                        </p:tgtEl>
                                        <p:attrNameLst>
                                          <p:attrName>ppt_w</p:attrName>
                                        </p:attrNameLst>
                                      </p:cBhvr>
                                      <p:tavLst>
                                        <p:tav tm="0">
                                          <p:val>
                                            <p:fltVal val="0"/>
                                          </p:val>
                                        </p:tav>
                                        <p:tav tm="100000">
                                          <p:val>
                                            <p:strVal val="#ppt_w"/>
                                          </p:val>
                                        </p:tav>
                                      </p:tavLst>
                                    </p:anim>
                                    <p:anim calcmode="lin" valueType="num">
                                      <p:cBhvr>
                                        <p:cTn id="167" dur="500" fill="hold"/>
                                        <p:tgtEl>
                                          <p:spTgt spid="317709"/>
                                        </p:tgtEl>
                                        <p:attrNameLst>
                                          <p:attrName>ppt_h</p:attrName>
                                        </p:attrNameLst>
                                      </p:cBhvr>
                                      <p:tavLst>
                                        <p:tav tm="0">
                                          <p:val>
                                            <p:fltVal val="0"/>
                                          </p:val>
                                        </p:tav>
                                        <p:tav tm="100000">
                                          <p:val>
                                            <p:strVal val="#ppt_h"/>
                                          </p:val>
                                        </p:tav>
                                      </p:tavLst>
                                    </p:anim>
                                  </p:childTnLst>
                                </p:cTn>
                              </p:par>
                            </p:childTnLst>
                          </p:cTn>
                        </p:par>
                      </p:childTnLst>
                    </p:cTn>
                  </p:par>
                  <p:par>
                    <p:cTn id="168" fill="hold">
                      <p:stCondLst>
                        <p:cond delay="indefinite"/>
                      </p:stCondLst>
                      <p:childTnLst>
                        <p:par>
                          <p:cTn id="169" fill="hold" nodeType="afterGroup">
                            <p:stCondLst>
                              <p:cond delay="0"/>
                            </p:stCondLst>
                            <p:childTnLst>
                              <p:par>
                                <p:cTn id="170" presetID="22" presetClass="entr" presetSubtype="1" fill="hold" nodeType="clickEffect">
                                  <p:stCondLst>
                                    <p:cond delay="0"/>
                                  </p:stCondLst>
                                  <p:childTnLst>
                                    <p:set>
                                      <p:cBhvr>
                                        <p:cTn id="171" dur="1" fill="hold">
                                          <p:stCondLst>
                                            <p:cond delay="0"/>
                                          </p:stCondLst>
                                        </p:cTn>
                                        <p:tgtEl>
                                          <p:spTgt spid="317723"/>
                                        </p:tgtEl>
                                        <p:attrNameLst>
                                          <p:attrName>style.visibility</p:attrName>
                                        </p:attrNameLst>
                                      </p:cBhvr>
                                      <p:to>
                                        <p:strVal val="visible"/>
                                      </p:to>
                                    </p:set>
                                    <p:animEffect transition="in" filter="wipe(up)">
                                      <p:cBhvr>
                                        <p:cTn id="172" dur="500"/>
                                        <p:tgtEl>
                                          <p:spTgt spid="317723"/>
                                        </p:tgtEl>
                                      </p:cBhvr>
                                    </p:animEffect>
                                  </p:childTnLst>
                                </p:cTn>
                              </p:par>
                            </p:childTnLst>
                          </p:cTn>
                        </p:par>
                      </p:childTnLst>
                    </p:cTn>
                  </p:par>
                  <p:par>
                    <p:cTn id="173" fill="hold">
                      <p:stCondLst>
                        <p:cond delay="indefinite"/>
                      </p:stCondLst>
                      <p:childTnLst>
                        <p:par>
                          <p:cTn id="174" fill="hold">
                            <p:stCondLst>
                              <p:cond delay="0"/>
                            </p:stCondLst>
                            <p:childTnLst>
                              <p:par>
                                <p:cTn id="175" presetID="23" presetClass="entr" presetSubtype="16" fill="hold" grpId="0" nodeType="clickEffect">
                                  <p:stCondLst>
                                    <p:cond delay="0"/>
                                  </p:stCondLst>
                                  <p:childTnLst>
                                    <p:set>
                                      <p:cBhvr>
                                        <p:cTn id="176" dur="1" fill="hold">
                                          <p:stCondLst>
                                            <p:cond delay="0"/>
                                          </p:stCondLst>
                                        </p:cTn>
                                        <p:tgtEl>
                                          <p:spTgt spid="317710"/>
                                        </p:tgtEl>
                                        <p:attrNameLst>
                                          <p:attrName>style.visibility</p:attrName>
                                        </p:attrNameLst>
                                      </p:cBhvr>
                                      <p:to>
                                        <p:strVal val="visible"/>
                                      </p:to>
                                    </p:set>
                                    <p:anim calcmode="lin" valueType="num">
                                      <p:cBhvr>
                                        <p:cTn id="177" dur="500" fill="hold"/>
                                        <p:tgtEl>
                                          <p:spTgt spid="317710"/>
                                        </p:tgtEl>
                                        <p:attrNameLst>
                                          <p:attrName>ppt_w</p:attrName>
                                        </p:attrNameLst>
                                      </p:cBhvr>
                                      <p:tavLst>
                                        <p:tav tm="0">
                                          <p:val>
                                            <p:fltVal val="0"/>
                                          </p:val>
                                        </p:tav>
                                        <p:tav tm="100000">
                                          <p:val>
                                            <p:strVal val="#ppt_w"/>
                                          </p:val>
                                        </p:tav>
                                      </p:tavLst>
                                    </p:anim>
                                    <p:anim calcmode="lin" valueType="num">
                                      <p:cBhvr>
                                        <p:cTn id="178" dur="500" fill="hold"/>
                                        <p:tgtEl>
                                          <p:spTgt spid="317710"/>
                                        </p:tgtEl>
                                        <p:attrNameLst>
                                          <p:attrName>ppt_h</p:attrName>
                                        </p:attrNameLst>
                                      </p:cBhvr>
                                      <p:tavLst>
                                        <p:tav tm="0">
                                          <p:val>
                                            <p:fltVal val="0"/>
                                          </p:val>
                                        </p:tav>
                                        <p:tav tm="100000">
                                          <p:val>
                                            <p:strVal val="#ppt_h"/>
                                          </p:val>
                                        </p:tav>
                                      </p:tavLst>
                                    </p:anim>
                                  </p:childTnLst>
                                </p:cTn>
                              </p:par>
                            </p:childTnLst>
                          </p:cTn>
                        </p:par>
                      </p:childTnLst>
                    </p:cTn>
                  </p:par>
                  <p:par>
                    <p:cTn id="179" fill="hold">
                      <p:stCondLst>
                        <p:cond delay="indefinite"/>
                      </p:stCondLst>
                      <p:childTnLst>
                        <p:par>
                          <p:cTn id="180" fill="hold" nodeType="afterGroup">
                            <p:stCondLst>
                              <p:cond delay="0"/>
                            </p:stCondLst>
                            <p:childTnLst>
                              <p:par>
                                <p:cTn id="181" presetID="22" presetClass="entr" presetSubtype="1" fill="hold" nodeType="clickEffect">
                                  <p:stCondLst>
                                    <p:cond delay="0"/>
                                  </p:stCondLst>
                                  <p:childTnLst>
                                    <p:set>
                                      <p:cBhvr>
                                        <p:cTn id="182" dur="1" fill="hold">
                                          <p:stCondLst>
                                            <p:cond delay="0"/>
                                          </p:stCondLst>
                                        </p:cTn>
                                        <p:tgtEl>
                                          <p:spTgt spid="317724"/>
                                        </p:tgtEl>
                                        <p:attrNameLst>
                                          <p:attrName>style.visibility</p:attrName>
                                        </p:attrNameLst>
                                      </p:cBhvr>
                                      <p:to>
                                        <p:strVal val="visible"/>
                                      </p:to>
                                    </p:set>
                                    <p:animEffect transition="in" filter="wipe(up)">
                                      <p:cBhvr>
                                        <p:cTn id="183" dur="500"/>
                                        <p:tgtEl>
                                          <p:spTgt spid="317724"/>
                                        </p:tgtEl>
                                      </p:cBhvr>
                                    </p:animEffect>
                                  </p:childTnLst>
                                </p:cTn>
                              </p:par>
                            </p:childTnLst>
                          </p:cTn>
                        </p:par>
                      </p:childTnLst>
                    </p:cTn>
                  </p:par>
                  <p:par>
                    <p:cTn id="184" fill="hold">
                      <p:stCondLst>
                        <p:cond delay="indefinite"/>
                      </p:stCondLst>
                      <p:childTnLst>
                        <p:par>
                          <p:cTn id="185" fill="hold">
                            <p:stCondLst>
                              <p:cond delay="0"/>
                            </p:stCondLst>
                            <p:childTnLst>
                              <p:par>
                                <p:cTn id="186" presetID="23" presetClass="entr" presetSubtype="16" fill="hold" grpId="0" nodeType="clickEffect">
                                  <p:stCondLst>
                                    <p:cond delay="0"/>
                                  </p:stCondLst>
                                  <p:childTnLst>
                                    <p:set>
                                      <p:cBhvr>
                                        <p:cTn id="187" dur="1" fill="hold">
                                          <p:stCondLst>
                                            <p:cond delay="0"/>
                                          </p:stCondLst>
                                        </p:cTn>
                                        <p:tgtEl>
                                          <p:spTgt spid="317711"/>
                                        </p:tgtEl>
                                        <p:attrNameLst>
                                          <p:attrName>style.visibility</p:attrName>
                                        </p:attrNameLst>
                                      </p:cBhvr>
                                      <p:to>
                                        <p:strVal val="visible"/>
                                      </p:to>
                                    </p:set>
                                    <p:anim calcmode="lin" valueType="num">
                                      <p:cBhvr>
                                        <p:cTn id="188" dur="500" fill="hold"/>
                                        <p:tgtEl>
                                          <p:spTgt spid="317711"/>
                                        </p:tgtEl>
                                        <p:attrNameLst>
                                          <p:attrName>ppt_w</p:attrName>
                                        </p:attrNameLst>
                                      </p:cBhvr>
                                      <p:tavLst>
                                        <p:tav tm="0">
                                          <p:val>
                                            <p:fltVal val="0"/>
                                          </p:val>
                                        </p:tav>
                                        <p:tav tm="100000">
                                          <p:val>
                                            <p:strVal val="#ppt_w"/>
                                          </p:val>
                                        </p:tav>
                                      </p:tavLst>
                                    </p:anim>
                                    <p:anim calcmode="lin" valueType="num">
                                      <p:cBhvr>
                                        <p:cTn id="189" dur="500" fill="hold"/>
                                        <p:tgtEl>
                                          <p:spTgt spid="317711"/>
                                        </p:tgtEl>
                                        <p:attrNameLst>
                                          <p:attrName>ppt_h</p:attrName>
                                        </p:attrNameLst>
                                      </p:cBhvr>
                                      <p:tavLst>
                                        <p:tav tm="0">
                                          <p:val>
                                            <p:fltVal val="0"/>
                                          </p:val>
                                        </p:tav>
                                        <p:tav tm="100000">
                                          <p:val>
                                            <p:strVal val="#ppt_h"/>
                                          </p:val>
                                        </p:tav>
                                      </p:tavLst>
                                    </p:anim>
                                  </p:childTnLst>
                                </p:cTn>
                              </p:par>
                            </p:childTnLst>
                          </p:cTn>
                        </p:par>
                      </p:childTnLst>
                    </p:cTn>
                  </p:par>
                  <p:par>
                    <p:cTn id="190" fill="hold">
                      <p:stCondLst>
                        <p:cond delay="indefinite"/>
                      </p:stCondLst>
                      <p:childTnLst>
                        <p:par>
                          <p:cTn id="191" fill="hold" nodeType="afterGroup">
                            <p:stCondLst>
                              <p:cond delay="0"/>
                            </p:stCondLst>
                            <p:childTnLst>
                              <p:par>
                                <p:cTn id="192" presetID="22" presetClass="entr" presetSubtype="1" fill="hold" nodeType="clickEffect">
                                  <p:stCondLst>
                                    <p:cond delay="0"/>
                                  </p:stCondLst>
                                  <p:childTnLst>
                                    <p:set>
                                      <p:cBhvr>
                                        <p:cTn id="193" dur="1" fill="hold">
                                          <p:stCondLst>
                                            <p:cond delay="0"/>
                                          </p:stCondLst>
                                        </p:cTn>
                                        <p:tgtEl>
                                          <p:spTgt spid="317725"/>
                                        </p:tgtEl>
                                        <p:attrNameLst>
                                          <p:attrName>style.visibility</p:attrName>
                                        </p:attrNameLst>
                                      </p:cBhvr>
                                      <p:to>
                                        <p:strVal val="visible"/>
                                      </p:to>
                                    </p:set>
                                    <p:animEffect transition="in" filter="wipe(up)">
                                      <p:cBhvr>
                                        <p:cTn id="194" dur="500"/>
                                        <p:tgtEl>
                                          <p:spTgt spid="317725"/>
                                        </p:tgtEl>
                                      </p:cBhvr>
                                    </p:animEffec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childTnLst>
                                    <p:set>
                                      <p:cBhvr>
                                        <p:cTn id="198" dur="1" fill="hold">
                                          <p:stCondLst>
                                            <p:cond delay="0"/>
                                          </p:stCondLst>
                                        </p:cTn>
                                        <p:tgtEl>
                                          <p:spTgt spid="317712"/>
                                        </p:tgtEl>
                                        <p:attrNameLst>
                                          <p:attrName>style.visibility</p:attrName>
                                        </p:attrNameLst>
                                      </p:cBhvr>
                                      <p:to>
                                        <p:strVal val="visible"/>
                                      </p:to>
                                    </p:set>
                                    <p:anim calcmode="lin" valueType="num">
                                      <p:cBhvr>
                                        <p:cTn id="199" dur="500" fill="hold"/>
                                        <p:tgtEl>
                                          <p:spTgt spid="317712"/>
                                        </p:tgtEl>
                                        <p:attrNameLst>
                                          <p:attrName>ppt_w</p:attrName>
                                        </p:attrNameLst>
                                      </p:cBhvr>
                                      <p:tavLst>
                                        <p:tav tm="0">
                                          <p:val>
                                            <p:fltVal val="0"/>
                                          </p:val>
                                        </p:tav>
                                        <p:tav tm="100000">
                                          <p:val>
                                            <p:strVal val="#ppt_w"/>
                                          </p:val>
                                        </p:tav>
                                      </p:tavLst>
                                    </p:anim>
                                    <p:anim calcmode="lin" valueType="num">
                                      <p:cBhvr>
                                        <p:cTn id="200" dur="500" fill="hold"/>
                                        <p:tgtEl>
                                          <p:spTgt spid="317712"/>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nodeType="afterGroup">
                            <p:stCondLst>
                              <p:cond delay="0"/>
                            </p:stCondLst>
                            <p:childTnLst>
                              <p:par>
                                <p:cTn id="203" presetID="22" presetClass="entr" presetSubtype="1" fill="hold" nodeType="clickEffect">
                                  <p:stCondLst>
                                    <p:cond delay="0"/>
                                  </p:stCondLst>
                                  <p:childTnLst>
                                    <p:set>
                                      <p:cBhvr>
                                        <p:cTn id="204" dur="1" fill="hold">
                                          <p:stCondLst>
                                            <p:cond delay="0"/>
                                          </p:stCondLst>
                                        </p:cTn>
                                        <p:tgtEl>
                                          <p:spTgt spid="317726"/>
                                        </p:tgtEl>
                                        <p:attrNameLst>
                                          <p:attrName>style.visibility</p:attrName>
                                        </p:attrNameLst>
                                      </p:cBhvr>
                                      <p:to>
                                        <p:strVal val="visible"/>
                                      </p:to>
                                    </p:set>
                                    <p:animEffect transition="in" filter="wipe(up)">
                                      <p:cBhvr>
                                        <p:cTn id="205" dur="500"/>
                                        <p:tgtEl>
                                          <p:spTgt spid="317726"/>
                                        </p:tgtEl>
                                      </p:cBhvr>
                                    </p:animEffect>
                                  </p:childTnLst>
                                </p:cTn>
                              </p:par>
                            </p:childTnLst>
                          </p:cTn>
                        </p:par>
                      </p:childTnLst>
                    </p:cTn>
                  </p:par>
                  <p:par>
                    <p:cTn id="206" fill="hold">
                      <p:stCondLst>
                        <p:cond delay="indefinite"/>
                      </p:stCondLst>
                      <p:childTnLst>
                        <p:par>
                          <p:cTn id="207" fill="hold">
                            <p:stCondLst>
                              <p:cond delay="0"/>
                            </p:stCondLst>
                            <p:childTnLst>
                              <p:par>
                                <p:cTn id="208" presetID="23" presetClass="entr" presetSubtype="16" fill="hold" grpId="0" nodeType="clickEffect">
                                  <p:stCondLst>
                                    <p:cond delay="0"/>
                                  </p:stCondLst>
                                  <p:childTnLst>
                                    <p:set>
                                      <p:cBhvr>
                                        <p:cTn id="209" dur="1" fill="hold">
                                          <p:stCondLst>
                                            <p:cond delay="0"/>
                                          </p:stCondLst>
                                        </p:cTn>
                                        <p:tgtEl>
                                          <p:spTgt spid="317713"/>
                                        </p:tgtEl>
                                        <p:attrNameLst>
                                          <p:attrName>style.visibility</p:attrName>
                                        </p:attrNameLst>
                                      </p:cBhvr>
                                      <p:to>
                                        <p:strVal val="visible"/>
                                      </p:to>
                                    </p:set>
                                    <p:anim calcmode="lin" valueType="num">
                                      <p:cBhvr>
                                        <p:cTn id="210" dur="500" fill="hold"/>
                                        <p:tgtEl>
                                          <p:spTgt spid="317713"/>
                                        </p:tgtEl>
                                        <p:attrNameLst>
                                          <p:attrName>ppt_w</p:attrName>
                                        </p:attrNameLst>
                                      </p:cBhvr>
                                      <p:tavLst>
                                        <p:tav tm="0">
                                          <p:val>
                                            <p:fltVal val="0"/>
                                          </p:val>
                                        </p:tav>
                                        <p:tav tm="100000">
                                          <p:val>
                                            <p:strVal val="#ppt_w"/>
                                          </p:val>
                                        </p:tav>
                                      </p:tavLst>
                                    </p:anim>
                                    <p:anim calcmode="lin" valueType="num">
                                      <p:cBhvr>
                                        <p:cTn id="211" dur="500" fill="hold"/>
                                        <p:tgtEl>
                                          <p:spTgt spid="317713"/>
                                        </p:tgtEl>
                                        <p:attrNameLst>
                                          <p:attrName>ppt_h</p:attrName>
                                        </p:attrNameLst>
                                      </p:cBhvr>
                                      <p:tavLst>
                                        <p:tav tm="0">
                                          <p:val>
                                            <p:fltVal val="0"/>
                                          </p:val>
                                        </p:tav>
                                        <p:tav tm="100000">
                                          <p:val>
                                            <p:strVal val="#ppt_h"/>
                                          </p:val>
                                        </p:tav>
                                      </p:tavLst>
                                    </p:anim>
                                  </p:childTnLst>
                                </p:cTn>
                              </p:par>
                            </p:childTnLst>
                          </p:cTn>
                        </p:par>
                      </p:childTnLst>
                    </p:cTn>
                  </p:par>
                  <p:par>
                    <p:cTn id="212" fill="hold">
                      <p:stCondLst>
                        <p:cond delay="indefinite"/>
                      </p:stCondLst>
                      <p:childTnLst>
                        <p:par>
                          <p:cTn id="213" fill="hold" nodeType="afterGroup">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17737"/>
                                        </p:tgtEl>
                                        <p:attrNameLst>
                                          <p:attrName>style.visibility</p:attrName>
                                        </p:attrNameLst>
                                      </p:cBhvr>
                                      <p:to>
                                        <p:strVal val="visible"/>
                                      </p:to>
                                    </p:set>
                                    <p:animEffect transition="in" filter="wipe(left)">
                                      <p:cBhvr>
                                        <p:cTn id="216" dur="500"/>
                                        <p:tgtEl>
                                          <p:spTgt spid="317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8" grpId="0"/>
      <p:bldP spid="317444" grpId="0" animBg="1"/>
      <p:bldP spid="317456" grpId="0" animBg="1"/>
      <p:bldP spid="317703" grpId="0" animBg="1"/>
      <p:bldP spid="317704" grpId="0" animBg="1"/>
      <p:bldP spid="317709" grpId="0" animBg="1"/>
      <p:bldP spid="317732" grpId="0" animBg="1"/>
      <p:bldP spid="317737" grpId="0" autoUpdateAnimBg="0"/>
      <p:bldP spid="317733" grpId="0" animBg="1"/>
      <p:bldP spid="317700" grpId="0" animBg="1"/>
      <p:bldP spid="317701" grpId="0" animBg="1"/>
      <p:bldP spid="317705" grpId="0" animBg="1"/>
      <p:bldP spid="317706" grpId="0" animBg="1"/>
      <p:bldP spid="317707" grpId="0" animBg="1"/>
      <p:bldP spid="317708" grpId="0" animBg="1"/>
      <p:bldP spid="317710" grpId="0" animBg="1"/>
      <p:bldP spid="317711" grpId="0" animBg="1"/>
      <p:bldP spid="317712" grpId="0" animBg="1"/>
      <p:bldP spid="317713" grpId="0" animBg="1"/>
      <p:bldP spid="317741" grpId="0" animBg="1"/>
      <p:bldP spid="317734" grpId="0" animBg="1"/>
      <p:bldP spid="317742" grpId="0" animBg="1"/>
      <p:bldP spid="31774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47844" name="Group 36"/>
          <p:cNvGrpSpPr>
            <a:grpSpLocks/>
          </p:cNvGrpSpPr>
          <p:nvPr/>
        </p:nvGrpSpPr>
        <p:grpSpPr bwMode="auto">
          <a:xfrm>
            <a:off x="-193675" y="3113088"/>
            <a:ext cx="9577388" cy="2955925"/>
            <a:chOff x="-122" y="941"/>
            <a:chExt cx="6033" cy="1862"/>
          </a:xfrm>
        </p:grpSpPr>
        <p:grpSp>
          <p:nvGrpSpPr>
            <p:cNvPr id="15376" name="Group 35"/>
            <p:cNvGrpSpPr>
              <a:grpSpLocks/>
            </p:cNvGrpSpPr>
            <p:nvPr/>
          </p:nvGrpSpPr>
          <p:grpSpPr bwMode="auto">
            <a:xfrm>
              <a:off x="-122" y="941"/>
              <a:ext cx="6033" cy="1862"/>
              <a:chOff x="-122" y="941"/>
              <a:chExt cx="6033" cy="1862"/>
            </a:xfrm>
          </p:grpSpPr>
          <p:pic>
            <p:nvPicPr>
              <p:cNvPr id="15379" name="Picture 14" descr="Elektromagnetisch spectru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22" y="941"/>
                <a:ext cx="6033" cy="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Text Box 15"/>
              <p:cNvSpPr txBox="1">
                <a:spLocks noChangeArrowheads="1"/>
              </p:cNvSpPr>
              <p:nvPr/>
            </p:nvSpPr>
            <p:spPr bwMode="auto">
              <a:xfrm>
                <a:off x="2795" y="1976"/>
                <a:ext cx="880" cy="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000" b="1">
                    <a:solidFill>
                      <a:srgbClr val="000000"/>
                    </a:solidFill>
                  </a:rPr>
                  <a:t>zichtbaar</a:t>
                </a:r>
              </a:p>
            </p:txBody>
          </p:sp>
          <p:sp>
            <p:nvSpPr>
              <p:cNvPr id="15381" name="Text Box 16"/>
              <p:cNvSpPr txBox="1">
                <a:spLocks noChangeArrowheads="1"/>
              </p:cNvSpPr>
              <p:nvPr/>
            </p:nvSpPr>
            <p:spPr bwMode="auto">
              <a:xfrm>
                <a:off x="4916" y="1058"/>
                <a:ext cx="727" cy="4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000" b="1">
                    <a:solidFill>
                      <a:srgbClr val="FF3300"/>
                    </a:solidFill>
                  </a:rPr>
                  <a:t>Gamma</a:t>
                </a:r>
                <a:br>
                  <a:rPr lang="nl-NL" altLang="nl-NL" sz="2000" b="1">
                    <a:solidFill>
                      <a:srgbClr val="FF3300"/>
                    </a:solidFill>
                  </a:rPr>
                </a:br>
                <a:r>
                  <a:rPr lang="nl-NL" altLang="nl-NL" sz="2000" b="1">
                    <a:solidFill>
                      <a:srgbClr val="FF3300"/>
                    </a:solidFill>
                  </a:rPr>
                  <a:t>straling</a:t>
                </a:r>
              </a:p>
            </p:txBody>
          </p:sp>
          <p:sp>
            <p:nvSpPr>
              <p:cNvPr id="15382" name="Text Box 18"/>
              <p:cNvSpPr txBox="1">
                <a:spLocks noChangeArrowheads="1"/>
              </p:cNvSpPr>
              <p:nvPr/>
            </p:nvSpPr>
            <p:spPr bwMode="auto">
              <a:xfrm>
                <a:off x="3227" y="1101"/>
                <a:ext cx="370" cy="3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000" b="1">
                    <a:solidFill>
                      <a:srgbClr val="FF3300"/>
                    </a:solidFill>
                  </a:rPr>
                  <a:t>UV</a:t>
                </a:r>
              </a:p>
            </p:txBody>
          </p:sp>
          <p:sp>
            <p:nvSpPr>
              <p:cNvPr id="15383" name="Text Box 17"/>
              <p:cNvSpPr txBox="1">
                <a:spLocks noChangeArrowheads="1"/>
              </p:cNvSpPr>
              <p:nvPr/>
            </p:nvSpPr>
            <p:spPr bwMode="auto">
              <a:xfrm>
                <a:off x="3814" y="1040"/>
                <a:ext cx="727" cy="4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000" b="1">
                    <a:solidFill>
                      <a:srgbClr val="FF3300"/>
                    </a:solidFill>
                  </a:rPr>
                  <a:t>Röntgen</a:t>
                </a:r>
                <a:br>
                  <a:rPr lang="nl-NL" altLang="nl-NL" sz="2000" b="1">
                    <a:solidFill>
                      <a:srgbClr val="FF3300"/>
                    </a:solidFill>
                  </a:rPr>
                </a:br>
                <a:r>
                  <a:rPr lang="nl-NL" altLang="nl-NL" sz="2000" b="1">
                    <a:solidFill>
                      <a:srgbClr val="FF3300"/>
                    </a:solidFill>
                  </a:rPr>
                  <a:t>straling</a:t>
                </a:r>
              </a:p>
            </p:txBody>
          </p:sp>
          <p:sp>
            <p:nvSpPr>
              <p:cNvPr id="15384" name="Text Box 19"/>
              <p:cNvSpPr txBox="1">
                <a:spLocks noChangeArrowheads="1"/>
              </p:cNvSpPr>
              <p:nvPr/>
            </p:nvSpPr>
            <p:spPr bwMode="auto">
              <a:xfrm>
                <a:off x="2221" y="1093"/>
                <a:ext cx="726" cy="3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sz="2000" b="1">
                    <a:solidFill>
                      <a:srgbClr val="000000"/>
                    </a:solidFill>
                  </a:rPr>
                  <a:t>IR</a:t>
                </a:r>
              </a:p>
            </p:txBody>
          </p:sp>
          <p:sp>
            <p:nvSpPr>
              <p:cNvPr id="15385" name="Text Box 21"/>
              <p:cNvSpPr txBox="1">
                <a:spLocks noChangeArrowheads="1"/>
              </p:cNvSpPr>
              <p:nvPr/>
            </p:nvSpPr>
            <p:spPr bwMode="auto">
              <a:xfrm>
                <a:off x="-8" y="992"/>
                <a:ext cx="1815" cy="6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sz="2000" b="1" dirty="0">
                    <a:solidFill>
                      <a:srgbClr val="000000"/>
                    </a:solidFill>
                  </a:rPr>
                  <a:t>Radiogolven:</a:t>
                </a:r>
                <a:r>
                  <a:rPr lang="nl-NL" altLang="nl-NL" sz="2000" dirty="0">
                    <a:solidFill>
                      <a:srgbClr val="000000"/>
                    </a:solidFill>
                  </a:rPr>
                  <a:t/>
                </a:r>
                <a:br>
                  <a:rPr lang="nl-NL" altLang="nl-NL" sz="2000" dirty="0">
                    <a:solidFill>
                      <a:srgbClr val="000000"/>
                    </a:solidFill>
                  </a:rPr>
                </a:br>
                <a:r>
                  <a:rPr lang="nl-NL" altLang="nl-NL" sz="2000" dirty="0">
                    <a:solidFill>
                      <a:srgbClr val="000000"/>
                    </a:solidFill>
                  </a:rPr>
                  <a:t>Magnetron-Mobile</a:t>
                </a:r>
                <a:br>
                  <a:rPr lang="nl-NL" altLang="nl-NL" sz="2000" dirty="0">
                    <a:solidFill>
                      <a:srgbClr val="000000"/>
                    </a:solidFill>
                  </a:rPr>
                </a:br>
                <a:r>
                  <a:rPr lang="nl-NL" altLang="nl-NL" sz="2000" dirty="0">
                    <a:solidFill>
                      <a:srgbClr val="000000"/>
                    </a:solidFill>
                  </a:rPr>
                  <a:t>Radar-Radio-TV</a:t>
                </a:r>
              </a:p>
            </p:txBody>
          </p:sp>
        </p:grpSp>
        <p:sp>
          <p:nvSpPr>
            <p:cNvPr id="15377" name="Freeform 22"/>
            <p:cNvSpPr>
              <a:spLocks/>
            </p:cNvSpPr>
            <p:nvPr/>
          </p:nvSpPr>
          <p:spPr bwMode="auto">
            <a:xfrm>
              <a:off x="3222" y="955"/>
              <a:ext cx="1994" cy="1288"/>
            </a:xfrm>
            <a:custGeom>
              <a:avLst/>
              <a:gdLst>
                <a:gd name="T0" fmla="*/ 6 w 1994"/>
                <a:gd name="T1" fmla="*/ 0 h 1288"/>
                <a:gd name="T2" fmla="*/ 0 w 1994"/>
                <a:gd name="T3" fmla="*/ 966 h 1288"/>
                <a:gd name="T4" fmla="*/ 1994 w 1994"/>
                <a:gd name="T5" fmla="*/ 1288 h 1288"/>
                <a:gd name="T6" fmla="*/ 0 60000 65536"/>
                <a:gd name="T7" fmla="*/ 0 60000 65536"/>
                <a:gd name="T8" fmla="*/ 0 60000 65536"/>
                <a:gd name="T9" fmla="*/ 0 w 1994"/>
                <a:gd name="T10" fmla="*/ 0 h 1288"/>
                <a:gd name="T11" fmla="*/ 1994 w 1994"/>
                <a:gd name="T12" fmla="*/ 1288 h 1288"/>
              </a:gdLst>
              <a:ahLst/>
              <a:cxnLst>
                <a:cxn ang="T6">
                  <a:pos x="T0" y="T1"/>
                </a:cxn>
                <a:cxn ang="T7">
                  <a:pos x="T2" y="T3"/>
                </a:cxn>
                <a:cxn ang="T8">
                  <a:pos x="T4" y="T5"/>
                </a:cxn>
              </a:cxnLst>
              <a:rect l="T9" t="T10" r="T11" b="T12"/>
              <a:pathLst>
                <a:path w="1994" h="1288">
                  <a:moveTo>
                    <a:pt x="6" y="0"/>
                  </a:moveTo>
                  <a:lnTo>
                    <a:pt x="0" y="966"/>
                  </a:lnTo>
                  <a:lnTo>
                    <a:pt x="1994" y="1288"/>
                  </a:lnTo>
                </a:path>
              </a:pathLst>
            </a:custGeom>
            <a:noFill/>
            <a:ln w="285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5378" name="Freeform 24"/>
            <p:cNvSpPr>
              <a:spLocks/>
            </p:cNvSpPr>
            <p:nvPr/>
          </p:nvSpPr>
          <p:spPr bwMode="auto">
            <a:xfrm>
              <a:off x="504" y="957"/>
              <a:ext cx="2686" cy="1286"/>
            </a:xfrm>
            <a:custGeom>
              <a:avLst/>
              <a:gdLst>
                <a:gd name="T0" fmla="*/ 2686 w 2686"/>
                <a:gd name="T1" fmla="*/ 0 h 1286"/>
                <a:gd name="T2" fmla="*/ 2686 w 2686"/>
                <a:gd name="T3" fmla="*/ 960 h 1286"/>
                <a:gd name="T4" fmla="*/ 0 w 2686"/>
                <a:gd name="T5" fmla="*/ 1286 h 1286"/>
                <a:gd name="T6" fmla="*/ 0 60000 65536"/>
                <a:gd name="T7" fmla="*/ 0 60000 65536"/>
                <a:gd name="T8" fmla="*/ 0 60000 65536"/>
                <a:gd name="T9" fmla="*/ 0 w 2686"/>
                <a:gd name="T10" fmla="*/ 0 h 1286"/>
                <a:gd name="T11" fmla="*/ 2686 w 2686"/>
                <a:gd name="T12" fmla="*/ 1286 h 1286"/>
              </a:gdLst>
              <a:ahLst/>
              <a:cxnLst>
                <a:cxn ang="T6">
                  <a:pos x="T0" y="T1"/>
                </a:cxn>
                <a:cxn ang="T7">
                  <a:pos x="T2" y="T3"/>
                </a:cxn>
                <a:cxn ang="T8">
                  <a:pos x="T4" y="T5"/>
                </a:cxn>
              </a:cxnLst>
              <a:rect l="T9" t="T10" r="T11" b="T12"/>
              <a:pathLst>
                <a:path w="2686" h="1286">
                  <a:moveTo>
                    <a:pt x="2686" y="0"/>
                  </a:moveTo>
                  <a:lnTo>
                    <a:pt x="2686" y="960"/>
                  </a:lnTo>
                  <a:lnTo>
                    <a:pt x="0" y="1286"/>
                  </a:lnTo>
                </a:path>
              </a:pathLst>
            </a:custGeom>
            <a:noFill/>
            <a:ln w="285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247810" name="Rectangle 2"/>
          <p:cNvSpPr>
            <a:spLocks noGrp="1" noChangeArrowheads="1"/>
          </p:cNvSpPr>
          <p:nvPr>
            <p:ph type="ctrTitle"/>
          </p:nvPr>
        </p:nvSpPr>
        <p:spPr>
          <a:xfrm>
            <a:off x="0" y="0"/>
            <a:ext cx="8893175" cy="620713"/>
          </a:xfrm>
        </p:spPr>
        <p:txBody>
          <a:bodyPr/>
          <a:lstStyle/>
          <a:p>
            <a:pPr algn="l" eaLnBrk="1" hangingPunct="1">
              <a:defRPr/>
            </a:pPr>
            <a:r>
              <a:rPr lang="en-US" sz="3600" b="1" dirty="0" err="1">
                <a:solidFill>
                  <a:srgbClr val="FF3300"/>
                </a:solidFill>
                <a:effectLst>
                  <a:outerShdw blurRad="38100" dist="38100" dir="2700000" algn="tl">
                    <a:srgbClr val="000000"/>
                  </a:outerShdw>
                </a:effectLst>
              </a:rPr>
              <a:t>Elektromagnetisch</a:t>
            </a:r>
            <a:r>
              <a:rPr lang="en-US" sz="3600" b="1" dirty="0">
                <a:solidFill>
                  <a:srgbClr val="FF3300"/>
                </a:solidFill>
                <a:effectLst>
                  <a:outerShdw blurRad="38100" dist="38100" dir="2700000" algn="tl">
                    <a:srgbClr val="000000"/>
                  </a:outerShdw>
                </a:effectLst>
              </a:rPr>
              <a:t> spectrum:</a:t>
            </a:r>
            <a:endParaRPr lang="nl-NL" sz="4000" b="1" dirty="0">
              <a:solidFill>
                <a:srgbClr val="FF3300"/>
              </a:solidFill>
              <a:effectLst>
                <a:outerShdw blurRad="38100" dist="38100" dir="2700000" algn="tl">
                  <a:srgbClr val="000000"/>
                </a:outerShdw>
              </a:effectLst>
            </a:endParaRPr>
          </a:p>
        </p:txBody>
      </p:sp>
      <p:grpSp>
        <p:nvGrpSpPr>
          <p:cNvPr id="247845" name="Group 37"/>
          <p:cNvGrpSpPr>
            <a:grpSpLocks/>
          </p:cNvGrpSpPr>
          <p:nvPr/>
        </p:nvGrpSpPr>
        <p:grpSpPr bwMode="auto">
          <a:xfrm>
            <a:off x="38100" y="1122363"/>
            <a:ext cx="5076825" cy="457200"/>
            <a:chOff x="32" y="562"/>
            <a:chExt cx="3198" cy="288"/>
          </a:xfrm>
        </p:grpSpPr>
        <p:sp>
          <p:nvSpPr>
            <p:cNvPr id="15374" name="Line 30"/>
            <p:cNvSpPr>
              <a:spLocks noChangeShapeType="1"/>
            </p:cNvSpPr>
            <p:nvPr/>
          </p:nvSpPr>
          <p:spPr bwMode="auto">
            <a:xfrm>
              <a:off x="32" y="845"/>
              <a:ext cx="319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5375" name="Rectangle 32"/>
            <p:cNvSpPr>
              <a:spLocks noChangeArrowheads="1"/>
            </p:cNvSpPr>
            <p:nvPr/>
          </p:nvSpPr>
          <p:spPr bwMode="auto">
            <a:xfrm>
              <a:off x="1073" y="562"/>
              <a:ext cx="1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b="1" dirty="0">
                  <a:solidFill>
                    <a:srgbClr val="000000"/>
                  </a:solidFill>
                </a:rPr>
                <a:t>Ongevaarlijk</a:t>
              </a:r>
            </a:p>
          </p:txBody>
        </p:sp>
      </p:grpSp>
      <p:grpSp>
        <p:nvGrpSpPr>
          <p:cNvPr id="247842" name="Group 34"/>
          <p:cNvGrpSpPr>
            <a:grpSpLocks/>
          </p:cNvGrpSpPr>
          <p:nvPr/>
        </p:nvGrpSpPr>
        <p:grpSpPr bwMode="auto">
          <a:xfrm>
            <a:off x="5168900" y="1100138"/>
            <a:ext cx="3898900" cy="465137"/>
            <a:chOff x="3248" y="548"/>
            <a:chExt cx="2456" cy="293"/>
          </a:xfrm>
        </p:grpSpPr>
        <p:sp>
          <p:nvSpPr>
            <p:cNvPr id="15372" name="Freeform 31"/>
            <p:cNvSpPr>
              <a:spLocks/>
            </p:cNvSpPr>
            <p:nvPr/>
          </p:nvSpPr>
          <p:spPr bwMode="auto">
            <a:xfrm>
              <a:off x="3248" y="840"/>
              <a:ext cx="2456" cy="1"/>
            </a:xfrm>
            <a:custGeom>
              <a:avLst/>
              <a:gdLst>
                <a:gd name="T0" fmla="*/ 0 w 2456"/>
                <a:gd name="T1" fmla="*/ 0 h 1"/>
                <a:gd name="T2" fmla="*/ 2456 w 2456"/>
                <a:gd name="T3" fmla="*/ 0 h 1"/>
                <a:gd name="T4" fmla="*/ 0 60000 65536"/>
                <a:gd name="T5" fmla="*/ 0 60000 65536"/>
                <a:gd name="T6" fmla="*/ 0 w 2456"/>
                <a:gd name="T7" fmla="*/ 0 h 1"/>
                <a:gd name="T8" fmla="*/ 2456 w 2456"/>
                <a:gd name="T9" fmla="*/ 1 h 1"/>
              </a:gdLst>
              <a:ahLst/>
              <a:cxnLst>
                <a:cxn ang="T4">
                  <a:pos x="T0" y="T1"/>
                </a:cxn>
                <a:cxn ang="T5">
                  <a:pos x="T2" y="T3"/>
                </a:cxn>
              </a:cxnLst>
              <a:rect l="T6" t="T7" r="T8" b="T9"/>
              <a:pathLst>
                <a:path w="2456" h="1">
                  <a:moveTo>
                    <a:pt x="0" y="0"/>
                  </a:moveTo>
                  <a:lnTo>
                    <a:pt x="2456"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5373" name="Rectangle 33"/>
            <p:cNvSpPr>
              <a:spLocks noChangeArrowheads="1"/>
            </p:cNvSpPr>
            <p:nvPr/>
          </p:nvSpPr>
          <p:spPr bwMode="auto">
            <a:xfrm>
              <a:off x="3715" y="548"/>
              <a:ext cx="18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b="1">
                  <a:solidFill>
                    <a:srgbClr val="FF3300"/>
                  </a:solidFill>
                </a:rPr>
                <a:t>Steeds gevaarlijker</a:t>
              </a:r>
            </a:p>
          </p:txBody>
        </p:sp>
      </p:grpSp>
      <p:sp>
        <p:nvSpPr>
          <p:cNvPr id="247855" name="Line 47"/>
          <p:cNvSpPr>
            <a:spLocks noChangeShapeType="1"/>
          </p:cNvSpPr>
          <p:nvPr/>
        </p:nvSpPr>
        <p:spPr bwMode="auto">
          <a:xfrm flipV="1">
            <a:off x="5122863" y="1533525"/>
            <a:ext cx="0" cy="15827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nvGrpSpPr>
          <p:cNvPr id="247859" name="Group 51"/>
          <p:cNvGrpSpPr>
            <a:grpSpLocks/>
          </p:cNvGrpSpPr>
          <p:nvPr/>
        </p:nvGrpSpPr>
        <p:grpSpPr bwMode="auto">
          <a:xfrm>
            <a:off x="0" y="1989138"/>
            <a:ext cx="9144000" cy="4392612"/>
            <a:chOff x="0" y="1253"/>
            <a:chExt cx="5760" cy="2767"/>
          </a:xfrm>
        </p:grpSpPr>
        <p:sp>
          <p:nvSpPr>
            <p:cNvPr id="15368" name="Rectangle 46"/>
            <p:cNvSpPr>
              <a:spLocks noChangeArrowheads="1"/>
            </p:cNvSpPr>
            <p:nvPr/>
          </p:nvSpPr>
          <p:spPr bwMode="auto">
            <a:xfrm>
              <a:off x="340" y="3732"/>
              <a:ext cx="54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b="1">
                  <a:solidFill>
                    <a:srgbClr val="3333CC"/>
                  </a:solidFill>
                </a:rPr>
                <a:t>4.10</a:t>
              </a:r>
              <a:r>
                <a:rPr lang="nl-NL" altLang="nl-NL" b="1" baseline="30000">
                  <a:solidFill>
                    <a:srgbClr val="3333CC"/>
                  </a:solidFill>
                </a:rPr>
                <a:t>14</a:t>
              </a:r>
              <a:r>
                <a:rPr lang="nl-NL" altLang="nl-NL">
                  <a:solidFill>
                    <a:srgbClr val="000000"/>
                  </a:solidFill>
                </a:rPr>
                <a:t>                                                                                     </a:t>
              </a:r>
              <a:r>
                <a:rPr lang="nl-NL" altLang="nl-NL" b="1">
                  <a:solidFill>
                    <a:srgbClr val="3333CC"/>
                  </a:solidFill>
                </a:rPr>
                <a:t>8.10</a:t>
              </a:r>
              <a:r>
                <a:rPr lang="nl-NL" altLang="nl-NL" b="1" baseline="30000">
                  <a:solidFill>
                    <a:srgbClr val="3333CC"/>
                  </a:solidFill>
                </a:rPr>
                <a:t>14</a:t>
              </a:r>
            </a:p>
          </p:txBody>
        </p:sp>
        <p:sp>
          <p:nvSpPr>
            <p:cNvPr id="15369" name="Rectangle 45"/>
            <p:cNvSpPr>
              <a:spLocks noChangeArrowheads="1"/>
            </p:cNvSpPr>
            <p:nvPr/>
          </p:nvSpPr>
          <p:spPr bwMode="auto">
            <a:xfrm>
              <a:off x="0" y="1630"/>
              <a:ext cx="5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b="1">
                  <a:solidFill>
                    <a:srgbClr val="3333CC"/>
                  </a:solidFill>
                </a:rPr>
                <a:t>10</a:t>
              </a:r>
              <a:r>
                <a:rPr lang="nl-NL" altLang="nl-NL" b="1" baseline="30000">
                  <a:solidFill>
                    <a:srgbClr val="3333CC"/>
                  </a:solidFill>
                </a:rPr>
                <a:t>4                                            </a:t>
              </a:r>
              <a:r>
                <a:rPr lang="nl-NL" altLang="nl-NL" b="1">
                  <a:solidFill>
                    <a:srgbClr val="3333CC"/>
                  </a:solidFill>
                </a:rPr>
                <a:t>10</a:t>
              </a:r>
              <a:r>
                <a:rPr lang="nl-NL" altLang="nl-NL" b="1" baseline="30000">
                  <a:solidFill>
                    <a:srgbClr val="3333CC"/>
                  </a:solidFill>
                </a:rPr>
                <a:t>12</a:t>
              </a:r>
              <a:r>
                <a:rPr lang="nl-NL" altLang="nl-NL" b="1">
                  <a:solidFill>
                    <a:srgbClr val="3333CC"/>
                  </a:solidFill>
                </a:rPr>
                <a:t>                     10</a:t>
              </a:r>
              <a:r>
                <a:rPr lang="nl-NL" altLang="nl-NL" b="1" baseline="30000">
                  <a:solidFill>
                    <a:srgbClr val="3333CC"/>
                  </a:solidFill>
                </a:rPr>
                <a:t>15   </a:t>
              </a:r>
              <a:r>
                <a:rPr lang="nl-NL" altLang="nl-NL" b="1">
                  <a:solidFill>
                    <a:srgbClr val="3333CC"/>
                  </a:solidFill>
                </a:rPr>
                <a:t>10</a:t>
              </a:r>
              <a:r>
                <a:rPr lang="nl-NL" altLang="nl-NL" b="1" baseline="30000">
                  <a:solidFill>
                    <a:srgbClr val="3333CC"/>
                  </a:solidFill>
                </a:rPr>
                <a:t>17                       </a:t>
              </a:r>
              <a:r>
                <a:rPr lang="nl-NL" altLang="nl-NL" b="1">
                  <a:solidFill>
                    <a:srgbClr val="3333CC"/>
                  </a:solidFill>
                </a:rPr>
                <a:t>10</a:t>
              </a:r>
              <a:r>
                <a:rPr lang="nl-NL" altLang="nl-NL" b="1" baseline="30000">
                  <a:solidFill>
                    <a:srgbClr val="3333CC"/>
                  </a:solidFill>
                </a:rPr>
                <a:t>20                </a:t>
              </a:r>
              <a:r>
                <a:rPr lang="nl-NL" altLang="nl-NL" b="1">
                  <a:solidFill>
                    <a:srgbClr val="3333CC"/>
                  </a:solidFill>
                </a:rPr>
                <a:t>10</a:t>
              </a:r>
              <a:r>
                <a:rPr lang="nl-NL" altLang="nl-NL" b="1" baseline="30000">
                  <a:solidFill>
                    <a:srgbClr val="3333CC"/>
                  </a:solidFill>
                </a:rPr>
                <a:t>24</a:t>
              </a:r>
            </a:p>
          </p:txBody>
        </p:sp>
        <p:sp>
          <p:nvSpPr>
            <p:cNvPr id="15370" name="Freeform 48"/>
            <p:cNvSpPr>
              <a:spLocks/>
            </p:cNvSpPr>
            <p:nvPr/>
          </p:nvSpPr>
          <p:spPr bwMode="auto">
            <a:xfrm>
              <a:off x="4288" y="1568"/>
              <a:ext cx="1314" cy="3"/>
            </a:xfrm>
            <a:custGeom>
              <a:avLst/>
              <a:gdLst>
                <a:gd name="T0" fmla="*/ 0 w 1314"/>
                <a:gd name="T1" fmla="*/ 0 h 3"/>
                <a:gd name="T2" fmla="*/ 1314 w 1314"/>
                <a:gd name="T3" fmla="*/ 3 h 3"/>
                <a:gd name="T4" fmla="*/ 0 60000 65536"/>
                <a:gd name="T5" fmla="*/ 0 60000 65536"/>
                <a:gd name="T6" fmla="*/ 0 w 1314"/>
                <a:gd name="T7" fmla="*/ 0 h 3"/>
                <a:gd name="T8" fmla="*/ 1314 w 1314"/>
                <a:gd name="T9" fmla="*/ 3 h 3"/>
              </a:gdLst>
              <a:ahLst/>
              <a:cxnLst>
                <a:cxn ang="T4">
                  <a:pos x="T0" y="T1"/>
                </a:cxn>
                <a:cxn ang="T5">
                  <a:pos x="T2" y="T3"/>
                </a:cxn>
              </a:cxnLst>
              <a:rect l="T6" t="T7" r="T8" b="T9"/>
              <a:pathLst>
                <a:path w="1314" h="3">
                  <a:moveTo>
                    <a:pt x="0" y="0"/>
                  </a:moveTo>
                  <a:lnTo>
                    <a:pt x="1314" y="3"/>
                  </a:lnTo>
                </a:path>
              </a:pathLst>
            </a:custGeom>
            <a:noFill/>
            <a:ln w="28575" cmpd="sng">
              <a:solidFill>
                <a:schemeClr val="accent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5371" name="Text Box 49"/>
            <p:cNvSpPr txBox="1">
              <a:spLocks noChangeArrowheads="1"/>
            </p:cNvSpPr>
            <p:nvPr/>
          </p:nvSpPr>
          <p:spPr bwMode="auto">
            <a:xfrm>
              <a:off x="4166" y="1253"/>
              <a:ext cx="14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3333CC"/>
                  </a:solidFill>
                </a:rPr>
                <a:t>Frequentie (Hz)</a:t>
              </a:r>
            </a:p>
          </p:txBody>
        </p:sp>
      </p:grpSp>
      <p:sp>
        <p:nvSpPr>
          <p:cNvPr id="15367" name="Text Box 52"/>
          <p:cNvSpPr txBox="1">
            <a:spLocks noChangeArrowheads="1"/>
          </p:cNvSpPr>
          <p:nvPr/>
        </p:nvSpPr>
        <p:spPr bwMode="auto">
          <a:xfrm>
            <a:off x="820737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
        <p:nvSpPr>
          <p:cNvPr id="15387" name="AutoShape 27"/>
          <p:cNvSpPr>
            <a:spLocks noChangeArrowheads="1"/>
          </p:cNvSpPr>
          <p:nvPr/>
        </p:nvSpPr>
        <p:spPr bwMode="auto">
          <a:xfrm flipH="1">
            <a:off x="2411413" y="50800"/>
            <a:ext cx="6707187" cy="936625"/>
          </a:xfrm>
          <a:prstGeom prst="wedgeRoundRectCallout">
            <a:avLst>
              <a:gd name="adj1" fmla="val 29981"/>
              <a:gd name="adj2" fmla="val 102174"/>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266700">
              <a:defRPr sz="2400">
                <a:solidFill>
                  <a:schemeClr val="tx1"/>
                </a:solidFill>
                <a:latin typeface="Times New Roman" pitchFamily="18" charset="0"/>
              </a:defRPr>
            </a:lvl1pPr>
            <a:lvl2pPr defTabSz="266700">
              <a:defRPr sz="2400">
                <a:solidFill>
                  <a:schemeClr val="tx1"/>
                </a:solidFill>
                <a:latin typeface="Times New Roman" pitchFamily="18" charset="0"/>
              </a:defRPr>
            </a:lvl2pPr>
            <a:lvl3pPr defTabSz="266700">
              <a:defRPr sz="2400">
                <a:solidFill>
                  <a:schemeClr val="tx1"/>
                </a:solidFill>
                <a:latin typeface="Times New Roman" pitchFamily="18" charset="0"/>
              </a:defRPr>
            </a:lvl3pPr>
            <a:lvl4pPr defTabSz="266700">
              <a:defRPr sz="2400">
                <a:solidFill>
                  <a:schemeClr val="tx1"/>
                </a:solidFill>
                <a:latin typeface="Times New Roman" pitchFamily="18" charset="0"/>
              </a:defRPr>
            </a:lvl4pPr>
            <a:lvl5pPr defTabSz="266700">
              <a:defRPr sz="2400">
                <a:solidFill>
                  <a:schemeClr val="tx1"/>
                </a:solidFill>
                <a:latin typeface="Times New Roman" pitchFamily="18" charset="0"/>
              </a:defRPr>
            </a:lvl5pPr>
            <a:lvl6pPr defTabSz="266700" fontAlgn="base">
              <a:spcBef>
                <a:spcPct val="0"/>
              </a:spcBef>
              <a:spcAft>
                <a:spcPct val="0"/>
              </a:spcAft>
              <a:defRPr sz="2400">
                <a:solidFill>
                  <a:schemeClr val="tx1"/>
                </a:solidFill>
                <a:latin typeface="Times New Roman" pitchFamily="18" charset="0"/>
              </a:defRPr>
            </a:lvl6pPr>
            <a:lvl7pPr defTabSz="266700" fontAlgn="base">
              <a:spcBef>
                <a:spcPct val="0"/>
              </a:spcBef>
              <a:spcAft>
                <a:spcPct val="0"/>
              </a:spcAft>
              <a:defRPr sz="2400">
                <a:solidFill>
                  <a:schemeClr val="tx1"/>
                </a:solidFill>
                <a:latin typeface="Times New Roman" pitchFamily="18" charset="0"/>
              </a:defRPr>
            </a:lvl7pPr>
            <a:lvl8pPr defTabSz="266700" fontAlgn="base">
              <a:spcBef>
                <a:spcPct val="0"/>
              </a:spcBef>
              <a:spcAft>
                <a:spcPct val="0"/>
              </a:spcAft>
              <a:defRPr sz="2400">
                <a:solidFill>
                  <a:schemeClr val="tx1"/>
                </a:solidFill>
                <a:latin typeface="Times New Roman" pitchFamily="18" charset="0"/>
              </a:defRPr>
            </a:lvl8pPr>
            <a:lvl9pPr defTabSz="2667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b="1">
                <a:solidFill>
                  <a:srgbClr val="FF3300"/>
                </a:solidFill>
                <a:effectLst>
                  <a:outerShdw blurRad="38100" dist="38100" dir="2700000" algn="tl">
                    <a:srgbClr val="000000"/>
                  </a:outerShdw>
                </a:effectLst>
                <a:latin typeface="Comic Sans MS" pitchFamily="66" charset="0"/>
              </a:rPr>
              <a:t>Veroorzaakt geen kanker maar kan bij voldoende vermogen wel iets gaar koken!</a:t>
            </a:r>
            <a:endParaRPr lang="el-GR" altLang="nl-NL" b="1">
              <a:solidFill>
                <a:srgbClr val="FF33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41560658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left)">
                                      <p:cBhvr>
                                        <p:cTn id="7" dur="500"/>
                                        <p:tgtEl>
                                          <p:spTgt spid="247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7844"/>
                                        </p:tgtEl>
                                        <p:attrNameLst>
                                          <p:attrName>style.visibility</p:attrName>
                                        </p:attrNameLst>
                                      </p:cBhvr>
                                      <p:to>
                                        <p:strVal val="visible"/>
                                      </p:to>
                                    </p:set>
                                    <p:animEffect transition="in" filter="dissolve">
                                      <p:cBhvr>
                                        <p:cTn id="12" dur="500"/>
                                        <p:tgtEl>
                                          <p:spTgt spid="247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7855"/>
                                        </p:tgtEl>
                                        <p:attrNameLst>
                                          <p:attrName>style.visibility</p:attrName>
                                        </p:attrNameLst>
                                      </p:cBhvr>
                                      <p:to>
                                        <p:strVal val="visible"/>
                                      </p:to>
                                    </p:set>
                                    <p:animEffect transition="in" filter="wipe(down)">
                                      <p:cBhvr>
                                        <p:cTn id="17" dur="500"/>
                                        <p:tgtEl>
                                          <p:spTgt spid="2478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247845"/>
                                        </p:tgtEl>
                                        <p:attrNameLst>
                                          <p:attrName>style.visibility</p:attrName>
                                        </p:attrNameLst>
                                      </p:cBhvr>
                                      <p:to>
                                        <p:strVal val="visible"/>
                                      </p:to>
                                    </p:set>
                                    <p:animEffect transition="in" filter="barn(outVertical)">
                                      <p:cBhvr>
                                        <p:cTn id="22" dur="500"/>
                                        <p:tgtEl>
                                          <p:spTgt spid="247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5387"/>
                                        </p:tgtEl>
                                        <p:attrNameLst>
                                          <p:attrName>style.visibility</p:attrName>
                                        </p:attrNameLst>
                                      </p:cBhvr>
                                      <p:to>
                                        <p:strVal val="visible"/>
                                      </p:to>
                                    </p:set>
                                    <p:animEffect transition="in" filter="wipe(right)">
                                      <p:cBhvr>
                                        <p:cTn id="27" dur="500"/>
                                        <p:tgtEl>
                                          <p:spTgt spid="153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47842"/>
                                        </p:tgtEl>
                                        <p:attrNameLst>
                                          <p:attrName>style.visibility</p:attrName>
                                        </p:attrNameLst>
                                      </p:cBhvr>
                                      <p:to>
                                        <p:strVal val="visible"/>
                                      </p:to>
                                    </p:set>
                                    <p:animEffect transition="in" filter="wipe(left)">
                                      <p:cBhvr>
                                        <p:cTn id="32" dur="500"/>
                                        <p:tgtEl>
                                          <p:spTgt spid="2478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47859"/>
                                        </p:tgtEl>
                                        <p:attrNameLst>
                                          <p:attrName>style.visibility</p:attrName>
                                        </p:attrNameLst>
                                      </p:cBhvr>
                                      <p:to>
                                        <p:strVal val="visible"/>
                                      </p:to>
                                    </p:set>
                                    <p:animEffect transition="in" filter="wipe(left)">
                                      <p:cBhvr>
                                        <p:cTn id="37" dur="1000"/>
                                        <p:tgtEl>
                                          <p:spTgt spid="24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autoUpdateAnimBg="0"/>
      <p:bldP spid="247855" grpId="0" animBg="1"/>
      <p:bldP spid="1538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ctrTitle"/>
          </p:nvPr>
        </p:nvSpPr>
        <p:spPr>
          <a:xfrm>
            <a:off x="76200" y="76200"/>
            <a:ext cx="9067800" cy="544513"/>
          </a:xfrm>
        </p:spPr>
        <p:txBody>
          <a:bodyPr/>
          <a:lstStyle/>
          <a:p>
            <a:pPr algn="l" eaLnBrk="1" hangingPunct="1">
              <a:defRPr/>
            </a:pPr>
            <a:r>
              <a:rPr lang="en-US" sz="3200" b="1">
                <a:solidFill>
                  <a:srgbClr val="FF0000"/>
                </a:solidFill>
                <a:effectLst>
                  <a:outerShdw blurRad="38100" dist="38100" dir="2700000" algn="tl">
                    <a:srgbClr val="000000"/>
                  </a:outerShdw>
                </a:effectLst>
              </a:rPr>
              <a:t>Opslag radioactief afval</a:t>
            </a:r>
            <a:endParaRPr lang="nl-NL" sz="3200" b="1">
              <a:solidFill>
                <a:srgbClr val="FF0000"/>
              </a:solidFill>
              <a:effectLst>
                <a:outerShdw blurRad="38100" dist="38100" dir="2700000" algn="tl">
                  <a:srgbClr val="000000"/>
                </a:outerShdw>
              </a:effectLst>
            </a:endParaRPr>
          </a:p>
        </p:txBody>
      </p:sp>
      <p:pic>
        <p:nvPicPr>
          <p:cNvPr id="288771" name="Picture 3" descr="Opslag laag middel radioactief af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35363"/>
            <a:ext cx="429577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2" name="Picture 4" descr="Koelbassin kerncentr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20713"/>
            <a:ext cx="51943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8" name="Text Box 5"/>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845127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wipe(left)">
                                      <p:cBhvr>
                                        <p:cTn id="7" dur="500"/>
                                        <p:tgtEl>
                                          <p:spTgt spid="2887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88772"/>
                                        </p:tgtEl>
                                        <p:attrNameLst>
                                          <p:attrName>style.visibility</p:attrName>
                                        </p:attrNameLst>
                                      </p:cBhvr>
                                      <p:to>
                                        <p:strVal val="visible"/>
                                      </p:to>
                                    </p:set>
                                    <p:animEffect transition="in" filter="dissolve">
                                      <p:cBhvr>
                                        <p:cTn id="11" dur="500"/>
                                        <p:tgtEl>
                                          <p:spTgt spid="2887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88771"/>
                                        </p:tgtEl>
                                        <p:attrNameLst>
                                          <p:attrName>style.visibility</p:attrName>
                                        </p:attrNameLst>
                                      </p:cBhvr>
                                      <p:to>
                                        <p:strVal val="visible"/>
                                      </p:to>
                                    </p:set>
                                    <p:animEffect transition="in" filter="dissolve">
                                      <p:cBhvr>
                                        <p:cTn id="16" dur="5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76200" y="76200"/>
            <a:ext cx="3703638" cy="1481138"/>
          </a:xfrm>
        </p:spPr>
        <p:txBody>
          <a:bodyPr/>
          <a:lstStyle/>
          <a:p>
            <a:pPr algn="l" eaLnBrk="1" hangingPunct="1"/>
            <a:r>
              <a:rPr lang="en-US" altLang="nl-NL" sz="3200" b="1" smtClean="0">
                <a:solidFill>
                  <a:srgbClr val="FF0000"/>
                </a:solidFill>
              </a:rPr>
              <a:t>Chernobyl</a:t>
            </a:r>
            <a:br>
              <a:rPr lang="en-US" altLang="nl-NL" sz="3200" b="1" smtClean="0">
                <a:solidFill>
                  <a:srgbClr val="FF0000"/>
                </a:solidFill>
              </a:rPr>
            </a:br>
            <a:r>
              <a:rPr lang="en-US" altLang="nl-NL" sz="3200" b="1" smtClean="0">
                <a:solidFill>
                  <a:srgbClr val="FF0000"/>
                </a:solidFill>
              </a:rPr>
              <a:t> na de ramp</a:t>
            </a:r>
            <a:br>
              <a:rPr lang="en-US" altLang="nl-NL" sz="3200" b="1" smtClean="0">
                <a:solidFill>
                  <a:srgbClr val="FF0000"/>
                </a:solidFill>
              </a:rPr>
            </a:br>
            <a:r>
              <a:rPr lang="nl-NL" altLang="nl-NL" sz="3200" b="1" smtClean="0">
                <a:solidFill>
                  <a:srgbClr val="FF0000"/>
                </a:solidFill>
              </a:rPr>
              <a:t>26 April 1986</a:t>
            </a:r>
            <a:r>
              <a:rPr lang="nl-NL" altLang="nl-NL" smtClean="0"/>
              <a:t> </a:t>
            </a:r>
          </a:p>
        </p:txBody>
      </p:sp>
      <p:pic>
        <p:nvPicPr>
          <p:cNvPr id="282628" name="Picture 4" descr="chernobyl na ram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5" y="0"/>
            <a:ext cx="530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2631" name="Group 7"/>
          <p:cNvGrpSpPr>
            <a:grpSpLocks/>
          </p:cNvGrpSpPr>
          <p:nvPr/>
        </p:nvGrpSpPr>
        <p:grpSpPr bwMode="auto">
          <a:xfrm>
            <a:off x="179388" y="260350"/>
            <a:ext cx="8964612" cy="6597650"/>
            <a:chOff x="113" y="164"/>
            <a:chExt cx="5647" cy="4156"/>
          </a:xfrm>
        </p:grpSpPr>
        <p:pic>
          <p:nvPicPr>
            <p:cNvPr id="269317" name="Picture 5" descr="chernobyl op europa ka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255"/>
              <a:ext cx="5647" cy="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8" name="Freeform 6"/>
            <p:cNvSpPr>
              <a:spLocks/>
            </p:cNvSpPr>
            <p:nvPr/>
          </p:nvSpPr>
          <p:spPr bwMode="auto">
            <a:xfrm>
              <a:off x="1338" y="164"/>
              <a:ext cx="2414" cy="2108"/>
            </a:xfrm>
            <a:custGeom>
              <a:avLst/>
              <a:gdLst>
                <a:gd name="T0" fmla="*/ 0 w 2414"/>
                <a:gd name="T1" fmla="*/ 0 h 2108"/>
                <a:gd name="T2" fmla="*/ 2414 w 2414"/>
                <a:gd name="T3" fmla="*/ 2108 h 2108"/>
                <a:gd name="T4" fmla="*/ 0 60000 65536"/>
                <a:gd name="T5" fmla="*/ 0 60000 65536"/>
                <a:gd name="T6" fmla="*/ 0 w 2414"/>
                <a:gd name="T7" fmla="*/ 0 h 2108"/>
                <a:gd name="T8" fmla="*/ 2414 w 2414"/>
                <a:gd name="T9" fmla="*/ 2108 h 2108"/>
              </a:gdLst>
              <a:ahLst/>
              <a:cxnLst>
                <a:cxn ang="T4">
                  <a:pos x="T0" y="T1"/>
                </a:cxn>
                <a:cxn ang="T5">
                  <a:pos x="T2" y="T3"/>
                </a:cxn>
              </a:cxnLst>
              <a:rect l="T6" t="T7" r="T8" b="T9"/>
              <a:pathLst>
                <a:path w="2414" h="2108">
                  <a:moveTo>
                    <a:pt x="0" y="0"/>
                  </a:moveTo>
                  <a:lnTo>
                    <a:pt x="2414" y="2108"/>
                  </a:lnTo>
                </a:path>
              </a:pathLst>
            </a:custGeom>
            <a:noFill/>
            <a:ln w="5715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269316" name="Text Box 8"/>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2066789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wipe(left)">
                                      <p:cBhvr>
                                        <p:cTn id="7" dur="500"/>
                                        <p:tgtEl>
                                          <p:spTgt spid="28262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82631"/>
                                        </p:tgtEl>
                                        <p:attrNameLst>
                                          <p:attrName>style.visibility</p:attrName>
                                        </p:attrNameLst>
                                      </p:cBhvr>
                                      <p:to>
                                        <p:strVal val="visible"/>
                                      </p:to>
                                    </p:set>
                                    <p:animEffect transition="in" filter="dissolve">
                                      <p:cBhvr>
                                        <p:cTn id="11" dur="500"/>
                                        <p:tgtEl>
                                          <p:spTgt spid="282631"/>
                                        </p:tgtEl>
                                      </p:cBhvr>
                                    </p:animEffect>
                                  </p:childTnLst>
                                  <p:subTnLst>
                                    <p:set>
                                      <p:cBhvr override="childStyle">
                                        <p:cTn dur="1" fill="hold" display="0" masterRel="nextClick" afterEffect="1"/>
                                        <p:tgtEl>
                                          <p:spTgt spid="282631"/>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82628"/>
                                        </p:tgtEl>
                                        <p:attrNameLst>
                                          <p:attrName>style.visibility</p:attrName>
                                        </p:attrNameLst>
                                      </p:cBhvr>
                                      <p:to>
                                        <p:strVal val="visible"/>
                                      </p:to>
                                    </p:set>
                                    <p:animEffect transition="in" filter="dissolve">
                                      <p:cBhvr>
                                        <p:cTn id="16"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subTitle" idx="1"/>
          </p:nvPr>
        </p:nvSpPr>
        <p:spPr>
          <a:xfrm>
            <a:off x="2514600" y="1828800"/>
            <a:ext cx="5729288" cy="952500"/>
          </a:xfrm>
        </p:spPr>
        <p:txBody>
          <a:bodyPr/>
          <a:lstStyle/>
          <a:p>
            <a:pPr algn="l" eaLnBrk="1" hangingPunct="1">
              <a:lnSpc>
                <a:spcPct val="80000"/>
              </a:lnSpc>
              <a:defRPr/>
            </a:pPr>
            <a:r>
              <a:rPr lang="en-US" b="1">
                <a:solidFill>
                  <a:srgbClr val="FF3300"/>
                </a:solidFill>
                <a:effectLst>
                  <a:outerShdw blurRad="38100" dist="38100" dir="2700000" algn="tl">
                    <a:srgbClr val="000000"/>
                  </a:outerShdw>
                </a:effectLst>
              </a:rPr>
              <a:t>Kerndeeltjes:</a:t>
            </a:r>
            <a:br>
              <a:rPr lang="en-US" b="1">
                <a:solidFill>
                  <a:srgbClr val="FF3300"/>
                </a:solidFill>
                <a:effectLst>
                  <a:outerShdw blurRad="38100" dist="38100" dir="2700000" algn="tl">
                    <a:srgbClr val="000000"/>
                  </a:outerShdw>
                </a:effectLst>
              </a:rPr>
            </a:br>
            <a:r>
              <a:rPr lang="en-US" b="1">
                <a:solidFill>
                  <a:srgbClr val="FF3300"/>
                </a:solidFill>
                <a:effectLst>
                  <a:outerShdw blurRad="38100" dist="38100" dir="2700000" algn="tl">
                    <a:srgbClr val="000000"/>
                  </a:outerShdw>
                </a:effectLst>
              </a:rPr>
              <a:t> </a:t>
            </a:r>
            <a:r>
              <a:rPr lang="en-US" b="1">
                <a:solidFill>
                  <a:schemeClr val="tx2"/>
                </a:solidFill>
                <a:effectLst>
                  <a:outerShdw blurRad="38100" dist="38100" dir="2700000" algn="tl">
                    <a:srgbClr val="FFFFFF"/>
                  </a:outerShdw>
                </a:effectLst>
              </a:rPr>
              <a:t>protonen (p)</a:t>
            </a:r>
            <a:r>
              <a:rPr lang="en-US" b="1">
                <a:solidFill>
                  <a:srgbClr val="FF3300"/>
                </a:solidFill>
                <a:effectLst>
                  <a:outerShdw blurRad="38100" dist="38100" dir="2700000" algn="tl">
                    <a:srgbClr val="000000"/>
                  </a:outerShdw>
                </a:effectLst>
              </a:rPr>
              <a:t> en </a:t>
            </a:r>
            <a:r>
              <a:rPr lang="en-US" b="1">
                <a:solidFill>
                  <a:schemeClr val="accent1"/>
                </a:solidFill>
                <a:effectLst>
                  <a:outerShdw blurRad="38100" dist="38100" dir="2700000" algn="tl">
                    <a:srgbClr val="000000"/>
                  </a:outerShdw>
                </a:effectLst>
              </a:rPr>
              <a:t>neutronen (n)</a:t>
            </a:r>
            <a:endParaRPr lang="nl-NL" b="1">
              <a:solidFill>
                <a:schemeClr val="bg1"/>
              </a:solidFill>
              <a:effectLst>
                <a:outerShdw blurRad="38100" dist="38100" dir="2700000" algn="tl">
                  <a:srgbClr val="000000"/>
                </a:outerShdw>
              </a:effectLst>
            </a:endParaRPr>
          </a:p>
        </p:txBody>
      </p:sp>
      <p:grpSp>
        <p:nvGrpSpPr>
          <p:cNvPr id="300035" name="Group 3"/>
          <p:cNvGrpSpPr>
            <a:grpSpLocks/>
          </p:cNvGrpSpPr>
          <p:nvPr/>
        </p:nvGrpSpPr>
        <p:grpSpPr bwMode="auto">
          <a:xfrm>
            <a:off x="304800" y="1371600"/>
            <a:ext cx="2047875" cy="2049463"/>
            <a:chOff x="192" y="864"/>
            <a:chExt cx="1290" cy="1291"/>
          </a:xfrm>
        </p:grpSpPr>
        <p:sp>
          <p:nvSpPr>
            <p:cNvPr id="271386" name="Oval 4"/>
            <p:cNvSpPr>
              <a:spLocks noChangeAspect="1" noChangeArrowheads="1"/>
            </p:cNvSpPr>
            <p:nvPr/>
          </p:nvSpPr>
          <p:spPr bwMode="auto">
            <a:xfrm>
              <a:off x="192" y="864"/>
              <a:ext cx="1290" cy="1291"/>
            </a:xfrm>
            <a:prstGeom prst="ellipse">
              <a:avLst/>
            </a:prstGeom>
            <a:gradFill rotWithShape="0">
              <a:gsLst>
                <a:gs pos="0">
                  <a:srgbClr val="99CCFF"/>
                </a:gs>
                <a:gs pos="100000">
                  <a:srgbClr val="84B0DC"/>
                </a:gs>
              </a:gsLst>
              <a:path path="shape">
                <a:fillToRect l="50000" t="50000" r="50000" b="50000"/>
              </a:path>
            </a:gradFill>
            <a:ln w="9525">
              <a:solidFill>
                <a:srgbClr val="99CCFF"/>
              </a:solidFill>
              <a:prstDash val="sysDot"/>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1387" name="AutoShape 5" descr="Bol"/>
            <p:cNvSpPr>
              <a:spLocks noChangeAspect="1" noChangeArrowheads="1"/>
            </p:cNvSpPr>
            <p:nvPr/>
          </p:nvSpPr>
          <p:spPr bwMode="auto">
            <a:xfrm>
              <a:off x="721" y="1357"/>
              <a:ext cx="227" cy="227"/>
            </a:xfrm>
            <a:prstGeom prst="flowChartConnector">
              <a:avLst/>
            </a:prstGeom>
            <a:pattFill prst="sphere">
              <a:fgClr>
                <a:schemeClr val="tx2"/>
              </a:fgClr>
              <a:bgClr>
                <a:schemeClr val="accent1"/>
              </a:bgClr>
            </a:pattFill>
            <a:ln w="9525">
              <a:solidFill>
                <a:srgbClr val="FF33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300038" name="Rectangle 6"/>
          <p:cNvSpPr>
            <a:spLocks noChangeArrowheads="1"/>
          </p:cNvSpPr>
          <p:nvPr/>
        </p:nvSpPr>
        <p:spPr bwMode="auto">
          <a:xfrm>
            <a:off x="0" y="3883025"/>
            <a:ext cx="9096375"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Een atoom is ongeladen</a:t>
            </a:r>
            <a:endParaRPr lang="nl-NL" sz="3200" b="1">
              <a:solidFill>
                <a:srgbClr val="3333CC"/>
              </a:solidFill>
              <a:effectLst>
                <a:outerShdw blurRad="38100" dist="38100" dir="2700000" algn="tl">
                  <a:srgbClr val="000000"/>
                </a:outerShdw>
              </a:effectLst>
            </a:endParaRPr>
          </a:p>
        </p:txBody>
      </p:sp>
      <p:sp>
        <p:nvSpPr>
          <p:cNvPr id="300039" name="Rectangle 7"/>
          <p:cNvSpPr>
            <a:spLocks noGrp="1" noChangeArrowheads="1"/>
          </p:cNvSpPr>
          <p:nvPr>
            <p:ph type="ctrTitle"/>
          </p:nvPr>
        </p:nvSpPr>
        <p:spPr>
          <a:xfrm>
            <a:off x="0" y="0"/>
            <a:ext cx="7772400" cy="914400"/>
          </a:xfrm>
        </p:spPr>
        <p:txBody>
          <a:bodyPr/>
          <a:lstStyle/>
          <a:p>
            <a:pPr algn="l" eaLnBrk="1" hangingPunct="1">
              <a:defRPr/>
            </a:pPr>
            <a:r>
              <a:rPr lang="en-US" sz="4000" b="1">
                <a:solidFill>
                  <a:srgbClr val="FF3300"/>
                </a:solidFill>
                <a:effectLst>
                  <a:outerShdw blurRad="38100" dist="38100" dir="2700000" algn="tl">
                    <a:srgbClr val="000000"/>
                  </a:outerShdw>
                </a:effectLst>
              </a:rPr>
              <a:t>Een atoom:</a:t>
            </a:r>
            <a:endParaRPr lang="nl-NL" sz="4000" b="1">
              <a:solidFill>
                <a:srgbClr val="FF3300"/>
              </a:solidFill>
              <a:effectLst>
                <a:outerShdw blurRad="38100" dist="38100" dir="2700000" algn="tl">
                  <a:srgbClr val="000000"/>
                </a:outerShdw>
              </a:effectLst>
            </a:endParaRPr>
          </a:p>
        </p:txBody>
      </p:sp>
      <p:sp>
        <p:nvSpPr>
          <p:cNvPr id="300040" name="Text Box 8"/>
          <p:cNvSpPr txBox="1">
            <a:spLocks noChangeArrowheads="1"/>
          </p:cNvSpPr>
          <p:nvPr/>
        </p:nvSpPr>
        <p:spPr bwMode="auto">
          <a:xfrm>
            <a:off x="3429000" y="806450"/>
            <a:ext cx="1287463" cy="579438"/>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b="1">
                <a:solidFill>
                  <a:srgbClr val="FF3300"/>
                </a:solidFill>
                <a:effectLst>
                  <a:outerShdw blurRad="38100" dist="38100" dir="2700000" algn="tl">
                    <a:srgbClr val="000000"/>
                  </a:outerShdw>
                </a:effectLst>
              </a:rPr>
              <a:t>Kern</a:t>
            </a:r>
            <a:endParaRPr lang="nl-NL" sz="3200" b="1">
              <a:solidFill>
                <a:srgbClr val="FF3300"/>
              </a:solidFill>
              <a:effectLst>
                <a:outerShdw blurRad="38100" dist="38100" dir="2700000" algn="tl">
                  <a:srgbClr val="000000"/>
                </a:outerShdw>
              </a:effectLst>
            </a:endParaRPr>
          </a:p>
        </p:txBody>
      </p:sp>
      <p:sp>
        <p:nvSpPr>
          <p:cNvPr id="300041" name="Text Box 9"/>
          <p:cNvSpPr txBox="1">
            <a:spLocks noChangeArrowheads="1"/>
          </p:cNvSpPr>
          <p:nvPr/>
        </p:nvSpPr>
        <p:spPr bwMode="auto">
          <a:xfrm>
            <a:off x="3429000" y="228600"/>
            <a:ext cx="5715000" cy="579438"/>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b="1">
                <a:solidFill>
                  <a:srgbClr val="3333CC"/>
                </a:solidFill>
                <a:effectLst>
                  <a:outerShdw blurRad="38100" dist="38100" dir="2700000" algn="tl">
                    <a:srgbClr val="000000"/>
                  </a:outerShdw>
                </a:effectLst>
              </a:rPr>
              <a:t>Elektronen (e)</a:t>
            </a:r>
            <a:endParaRPr lang="nl-NL" sz="3200" b="1">
              <a:solidFill>
                <a:srgbClr val="3333CC"/>
              </a:solidFill>
              <a:effectLst>
                <a:outerShdw blurRad="38100" dist="38100" dir="2700000" algn="tl">
                  <a:srgbClr val="000000"/>
                </a:outerShdw>
              </a:effectLst>
            </a:endParaRPr>
          </a:p>
        </p:txBody>
      </p:sp>
      <p:sp>
        <p:nvSpPr>
          <p:cNvPr id="300042" name="Line 10"/>
          <p:cNvSpPr>
            <a:spLocks noChangeShapeType="1"/>
          </p:cNvSpPr>
          <p:nvPr/>
        </p:nvSpPr>
        <p:spPr bwMode="auto">
          <a:xfrm flipV="1">
            <a:off x="1219200" y="609600"/>
            <a:ext cx="2286000" cy="1295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00043" name="Freeform 11"/>
          <p:cNvSpPr>
            <a:spLocks/>
          </p:cNvSpPr>
          <p:nvPr/>
        </p:nvSpPr>
        <p:spPr bwMode="auto">
          <a:xfrm>
            <a:off x="1408113" y="1219200"/>
            <a:ext cx="2020887" cy="1044575"/>
          </a:xfrm>
          <a:custGeom>
            <a:avLst/>
            <a:gdLst>
              <a:gd name="T0" fmla="*/ 0 w 1609"/>
              <a:gd name="T1" fmla="*/ 658 h 658"/>
              <a:gd name="T2" fmla="*/ 1609 w 1609"/>
              <a:gd name="T3" fmla="*/ 0 h 658"/>
              <a:gd name="T4" fmla="*/ 0 60000 65536"/>
              <a:gd name="T5" fmla="*/ 0 60000 65536"/>
              <a:gd name="T6" fmla="*/ 0 w 1609"/>
              <a:gd name="T7" fmla="*/ 0 h 658"/>
              <a:gd name="T8" fmla="*/ 1609 w 1609"/>
              <a:gd name="T9" fmla="*/ 658 h 658"/>
            </a:gdLst>
            <a:ahLst/>
            <a:cxnLst>
              <a:cxn ang="T4">
                <a:pos x="T0" y="T1"/>
              </a:cxn>
              <a:cxn ang="T5">
                <a:pos x="T2" y="T3"/>
              </a:cxn>
            </a:cxnLst>
            <a:rect l="T6" t="T7" r="T8" b="T9"/>
            <a:pathLst>
              <a:path w="1609" h="658">
                <a:moveTo>
                  <a:pt x="0" y="658"/>
                </a:moveTo>
                <a:lnTo>
                  <a:pt x="1609"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00044" name="Freeform 12"/>
          <p:cNvSpPr>
            <a:spLocks/>
          </p:cNvSpPr>
          <p:nvPr/>
        </p:nvSpPr>
        <p:spPr bwMode="auto">
          <a:xfrm>
            <a:off x="1416050" y="2209800"/>
            <a:ext cx="1165225" cy="134938"/>
          </a:xfrm>
          <a:custGeom>
            <a:avLst/>
            <a:gdLst>
              <a:gd name="T0" fmla="*/ 0 w 734"/>
              <a:gd name="T1" fmla="*/ 85 h 85"/>
              <a:gd name="T2" fmla="*/ 734 w 734"/>
              <a:gd name="T3" fmla="*/ 0 h 85"/>
              <a:gd name="T4" fmla="*/ 0 60000 65536"/>
              <a:gd name="T5" fmla="*/ 0 60000 65536"/>
              <a:gd name="T6" fmla="*/ 0 w 734"/>
              <a:gd name="T7" fmla="*/ 0 h 85"/>
              <a:gd name="T8" fmla="*/ 734 w 734"/>
              <a:gd name="T9" fmla="*/ 85 h 85"/>
            </a:gdLst>
            <a:ahLst/>
            <a:cxnLst>
              <a:cxn ang="T4">
                <a:pos x="T0" y="T1"/>
              </a:cxn>
              <a:cxn ang="T5">
                <a:pos x="T2" y="T3"/>
              </a:cxn>
            </a:cxnLst>
            <a:rect l="T6" t="T7" r="T8" b="T9"/>
            <a:pathLst>
              <a:path w="734" h="85">
                <a:moveTo>
                  <a:pt x="0" y="85"/>
                </a:moveTo>
                <a:lnTo>
                  <a:pt x="734"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00045" name="Rectangle 13"/>
          <p:cNvSpPr>
            <a:spLocks noChangeArrowheads="1"/>
          </p:cNvSpPr>
          <p:nvPr/>
        </p:nvSpPr>
        <p:spPr bwMode="auto">
          <a:xfrm>
            <a:off x="0" y="3429000"/>
            <a:ext cx="1835150" cy="504825"/>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u="sng">
                <a:solidFill>
                  <a:srgbClr val="3333CC"/>
                </a:solidFill>
                <a:effectLst>
                  <a:outerShdw blurRad="38100" dist="38100" dir="2700000" algn="tl">
                    <a:srgbClr val="000000"/>
                  </a:outerShdw>
                </a:effectLst>
              </a:rPr>
              <a:t>Lading</a:t>
            </a:r>
            <a:r>
              <a:rPr lang="en-US" sz="3200" b="1">
                <a:solidFill>
                  <a:srgbClr val="3333CC"/>
                </a:solidFill>
                <a:effectLst>
                  <a:outerShdw blurRad="38100" dist="38100" dir="2700000" algn="tl">
                    <a:srgbClr val="000000"/>
                  </a:outerShdw>
                </a:effectLst>
              </a:rPr>
              <a:t>:</a:t>
            </a:r>
            <a:endParaRPr lang="nl-NL" sz="3200" b="1">
              <a:solidFill>
                <a:srgbClr val="3333CC"/>
              </a:solidFill>
              <a:effectLst>
                <a:outerShdw blurRad="38100" dist="38100" dir="2700000" algn="tl">
                  <a:srgbClr val="000000"/>
                </a:outerShdw>
              </a:effectLst>
            </a:endParaRPr>
          </a:p>
        </p:txBody>
      </p:sp>
      <p:sp>
        <p:nvSpPr>
          <p:cNvPr id="300046" name="Rectangle 14"/>
          <p:cNvSpPr>
            <a:spLocks noChangeArrowheads="1"/>
          </p:cNvSpPr>
          <p:nvPr/>
        </p:nvSpPr>
        <p:spPr bwMode="auto">
          <a:xfrm>
            <a:off x="25400" y="4373563"/>
            <a:ext cx="6443663" cy="5334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Een elektron is negatief geladen.</a:t>
            </a:r>
            <a:endParaRPr lang="nl-NL" sz="3200" b="1">
              <a:solidFill>
                <a:srgbClr val="3333CC"/>
              </a:solidFill>
              <a:effectLst>
                <a:outerShdw blurRad="38100" dist="38100" dir="2700000" algn="tl">
                  <a:srgbClr val="000000"/>
                </a:outerShdw>
              </a:effectLst>
            </a:endParaRPr>
          </a:p>
        </p:txBody>
      </p:sp>
      <p:sp>
        <p:nvSpPr>
          <p:cNvPr id="300047" name="Rectangle 15"/>
          <p:cNvSpPr>
            <a:spLocks noChangeArrowheads="1"/>
          </p:cNvSpPr>
          <p:nvPr/>
        </p:nvSpPr>
        <p:spPr bwMode="auto">
          <a:xfrm>
            <a:off x="22225" y="4868863"/>
            <a:ext cx="5387975" cy="504825"/>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Een neutron is ongeladen.</a:t>
            </a:r>
            <a:endParaRPr lang="nl-NL" sz="3200" b="1">
              <a:solidFill>
                <a:srgbClr val="3333CC"/>
              </a:solidFill>
              <a:effectLst>
                <a:outerShdw blurRad="38100" dist="38100" dir="2700000" algn="tl">
                  <a:srgbClr val="000000"/>
                </a:outerShdw>
              </a:effectLst>
            </a:endParaRPr>
          </a:p>
        </p:txBody>
      </p:sp>
      <p:sp>
        <p:nvSpPr>
          <p:cNvPr id="300048" name="Rectangle 16"/>
          <p:cNvSpPr>
            <a:spLocks noChangeArrowheads="1"/>
          </p:cNvSpPr>
          <p:nvPr/>
        </p:nvSpPr>
        <p:spPr bwMode="auto">
          <a:xfrm>
            <a:off x="22225" y="5386388"/>
            <a:ext cx="5773738" cy="576262"/>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Een proton is positief geladen.</a:t>
            </a:r>
            <a:endParaRPr lang="nl-NL" sz="3200" b="1">
              <a:solidFill>
                <a:srgbClr val="3333CC"/>
              </a:solidFill>
              <a:effectLst>
                <a:outerShdw blurRad="38100" dist="38100" dir="2700000" algn="tl">
                  <a:srgbClr val="000000"/>
                </a:outerShdw>
              </a:effectLst>
            </a:endParaRPr>
          </a:p>
        </p:txBody>
      </p:sp>
      <p:sp>
        <p:nvSpPr>
          <p:cNvPr id="300049" name="Rectangle 17"/>
          <p:cNvSpPr>
            <a:spLocks noChangeArrowheads="1"/>
          </p:cNvSpPr>
          <p:nvPr/>
        </p:nvSpPr>
        <p:spPr bwMode="auto">
          <a:xfrm>
            <a:off x="34925" y="6134100"/>
            <a:ext cx="9096375"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Het aantal p is dus gelijk aan het aantal . . .</a:t>
            </a:r>
            <a:endParaRPr lang="nl-NL" sz="3200" b="1">
              <a:solidFill>
                <a:srgbClr val="3333CC"/>
              </a:solidFill>
              <a:effectLst>
                <a:outerShdw blurRad="38100" dist="38100" dir="2700000" algn="tl">
                  <a:srgbClr val="000000"/>
                </a:outerShdw>
              </a:effectLst>
            </a:endParaRPr>
          </a:p>
        </p:txBody>
      </p:sp>
      <p:sp>
        <p:nvSpPr>
          <p:cNvPr id="300050" name="Rectangle 18"/>
          <p:cNvSpPr>
            <a:spLocks noChangeArrowheads="1"/>
          </p:cNvSpPr>
          <p:nvPr/>
        </p:nvSpPr>
        <p:spPr bwMode="auto">
          <a:xfrm>
            <a:off x="7740650" y="6121400"/>
            <a:ext cx="647700" cy="685800"/>
          </a:xfrm>
          <a:prstGeom prst="rect">
            <a:avLst/>
          </a:prstGeom>
          <a:noFill/>
          <a:ln w="9525">
            <a:noFill/>
            <a:miter lim="800000"/>
            <a:headEnd/>
            <a:tailEnd/>
          </a:ln>
          <a:effectLst/>
        </p:spPr>
        <p:txBody>
          <a:bodyPr/>
          <a:lstStyle/>
          <a:p>
            <a:pPr fontAlgn="base">
              <a:spcBef>
                <a:spcPct val="20000"/>
              </a:spcBef>
              <a:spcAft>
                <a:spcPct val="0"/>
              </a:spcAft>
              <a:buClr>
                <a:srgbClr val="FF3300"/>
              </a:buClr>
              <a:defRPr/>
            </a:pPr>
            <a:r>
              <a:rPr lang="en-US" sz="3200" b="1">
                <a:solidFill>
                  <a:srgbClr val="3333CC"/>
                </a:solidFill>
                <a:effectLst>
                  <a:outerShdw blurRad="38100" dist="38100" dir="2700000" algn="tl">
                    <a:srgbClr val="000000"/>
                  </a:outerShdw>
                </a:effectLst>
              </a:rPr>
              <a:t>e</a:t>
            </a:r>
            <a:endParaRPr lang="nl-NL" sz="3200" b="1">
              <a:solidFill>
                <a:srgbClr val="3333CC"/>
              </a:solidFill>
              <a:effectLst>
                <a:outerShdw blurRad="38100" dist="38100" dir="2700000" algn="tl">
                  <a:srgbClr val="000000"/>
                </a:outerShdw>
              </a:effectLst>
            </a:endParaRPr>
          </a:p>
        </p:txBody>
      </p:sp>
      <p:grpSp>
        <p:nvGrpSpPr>
          <p:cNvPr id="300051" name="Group 19"/>
          <p:cNvGrpSpPr>
            <a:grpSpLocks/>
          </p:cNvGrpSpPr>
          <p:nvPr/>
        </p:nvGrpSpPr>
        <p:grpSpPr bwMode="auto">
          <a:xfrm>
            <a:off x="76200" y="206375"/>
            <a:ext cx="8820150" cy="6535738"/>
            <a:chOff x="48" y="130"/>
            <a:chExt cx="5556" cy="4117"/>
          </a:xfrm>
        </p:grpSpPr>
        <p:sp>
          <p:nvSpPr>
            <p:cNvPr id="271384" name="AutoShape 20"/>
            <p:cNvSpPr>
              <a:spLocks noChangeArrowheads="1"/>
            </p:cNvSpPr>
            <p:nvPr/>
          </p:nvSpPr>
          <p:spPr bwMode="auto">
            <a:xfrm>
              <a:off x="48" y="148"/>
              <a:ext cx="5556" cy="4099"/>
            </a:xfrm>
            <a:prstGeom prst="roundRect">
              <a:avLst>
                <a:gd name="adj" fmla="val 16667"/>
              </a:avLst>
            </a:prstGeom>
            <a:noFill/>
            <a:ln w="5715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00053" name="Text Box 21"/>
            <p:cNvSpPr txBox="1">
              <a:spLocks noChangeArrowheads="1"/>
            </p:cNvSpPr>
            <p:nvPr/>
          </p:nvSpPr>
          <p:spPr bwMode="auto">
            <a:xfrm>
              <a:off x="4014" y="130"/>
              <a:ext cx="1316"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400" b="1">
                  <a:solidFill>
                    <a:srgbClr val="FF66FF"/>
                  </a:solidFill>
                  <a:effectLst>
                    <a:outerShdw blurRad="38100" dist="38100" dir="2700000" algn="tl">
                      <a:srgbClr val="000000"/>
                    </a:outerShdw>
                  </a:effectLst>
                  <a:latin typeface="Comic Sans MS" pitchFamily="66" charset="0"/>
                </a:rPr>
                <a:t>Leerwerk!!!</a:t>
              </a:r>
            </a:p>
          </p:txBody>
        </p:sp>
      </p:grpSp>
      <p:grpSp>
        <p:nvGrpSpPr>
          <p:cNvPr id="300054" name="Group 22"/>
          <p:cNvGrpSpPr>
            <a:grpSpLocks/>
          </p:cNvGrpSpPr>
          <p:nvPr/>
        </p:nvGrpSpPr>
        <p:grpSpPr bwMode="auto">
          <a:xfrm>
            <a:off x="5600700" y="4941888"/>
            <a:ext cx="3148013" cy="1008062"/>
            <a:chOff x="3016" y="3113"/>
            <a:chExt cx="1983" cy="635"/>
          </a:xfrm>
        </p:grpSpPr>
        <p:sp>
          <p:nvSpPr>
            <p:cNvPr id="271382" name="AutoShape 23"/>
            <p:cNvSpPr>
              <a:spLocks/>
            </p:cNvSpPr>
            <p:nvPr/>
          </p:nvSpPr>
          <p:spPr bwMode="auto">
            <a:xfrm>
              <a:off x="3016" y="3113"/>
              <a:ext cx="45" cy="635"/>
            </a:xfrm>
            <a:prstGeom prst="rightBrace">
              <a:avLst>
                <a:gd name="adj1" fmla="val 117593"/>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00056" name="Text Box 24"/>
            <p:cNvSpPr txBox="1">
              <a:spLocks noChangeArrowheads="1"/>
            </p:cNvSpPr>
            <p:nvPr/>
          </p:nvSpPr>
          <p:spPr bwMode="auto">
            <a:xfrm>
              <a:off x="3139" y="3270"/>
              <a:ext cx="1860" cy="288"/>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kerndeeltjes</a:t>
              </a:r>
            </a:p>
          </p:txBody>
        </p:sp>
      </p:grpSp>
      <p:grpSp>
        <p:nvGrpSpPr>
          <p:cNvPr id="300057" name="Group 25"/>
          <p:cNvGrpSpPr>
            <a:grpSpLocks/>
          </p:cNvGrpSpPr>
          <p:nvPr/>
        </p:nvGrpSpPr>
        <p:grpSpPr bwMode="auto">
          <a:xfrm>
            <a:off x="250825" y="4432300"/>
            <a:ext cx="4176713" cy="1876425"/>
            <a:chOff x="158" y="2792"/>
            <a:chExt cx="2631" cy="1182"/>
          </a:xfrm>
        </p:grpSpPr>
        <p:sp>
          <p:nvSpPr>
            <p:cNvPr id="271380" name="Freeform 26"/>
            <p:cNvSpPr>
              <a:spLocks/>
            </p:cNvSpPr>
            <p:nvPr/>
          </p:nvSpPr>
          <p:spPr bwMode="auto">
            <a:xfrm>
              <a:off x="568" y="2792"/>
              <a:ext cx="44" cy="1182"/>
            </a:xfrm>
            <a:custGeom>
              <a:avLst/>
              <a:gdLst>
                <a:gd name="T0" fmla="*/ 0 w 44"/>
                <a:gd name="T1" fmla="*/ 0 h 1182"/>
                <a:gd name="T2" fmla="*/ 44 w 44"/>
                <a:gd name="T3" fmla="*/ 1182 h 1182"/>
                <a:gd name="T4" fmla="*/ 0 60000 65536"/>
                <a:gd name="T5" fmla="*/ 0 60000 65536"/>
                <a:gd name="T6" fmla="*/ 0 w 44"/>
                <a:gd name="T7" fmla="*/ 0 h 1182"/>
                <a:gd name="T8" fmla="*/ 44 w 44"/>
                <a:gd name="T9" fmla="*/ 1182 h 1182"/>
              </a:gdLst>
              <a:ahLst/>
              <a:cxnLst>
                <a:cxn ang="T4">
                  <a:pos x="T0" y="T1"/>
                </a:cxn>
                <a:cxn ang="T5">
                  <a:pos x="T2" y="T3"/>
                </a:cxn>
              </a:cxnLst>
              <a:rect l="T6" t="T7" r="T8" b="T9"/>
              <a:pathLst>
                <a:path w="44" h="1182">
                  <a:moveTo>
                    <a:pt x="0" y="0"/>
                  </a:moveTo>
                  <a:lnTo>
                    <a:pt x="44" y="1182"/>
                  </a:lnTo>
                </a:path>
              </a:pathLst>
            </a:custGeom>
            <a:noFill/>
            <a:ln w="2857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71381" name="Line 27"/>
            <p:cNvSpPr>
              <a:spLocks noChangeShapeType="1"/>
            </p:cNvSpPr>
            <p:nvPr/>
          </p:nvSpPr>
          <p:spPr bwMode="auto">
            <a:xfrm>
              <a:off x="158" y="2795"/>
              <a:ext cx="263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271379" name="Text Box 28"/>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2411385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0039"/>
                                        </p:tgtEl>
                                        <p:attrNameLst>
                                          <p:attrName>style.visibility</p:attrName>
                                        </p:attrNameLst>
                                      </p:cBhvr>
                                      <p:to>
                                        <p:strVal val="visible"/>
                                      </p:to>
                                    </p:set>
                                    <p:animEffect transition="in" filter="wipe(left)">
                                      <p:cBhvr>
                                        <p:cTn id="7" dur="500"/>
                                        <p:tgtEl>
                                          <p:spTgt spid="300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0035"/>
                                        </p:tgtEl>
                                        <p:attrNameLst>
                                          <p:attrName>style.visibility</p:attrName>
                                        </p:attrNameLst>
                                      </p:cBhvr>
                                      <p:to>
                                        <p:strVal val="visible"/>
                                      </p:to>
                                    </p:set>
                                    <p:animEffect transition="in" filter="dissolve">
                                      <p:cBhvr>
                                        <p:cTn id="12" dur="500"/>
                                        <p:tgtEl>
                                          <p:spTgt spid="300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0042"/>
                                        </p:tgtEl>
                                        <p:attrNameLst>
                                          <p:attrName>style.visibility</p:attrName>
                                        </p:attrNameLst>
                                      </p:cBhvr>
                                      <p:to>
                                        <p:strVal val="visible"/>
                                      </p:to>
                                    </p:set>
                                    <p:animEffect transition="in" filter="wipe(left)">
                                      <p:cBhvr>
                                        <p:cTn id="17" dur="500"/>
                                        <p:tgtEl>
                                          <p:spTgt spid="3000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0041"/>
                                        </p:tgtEl>
                                        <p:attrNameLst>
                                          <p:attrName>style.visibility</p:attrName>
                                        </p:attrNameLst>
                                      </p:cBhvr>
                                      <p:to>
                                        <p:strVal val="visible"/>
                                      </p:to>
                                    </p:set>
                                    <p:animEffect transition="in" filter="wipe(left)">
                                      <p:cBhvr>
                                        <p:cTn id="22" dur="1000"/>
                                        <p:tgtEl>
                                          <p:spTgt spid="3000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0043"/>
                                        </p:tgtEl>
                                        <p:attrNameLst>
                                          <p:attrName>style.visibility</p:attrName>
                                        </p:attrNameLst>
                                      </p:cBhvr>
                                      <p:to>
                                        <p:strVal val="visible"/>
                                      </p:to>
                                    </p:set>
                                    <p:animEffect transition="in" filter="wipe(left)">
                                      <p:cBhvr>
                                        <p:cTn id="27" dur="500"/>
                                        <p:tgtEl>
                                          <p:spTgt spid="3000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300040"/>
                                        </p:tgtEl>
                                        <p:attrNameLst>
                                          <p:attrName>style.visibility</p:attrName>
                                        </p:attrNameLst>
                                      </p:cBhvr>
                                      <p:to>
                                        <p:strVal val="visible"/>
                                      </p:to>
                                    </p:set>
                                    <p:animEffect transition="in" filter="wipe(left)">
                                      <p:cBhvr>
                                        <p:cTn id="32" dur="75"/>
                                        <p:tgtEl>
                                          <p:spTgt spid="3000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0044"/>
                                        </p:tgtEl>
                                        <p:attrNameLst>
                                          <p:attrName>style.visibility</p:attrName>
                                        </p:attrNameLst>
                                      </p:cBhvr>
                                      <p:to>
                                        <p:strVal val="visible"/>
                                      </p:to>
                                    </p:set>
                                    <p:animEffect transition="in" filter="wipe(left)">
                                      <p:cBhvr>
                                        <p:cTn id="37" dur="500"/>
                                        <p:tgtEl>
                                          <p:spTgt spid="3000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0034">
                                            <p:txEl>
                                              <p:pRg st="0" end="0"/>
                                            </p:txEl>
                                          </p:spTgt>
                                        </p:tgtEl>
                                        <p:attrNameLst>
                                          <p:attrName>style.visibility</p:attrName>
                                        </p:attrNameLst>
                                      </p:cBhvr>
                                      <p:to>
                                        <p:strVal val="visible"/>
                                      </p:to>
                                    </p:set>
                                    <p:animEffect transition="in" filter="wipe(left)">
                                      <p:cBhvr>
                                        <p:cTn id="42" dur="500"/>
                                        <p:tgtEl>
                                          <p:spTgt spid="30003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0045"/>
                                        </p:tgtEl>
                                        <p:attrNameLst>
                                          <p:attrName>style.visibility</p:attrName>
                                        </p:attrNameLst>
                                      </p:cBhvr>
                                      <p:to>
                                        <p:strVal val="visible"/>
                                      </p:to>
                                    </p:set>
                                    <p:animEffect transition="in" filter="wipe(left)">
                                      <p:cBhvr>
                                        <p:cTn id="47" dur="500"/>
                                        <p:tgtEl>
                                          <p:spTgt spid="3000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0038"/>
                                        </p:tgtEl>
                                        <p:attrNameLst>
                                          <p:attrName>style.visibility</p:attrName>
                                        </p:attrNameLst>
                                      </p:cBhvr>
                                      <p:to>
                                        <p:strVal val="visible"/>
                                      </p:to>
                                    </p:set>
                                    <p:animEffect transition="in" filter="wipe(left)">
                                      <p:cBhvr>
                                        <p:cTn id="52" dur="500"/>
                                        <p:tgtEl>
                                          <p:spTgt spid="3000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0046"/>
                                        </p:tgtEl>
                                        <p:attrNameLst>
                                          <p:attrName>style.visibility</p:attrName>
                                        </p:attrNameLst>
                                      </p:cBhvr>
                                      <p:to>
                                        <p:strVal val="visible"/>
                                      </p:to>
                                    </p:set>
                                    <p:animEffect transition="in" filter="wipe(left)">
                                      <p:cBhvr>
                                        <p:cTn id="57" dur="500"/>
                                        <p:tgtEl>
                                          <p:spTgt spid="3000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00047"/>
                                        </p:tgtEl>
                                        <p:attrNameLst>
                                          <p:attrName>style.visibility</p:attrName>
                                        </p:attrNameLst>
                                      </p:cBhvr>
                                      <p:to>
                                        <p:strVal val="visible"/>
                                      </p:to>
                                    </p:set>
                                    <p:animEffect transition="in" filter="wipe(left)">
                                      <p:cBhvr>
                                        <p:cTn id="62" dur="500"/>
                                        <p:tgtEl>
                                          <p:spTgt spid="3000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0048"/>
                                        </p:tgtEl>
                                        <p:attrNameLst>
                                          <p:attrName>style.visibility</p:attrName>
                                        </p:attrNameLst>
                                      </p:cBhvr>
                                      <p:to>
                                        <p:strVal val="visible"/>
                                      </p:to>
                                    </p:set>
                                    <p:animEffect transition="in" filter="wipe(left)">
                                      <p:cBhvr>
                                        <p:cTn id="67" dur="500"/>
                                        <p:tgtEl>
                                          <p:spTgt spid="30004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nodeType="clickEffect">
                                  <p:stCondLst>
                                    <p:cond delay="0"/>
                                  </p:stCondLst>
                                  <p:childTnLst>
                                    <p:set>
                                      <p:cBhvr>
                                        <p:cTn id="71" dur="1" fill="hold">
                                          <p:stCondLst>
                                            <p:cond delay="0"/>
                                          </p:stCondLst>
                                        </p:cTn>
                                        <p:tgtEl>
                                          <p:spTgt spid="300054"/>
                                        </p:tgtEl>
                                        <p:attrNameLst>
                                          <p:attrName>style.visibility</p:attrName>
                                        </p:attrNameLst>
                                      </p:cBhvr>
                                      <p:to>
                                        <p:strVal val="visible"/>
                                      </p:to>
                                    </p:set>
                                    <p:anim calcmode="lin" valueType="num">
                                      <p:cBhvr additive="base">
                                        <p:cTn id="72" dur="500" fill="hold"/>
                                        <p:tgtEl>
                                          <p:spTgt spid="300054"/>
                                        </p:tgtEl>
                                        <p:attrNameLst>
                                          <p:attrName>ppt_x</p:attrName>
                                        </p:attrNameLst>
                                      </p:cBhvr>
                                      <p:tavLst>
                                        <p:tav tm="0">
                                          <p:val>
                                            <p:strVal val="1+#ppt_w/2"/>
                                          </p:val>
                                        </p:tav>
                                        <p:tav tm="100000">
                                          <p:val>
                                            <p:strVal val="#ppt_x"/>
                                          </p:val>
                                        </p:tav>
                                      </p:tavLst>
                                    </p:anim>
                                    <p:anim calcmode="lin" valueType="num">
                                      <p:cBhvr additive="base">
                                        <p:cTn id="73" dur="500" fill="hold"/>
                                        <p:tgtEl>
                                          <p:spTgt spid="300054"/>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nodeType="clickEffect">
                                  <p:stCondLst>
                                    <p:cond delay="0"/>
                                  </p:stCondLst>
                                  <p:childTnLst>
                                    <p:set>
                                      <p:cBhvr>
                                        <p:cTn id="77" dur="1" fill="hold">
                                          <p:stCondLst>
                                            <p:cond delay="0"/>
                                          </p:stCondLst>
                                        </p:cTn>
                                        <p:tgtEl>
                                          <p:spTgt spid="300057"/>
                                        </p:tgtEl>
                                        <p:attrNameLst>
                                          <p:attrName>style.visibility</p:attrName>
                                        </p:attrNameLst>
                                      </p:cBhvr>
                                      <p:to>
                                        <p:strVal val="visible"/>
                                      </p:to>
                                    </p:set>
                                    <p:animEffect transition="in" filter="wipe(up)">
                                      <p:cBhvr>
                                        <p:cTn id="78" dur="500"/>
                                        <p:tgtEl>
                                          <p:spTgt spid="30005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00049"/>
                                        </p:tgtEl>
                                        <p:attrNameLst>
                                          <p:attrName>style.visibility</p:attrName>
                                        </p:attrNameLst>
                                      </p:cBhvr>
                                      <p:to>
                                        <p:strVal val="visible"/>
                                      </p:to>
                                    </p:set>
                                    <p:animEffect transition="in" filter="wipe(left)">
                                      <p:cBhvr>
                                        <p:cTn id="83" dur="500"/>
                                        <p:tgtEl>
                                          <p:spTgt spid="30004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00050"/>
                                        </p:tgtEl>
                                        <p:attrNameLst>
                                          <p:attrName>style.visibility</p:attrName>
                                        </p:attrNameLst>
                                      </p:cBhvr>
                                      <p:to>
                                        <p:strVal val="visible"/>
                                      </p:to>
                                    </p:set>
                                    <p:animEffect transition="in" filter="wipe(left)">
                                      <p:cBhvr>
                                        <p:cTn id="88" dur="500"/>
                                        <p:tgtEl>
                                          <p:spTgt spid="30005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300051"/>
                                        </p:tgtEl>
                                        <p:attrNameLst>
                                          <p:attrName>style.visibility</p:attrName>
                                        </p:attrNameLst>
                                      </p:cBhvr>
                                      <p:to>
                                        <p:strVal val="visible"/>
                                      </p:to>
                                    </p:set>
                                    <p:anim calcmode="lin" valueType="num">
                                      <p:cBhvr additive="base">
                                        <p:cTn id="93" dur="500" fill="hold"/>
                                        <p:tgtEl>
                                          <p:spTgt spid="300051"/>
                                        </p:tgtEl>
                                        <p:attrNameLst>
                                          <p:attrName>ppt_x</p:attrName>
                                        </p:attrNameLst>
                                      </p:cBhvr>
                                      <p:tavLst>
                                        <p:tav tm="0">
                                          <p:val>
                                            <p:strVal val="#ppt_x"/>
                                          </p:val>
                                        </p:tav>
                                        <p:tav tm="100000">
                                          <p:val>
                                            <p:strVal val="#ppt_x"/>
                                          </p:val>
                                        </p:tav>
                                      </p:tavLst>
                                    </p:anim>
                                    <p:anim calcmode="lin" valueType="num">
                                      <p:cBhvr additive="base">
                                        <p:cTn id="94" dur="500" fill="hold"/>
                                        <p:tgtEl>
                                          <p:spTgt spid="300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build="p" autoUpdateAnimBg="0"/>
      <p:bldP spid="300038" grpId="0" autoUpdateAnimBg="0"/>
      <p:bldP spid="300039" grpId="0" autoUpdateAnimBg="0"/>
      <p:bldP spid="300040" grpId="0" autoUpdateAnimBg="0"/>
      <p:bldP spid="300041" grpId="0" autoUpdateAnimBg="0"/>
      <p:bldP spid="300042" grpId="0" animBg="1"/>
      <p:bldP spid="300043" grpId="0" animBg="1"/>
      <p:bldP spid="300044" grpId="0" animBg="1"/>
      <p:bldP spid="300045" grpId="0" autoUpdateAnimBg="0"/>
      <p:bldP spid="300046" grpId="0" autoUpdateAnimBg="0"/>
      <p:bldP spid="300047" grpId="0" autoUpdateAnimBg="0"/>
      <p:bldP spid="300048" grpId="0" autoUpdateAnimBg="0"/>
      <p:bldP spid="300049" grpId="0" autoUpdateAnimBg="0"/>
      <p:bldP spid="30005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47625" y="620713"/>
            <a:ext cx="3444875"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Atoomnummer =</a:t>
            </a:r>
            <a:endParaRPr lang="nl-NL" sz="3200" b="1">
              <a:solidFill>
                <a:srgbClr val="3333CC"/>
              </a:solidFill>
              <a:effectLst>
                <a:outerShdw blurRad="38100" dist="38100" dir="2700000" algn="tl">
                  <a:srgbClr val="000000"/>
                </a:outerShdw>
              </a:effectLst>
            </a:endParaRPr>
          </a:p>
        </p:txBody>
      </p:sp>
      <p:sp>
        <p:nvSpPr>
          <p:cNvPr id="302083" name="Rectangle 3"/>
          <p:cNvSpPr>
            <a:spLocks noChangeArrowheads="1"/>
          </p:cNvSpPr>
          <p:nvPr/>
        </p:nvSpPr>
        <p:spPr bwMode="auto">
          <a:xfrm>
            <a:off x="3276600" y="625475"/>
            <a:ext cx="4343400" cy="579438"/>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aantal electronen</a:t>
            </a:r>
            <a:endParaRPr lang="nl-NL" sz="3200" b="1">
              <a:solidFill>
                <a:srgbClr val="3333CC"/>
              </a:solidFill>
              <a:effectLst>
                <a:outerShdw blurRad="38100" dist="38100" dir="2700000" algn="tl">
                  <a:srgbClr val="000000"/>
                </a:outerShdw>
              </a:effectLst>
            </a:endParaRPr>
          </a:p>
        </p:txBody>
      </p:sp>
      <p:sp>
        <p:nvSpPr>
          <p:cNvPr id="302084" name="Rectangle 4"/>
          <p:cNvSpPr>
            <a:spLocks noChangeArrowheads="1"/>
          </p:cNvSpPr>
          <p:nvPr/>
        </p:nvSpPr>
        <p:spPr bwMode="auto">
          <a:xfrm>
            <a:off x="2941638" y="1052513"/>
            <a:ext cx="4343400" cy="55562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 aantal protonen</a:t>
            </a:r>
            <a:endParaRPr lang="nl-NL" sz="3200" b="1">
              <a:solidFill>
                <a:srgbClr val="3333CC"/>
              </a:solidFill>
              <a:effectLst>
                <a:outerShdw blurRad="38100" dist="38100" dir="2700000" algn="tl">
                  <a:srgbClr val="000000"/>
                </a:outerShdw>
              </a:effectLst>
            </a:endParaRPr>
          </a:p>
        </p:txBody>
      </p:sp>
      <p:sp>
        <p:nvSpPr>
          <p:cNvPr id="302085" name="Rectangle 5"/>
          <p:cNvSpPr>
            <a:spLocks noChangeArrowheads="1"/>
          </p:cNvSpPr>
          <p:nvPr/>
        </p:nvSpPr>
        <p:spPr bwMode="auto">
          <a:xfrm>
            <a:off x="42863" y="1911350"/>
            <a:ext cx="3449637"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massagetal        =</a:t>
            </a:r>
            <a:endParaRPr lang="nl-NL" sz="3200" b="1">
              <a:solidFill>
                <a:srgbClr val="3333CC"/>
              </a:solidFill>
              <a:effectLst>
                <a:outerShdw blurRad="38100" dist="38100" dir="2700000" algn="tl">
                  <a:srgbClr val="000000"/>
                </a:outerShdw>
              </a:effectLst>
            </a:endParaRPr>
          </a:p>
        </p:txBody>
      </p:sp>
      <p:sp>
        <p:nvSpPr>
          <p:cNvPr id="302086" name="Rectangle 6"/>
          <p:cNvSpPr>
            <a:spLocks noChangeArrowheads="1"/>
          </p:cNvSpPr>
          <p:nvPr/>
        </p:nvSpPr>
        <p:spPr bwMode="auto">
          <a:xfrm>
            <a:off x="3225800" y="1878013"/>
            <a:ext cx="4800600" cy="642937"/>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aantal kerndeeltjes</a:t>
            </a:r>
            <a:endParaRPr lang="nl-NL" sz="3200" b="1">
              <a:solidFill>
                <a:srgbClr val="3333CC"/>
              </a:solidFill>
              <a:effectLst>
                <a:outerShdw blurRad="38100" dist="38100" dir="2700000" algn="tl">
                  <a:srgbClr val="000000"/>
                </a:outerShdw>
              </a:effectLst>
            </a:endParaRPr>
          </a:p>
        </p:txBody>
      </p:sp>
      <p:sp>
        <p:nvSpPr>
          <p:cNvPr id="302087" name="Rectangle 7"/>
          <p:cNvSpPr>
            <a:spLocks noGrp="1" noChangeArrowheads="1"/>
          </p:cNvSpPr>
          <p:nvPr>
            <p:ph type="ctrTitle"/>
          </p:nvPr>
        </p:nvSpPr>
        <p:spPr>
          <a:xfrm>
            <a:off x="0" y="0"/>
            <a:ext cx="7772400" cy="692150"/>
          </a:xfrm>
        </p:spPr>
        <p:txBody>
          <a:bodyPr/>
          <a:lstStyle/>
          <a:p>
            <a:pPr algn="l" eaLnBrk="1" hangingPunct="1">
              <a:defRPr/>
            </a:pPr>
            <a:r>
              <a:rPr lang="en-US" sz="4000" b="1">
                <a:solidFill>
                  <a:srgbClr val="FF3300"/>
                </a:solidFill>
                <a:effectLst>
                  <a:outerShdw blurRad="38100" dist="38100" dir="2700000" algn="tl">
                    <a:srgbClr val="000000"/>
                  </a:outerShdw>
                </a:effectLst>
              </a:rPr>
              <a:t>Een atoom:</a:t>
            </a:r>
            <a:endParaRPr lang="nl-NL" sz="4000" b="1">
              <a:solidFill>
                <a:srgbClr val="FF3300"/>
              </a:solidFill>
              <a:effectLst>
                <a:outerShdw blurRad="38100" dist="38100" dir="2700000" algn="tl">
                  <a:srgbClr val="000000"/>
                </a:outerShdw>
              </a:effectLst>
            </a:endParaRPr>
          </a:p>
        </p:txBody>
      </p:sp>
      <p:sp>
        <p:nvSpPr>
          <p:cNvPr id="302088" name="Rectangle 8"/>
          <p:cNvSpPr>
            <a:spLocks noChangeArrowheads="1"/>
          </p:cNvSpPr>
          <p:nvPr/>
        </p:nvSpPr>
        <p:spPr bwMode="auto">
          <a:xfrm>
            <a:off x="0" y="3319463"/>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200" b="1">
                <a:solidFill>
                  <a:srgbClr val="3333CC"/>
                </a:solidFill>
                <a:effectLst>
                  <a:outerShdw blurRad="38100" dist="38100" dir="2700000" algn="tl">
                    <a:srgbClr val="000000"/>
                  </a:outerShdw>
                </a:effectLst>
              </a:rPr>
              <a:t>Zie BasisBINAS voor </a:t>
            </a:r>
            <a:r>
              <a:rPr lang="en-US" sz="3200" b="1" u="sng">
                <a:solidFill>
                  <a:srgbClr val="3333CC"/>
                </a:solidFill>
                <a:effectLst>
                  <a:outerShdw blurRad="38100" dist="38100" dir="2700000" algn="tl">
                    <a:srgbClr val="000000"/>
                  </a:outerShdw>
                </a:effectLst>
              </a:rPr>
              <a:t>atoomnummer</a:t>
            </a:r>
            <a:r>
              <a:rPr lang="en-US" sz="3200" b="1">
                <a:solidFill>
                  <a:srgbClr val="3333CC"/>
                </a:solidFill>
                <a:effectLst>
                  <a:outerShdw blurRad="38100" dist="38100" dir="2700000" algn="tl">
                    <a:srgbClr val="000000"/>
                  </a:outerShdw>
                </a:effectLst>
              </a:rPr>
              <a:t>, </a:t>
            </a:r>
            <a:r>
              <a:rPr lang="en-US" sz="3200" b="1" u="sng">
                <a:solidFill>
                  <a:srgbClr val="3333CC"/>
                </a:solidFill>
                <a:effectLst>
                  <a:outerShdw blurRad="38100" dist="38100" dir="2700000" algn="tl">
                    <a:srgbClr val="000000"/>
                  </a:outerShdw>
                </a:effectLst>
              </a:rPr>
              <a:t>massagetal</a:t>
            </a:r>
            <a:endParaRPr lang="nl-NL" sz="3200" b="1" u="sng">
              <a:solidFill>
                <a:srgbClr val="3333CC"/>
              </a:solidFill>
              <a:effectLst>
                <a:outerShdw blurRad="38100" dist="38100" dir="2700000" algn="tl">
                  <a:srgbClr val="000000"/>
                </a:outerShdw>
              </a:effectLst>
            </a:endParaRPr>
          </a:p>
        </p:txBody>
      </p:sp>
      <p:sp>
        <p:nvSpPr>
          <p:cNvPr id="302089" name="Rectangle 9"/>
          <p:cNvSpPr>
            <a:spLocks noChangeArrowheads="1"/>
          </p:cNvSpPr>
          <p:nvPr/>
        </p:nvSpPr>
        <p:spPr bwMode="auto">
          <a:xfrm>
            <a:off x="2898775" y="2349500"/>
            <a:ext cx="5921375"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 aantal protonen + neutronen</a:t>
            </a:r>
            <a:endParaRPr lang="nl-NL" sz="3200" b="1">
              <a:solidFill>
                <a:srgbClr val="3333CC"/>
              </a:solidFill>
              <a:effectLst>
                <a:outerShdw blurRad="38100" dist="38100" dir="2700000" algn="tl">
                  <a:srgbClr val="000000"/>
                </a:outerShdw>
              </a:effectLst>
            </a:endParaRPr>
          </a:p>
        </p:txBody>
      </p:sp>
      <p:grpSp>
        <p:nvGrpSpPr>
          <p:cNvPr id="302102" name="Group 22"/>
          <p:cNvGrpSpPr>
            <a:grpSpLocks/>
          </p:cNvGrpSpPr>
          <p:nvPr/>
        </p:nvGrpSpPr>
        <p:grpSpPr bwMode="auto">
          <a:xfrm>
            <a:off x="50800" y="44450"/>
            <a:ext cx="8820150" cy="3008313"/>
            <a:chOff x="48" y="124"/>
            <a:chExt cx="5556" cy="1537"/>
          </a:xfrm>
        </p:grpSpPr>
        <p:sp>
          <p:nvSpPr>
            <p:cNvPr id="272395" name="AutoShape 23"/>
            <p:cNvSpPr>
              <a:spLocks noChangeArrowheads="1"/>
            </p:cNvSpPr>
            <p:nvPr/>
          </p:nvSpPr>
          <p:spPr bwMode="auto">
            <a:xfrm>
              <a:off x="48" y="436"/>
              <a:ext cx="5556" cy="1225"/>
            </a:xfrm>
            <a:prstGeom prst="roundRect">
              <a:avLst>
                <a:gd name="adj" fmla="val 16667"/>
              </a:avLst>
            </a:prstGeom>
            <a:noFill/>
            <a:ln w="5715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02104" name="Text Box 24"/>
            <p:cNvSpPr txBox="1">
              <a:spLocks noChangeArrowheads="1"/>
            </p:cNvSpPr>
            <p:nvPr/>
          </p:nvSpPr>
          <p:spPr bwMode="auto">
            <a:xfrm>
              <a:off x="2426" y="124"/>
              <a:ext cx="1316" cy="234"/>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400" b="1">
                  <a:solidFill>
                    <a:srgbClr val="FF66FF"/>
                  </a:solidFill>
                  <a:effectLst>
                    <a:outerShdw blurRad="38100" dist="38100" dir="2700000" algn="tl">
                      <a:srgbClr val="000000"/>
                    </a:outerShdw>
                  </a:effectLst>
                  <a:latin typeface="Comic Sans MS" pitchFamily="66" charset="0"/>
                </a:rPr>
                <a:t>Leerwerk!!!</a:t>
              </a:r>
            </a:p>
          </p:txBody>
        </p:sp>
      </p:grpSp>
      <p:sp>
        <p:nvSpPr>
          <p:cNvPr id="272394" name="Text Box 26"/>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1275107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2087"/>
                                        </p:tgtEl>
                                        <p:attrNameLst>
                                          <p:attrName>style.visibility</p:attrName>
                                        </p:attrNameLst>
                                      </p:cBhvr>
                                      <p:to>
                                        <p:strVal val="visible"/>
                                      </p:to>
                                    </p:set>
                                    <p:animEffect transition="in" filter="wipe(left)">
                                      <p:cBhvr>
                                        <p:cTn id="7" dur="500"/>
                                        <p:tgtEl>
                                          <p:spTgt spid="302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Effect transition="in" filter="wipe(left)">
                                      <p:cBhvr>
                                        <p:cTn id="12" dur="500"/>
                                        <p:tgtEl>
                                          <p:spTgt spid="3020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2083"/>
                                        </p:tgtEl>
                                        <p:attrNameLst>
                                          <p:attrName>style.visibility</p:attrName>
                                        </p:attrNameLst>
                                      </p:cBhvr>
                                      <p:to>
                                        <p:strVal val="visible"/>
                                      </p:to>
                                    </p:set>
                                    <p:animEffect transition="in" filter="wipe(left)">
                                      <p:cBhvr>
                                        <p:cTn id="17" dur="500"/>
                                        <p:tgtEl>
                                          <p:spTgt spid="3020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2084"/>
                                        </p:tgtEl>
                                        <p:attrNameLst>
                                          <p:attrName>style.visibility</p:attrName>
                                        </p:attrNameLst>
                                      </p:cBhvr>
                                      <p:to>
                                        <p:strVal val="visible"/>
                                      </p:to>
                                    </p:set>
                                    <p:animEffect transition="in" filter="wipe(left)">
                                      <p:cBhvr>
                                        <p:cTn id="22" dur="500"/>
                                        <p:tgtEl>
                                          <p:spTgt spid="3020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2085"/>
                                        </p:tgtEl>
                                        <p:attrNameLst>
                                          <p:attrName>style.visibility</p:attrName>
                                        </p:attrNameLst>
                                      </p:cBhvr>
                                      <p:to>
                                        <p:strVal val="visible"/>
                                      </p:to>
                                    </p:set>
                                    <p:animEffect transition="in" filter="wipe(left)">
                                      <p:cBhvr>
                                        <p:cTn id="27" dur="500"/>
                                        <p:tgtEl>
                                          <p:spTgt spid="3020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2086"/>
                                        </p:tgtEl>
                                        <p:attrNameLst>
                                          <p:attrName>style.visibility</p:attrName>
                                        </p:attrNameLst>
                                      </p:cBhvr>
                                      <p:to>
                                        <p:strVal val="visible"/>
                                      </p:to>
                                    </p:set>
                                    <p:animEffect transition="in" filter="wipe(left)">
                                      <p:cBhvr>
                                        <p:cTn id="32" dur="500"/>
                                        <p:tgtEl>
                                          <p:spTgt spid="3020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2089"/>
                                        </p:tgtEl>
                                        <p:attrNameLst>
                                          <p:attrName>style.visibility</p:attrName>
                                        </p:attrNameLst>
                                      </p:cBhvr>
                                      <p:to>
                                        <p:strVal val="visible"/>
                                      </p:to>
                                    </p:set>
                                    <p:animEffect transition="in" filter="wipe(left)">
                                      <p:cBhvr>
                                        <p:cTn id="37" dur="500"/>
                                        <p:tgtEl>
                                          <p:spTgt spid="3020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2088"/>
                                        </p:tgtEl>
                                        <p:attrNameLst>
                                          <p:attrName>style.visibility</p:attrName>
                                        </p:attrNameLst>
                                      </p:cBhvr>
                                      <p:to>
                                        <p:strVal val="visible"/>
                                      </p:to>
                                    </p:set>
                                    <p:animEffect transition="in" filter="wipe(left)">
                                      <p:cBhvr>
                                        <p:cTn id="42" dur="500"/>
                                        <p:tgtEl>
                                          <p:spTgt spid="3020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02102"/>
                                        </p:tgtEl>
                                        <p:attrNameLst>
                                          <p:attrName>style.visibility</p:attrName>
                                        </p:attrNameLst>
                                      </p:cBhvr>
                                      <p:to>
                                        <p:strVal val="visible"/>
                                      </p:to>
                                    </p:set>
                                    <p:anim calcmode="lin" valueType="num">
                                      <p:cBhvr additive="base">
                                        <p:cTn id="47" dur="500" fill="hold"/>
                                        <p:tgtEl>
                                          <p:spTgt spid="302102"/>
                                        </p:tgtEl>
                                        <p:attrNameLst>
                                          <p:attrName>ppt_x</p:attrName>
                                        </p:attrNameLst>
                                      </p:cBhvr>
                                      <p:tavLst>
                                        <p:tav tm="0">
                                          <p:val>
                                            <p:strVal val="#ppt_x"/>
                                          </p:val>
                                        </p:tav>
                                        <p:tav tm="100000">
                                          <p:val>
                                            <p:strVal val="#ppt_x"/>
                                          </p:val>
                                        </p:tav>
                                      </p:tavLst>
                                    </p:anim>
                                    <p:anim calcmode="lin" valueType="num">
                                      <p:cBhvr additive="base">
                                        <p:cTn id="48" dur="500" fill="hold"/>
                                        <p:tgtEl>
                                          <p:spTgt spid="302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utoUpdateAnimBg="0"/>
      <p:bldP spid="302083" grpId="0" autoUpdateAnimBg="0"/>
      <p:bldP spid="302084" grpId="0" autoUpdateAnimBg="0"/>
      <p:bldP spid="302085" grpId="0" autoUpdateAnimBg="0"/>
      <p:bldP spid="302086" grpId="0" autoUpdateAnimBg="0"/>
      <p:bldP spid="302087" grpId="0" autoUpdateAnimBg="0"/>
      <p:bldP spid="302088" grpId="0" autoUpdateAnimBg="0"/>
      <p:bldP spid="30208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5" name="Rectangle 7"/>
          <p:cNvSpPr>
            <a:spLocks noGrp="1" noChangeArrowheads="1"/>
          </p:cNvSpPr>
          <p:nvPr>
            <p:ph type="ctrTitle"/>
          </p:nvPr>
        </p:nvSpPr>
        <p:spPr>
          <a:xfrm>
            <a:off x="0" y="0"/>
            <a:ext cx="7772400" cy="692150"/>
          </a:xfrm>
        </p:spPr>
        <p:txBody>
          <a:bodyPr/>
          <a:lstStyle/>
          <a:p>
            <a:pPr algn="l" eaLnBrk="1" hangingPunct="1">
              <a:defRPr/>
            </a:pPr>
            <a:r>
              <a:rPr lang="en-US" sz="4000" b="1">
                <a:solidFill>
                  <a:srgbClr val="FF3300"/>
                </a:solidFill>
                <a:effectLst>
                  <a:outerShdw blurRad="38100" dist="38100" dir="2700000" algn="tl">
                    <a:srgbClr val="000000"/>
                  </a:outerShdw>
                </a:effectLst>
              </a:rPr>
              <a:t>Bouw van een atoom:</a:t>
            </a:r>
            <a:endParaRPr lang="nl-NL" sz="4000" b="1">
              <a:solidFill>
                <a:srgbClr val="FF3300"/>
              </a:solidFill>
              <a:effectLst>
                <a:outerShdw blurRad="38100" dist="38100" dir="2700000" algn="tl">
                  <a:srgbClr val="000000"/>
                </a:outerShdw>
              </a:effectLst>
            </a:endParaRPr>
          </a:p>
        </p:txBody>
      </p:sp>
      <p:sp>
        <p:nvSpPr>
          <p:cNvPr id="319496" name="Rectangle 8"/>
          <p:cNvSpPr>
            <a:spLocks noChangeArrowheads="1"/>
          </p:cNvSpPr>
          <p:nvPr/>
        </p:nvSpPr>
        <p:spPr bwMode="auto">
          <a:xfrm>
            <a:off x="0" y="5373688"/>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defRPr/>
            </a:pPr>
            <a:r>
              <a:rPr lang="en-US" sz="3200" b="1">
                <a:solidFill>
                  <a:srgbClr val="FF3300"/>
                </a:solidFill>
                <a:effectLst>
                  <a:outerShdw blurRad="38100" dist="38100" dir="2700000" algn="tl">
                    <a:srgbClr val="000000"/>
                  </a:outerShdw>
                </a:effectLst>
              </a:rPr>
              <a:t>4.</a:t>
            </a:r>
            <a:r>
              <a:rPr lang="en-US" sz="3200" b="1">
                <a:solidFill>
                  <a:srgbClr val="3333CC"/>
                </a:solidFill>
                <a:effectLst>
                  <a:outerShdw blurRad="38100" dist="38100" dir="2700000" algn="tl">
                    <a:srgbClr val="000000"/>
                  </a:outerShdw>
                </a:effectLst>
              </a:rPr>
              <a:t> Zie BasisBINAS: atoomnummer 8 is zuurstof</a:t>
            </a:r>
            <a:endParaRPr lang="nl-NL" sz="3200" b="1" u="sng">
              <a:solidFill>
                <a:srgbClr val="3333CC"/>
              </a:solidFill>
              <a:effectLst>
                <a:outerShdw blurRad="38100" dist="38100" dir="2700000" algn="tl">
                  <a:srgbClr val="000000"/>
                </a:outerShdw>
              </a:effectLst>
            </a:endParaRPr>
          </a:p>
        </p:txBody>
      </p:sp>
      <p:sp>
        <p:nvSpPr>
          <p:cNvPr id="319497" name="Rectangle 9"/>
          <p:cNvSpPr>
            <a:spLocks noChangeArrowheads="1"/>
          </p:cNvSpPr>
          <p:nvPr/>
        </p:nvSpPr>
        <p:spPr bwMode="auto">
          <a:xfrm>
            <a:off x="0" y="2708275"/>
            <a:ext cx="8820150"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1.</a:t>
            </a:r>
            <a:r>
              <a:rPr lang="en-US" sz="3200" b="1">
                <a:solidFill>
                  <a:srgbClr val="3333CC"/>
                </a:solidFill>
                <a:effectLst>
                  <a:outerShdw blurRad="38100" dist="38100" dir="2700000" algn="tl">
                    <a:srgbClr val="000000"/>
                  </a:outerShdw>
                </a:effectLst>
              </a:rPr>
              <a:t> Dit atoom bestaat uit </a:t>
            </a:r>
            <a:r>
              <a:rPr lang="en-US" sz="3200" b="1" u="sng">
                <a:solidFill>
                  <a:srgbClr val="000000"/>
                </a:solidFill>
                <a:effectLst>
                  <a:outerShdw blurRad="38100" dist="38100" dir="2700000" algn="tl">
                    <a:srgbClr val="FFFFFF"/>
                  </a:outerShdw>
                </a:effectLst>
              </a:rPr>
              <a:t>8e</a:t>
            </a:r>
            <a:r>
              <a:rPr lang="en-US" sz="3200" b="1">
                <a:solidFill>
                  <a:srgbClr val="3333CC"/>
                </a:solidFill>
                <a:effectLst>
                  <a:outerShdw blurRad="38100" dist="38100" dir="2700000" algn="tl">
                    <a:srgbClr val="000000"/>
                  </a:outerShdw>
                </a:effectLst>
              </a:rPr>
              <a:t> dus </a:t>
            </a:r>
            <a:r>
              <a:rPr lang="en-US" sz="3200" b="1" u="sng">
                <a:solidFill>
                  <a:srgbClr val="FF3300"/>
                </a:solidFill>
                <a:effectLst>
                  <a:outerShdw blurRad="38100" dist="38100" dir="2700000" algn="tl">
                    <a:srgbClr val="000000"/>
                  </a:outerShdw>
                </a:effectLst>
              </a:rPr>
              <a:t>8p</a:t>
            </a:r>
            <a:r>
              <a:rPr lang="en-US" sz="3200" b="1">
                <a:solidFill>
                  <a:srgbClr val="FF3300"/>
                </a:solidFill>
                <a:effectLst>
                  <a:outerShdw blurRad="38100" dist="38100" dir="2700000" algn="tl">
                    <a:srgbClr val="000000"/>
                  </a:outerShdw>
                </a:effectLst>
              </a:rPr>
              <a:t> en </a:t>
            </a:r>
            <a:r>
              <a:rPr lang="en-US" sz="3200" b="1" u="sng">
                <a:solidFill>
                  <a:srgbClr val="3333CC"/>
                </a:solidFill>
                <a:effectLst>
                  <a:outerShdw blurRad="38100" dist="38100" dir="2700000" algn="tl">
                    <a:srgbClr val="000000"/>
                  </a:outerShdw>
                </a:effectLst>
              </a:rPr>
              <a:t>11n</a:t>
            </a:r>
            <a:endParaRPr lang="nl-NL" sz="3200" b="1">
              <a:solidFill>
                <a:srgbClr val="3333CC"/>
              </a:solidFill>
              <a:effectLst>
                <a:outerShdw blurRad="38100" dist="38100" dir="2700000" algn="tl">
                  <a:srgbClr val="000000"/>
                </a:outerShdw>
              </a:effectLst>
            </a:endParaRPr>
          </a:p>
        </p:txBody>
      </p:sp>
      <p:sp>
        <p:nvSpPr>
          <p:cNvPr id="273412" name="Text Box 13"/>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grpSp>
        <p:nvGrpSpPr>
          <p:cNvPr id="319512" name="Group 24"/>
          <p:cNvGrpSpPr>
            <a:grpSpLocks/>
          </p:cNvGrpSpPr>
          <p:nvPr/>
        </p:nvGrpSpPr>
        <p:grpSpPr bwMode="auto">
          <a:xfrm>
            <a:off x="6173788" y="74613"/>
            <a:ext cx="2859087" cy="2859087"/>
            <a:chOff x="1111" y="1888"/>
            <a:chExt cx="1801" cy="1801"/>
          </a:xfrm>
        </p:grpSpPr>
        <p:grpSp>
          <p:nvGrpSpPr>
            <p:cNvPr id="273418" name="Group 22"/>
            <p:cNvGrpSpPr>
              <a:grpSpLocks/>
            </p:cNvGrpSpPr>
            <p:nvPr/>
          </p:nvGrpSpPr>
          <p:grpSpPr bwMode="auto">
            <a:xfrm>
              <a:off x="1111" y="1888"/>
              <a:ext cx="1801" cy="1801"/>
              <a:chOff x="3158" y="2165"/>
              <a:chExt cx="1801" cy="1801"/>
            </a:xfrm>
          </p:grpSpPr>
          <p:sp>
            <p:nvSpPr>
              <p:cNvPr id="273420" name="Oval 14"/>
              <p:cNvSpPr>
                <a:spLocks noChangeAspect="1" noChangeArrowheads="1"/>
              </p:cNvSpPr>
              <p:nvPr/>
            </p:nvSpPr>
            <p:spPr bwMode="auto">
              <a:xfrm>
                <a:off x="3158" y="2165"/>
                <a:ext cx="1801" cy="1801"/>
              </a:xfrm>
              <a:prstGeom prst="ellipse">
                <a:avLst/>
              </a:prstGeom>
              <a:solidFill>
                <a:srgbClr val="99CC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73421" name="Group 18"/>
              <p:cNvGrpSpPr>
                <a:grpSpLocks/>
              </p:cNvGrpSpPr>
              <p:nvPr/>
            </p:nvGrpSpPr>
            <p:grpSpPr bwMode="auto">
              <a:xfrm>
                <a:off x="3817" y="2814"/>
                <a:ext cx="571" cy="486"/>
                <a:chOff x="2880" y="2763"/>
                <a:chExt cx="571" cy="486"/>
              </a:xfrm>
            </p:grpSpPr>
            <p:sp>
              <p:nvSpPr>
                <p:cNvPr id="273422" name="Oval 15"/>
                <p:cNvSpPr>
                  <a:spLocks noChangeAspect="1" noChangeArrowheads="1"/>
                </p:cNvSpPr>
                <p:nvPr/>
              </p:nvSpPr>
              <p:spPr bwMode="auto">
                <a:xfrm>
                  <a:off x="2880" y="2795"/>
                  <a:ext cx="454" cy="454"/>
                </a:xfrm>
                <a:prstGeom prst="ellipse">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3423" name="Text Box 16"/>
                <p:cNvSpPr txBox="1">
                  <a:spLocks noChangeArrowheads="1"/>
                </p:cNvSpPr>
                <p:nvPr/>
              </p:nvSpPr>
              <p:spPr bwMode="auto">
                <a:xfrm>
                  <a:off x="2952" y="2763"/>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FF3300"/>
                      </a:solidFill>
                    </a:rPr>
                    <a:t>8p</a:t>
                  </a:r>
                </a:p>
              </p:txBody>
            </p:sp>
            <p:sp>
              <p:nvSpPr>
                <p:cNvPr id="273424" name="Text Box 17"/>
                <p:cNvSpPr txBox="1">
                  <a:spLocks noChangeArrowheads="1"/>
                </p:cNvSpPr>
                <p:nvPr/>
              </p:nvSpPr>
              <p:spPr bwMode="auto">
                <a:xfrm>
                  <a:off x="2925" y="2952"/>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3333CC"/>
                      </a:solidFill>
                    </a:rPr>
                    <a:t>11n</a:t>
                  </a:r>
                </a:p>
              </p:txBody>
            </p:sp>
          </p:grpSp>
        </p:grpSp>
        <p:sp>
          <p:nvSpPr>
            <p:cNvPr id="273419" name="Text Box 23"/>
            <p:cNvSpPr txBox="1">
              <a:spLocks noChangeArrowheads="1"/>
            </p:cNvSpPr>
            <p:nvPr/>
          </p:nvSpPr>
          <p:spPr bwMode="auto">
            <a:xfrm>
              <a:off x="1292" y="2387"/>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000000"/>
                  </a:solidFill>
                </a:rPr>
                <a:t>8e</a:t>
              </a:r>
            </a:p>
          </p:txBody>
        </p:sp>
      </p:grpSp>
      <p:sp>
        <p:nvSpPr>
          <p:cNvPr id="319515" name="Rectangle 27"/>
          <p:cNvSpPr>
            <a:spLocks noChangeArrowheads="1"/>
          </p:cNvSpPr>
          <p:nvPr/>
        </p:nvSpPr>
        <p:spPr bwMode="auto">
          <a:xfrm>
            <a:off x="0" y="3213100"/>
            <a:ext cx="9144000"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Afspraak:</a:t>
            </a:r>
            <a:endParaRPr lang="nl-NL" sz="3200" b="1">
              <a:solidFill>
                <a:srgbClr val="3333CC"/>
              </a:solidFill>
              <a:effectLst>
                <a:outerShdw blurRad="38100" dist="38100" dir="2700000" algn="tl">
                  <a:srgbClr val="000000"/>
                </a:outerShdw>
              </a:effectLst>
            </a:endParaRPr>
          </a:p>
        </p:txBody>
      </p:sp>
      <p:sp>
        <p:nvSpPr>
          <p:cNvPr id="319516" name="Rectangle 28"/>
          <p:cNvSpPr>
            <a:spLocks noChangeArrowheads="1"/>
          </p:cNvSpPr>
          <p:nvPr/>
        </p:nvSpPr>
        <p:spPr bwMode="auto">
          <a:xfrm>
            <a:off x="0" y="3716338"/>
            <a:ext cx="9144000"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2.</a:t>
            </a:r>
            <a:r>
              <a:rPr lang="en-US" sz="3200" b="1">
                <a:solidFill>
                  <a:srgbClr val="3333CC"/>
                </a:solidFill>
                <a:effectLst>
                  <a:outerShdw blurRad="38100" dist="38100" dir="2700000" algn="tl">
                    <a:srgbClr val="000000"/>
                  </a:outerShdw>
                </a:effectLst>
              </a:rPr>
              <a:t> Atoomnummer = 8 (aantal e dus aantal p)</a:t>
            </a:r>
            <a:endParaRPr lang="nl-NL" sz="3200" b="1">
              <a:solidFill>
                <a:srgbClr val="3333CC"/>
              </a:solidFill>
              <a:effectLst>
                <a:outerShdw blurRad="38100" dist="38100" dir="2700000" algn="tl">
                  <a:srgbClr val="000000"/>
                </a:outerShdw>
              </a:effectLst>
            </a:endParaRPr>
          </a:p>
        </p:txBody>
      </p:sp>
      <p:sp>
        <p:nvSpPr>
          <p:cNvPr id="319517" name="Rectangle 29"/>
          <p:cNvSpPr>
            <a:spLocks noChangeArrowheads="1"/>
          </p:cNvSpPr>
          <p:nvPr/>
        </p:nvSpPr>
        <p:spPr bwMode="auto">
          <a:xfrm>
            <a:off x="0" y="4292600"/>
            <a:ext cx="9144000" cy="1009650"/>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3.</a:t>
            </a:r>
            <a:r>
              <a:rPr lang="en-US" sz="3200" b="1">
                <a:solidFill>
                  <a:srgbClr val="3333CC"/>
                </a:solidFill>
                <a:effectLst>
                  <a:outerShdw blurRad="38100" dist="38100" dir="2700000" algn="tl">
                    <a:srgbClr val="000000"/>
                  </a:outerShdw>
                </a:effectLst>
              </a:rPr>
              <a:t> Massagetal = 19 (aantal p + aantal n)</a:t>
            </a:r>
            <a:br>
              <a:rPr lang="en-US" sz="3200" b="1">
                <a:solidFill>
                  <a:srgbClr val="3333CC"/>
                </a:solidFill>
                <a:effectLst>
                  <a:outerShdw blurRad="38100" dist="38100" dir="2700000" algn="tl">
                    <a:srgbClr val="000000"/>
                  </a:outerShdw>
                </a:effectLst>
              </a:rPr>
            </a:br>
            <a:r>
              <a:rPr lang="en-US" sz="3200" b="1">
                <a:solidFill>
                  <a:srgbClr val="3333CC"/>
                </a:solidFill>
                <a:effectLst>
                  <a:outerShdw blurRad="38100" dist="38100" dir="2700000" algn="tl">
                    <a:srgbClr val="000000"/>
                  </a:outerShdw>
                </a:effectLst>
              </a:rPr>
              <a:t>                                (aantal kerndeeltjes)</a:t>
            </a:r>
            <a:endParaRPr lang="nl-NL" sz="3200" b="1">
              <a:solidFill>
                <a:srgbClr val="3333CC"/>
              </a:solidFill>
              <a:effectLst>
                <a:outerShdw blurRad="38100" dist="38100" dir="2700000" algn="tl">
                  <a:srgbClr val="000000"/>
                </a:outerShdw>
              </a:effectLst>
            </a:endParaRPr>
          </a:p>
        </p:txBody>
      </p:sp>
      <p:sp>
        <p:nvSpPr>
          <p:cNvPr id="319518" name="Rectangle 30"/>
          <p:cNvSpPr>
            <a:spLocks noChangeArrowheads="1"/>
          </p:cNvSpPr>
          <p:nvPr/>
        </p:nvSpPr>
        <p:spPr bwMode="auto">
          <a:xfrm>
            <a:off x="-36513" y="5878513"/>
            <a:ext cx="9144001"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5.</a:t>
            </a:r>
            <a:r>
              <a:rPr lang="en-US" sz="3200" b="1">
                <a:solidFill>
                  <a:srgbClr val="3333CC"/>
                </a:solidFill>
                <a:effectLst>
                  <a:outerShdw blurRad="38100" dist="38100" dir="2700000" algn="tl">
                    <a:srgbClr val="000000"/>
                  </a:outerShdw>
                </a:effectLst>
              </a:rPr>
              <a:t> Notatie van dit atoom: </a:t>
            </a:r>
            <a:r>
              <a:rPr lang="en-US" sz="3200" b="1" u="sng">
                <a:solidFill>
                  <a:srgbClr val="3333CC"/>
                </a:solidFill>
                <a:effectLst>
                  <a:outerShdw blurRad="38100" dist="38100" dir="2700000" algn="tl">
                    <a:srgbClr val="000000"/>
                  </a:outerShdw>
                </a:effectLst>
              </a:rPr>
              <a:t>O-19</a:t>
            </a:r>
            <a:endParaRPr lang="nl-NL" sz="3200" b="1" u="sng">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3063786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9495"/>
                                        </p:tgtEl>
                                        <p:attrNameLst>
                                          <p:attrName>style.visibility</p:attrName>
                                        </p:attrNameLst>
                                      </p:cBhvr>
                                      <p:to>
                                        <p:strVal val="visible"/>
                                      </p:to>
                                    </p:set>
                                    <p:animEffect transition="in" filter="wipe(left)">
                                      <p:cBhvr>
                                        <p:cTn id="7" dur="500"/>
                                        <p:tgtEl>
                                          <p:spTgt spid="31949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19512"/>
                                        </p:tgtEl>
                                        <p:attrNameLst>
                                          <p:attrName>style.visibility</p:attrName>
                                        </p:attrNameLst>
                                      </p:cBhvr>
                                      <p:to>
                                        <p:strVal val="visible"/>
                                      </p:to>
                                    </p:set>
                                    <p:animEffect transition="in" filter="dissolve">
                                      <p:cBhvr>
                                        <p:cTn id="11" dur="1000"/>
                                        <p:tgtEl>
                                          <p:spTgt spid="3195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9497"/>
                                        </p:tgtEl>
                                        <p:attrNameLst>
                                          <p:attrName>style.visibility</p:attrName>
                                        </p:attrNameLst>
                                      </p:cBhvr>
                                      <p:to>
                                        <p:strVal val="visible"/>
                                      </p:to>
                                    </p:set>
                                    <p:animEffect transition="in" filter="wipe(left)">
                                      <p:cBhvr>
                                        <p:cTn id="16" dur="500"/>
                                        <p:tgtEl>
                                          <p:spTgt spid="3194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9515"/>
                                        </p:tgtEl>
                                        <p:attrNameLst>
                                          <p:attrName>style.visibility</p:attrName>
                                        </p:attrNameLst>
                                      </p:cBhvr>
                                      <p:to>
                                        <p:strVal val="visible"/>
                                      </p:to>
                                    </p:set>
                                    <p:animEffect transition="in" filter="wipe(left)">
                                      <p:cBhvr>
                                        <p:cTn id="21" dur="500"/>
                                        <p:tgtEl>
                                          <p:spTgt spid="3195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9516"/>
                                        </p:tgtEl>
                                        <p:attrNameLst>
                                          <p:attrName>style.visibility</p:attrName>
                                        </p:attrNameLst>
                                      </p:cBhvr>
                                      <p:to>
                                        <p:strVal val="visible"/>
                                      </p:to>
                                    </p:set>
                                    <p:animEffect transition="in" filter="wipe(left)">
                                      <p:cBhvr>
                                        <p:cTn id="26" dur="500"/>
                                        <p:tgtEl>
                                          <p:spTgt spid="3195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9517"/>
                                        </p:tgtEl>
                                        <p:attrNameLst>
                                          <p:attrName>style.visibility</p:attrName>
                                        </p:attrNameLst>
                                      </p:cBhvr>
                                      <p:to>
                                        <p:strVal val="visible"/>
                                      </p:to>
                                    </p:set>
                                    <p:animEffect transition="in" filter="wipe(left)">
                                      <p:cBhvr>
                                        <p:cTn id="31" dur="500"/>
                                        <p:tgtEl>
                                          <p:spTgt spid="3195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19496"/>
                                        </p:tgtEl>
                                        <p:attrNameLst>
                                          <p:attrName>style.visibility</p:attrName>
                                        </p:attrNameLst>
                                      </p:cBhvr>
                                      <p:to>
                                        <p:strVal val="visible"/>
                                      </p:to>
                                    </p:set>
                                    <p:animEffect transition="in" filter="wipe(left)">
                                      <p:cBhvr>
                                        <p:cTn id="36" dur="500"/>
                                        <p:tgtEl>
                                          <p:spTgt spid="3194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9518"/>
                                        </p:tgtEl>
                                        <p:attrNameLst>
                                          <p:attrName>style.visibility</p:attrName>
                                        </p:attrNameLst>
                                      </p:cBhvr>
                                      <p:to>
                                        <p:strVal val="visible"/>
                                      </p:to>
                                    </p:set>
                                    <p:animEffect transition="in" filter="wipe(left)">
                                      <p:cBhvr>
                                        <p:cTn id="41" dur="500"/>
                                        <p:tgtEl>
                                          <p:spTgt spid="319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5" grpId="0" autoUpdateAnimBg="0"/>
      <p:bldP spid="319496" grpId="0" autoUpdateAnimBg="0"/>
      <p:bldP spid="319497" grpId="0" autoUpdateAnimBg="0"/>
      <p:bldP spid="319515" grpId="0" autoUpdateAnimBg="0"/>
      <p:bldP spid="319516" grpId="0" autoUpdateAnimBg="0"/>
      <p:bldP spid="319517" grpId="0" autoUpdateAnimBg="0"/>
      <p:bldP spid="3195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3346" name="Group 2"/>
          <p:cNvGraphicFramePr>
            <a:graphicFrameLocks noGrp="1"/>
          </p:cNvGraphicFramePr>
          <p:nvPr/>
        </p:nvGraphicFramePr>
        <p:xfrm>
          <a:off x="22225" y="1227138"/>
          <a:ext cx="9082088" cy="4111788"/>
        </p:xfrm>
        <a:graphic>
          <a:graphicData uri="http://schemas.openxmlformats.org/drawingml/2006/table">
            <a:tbl>
              <a:tblPr/>
              <a:tblGrid>
                <a:gridCol w="1512888"/>
                <a:gridCol w="1655762"/>
                <a:gridCol w="1081088"/>
                <a:gridCol w="1295400"/>
                <a:gridCol w="2168525"/>
                <a:gridCol w="1368425"/>
              </a:tblGrid>
              <a:tr h="1219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Atoom-</a:t>
                      </a:r>
                      <a:b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b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nummer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stof</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Sym-</a:t>
                      </a:r>
                      <a:b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b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bool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Massa-</a:t>
                      </a:r>
                      <a:b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b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getal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Halfwaarde-</a:t>
                      </a:r>
                      <a:br>
                        <a:rPr kumimoji="0" lang="en-US"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br>
                      <a:r>
                        <a:rPr kumimoji="0" lang="en-US"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tijd</a:t>
                      </a:r>
                      <a:endPar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straling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waterstof</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2</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12,3 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el-GR"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β</a:t>
                      </a:r>
                      <a:r>
                        <a:rPr kumimoji="0" lang="nl-NL" sz="2800" b="1"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endParaRPr kumimoji="0" lang="el-GR" sz="2800" b="1"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helium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He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koolstof</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12</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5730j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t>
                      </a:r>
                      <a:br>
                        <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br>
                      <a:r>
                        <a:rPr kumimoji="0" lang="el-GR"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β</a:t>
                      </a:r>
                      <a:r>
                        <a:rPr kumimoji="0" lang="nl-NL" sz="2800" b="1"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endParaRPr kumimoji="0" lang="nl-NL" sz="2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3383" name="Rectangle 39"/>
          <p:cNvSpPr>
            <a:spLocks noGrp="1" noChangeArrowheads="1"/>
          </p:cNvSpPr>
          <p:nvPr>
            <p:ph type="ctrTitle"/>
          </p:nvPr>
        </p:nvSpPr>
        <p:spPr>
          <a:xfrm>
            <a:off x="0" y="76200"/>
            <a:ext cx="9144000" cy="838200"/>
          </a:xfrm>
        </p:spPr>
        <p:txBody>
          <a:bodyPr/>
          <a:lstStyle/>
          <a:p>
            <a:pPr algn="l" eaLnBrk="1" hangingPunct="1">
              <a:defRPr/>
            </a:pPr>
            <a:r>
              <a:rPr lang="en-US" b="1">
                <a:solidFill>
                  <a:srgbClr val="FF3300"/>
                </a:solidFill>
                <a:effectLst>
                  <a:outerShdw blurRad="38100" dist="38100" dir="2700000" algn="tl">
                    <a:srgbClr val="000000"/>
                  </a:outerShdw>
                </a:effectLst>
              </a:rPr>
              <a:t>BasisBINAS</a:t>
            </a:r>
            <a:r>
              <a:rPr lang="en-US" sz="3800" b="1">
                <a:solidFill>
                  <a:srgbClr val="FF3300"/>
                </a:solidFill>
                <a:effectLst>
                  <a:outerShdw blurRad="38100" dist="38100" dir="2700000" algn="tl">
                    <a:srgbClr val="000000"/>
                  </a:outerShdw>
                </a:effectLst>
              </a:rPr>
              <a:t>:</a:t>
            </a:r>
            <a:endParaRPr lang="nl-NL" b="1">
              <a:solidFill>
                <a:srgbClr val="FF3300"/>
              </a:solidFill>
              <a:effectLst>
                <a:outerShdw blurRad="38100" dist="38100" dir="2700000" algn="tl">
                  <a:srgbClr val="000000"/>
                </a:outerShdw>
              </a:effectLst>
            </a:endParaRPr>
          </a:p>
        </p:txBody>
      </p:sp>
      <p:sp>
        <p:nvSpPr>
          <p:cNvPr id="313384" name="AutoShape 40"/>
          <p:cNvSpPr>
            <a:spLocks noChangeArrowheads="1"/>
          </p:cNvSpPr>
          <p:nvPr/>
        </p:nvSpPr>
        <p:spPr bwMode="auto">
          <a:xfrm>
            <a:off x="179388" y="5734050"/>
            <a:ext cx="2016125" cy="896938"/>
          </a:xfrm>
          <a:prstGeom prst="wedgeRoundRectCallout">
            <a:avLst>
              <a:gd name="adj1" fmla="val -48819"/>
              <a:gd name="adj2" fmla="val -8875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aantal e =</a:t>
            </a:r>
            <a:br>
              <a:rPr lang="nl-NL" altLang="nl-NL" b="1">
                <a:solidFill>
                  <a:srgbClr val="000000"/>
                </a:solidFill>
                <a:latin typeface="Comic Sans MS" pitchFamily="66" charset="0"/>
              </a:rPr>
            </a:br>
            <a:r>
              <a:rPr lang="nl-NL" altLang="nl-NL" b="1">
                <a:solidFill>
                  <a:srgbClr val="000000"/>
                </a:solidFill>
                <a:latin typeface="Comic Sans MS" pitchFamily="66" charset="0"/>
              </a:rPr>
              <a:t>aantal p</a:t>
            </a:r>
          </a:p>
        </p:txBody>
      </p:sp>
      <p:sp>
        <p:nvSpPr>
          <p:cNvPr id="313385" name="AutoShape 41"/>
          <p:cNvSpPr>
            <a:spLocks noChangeArrowheads="1"/>
          </p:cNvSpPr>
          <p:nvPr/>
        </p:nvSpPr>
        <p:spPr bwMode="auto">
          <a:xfrm>
            <a:off x="3995738" y="6165850"/>
            <a:ext cx="2016125" cy="536575"/>
          </a:xfrm>
          <a:prstGeom prst="wedgeRoundRectCallout">
            <a:avLst>
              <a:gd name="adj1" fmla="val -18505"/>
              <a:gd name="adj2" fmla="val -21656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aantal n+p</a:t>
            </a:r>
          </a:p>
        </p:txBody>
      </p:sp>
      <p:sp>
        <p:nvSpPr>
          <p:cNvPr id="313386" name="Text Box 42"/>
          <p:cNvSpPr txBox="1">
            <a:spLocks noChangeArrowheads="1"/>
          </p:cNvSpPr>
          <p:nvPr/>
        </p:nvSpPr>
        <p:spPr bwMode="auto">
          <a:xfrm>
            <a:off x="5651500" y="1362075"/>
            <a:ext cx="2016125" cy="900113"/>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FF3300"/>
                </a:solidFill>
                <a:latin typeface="Comic Sans MS" pitchFamily="66" charset="0"/>
              </a:rPr>
              <a:t>Aantal n?</a:t>
            </a:r>
          </a:p>
        </p:txBody>
      </p:sp>
      <p:sp>
        <p:nvSpPr>
          <p:cNvPr id="313387" name="Text Box 43"/>
          <p:cNvSpPr txBox="1">
            <a:spLocks noChangeArrowheads="1"/>
          </p:cNvSpPr>
          <p:nvPr/>
        </p:nvSpPr>
        <p:spPr bwMode="auto">
          <a:xfrm>
            <a:off x="5656263" y="2454275"/>
            <a:ext cx="2016125" cy="431800"/>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FF3300"/>
                </a:solidFill>
                <a:latin typeface="Comic Sans MS" pitchFamily="66" charset="0"/>
              </a:rPr>
              <a:t>0</a:t>
            </a:r>
          </a:p>
        </p:txBody>
      </p:sp>
      <p:sp>
        <p:nvSpPr>
          <p:cNvPr id="313388" name="Text Box 44"/>
          <p:cNvSpPr txBox="1">
            <a:spLocks noChangeArrowheads="1"/>
          </p:cNvSpPr>
          <p:nvPr/>
        </p:nvSpPr>
        <p:spPr bwMode="auto">
          <a:xfrm>
            <a:off x="5656263" y="2911475"/>
            <a:ext cx="2016125" cy="431800"/>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FF3300"/>
                </a:solidFill>
                <a:latin typeface="Comic Sans MS" pitchFamily="66" charset="0"/>
              </a:rPr>
              <a:t>2-1=1</a:t>
            </a:r>
          </a:p>
        </p:txBody>
      </p:sp>
      <p:sp>
        <p:nvSpPr>
          <p:cNvPr id="313390" name="Text Box 46"/>
          <p:cNvSpPr txBox="1">
            <a:spLocks noChangeArrowheads="1"/>
          </p:cNvSpPr>
          <p:nvPr/>
        </p:nvSpPr>
        <p:spPr bwMode="auto">
          <a:xfrm>
            <a:off x="5651500" y="3898900"/>
            <a:ext cx="2016125" cy="431800"/>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FF3300"/>
                </a:solidFill>
                <a:latin typeface="Comic Sans MS" pitchFamily="66" charset="0"/>
              </a:rPr>
              <a:t>4-2=2</a:t>
            </a:r>
          </a:p>
        </p:txBody>
      </p:sp>
      <p:sp>
        <p:nvSpPr>
          <p:cNvPr id="313391" name="Text Box 47"/>
          <p:cNvSpPr txBox="1">
            <a:spLocks noChangeArrowheads="1"/>
          </p:cNvSpPr>
          <p:nvPr/>
        </p:nvSpPr>
        <p:spPr bwMode="auto">
          <a:xfrm>
            <a:off x="5651500" y="4868863"/>
            <a:ext cx="2016125" cy="431800"/>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FF3300"/>
                </a:solidFill>
                <a:latin typeface="Comic Sans MS" pitchFamily="66" charset="0"/>
              </a:rPr>
              <a:t>14-6=8</a:t>
            </a:r>
          </a:p>
        </p:txBody>
      </p:sp>
      <p:sp>
        <p:nvSpPr>
          <p:cNvPr id="313392" name="Text Box 48"/>
          <p:cNvSpPr txBox="1">
            <a:spLocks noChangeArrowheads="1"/>
          </p:cNvSpPr>
          <p:nvPr/>
        </p:nvSpPr>
        <p:spPr bwMode="auto">
          <a:xfrm>
            <a:off x="5651500" y="4411663"/>
            <a:ext cx="2016125" cy="431800"/>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FF3300"/>
                </a:solidFill>
                <a:latin typeface="Comic Sans MS" pitchFamily="66" charset="0"/>
              </a:rPr>
              <a:t>12-6=6</a:t>
            </a:r>
          </a:p>
        </p:txBody>
      </p:sp>
      <p:grpSp>
        <p:nvGrpSpPr>
          <p:cNvPr id="313393" name="Group 49"/>
          <p:cNvGrpSpPr>
            <a:grpSpLocks/>
          </p:cNvGrpSpPr>
          <p:nvPr/>
        </p:nvGrpSpPr>
        <p:grpSpPr bwMode="auto">
          <a:xfrm>
            <a:off x="395288" y="260350"/>
            <a:ext cx="2520950" cy="2305050"/>
            <a:chOff x="249" y="164"/>
            <a:chExt cx="1588" cy="1452"/>
          </a:xfrm>
        </p:grpSpPr>
        <p:sp>
          <p:nvSpPr>
            <p:cNvPr id="274505" name="AutoShape 50"/>
            <p:cNvSpPr>
              <a:spLocks noChangeArrowheads="1"/>
            </p:cNvSpPr>
            <p:nvPr/>
          </p:nvSpPr>
          <p:spPr bwMode="auto">
            <a:xfrm>
              <a:off x="249" y="164"/>
              <a:ext cx="1588" cy="1452"/>
            </a:xfrm>
            <a:prstGeom prst="wedgeRoundRectCallout">
              <a:avLst>
                <a:gd name="adj1" fmla="val 108375"/>
                <a:gd name="adj2" fmla="val 15764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000000"/>
                </a:solidFill>
                <a:latin typeface="Comic Sans MS" pitchFamily="66" charset="0"/>
              </a:endParaRPr>
            </a:p>
          </p:txBody>
        </p:sp>
        <p:grpSp>
          <p:nvGrpSpPr>
            <p:cNvPr id="274506" name="Group 51"/>
            <p:cNvGrpSpPr>
              <a:grpSpLocks/>
            </p:cNvGrpSpPr>
            <p:nvPr/>
          </p:nvGrpSpPr>
          <p:grpSpPr bwMode="auto">
            <a:xfrm>
              <a:off x="340" y="210"/>
              <a:ext cx="1410" cy="1347"/>
              <a:chOff x="340" y="210"/>
              <a:chExt cx="1410" cy="1347"/>
            </a:xfrm>
          </p:grpSpPr>
          <p:sp>
            <p:nvSpPr>
              <p:cNvPr id="274507" name="Oval 52"/>
              <p:cNvSpPr>
                <a:spLocks noChangeAspect="1" noChangeArrowheads="1"/>
              </p:cNvSpPr>
              <p:nvPr/>
            </p:nvSpPr>
            <p:spPr bwMode="auto">
              <a:xfrm>
                <a:off x="340" y="210"/>
                <a:ext cx="1410" cy="1347"/>
              </a:xfrm>
              <a:prstGeom prst="ellipse">
                <a:avLst/>
              </a:prstGeom>
              <a:solidFill>
                <a:srgbClr val="CCECFF"/>
              </a:solidFill>
              <a:ln w="9525">
                <a:solidFill>
                  <a:schemeClr val="tx1"/>
                </a:solidFill>
                <a:prstDash val="dash"/>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3397" name="Text Box 53"/>
              <p:cNvSpPr txBox="1">
                <a:spLocks noChangeArrowheads="1"/>
              </p:cNvSpPr>
              <p:nvPr/>
            </p:nvSpPr>
            <p:spPr bwMode="auto">
              <a:xfrm>
                <a:off x="638" y="232"/>
                <a:ext cx="453"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6699FF"/>
                    </a:solidFill>
                    <a:effectLst>
                      <a:outerShdw blurRad="38100" dist="38100" dir="2700000" algn="tl">
                        <a:srgbClr val="000000"/>
                      </a:outerShdw>
                    </a:effectLst>
                  </a:rPr>
                  <a:t>6e</a:t>
                </a:r>
              </a:p>
            </p:txBody>
          </p:sp>
          <p:sp>
            <p:nvSpPr>
              <p:cNvPr id="274509" name="Oval 54" descr="Bol"/>
              <p:cNvSpPr>
                <a:spLocks noChangeAspect="1" noChangeArrowheads="1"/>
              </p:cNvSpPr>
              <p:nvPr/>
            </p:nvSpPr>
            <p:spPr bwMode="auto">
              <a:xfrm>
                <a:off x="775" y="596"/>
                <a:ext cx="544" cy="520"/>
              </a:xfrm>
              <a:prstGeom prst="ellipse">
                <a:avLst/>
              </a:prstGeom>
              <a:pattFill prst="sphere">
                <a:fgClr>
                  <a:srgbClr val="FF0000">
                    <a:alpha val="52156"/>
                  </a:srgbClr>
                </a:fgClr>
                <a:bgClr>
                  <a:schemeClr val="accent2">
                    <a:alpha val="52156"/>
                  </a:schemeClr>
                </a:bgClr>
              </a:pattFill>
              <a:ln w="9525">
                <a:solidFill>
                  <a:schemeClr val="tx1"/>
                </a:solidFill>
                <a:prstDash val="dash"/>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13399" name="Text Box 55"/>
              <p:cNvSpPr txBox="1">
                <a:spLocks noChangeArrowheads="1"/>
              </p:cNvSpPr>
              <p:nvPr/>
            </p:nvSpPr>
            <p:spPr bwMode="auto">
              <a:xfrm>
                <a:off x="860" y="776"/>
                <a:ext cx="453"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FF0000"/>
                    </a:solidFill>
                    <a:effectLst>
                      <a:outerShdw blurRad="38100" dist="38100" dir="2700000" algn="tl">
                        <a:srgbClr val="000000"/>
                      </a:outerShdw>
                    </a:effectLst>
                  </a:rPr>
                  <a:t>6p</a:t>
                </a:r>
              </a:p>
            </p:txBody>
          </p:sp>
          <p:sp>
            <p:nvSpPr>
              <p:cNvPr id="313400" name="Text Box 56"/>
              <p:cNvSpPr txBox="1">
                <a:spLocks noChangeArrowheads="1"/>
              </p:cNvSpPr>
              <p:nvPr/>
            </p:nvSpPr>
            <p:spPr bwMode="auto">
              <a:xfrm>
                <a:off x="860" y="549"/>
                <a:ext cx="453"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3333CC"/>
                    </a:solidFill>
                    <a:effectLst>
                      <a:outerShdw blurRad="38100" dist="38100" dir="2700000" algn="tl">
                        <a:srgbClr val="000000"/>
                      </a:outerShdw>
                    </a:effectLst>
                  </a:rPr>
                  <a:t>8n</a:t>
                </a:r>
              </a:p>
            </p:txBody>
          </p:sp>
        </p:grpSp>
      </p:grpSp>
      <p:grpSp>
        <p:nvGrpSpPr>
          <p:cNvPr id="313401" name="Group 57"/>
          <p:cNvGrpSpPr>
            <a:grpSpLocks/>
          </p:cNvGrpSpPr>
          <p:nvPr/>
        </p:nvGrpSpPr>
        <p:grpSpPr bwMode="auto">
          <a:xfrm>
            <a:off x="7278688" y="38100"/>
            <a:ext cx="1835150" cy="1584325"/>
            <a:chOff x="4585" y="24"/>
            <a:chExt cx="1156" cy="998"/>
          </a:xfrm>
        </p:grpSpPr>
        <p:sp>
          <p:nvSpPr>
            <p:cNvPr id="274495" name="AutoShape 58"/>
            <p:cNvSpPr>
              <a:spLocks noChangeArrowheads="1"/>
            </p:cNvSpPr>
            <p:nvPr/>
          </p:nvSpPr>
          <p:spPr bwMode="auto">
            <a:xfrm>
              <a:off x="4585" y="24"/>
              <a:ext cx="1156" cy="998"/>
            </a:xfrm>
            <a:prstGeom prst="wedgeRoundRectCallout">
              <a:avLst>
                <a:gd name="adj1" fmla="val -193856"/>
                <a:gd name="adj2" fmla="val 16803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a:solidFill>
                  <a:srgbClr val="000000"/>
                </a:solidFill>
              </a:endParaRPr>
            </a:p>
          </p:txBody>
        </p:sp>
        <p:grpSp>
          <p:nvGrpSpPr>
            <p:cNvPr id="274496" name="Group 59"/>
            <p:cNvGrpSpPr>
              <a:grpSpLocks/>
            </p:cNvGrpSpPr>
            <p:nvPr/>
          </p:nvGrpSpPr>
          <p:grpSpPr bwMode="auto">
            <a:xfrm>
              <a:off x="4689" y="112"/>
              <a:ext cx="903" cy="863"/>
              <a:chOff x="4689" y="112"/>
              <a:chExt cx="903" cy="863"/>
            </a:xfrm>
          </p:grpSpPr>
          <p:sp>
            <p:nvSpPr>
              <p:cNvPr id="274497" name="Oval 60"/>
              <p:cNvSpPr>
                <a:spLocks noChangeAspect="1" noChangeArrowheads="1"/>
              </p:cNvSpPr>
              <p:nvPr/>
            </p:nvSpPr>
            <p:spPr bwMode="auto">
              <a:xfrm>
                <a:off x="4689" y="112"/>
                <a:ext cx="903" cy="863"/>
              </a:xfrm>
              <a:prstGeom prst="ellipse">
                <a:avLst/>
              </a:prstGeom>
              <a:solidFill>
                <a:srgbClr val="CCECFF"/>
              </a:solidFill>
              <a:ln w="9525">
                <a:solidFill>
                  <a:schemeClr val="tx1"/>
                </a:solidFill>
                <a:prstDash val="dash"/>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4498" name="Oval 61"/>
              <p:cNvSpPr>
                <a:spLocks noChangeAspect="1" noChangeArrowheads="1"/>
              </p:cNvSpPr>
              <p:nvPr/>
            </p:nvSpPr>
            <p:spPr bwMode="auto">
              <a:xfrm>
                <a:off x="4896" y="191"/>
                <a:ext cx="122" cy="122"/>
              </a:xfrm>
              <a:prstGeom prst="ellipse">
                <a:avLst/>
              </a:prstGeom>
              <a:solidFill>
                <a:srgbClr val="99CC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74499" name="Group 62"/>
              <p:cNvGrpSpPr>
                <a:grpSpLocks/>
              </p:cNvGrpSpPr>
              <p:nvPr/>
            </p:nvGrpSpPr>
            <p:grpSpPr bwMode="auto">
              <a:xfrm>
                <a:off x="4982" y="384"/>
                <a:ext cx="334" cy="319"/>
                <a:chOff x="4982" y="384"/>
                <a:chExt cx="334" cy="319"/>
              </a:xfrm>
            </p:grpSpPr>
            <p:grpSp>
              <p:nvGrpSpPr>
                <p:cNvPr id="274500" name="Group 63"/>
                <p:cNvGrpSpPr>
                  <a:grpSpLocks/>
                </p:cNvGrpSpPr>
                <p:nvPr/>
              </p:nvGrpSpPr>
              <p:grpSpPr bwMode="auto">
                <a:xfrm>
                  <a:off x="5027" y="429"/>
                  <a:ext cx="248" cy="236"/>
                  <a:chOff x="4422" y="3724"/>
                  <a:chExt cx="248" cy="236"/>
                </a:xfrm>
              </p:grpSpPr>
              <p:sp>
                <p:nvSpPr>
                  <p:cNvPr id="274502" name="Oval 64"/>
                  <p:cNvSpPr>
                    <a:spLocks noChangeAspect="1" noChangeArrowheads="1"/>
                  </p:cNvSpPr>
                  <p:nvPr/>
                </p:nvSpPr>
                <p:spPr bwMode="auto">
                  <a:xfrm>
                    <a:off x="4422" y="3748"/>
                    <a:ext cx="122" cy="122"/>
                  </a:xfrm>
                  <a:prstGeom prst="ellipse">
                    <a:avLst/>
                  </a:prstGeom>
                  <a:solidFill>
                    <a:srgbClr val="FF33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4503" name="Oval 65"/>
                  <p:cNvSpPr>
                    <a:spLocks noChangeAspect="1" noChangeArrowheads="1"/>
                  </p:cNvSpPr>
                  <p:nvPr/>
                </p:nvSpPr>
                <p:spPr bwMode="auto">
                  <a:xfrm>
                    <a:off x="4548" y="3724"/>
                    <a:ext cx="122" cy="122"/>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4504" name="Oval 66"/>
                  <p:cNvSpPr>
                    <a:spLocks noChangeAspect="1" noChangeArrowheads="1"/>
                  </p:cNvSpPr>
                  <p:nvPr/>
                </p:nvSpPr>
                <p:spPr bwMode="auto">
                  <a:xfrm>
                    <a:off x="4513" y="3838"/>
                    <a:ext cx="122" cy="122"/>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74501" name="Oval 67"/>
                <p:cNvSpPr>
                  <a:spLocks noChangeAspect="1" noChangeArrowheads="1"/>
                </p:cNvSpPr>
                <p:nvPr/>
              </p:nvSpPr>
              <p:spPr bwMode="auto">
                <a:xfrm>
                  <a:off x="4982" y="384"/>
                  <a:ext cx="334" cy="319"/>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grpSp>
      <p:sp>
        <p:nvSpPr>
          <p:cNvPr id="313416" name="AutoShape 72"/>
          <p:cNvSpPr>
            <a:spLocks noChangeArrowheads="1"/>
          </p:cNvSpPr>
          <p:nvPr/>
        </p:nvSpPr>
        <p:spPr bwMode="auto">
          <a:xfrm>
            <a:off x="5661025" y="3890963"/>
            <a:ext cx="3419475" cy="431800"/>
          </a:xfrm>
          <a:prstGeom prst="roundRect">
            <a:avLst>
              <a:gd name="adj" fmla="val 16667"/>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FF66FF"/>
              </a:solidFill>
              <a:latin typeface="Comic Sans MS" pitchFamily="66" charset="0"/>
            </a:endParaRPr>
          </a:p>
        </p:txBody>
      </p:sp>
      <p:sp>
        <p:nvSpPr>
          <p:cNvPr id="313417" name="AutoShape 73"/>
          <p:cNvSpPr>
            <a:spLocks noChangeArrowheads="1"/>
          </p:cNvSpPr>
          <p:nvPr/>
        </p:nvSpPr>
        <p:spPr bwMode="auto">
          <a:xfrm>
            <a:off x="5668963" y="4383088"/>
            <a:ext cx="3419475" cy="431800"/>
          </a:xfrm>
          <a:prstGeom prst="roundRect">
            <a:avLst>
              <a:gd name="adj" fmla="val 16667"/>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FF66FF"/>
              </a:solidFill>
              <a:latin typeface="Comic Sans MS" pitchFamily="66" charset="0"/>
            </a:endParaRPr>
          </a:p>
        </p:txBody>
      </p:sp>
      <p:sp>
        <p:nvSpPr>
          <p:cNvPr id="313418" name="AutoShape 74"/>
          <p:cNvSpPr>
            <a:spLocks noChangeArrowheads="1"/>
          </p:cNvSpPr>
          <p:nvPr/>
        </p:nvSpPr>
        <p:spPr bwMode="auto">
          <a:xfrm>
            <a:off x="5661025" y="4835525"/>
            <a:ext cx="3419475" cy="431800"/>
          </a:xfrm>
          <a:prstGeom prst="roundRect">
            <a:avLst>
              <a:gd name="adj" fmla="val 16667"/>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FF5050"/>
              </a:solidFill>
              <a:latin typeface="Comic Sans MS" pitchFamily="66" charset="0"/>
            </a:endParaRPr>
          </a:p>
        </p:txBody>
      </p:sp>
      <p:grpSp>
        <p:nvGrpSpPr>
          <p:cNvPr id="313423" name="Group 79"/>
          <p:cNvGrpSpPr>
            <a:grpSpLocks/>
          </p:cNvGrpSpPr>
          <p:nvPr/>
        </p:nvGrpSpPr>
        <p:grpSpPr bwMode="auto">
          <a:xfrm>
            <a:off x="684213" y="333375"/>
            <a:ext cx="8408987" cy="2519363"/>
            <a:chOff x="431" y="210"/>
            <a:chExt cx="5297" cy="1587"/>
          </a:xfrm>
        </p:grpSpPr>
        <p:sp>
          <p:nvSpPr>
            <p:cNvPr id="274493" name="AutoShape 69"/>
            <p:cNvSpPr>
              <a:spLocks noChangeArrowheads="1"/>
            </p:cNvSpPr>
            <p:nvPr/>
          </p:nvSpPr>
          <p:spPr bwMode="auto">
            <a:xfrm>
              <a:off x="3574" y="1525"/>
              <a:ext cx="2154" cy="272"/>
            </a:xfrm>
            <a:prstGeom prst="roundRect">
              <a:avLst>
                <a:gd name="adj" fmla="val 16667"/>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FF66FF"/>
                </a:solidFill>
                <a:latin typeface="Comic Sans MS" pitchFamily="66" charset="0"/>
              </a:endParaRPr>
            </a:p>
          </p:txBody>
        </p:sp>
        <p:sp>
          <p:nvSpPr>
            <p:cNvPr id="274494" name="AutoShape 76"/>
            <p:cNvSpPr>
              <a:spLocks noChangeArrowheads="1"/>
            </p:cNvSpPr>
            <p:nvPr/>
          </p:nvSpPr>
          <p:spPr bwMode="auto">
            <a:xfrm>
              <a:off x="431" y="210"/>
              <a:ext cx="1927" cy="338"/>
            </a:xfrm>
            <a:prstGeom prst="wedgeRoundRectCallout">
              <a:avLst>
                <a:gd name="adj1" fmla="val 110458"/>
                <a:gd name="adj2" fmla="val 37366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sz="2000" b="1">
                  <a:solidFill>
                    <a:srgbClr val="FF66FF"/>
                  </a:solidFill>
                  <a:latin typeface="Comic Sans MS" pitchFamily="66" charset="0"/>
                </a:rPr>
                <a:t>H-1:niet radioactief!</a:t>
              </a:r>
            </a:p>
          </p:txBody>
        </p:sp>
      </p:grpSp>
      <p:grpSp>
        <p:nvGrpSpPr>
          <p:cNvPr id="313424" name="Group 80"/>
          <p:cNvGrpSpPr>
            <a:grpSpLocks/>
          </p:cNvGrpSpPr>
          <p:nvPr/>
        </p:nvGrpSpPr>
        <p:grpSpPr bwMode="auto">
          <a:xfrm>
            <a:off x="395288" y="1412875"/>
            <a:ext cx="8705850" cy="1931988"/>
            <a:chOff x="249" y="890"/>
            <a:chExt cx="5484" cy="1217"/>
          </a:xfrm>
        </p:grpSpPr>
        <p:sp>
          <p:nvSpPr>
            <p:cNvPr id="274491" name="AutoShape 70"/>
            <p:cNvSpPr>
              <a:spLocks noChangeArrowheads="1"/>
            </p:cNvSpPr>
            <p:nvPr/>
          </p:nvSpPr>
          <p:spPr bwMode="auto">
            <a:xfrm>
              <a:off x="3579" y="1835"/>
              <a:ext cx="2154" cy="272"/>
            </a:xfrm>
            <a:prstGeom prst="roundRect">
              <a:avLst>
                <a:gd name="adj" fmla="val 16667"/>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FF66FF"/>
                </a:solidFill>
                <a:latin typeface="Comic Sans MS" pitchFamily="66" charset="0"/>
              </a:endParaRPr>
            </a:p>
          </p:txBody>
        </p:sp>
        <p:sp>
          <p:nvSpPr>
            <p:cNvPr id="274492" name="AutoShape 77"/>
            <p:cNvSpPr>
              <a:spLocks noChangeArrowheads="1"/>
            </p:cNvSpPr>
            <p:nvPr/>
          </p:nvSpPr>
          <p:spPr bwMode="auto">
            <a:xfrm>
              <a:off x="249" y="890"/>
              <a:ext cx="1927" cy="338"/>
            </a:xfrm>
            <a:prstGeom prst="wedgeRoundRectCallout">
              <a:avLst>
                <a:gd name="adj1" fmla="val 120162"/>
                <a:gd name="adj2" fmla="val 263315"/>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sz="2000" b="1">
                  <a:solidFill>
                    <a:srgbClr val="FF66FF"/>
                  </a:solidFill>
                  <a:latin typeface="Comic Sans MS" pitchFamily="66" charset="0"/>
                </a:rPr>
                <a:t>H-2:niet radioactief!</a:t>
              </a:r>
            </a:p>
          </p:txBody>
        </p:sp>
      </p:grpSp>
      <p:sp>
        <p:nvSpPr>
          <p:cNvPr id="313389" name="Text Box 45"/>
          <p:cNvSpPr txBox="1">
            <a:spLocks noChangeArrowheads="1"/>
          </p:cNvSpPr>
          <p:nvPr/>
        </p:nvSpPr>
        <p:spPr bwMode="auto">
          <a:xfrm>
            <a:off x="5643563" y="3357563"/>
            <a:ext cx="2016125" cy="431800"/>
          </a:xfrm>
          <a:prstGeom prst="rect">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nl-NL" altLang="nl-NL" b="1">
                <a:solidFill>
                  <a:srgbClr val="FF3300"/>
                </a:solidFill>
                <a:latin typeface="Comic Sans MS" pitchFamily="66" charset="0"/>
              </a:rPr>
              <a:t>3-1=2</a:t>
            </a:r>
          </a:p>
        </p:txBody>
      </p:sp>
      <p:grpSp>
        <p:nvGrpSpPr>
          <p:cNvPr id="313428" name="Group 84"/>
          <p:cNvGrpSpPr>
            <a:grpSpLocks/>
          </p:cNvGrpSpPr>
          <p:nvPr/>
        </p:nvGrpSpPr>
        <p:grpSpPr bwMode="auto">
          <a:xfrm>
            <a:off x="250825" y="2133600"/>
            <a:ext cx="8842375" cy="1663700"/>
            <a:chOff x="158" y="1344"/>
            <a:chExt cx="5570" cy="1048"/>
          </a:xfrm>
        </p:grpSpPr>
        <p:sp>
          <p:nvSpPr>
            <p:cNvPr id="274489" name="AutoShape 71"/>
            <p:cNvSpPr>
              <a:spLocks noChangeArrowheads="1"/>
            </p:cNvSpPr>
            <p:nvPr/>
          </p:nvSpPr>
          <p:spPr bwMode="auto">
            <a:xfrm>
              <a:off x="3574" y="2120"/>
              <a:ext cx="2154" cy="272"/>
            </a:xfrm>
            <a:prstGeom prst="roundRect">
              <a:avLst>
                <a:gd name="adj" fmla="val 16667"/>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endParaRPr lang="nl-NL" altLang="nl-NL" b="1">
                <a:solidFill>
                  <a:srgbClr val="FF5050"/>
                </a:solidFill>
                <a:latin typeface="Comic Sans MS" pitchFamily="66" charset="0"/>
              </a:endParaRPr>
            </a:p>
          </p:txBody>
        </p:sp>
        <p:sp>
          <p:nvSpPr>
            <p:cNvPr id="274490" name="AutoShape 78"/>
            <p:cNvSpPr>
              <a:spLocks noChangeArrowheads="1"/>
            </p:cNvSpPr>
            <p:nvPr/>
          </p:nvSpPr>
          <p:spPr bwMode="auto">
            <a:xfrm>
              <a:off x="158" y="1344"/>
              <a:ext cx="1927" cy="338"/>
            </a:xfrm>
            <a:prstGeom prst="wedgeRoundRectCallout">
              <a:avLst>
                <a:gd name="adj1" fmla="val 126130"/>
                <a:gd name="adj2" fmla="val 22366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sz="2000" b="1">
                  <a:solidFill>
                    <a:srgbClr val="FF5050"/>
                  </a:solidFill>
                  <a:latin typeface="Comic Sans MS" pitchFamily="66" charset="0"/>
                </a:rPr>
                <a:t>H-3:wel radioactief!</a:t>
              </a:r>
            </a:p>
          </p:txBody>
        </p:sp>
      </p:grpSp>
      <p:sp>
        <p:nvSpPr>
          <p:cNvPr id="274488" name="Text Box 85"/>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235647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3383"/>
                                        </p:tgtEl>
                                        <p:attrNameLst>
                                          <p:attrName>style.visibility</p:attrName>
                                        </p:attrNameLst>
                                      </p:cBhvr>
                                      <p:to>
                                        <p:strVal val="visible"/>
                                      </p:to>
                                    </p:set>
                                    <p:animEffect transition="in" filter="wipe(left)">
                                      <p:cBhvr>
                                        <p:cTn id="7" dur="500"/>
                                        <p:tgtEl>
                                          <p:spTgt spid="3133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3346"/>
                                        </p:tgtEl>
                                        <p:attrNameLst>
                                          <p:attrName>style.visibility</p:attrName>
                                        </p:attrNameLst>
                                      </p:cBhvr>
                                      <p:to>
                                        <p:strVal val="visible"/>
                                      </p:to>
                                    </p:set>
                                    <p:animEffect transition="in" filter="dissolve">
                                      <p:cBhvr>
                                        <p:cTn id="12" dur="500"/>
                                        <p:tgtEl>
                                          <p:spTgt spid="313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13423"/>
                                        </p:tgtEl>
                                        <p:attrNameLst>
                                          <p:attrName>style.visibility</p:attrName>
                                        </p:attrNameLst>
                                      </p:cBhvr>
                                      <p:to>
                                        <p:strVal val="visible"/>
                                      </p:to>
                                    </p:set>
                                    <p:animEffect transition="in" filter="wipe(down)">
                                      <p:cBhvr>
                                        <p:cTn id="17" dur="500"/>
                                        <p:tgtEl>
                                          <p:spTgt spid="313423"/>
                                        </p:tgtEl>
                                      </p:cBhvr>
                                    </p:animEffect>
                                  </p:childTnLst>
                                  <p:subTnLst>
                                    <p:set>
                                      <p:cBhvr override="childStyle">
                                        <p:cTn dur="1" fill="hold" display="0" masterRel="nextClick" afterEffect="1"/>
                                        <p:tgtEl>
                                          <p:spTgt spid="31342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13424"/>
                                        </p:tgtEl>
                                        <p:attrNameLst>
                                          <p:attrName>style.visibility</p:attrName>
                                        </p:attrNameLst>
                                      </p:cBhvr>
                                      <p:to>
                                        <p:strVal val="visible"/>
                                      </p:to>
                                    </p:set>
                                    <p:animEffect transition="in" filter="wipe(down)">
                                      <p:cBhvr>
                                        <p:cTn id="22" dur="500"/>
                                        <p:tgtEl>
                                          <p:spTgt spid="313424"/>
                                        </p:tgtEl>
                                      </p:cBhvr>
                                    </p:animEffect>
                                  </p:childTnLst>
                                  <p:subTnLst>
                                    <p:set>
                                      <p:cBhvr override="childStyle">
                                        <p:cTn dur="1" fill="hold" display="0" masterRel="nextClick" afterEffect="1"/>
                                        <p:tgtEl>
                                          <p:spTgt spid="31342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13428"/>
                                        </p:tgtEl>
                                        <p:attrNameLst>
                                          <p:attrName>style.visibility</p:attrName>
                                        </p:attrNameLst>
                                      </p:cBhvr>
                                      <p:to>
                                        <p:strVal val="visible"/>
                                      </p:to>
                                    </p:set>
                                    <p:animEffect transition="in" filter="wipe(down)">
                                      <p:cBhvr>
                                        <p:cTn id="27" dur="500"/>
                                        <p:tgtEl>
                                          <p:spTgt spid="313428"/>
                                        </p:tgtEl>
                                      </p:cBhvr>
                                    </p:animEffect>
                                  </p:childTnLst>
                                  <p:subTnLst>
                                    <p:set>
                                      <p:cBhvr override="childStyle">
                                        <p:cTn dur="1" fill="hold" display="0" masterRel="nextClick" afterEffect="1"/>
                                        <p:tgtEl>
                                          <p:spTgt spid="313428"/>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13416"/>
                                        </p:tgtEl>
                                        <p:attrNameLst>
                                          <p:attrName>style.visibility</p:attrName>
                                        </p:attrNameLst>
                                      </p:cBhvr>
                                      <p:to>
                                        <p:strVal val="visible"/>
                                      </p:to>
                                    </p:set>
                                    <p:anim calcmode="lin" valueType="num">
                                      <p:cBhvr additive="base">
                                        <p:cTn id="32" dur="500" fill="hold"/>
                                        <p:tgtEl>
                                          <p:spTgt spid="313416"/>
                                        </p:tgtEl>
                                        <p:attrNameLst>
                                          <p:attrName>ppt_x</p:attrName>
                                        </p:attrNameLst>
                                      </p:cBhvr>
                                      <p:tavLst>
                                        <p:tav tm="0">
                                          <p:val>
                                            <p:strVal val="0-#ppt_w/2"/>
                                          </p:val>
                                        </p:tav>
                                        <p:tav tm="100000">
                                          <p:val>
                                            <p:strVal val="#ppt_x"/>
                                          </p:val>
                                        </p:tav>
                                      </p:tavLst>
                                    </p:anim>
                                    <p:anim calcmode="lin" valueType="num">
                                      <p:cBhvr additive="base">
                                        <p:cTn id="33" dur="500" fill="hold"/>
                                        <p:tgtEl>
                                          <p:spTgt spid="3134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3416"/>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13417"/>
                                        </p:tgtEl>
                                        <p:attrNameLst>
                                          <p:attrName>style.visibility</p:attrName>
                                        </p:attrNameLst>
                                      </p:cBhvr>
                                      <p:to>
                                        <p:strVal val="visible"/>
                                      </p:to>
                                    </p:set>
                                    <p:anim calcmode="lin" valueType="num">
                                      <p:cBhvr additive="base">
                                        <p:cTn id="38" dur="500" fill="hold"/>
                                        <p:tgtEl>
                                          <p:spTgt spid="313417"/>
                                        </p:tgtEl>
                                        <p:attrNameLst>
                                          <p:attrName>ppt_x</p:attrName>
                                        </p:attrNameLst>
                                      </p:cBhvr>
                                      <p:tavLst>
                                        <p:tav tm="0">
                                          <p:val>
                                            <p:strVal val="0-#ppt_w/2"/>
                                          </p:val>
                                        </p:tav>
                                        <p:tav tm="100000">
                                          <p:val>
                                            <p:strVal val="#ppt_x"/>
                                          </p:val>
                                        </p:tav>
                                      </p:tavLst>
                                    </p:anim>
                                    <p:anim calcmode="lin" valueType="num">
                                      <p:cBhvr additive="base">
                                        <p:cTn id="39" dur="500" fill="hold"/>
                                        <p:tgtEl>
                                          <p:spTgt spid="3134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3417"/>
                                        </p:tgtEl>
                                        <p:attrNameLst>
                                          <p:attrName>style.visibility</p:attrName>
                                        </p:attrNameLst>
                                      </p:cBhvr>
                                      <p:to>
                                        <p:strVal val="hidden"/>
                                      </p:to>
                                    </p:set>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13418"/>
                                        </p:tgtEl>
                                        <p:attrNameLst>
                                          <p:attrName>style.visibility</p:attrName>
                                        </p:attrNameLst>
                                      </p:cBhvr>
                                      <p:to>
                                        <p:strVal val="visible"/>
                                      </p:to>
                                    </p:set>
                                    <p:anim calcmode="lin" valueType="num">
                                      <p:cBhvr additive="base">
                                        <p:cTn id="44" dur="500" fill="hold"/>
                                        <p:tgtEl>
                                          <p:spTgt spid="313418"/>
                                        </p:tgtEl>
                                        <p:attrNameLst>
                                          <p:attrName>ppt_x</p:attrName>
                                        </p:attrNameLst>
                                      </p:cBhvr>
                                      <p:tavLst>
                                        <p:tav tm="0">
                                          <p:val>
                                            <p:strVal val="0-#ppt_w/2"/>
                                          </p:val>
                                        </p:tav>
                                        <p:tav tm="100000">
                                          <p:val>
                                            <p:strVal val="#ppt_x"/>
                                          </p:val>
                                        </p:tav>
                                      </p:tavLst>
                                    </p:anim>
                                    <p:anim calcmode="lin" valueType="num">
                                      <p:cBhvr additive="base">
                                        <p:cTn id="45" dur="500" fill="hold"/>
                                        <p:tgtEl>
                                          <p:spTgt spid="3134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3418"/>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3384"/>
                                        </p:tgtEl>
                                        <p:attrNameLst>
                                          <p:attrName>style.visibility</p:attrName>
                                        </p:attrNameLst>
                                      </p:cBhvr>
                                      <p:to>
                                        <p:strVal val="visible"/>
                                      </p:to>
                                    </p:set>
                                    <p:animEffect transition="in" filter="wipe(left)">
                                      <p:cBhvr>
                                        <p:cTn id="50" dur="500"/>
                                        <p:tgtEl>
                                          <p:spTgt spid="31338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13385"/>
                                        </p:tgtEl>
                                        <p:attrNameLst>
                                          <p:attrName>style.visibility</p:attrName>
                                        </p:attrNameLst>
                                      </p:cBhvr>
                                      <p:to>
                                        <p:strVal val="visible"/>
                                      </p:to>
                                    </p:set>
                                    <p:animEffect transition="in" filter="wipe(left)">
                                      <p:cBhvr>
                                        <p:cTn id="55" dur="500"/>
                                        <p:tgtEl>
                                          <p:spTgt spid="31338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13386"/>
                                        </p:tgtEl>
                                        <p:attrNameLst>
                                          <p:attrName>style.visibility</p:attrName>
                                        </p:attrNameLst>
                                      </p:cBhvr>
                                      <p:to>
                                        <p:strVal val="visible"/>
                                      </p:to>
                                    </p:set>
                                    <p:animEffect transition="in" filter="wipe(left)">
                                      <p:cBhvr>
                                        <p:cTn id="60" dur="500"/>
                                        <p:tgtEl>
                                          <p:spTgt spid="31338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3391"/>
                                        </p:tgtEl>
                                        <p:attrNameLst>
                                          <p:attrName>style.visibility</p:attrName>
                                        </p:attrNameLst>
                                      </p:cBhvr>
                                      <p:to>
                                        <p:strVal val="visible"/>
                                      </p:to>
                                    </p:set>
                                    <p:animEffect transition="in" filter="wipe(left)">
                                      <p:cBhvr>
                                        <p:cTn id="65" dur="500"/>
                                        <p:tgtEl>
                                          <p:spTgt spid="31339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13392"/>
                                        </p:tgtEl>
                                        <p:attrNameLst>
                                          <p:attrName>style.visibility</p:attrName>
                                        </p:attrNameLst>
                                      </p:cBhvr>
                                      <p:to>
                                        <p:strVal val="visible"/>
                                      </p:to>
                                    </p:set>
                                    <p:animEffect transition="in" filter="wipe(left)">
                                      <p:cBhvr>
                                        <p:cTn id="70" dur="500"/>
                                        <p:tgtEl>
                                          <p:spTgt spid="31339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13390"/>
                                        </p:tgtEl>
                                        <p:attrNameLst>
                                          <p:attrName>style.visibility</p:attrName>
                                        </p:attrNameLst>
                                      </p:cBhvr>
                                      <p:to>
                                        <p:strVal val="visible"/>
                                      </p:to>
                                    </p:set>
                                    <p:animEffect transition="in" filter="wipe(left)">
                                      <p:cBhvr>
                                        <p:cTn id="75" dur="500"/>
                                        <p:tgtEl>
                                          <p:spTgt spid="31339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13389"/>
                                        </p:tgtEl>
                                        <p:attrNameLst>
                                          <p:attrName>style.visibility</p:attrName>
                                        </p:attrNameLst>
                                      </p:cBhvr>
                                      <p:to>
                                        <p:strVal val="visible"/>
                                      </p:to>
                                    </p:set>
                                    <p:animEffect transition="in" filter="wipe(left)">
                                      <p:cBhvr>
                                        <p:cTn id="80" dur="500"/>
                                        <p:tgtEl>
                                          <p:spTgt spid="31338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13388"/>
                                        </p:tgtEl>
                                        <p:attrNameLst>
                                          <p:attrName>style.visibility</p:attrName>
                                        </p:attrNameLst>
                                      </p:cBhvr>
                                      <p:to>
                                        <p:strVal val="visible"/>
                                      </p:to>
                                    </p:set>
                                    <p:animEffect transition="in" filter="wipe(left)">
                                      <p:cBhvr>
                                        <p:cTn id="85" dur="500"/>
                                        <p:tgtEl>
                                          <p:spTgt spid="31338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13387"/>
                                        </p:tgtEl>
                                        <p:attrNameLst>
                                          <p:attrName>style.visibility</p:attrName>
                                        </p:attrNameLst>
                                      </p:cBhvr>
                                      <p:to>
                                        <p:strVal val="visible"/>
                                      </p:to>
                                    </p:set>
                                    <p:animEffect transition="in" filter="wipe(left)">
                                      <p:cBhvr>
                                        <p:cTn id="90" dur="500"/>
                                        <p:tgtEl>
                                          <p:spTgt spid="31338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nodeType="clickEffect">
                                  <p:stCondLst>
                                    <p:cond delay="0"/>
                                  </p:stCondLst>
                                  <p:childTnLst>
                                    <p:set>
                                      <p:cBhvr>
                                        <p:cTn id="94" dur="1" fill="hold">
                                          <p:stCondLst>
                                            <p:cond delay="0"/>
                                          </p:stCondLst>
                                        </p:cTn>
                                        <p:tgtEl>
                                          <p:spTgt spid="313401"/>
                                        </p:tgtEl>
                                        <p:attrNameLst>
                                          <p:attrName>style.visibility</p:attrName>
                                        </p:attrNameLst>
                                      </p:cBhvr>
                                      <p:to>
                                        <p:strVal val="visible"/>
                                      </p:to>
                                    </p:set>
                                    <p:animEffect transition="in" filter="wipe(down)">
                                      <p:cBhvr>
                                        <p:cTn id="95" dur="500"/>
                                        <p:tgtEl>
                                          <p:spTgt spid="313401"/>
                                        </p:tgtEl>
                                      </p:cBhvr>
                                    </p:animEffect>
                                  </p:childTnLst>
                                  <p:subTnLst>
                                    <p:set>
                                      <p:cBhvr override="childStyle">
                                        <p:cTn dur="1" fill="hold" display="0" masterRel="nextClick" afterEffect="1"/>
                                        <p:tgtEl>
                                          <p:spTgt spid="313401"/>
                                        </p:tgtEl>
                                        <p:attrNameLst>
                                          <p:attrName>style.visibility</p:attrName>
                                        </p:attrNameLst>
                                      </p:cBhvr>
                                      <p:to>
                                        <p:strVal val="hidden"/>
                                      </p:to>
                                    </p:set>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nodeType="clickEffect">
                                  <p:stCondLst>
                                    <p:cond delay="0"/>
                                  </p:stCondLst>
                                  <p:childTnLst>
                                    <p:set>
                                      <p:cBhvr>
                                        <p:cTn id="99" dur="1" fill="hold">
                                          <p:stCondLst>
                                            <p:cond delay="0"/>
                                          </p:stCondLst>
                                        </p:cTn>
                                        <p:tgtEl>
                                          <p:spTgt spid="313393"/>
                                        </p:tgtEl>
                                        <p:attrNameLst>
                                          <p:attrName>style.visibility</p:attrName>
                                        </p:attrNameLst>
                                      </p:cBhvr>
                                      <p:to>
                                        <p:strVal val="visible"/>
                                      </p:to>
                                    </p:set>
                                    <p:animEffect transition="in" filter="wipe(down)">
                                      <p:cBhvr>
                                        <p:cTn id="100" dur="500"/>
                                        <p:tgtEl>
                                          <p:spTgt spid="313393"/>
                                        </p:tgtEl>
                                      </p:cBhvr>
                                    </p:animEffect>
                                  </p:childTnLst>
                                  <p:subTnLst>
                                    <p:set>
                                      <p:cBhvr override="childStyle">
                                        <p:cTn dur="1" fill="hold" display="0" masterRel="nextClick" afterEffect="1"/>
                                        <p:tgtEl>
                                          <p:spTgt spid="31339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83" grpId="0" autoUpdateAnimBg="0"/>
      <p:bldP spid="313384" grpId="0" animBg="1" autoUpdateAnimBg="0"/>
      <p:bldP spid="313385" grpId="0" animBg="1" autoUpdateAnimBg="0"/>
      <p:bldP spid="313386" grpId="0" animBg="1" autoUpdateAnimBg="0"/>
      <p:bldP spid="313387" grpId="0" animBg="1" autoUpdateAnimBg="0"/>
      <p:bldP spid="313388" grpId="0" animBg="1" autoUpdateAnimBg="0"/>
      <p:bldP spid="313390" grpId="0" animBg="1" autoUpdateAnimBg="0"/>
      <p:bldP spid="313391" grpId="0" animBg="1" autoUpdateAnimBg="0"/>
      <p:bldP spid="313392" grpId="0" animBg="1" autoUpdateAnimBg="0"/>
      <p:bldP spid="313416" grpId="0" animBg="1"/>
      <p:bldP spid="313417" grpId="0" animBg="1"/>
      <p:bldP spid="313418" grpId="0" animBg="1"/>
      <p:bldP spid="31338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8" name="Rectangle 10"/>
          <p:cNvSpPr>
            <a:spLocks noChangeArrowheads="1"/>
          </p:cNvSpPr>
          <p:nvPr/>
        </p:nvSpPr>
        <p:spPr bwMode="auto">
          <a:xfrm>
            <a:off x="0" y="188913"/>
            <a:ext cx="9144000"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Voorbeeld 1--------------------------------------------------</a:t>
            </a:r>
            <a:endParaRPr lang="nl-NL" sz="3200" b="1">
              <a:solidFill>
                <a:srgbClr val="FF3300"/>
              </a:solidFill>
              <a:effectLst>
                <a:outerShdw blurRad="38100" dist="38100" dir="2700000" algn="tl">
                  <a:srgbClr val="000000"/>
                </a:outerShdw>
              </a:effectLst>
            </a:endParaRPr>
          </a:p>
        </p:txBody>
      </p:sp>
      <p:sp>
        <p:nvSpPr>
          <p:cNvPr id="314379" name="Rectangle 11"/>
          <p:cNvSpPr>
            <a:spLocks noChangeArrowheads="1"/>
          </p:cNvSpPr>
          <p:nvPr/>
        </p:nvSpPr>
        <p:spPr bwMode="auto">
          <a:xfrm>
            <a:off x="0" y="714375"/>
            <a:ext cx="6227763"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3333CC"/>
                </a:solidFill>
                <a:effectLst>
                  <a:outerShdw blurRad="38100" dist="38100" dir="2700000" algn="tl">
                    <a:srgbClr val="000000"/>
                  </a:outerShdw>
                </a:effectLst>
              </a:rPr>
              <a:t>Waaruit bestaat een Fe-59 atoom?</a:t>
            </a:r>
            <a:endParaRPr lang="nl-NL" sz="3200" b="1" u="sng">
              <a:solidFill>
                <a:srgbClr val="3333CC"/>
              </a:solidFill>
              <a:effectLst>
                <a:outerShdw blurRad="38100" dist="38100" dir="2700000" algn="tl">
                  <a:srgbClr val="000000"/>
                </a:outerShdw>
              </a:effectLst>
            </a:endParaRPr>
          </a:p>
        </p:txBody>
      </p:sp>
      <p:sp>
        <p:nvSpPr>
          <p:cNvPr id="314380" name="Rectangle 12"/>
          <p:cNvSpPr>
            <a:spLocks noChangeArrowheads="1"/>
          </p:cNvSpPr>
          <p:nvPr/>
        </p:nvSpPr>
        <p:spPr bwMode="auto">
          <a:xfrm>
            <a:off x="0" y="1544638"/>
            <a:ext cx="9144000" cy="10080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Opl: </a:t>
            </a:r>
            <a:r>
              <a:rPr lang="en-US" sz="3200" b="1">
                <a:solidFill>
                  <a:srgbClr val="00CC99"/>
                </a:solidFill>
                <a:effectLst>
                  <a:outerShdw blurRad="38100" dist="38100" dir="2700000" algn="tl">
                    <a:srgbClr val="000000"/>
                  </a:outerShdw>
                </a:effectLst>
              </a:rPr>
              <a:t>BasisBINAS: atoomnummer Fe is 26.</a:t>
            </a:r>
            <a:br>
              <a:rPr lang="en-US" sz="3200" b="1">
                <a:solidFill>
                  <a:srgbClr val="00CC99"/>
                </a:solidFill>
                <a:effectLst>
                  <a:outerShdw blurRad="38100" dist="38100" dir="2700000" algn="tl">
                    <a:srgbClr val="000000"/>
                  </a:outerShdw>
                </a:effectLst>
              </a:rPr>
            </a:br>
            <a:r>
              <a:rPr lang="en-US" sz="3200" b="1">
                <a:solidFill>
                  <a:srgbClr val="00CC99"/>
                </a:solidFill>
                <a:effectLst>
                  <a:outerShdw blurRad="38100" dist="38100" dir="2700000" algn="tl">
                    <a:srgbClr val="000000"/>
                  </a:outerShdw>
                </a:effectLst>
              </a:rPr>
              <a:t>         Massagetal Fe-59 is 59</a:t>
            </a:r>
            <a:endParaRPr lang="nl-NL" sz="3200" b="1">
              <a:solidFill>
                <a:srgbClr val="00CC99"/>
              </a:solidFill>
              <a:effectLst>
                <a:outerShdw blurRad="38100" dist="38100" dir="2700000" algn="tl">
                  <a:srgbClr val="000000"/>
                </a:outerShdw>
              </a:effectLst>
            </a:endParaRPr>
          </a:p>
        </p:txBody>
      </p:sp>
      <p:sp>
        <p:nvSpPr>
          <p:cNvPr id="314381" name="Rectangle 13"/>
          <p:cNvSpPr>
            <a:spLocks noChangeArrowheads="1"/>
          </p:cNvSpPr>
          <p:nvPr/>
        </p:nvSpPr>
        <p:spPr bwMode="auto">
          <a:xfrm>
            <a:off x="-38100" y="2781300"/>
            <a:ext cx="5186363"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Atoomnummer is 26 dus . . . </a:t>
            </a:r>
            <a:endParaRPr lang="nl-NL" sz="3200" b="1">
              <a:solidFill>
                <a:srgbClr val="3333CC"/>
              </a:solidFill>
              <a:effectLst>
                <a:outerShdw blurRad="38100" dist="38100" dir="2700000" algn="tl">
                  <a:srgbClr val="000000"/>
                </a:outerShdw>
              </a:effectLst>
            </a:endParaRPr>
          </a:p>
        </p:txBody>
      </p:sp>
      <p:sp>
        <p:nvSpPr>
          <p:cNvPr id="314382" name="Rectangle 14"/>
          <p:cNvSpPr>
            <a:spLocks noChangeArrowheads="1"/>
          </p:cNvSpPr>
          <p:nvPr/>
        </p:nvSpPr>
        <p:spPr bwMode="auto">
          <a:xfrm>
            <a:off x="0" y="3497263"/>
            <a:ext cx="435610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Massagetal is 59 dus . . . </a:t>
            </a:r>
            <a:endParaRPr lang="nl-NL" sz="3200" b="1">
              <a:solidFill>
                <a:srgbClr val="3333CC"/>
              </a:solidFill>
              <a:effectLst>
                <a:outerShdw blurRad="38100" dist="38100" dir="2700000" algn="tl">
                  <a:srgbClr val="000000"/>
                </a:outerShdw>
              </a:effectLst>
            </a:endParaRPr>
          </a:p>
        </p:txBody>
      </p:sp>
      <p:sp>
        <p:nvSpPr>
          <p:cNvPr id="314383" name="Rectangle 15"/>
          <p:cNvSpPr>
            <a:spLocks noChangeArrowheads="1"/>
          </p:cNvSpPr>
          <p:nvPr/>
        </p:nvSpPr>
        <p:spPr bwMode="auto">
          <a:xfrm>
            <a:off x="4932363" y="2781300"/>
            <a:ext cx="1008062"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26 e</a:t>
            </a:r>
            <a:endParaRPr lang="nl-NL" sz="3200" b="1" u="sng">
              <a:solidFill>
                <a:srgbClr val="FF3300"/>
              </a:solidFill>
              <a:effectLst>
                <a:outerShdw blurRad="38100" dist="38100" dir="2700000" algn="tl">
                  <a:srgbClr val="000000"/>
                </a:outerShdw>
              </a:effectLst>
            </a:endParaRPr>
          </a:p>
        </p:txBody>
      </p:sp>
      <p:sp>
        <p:nvSpPr>
          <p:cNvPr id="314384" name="Rectangle 16"/>
          <p:cNvSpPr>
            <a:spLocks noChangeArrowheads="1"/>
          </p:cNvSpPr>
          <p:nvPr/>
        </p:nvSpPr>
        <p:spPr bwMode="auto">
          <a:xfrm>
            <a:off x="7596188" y="2789238"/>
            <a:ext cx="1008062"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26 p</a:t>
            </a:r>
            <a:endParaRPr lang="nl-NL" sz="3200" b="1" u="sng">
              <a:solidFill>
                <a:srgbClr val="FF3300"/>
              </a:solidFill>
              <a:effectLst>
                <a:outerShdw blurRad="38100" dist="38100" dir="2700000" algn="tl">
                  <a:srgbClr val="000000"/>
                </a:outerShdw>
              </a:effectLst>
            </a:endParaRPr>
          </a:p>
        </p:txBody>
      </p:sp>
      <p:sp>
        <p:nvSpPr>
          <p:cNvPr id="314385" name="Rectangle 17"/>
          <p:cNvSpPr>
            <a:spLocks noChangeArrowheads="1"/>
          </p:cNvSpPr>
          <p:nvPr/>
        </p:nvSpPr>
        <p:spPr bwMode="auto">
          <a:xfrm>
            <a:off x="5775325" y="2781300"/>
            <a:ext cx="1973263"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en dus . . .</a:t>
            </a:r>
            <a:endParaRPr lang="nl-NL" sz="3200" b="1">
              <a:solidFill>
                <a:srgbClr val="3333CC"/>
              </a:solidFill>
              <a:effectLst>
                <a:outerShdw blurRad="38100" dist="38100" dir="2700000" algn="tl">
                  <a:srgbClr val="000000"/>
                </a:outerShdw>
              </a:effectLst>
            </a:endParaRPr>
          </a:p>
        </p:txBody>
      </p:sp>
      <p:sp>
        <p:nvSpPr>
          <p:cNvPr id="314386" name="Rectangle 18"/>
          <p:cNvSpPr>
            <a:spLocks noChangeArrowheads="1"/>
          </p:cNvSpPr>
          <p:nvPr/>
        </p:nvSpPr>
        <p:spPr bwMode="auto">
          <a:xfrm>
            <a:off x="4211638" y="3497263"/>
            <a:ext cx="273685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59  n + p</a:t>
            </a:r>
            <a:endParaRPr lang="nl-NL" sz="3200" b="1">
              <a:solidFill>
                <a:srgbClr val="FF3300"/>
              </a:solidFill>
              <a:effectLst>
                <a:outerShdw blurRad="38100" dist="38100" dir="2700000" algn="tl">
                  <a:srgbClr val="000000"/>
                </a:outerShdw>
              </a:effectLst>
            </a:endParaRPr>
          </a:p>
        </p:txBody>
      </p:sp>
      <p:sp>
        <p:nvSpPr>
          <p:cNvPr id="314387" name="Rectangle 19"/>
          <p:cNvSpPr>
            <a:spLocks noChangeArrowheads="1"/>
          </p:cNvSpPr>
          <p:nvPr/>
        </p:nvSpPr>
        <p:spPr bwMode="auto">
          <a:xfrm>
            <a:off x="-3175" y="4221163"/>
            <a:ext cx="435610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Aantal n is dus . . . </a:t>
            </a:r>
            <a:endParaRPr lang="nl-NL" sz="3200" b="1">
              <a:solidFill>
                <a:srgbClr val="3333CC"/>
              </a:solidFill>
              <a:effectLst>
                <a:outerShdw blurRad="38100" dist="38100" dir="2700000" algn="tl">
                  <a:srgbClr val="000000"/>
                </a:outerShdw>
              </a:effectLst>
            </a:endParaRPr>
          </a:p>
        </p:txBody>
      </p:sp>
      <p:sp>
        <p:nvSpPr>
          <p:cNvPr id="314388" name="Rectangle 20"/>
          <p:cNvSpPr>
            <a:spLocks noChangeArrowheads="1"/>
          </p:cNvSpPr>
          <p:nvPr/>
        </p:nvSpPr>
        <p:spPr bwMode="auto">
          <a:xfrm>
            <a:off x="3305175" y="4221163"/>
            <a:ext cx="180340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59 – 26</a:t>
            </a:r>
            <a:r>
              <a:rPr lang="en-US" sz="3200" b="1">
                <a:solidFill>
                  <a:srgbClr val="000000"/>
                </a:solidFill>
                <a:effectLst>
                  <a:outerShdw blurRad="38100" dist="38100" dir="2700000" algn="tl">
                    <a:srgbClr val="FFFFFF"/>
                  </a:outerShdw>
                </a:effectLst>
              </a:rPr>
              <a:t> =</a:t>
            </a:r>
            <a:endParaRPr lang="nl-NL" sz="3200" b="1">
              <a:solidFill>
                <a:srgbClr val="000000"/>
              </a:solidFill>
              <a:effectLst>
                <a:outerShdw blurRad="38100" dist="38100" dir="2700000" algn="tl">
                  <a:srgbClr val="FFFFFF"/>
                </a:outerShdw>
              </a:effectLst>
            </a:endParaRPr>
          </a:p>
        </p:txBody>
      </p:sp>
      <p:sp>
        <p:nvSpPr>
          <p:cNvPr id="314389" name="Rectangle 21"/>
          <p:cNvSpPr>
            <a:spLocks noChangeArrowheads="1"/>
          </p:cNvSpPr>
          <p:nvPr/>
        </p:nvSpPr>
        <p:spPr bwMode="auto">
          <a:xfrm>
            <a:off x="5105400" y="4221163"/>
            <a:ext cx="1084263"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33 n</a:t>
            </a:r>
            <a:endParaRPr lang="nl-NL" sz="3200" b="1" u="sng">
              <a:solidFill>
                <a:srgbClr val="FF3300"/>
              </a:solidFill>
              <a:effectLst>
                <a:outerShdw blurRad="38100" dist="38100" dir="2700000" algn="tl">
                  <a:srgbClr val="000000"/>
                </a:outerShdw>
              </a:effectLst>
            </a:endParaRPr>
          </a:p>
        </p:txBody>
      </p:sp>
      <p:sp>
        <p:nvSpPr>
          <p:cNvPr id="314393" name="AutoShape 25"/>
          <p:cNvSpPr>
            <a:spLocks noChangeArrowheads="1"/>
          </p:cNvSpPr>
          <p:nvPr/>
        </p:nvSpPr>
        <p:spPr bwMode="auto">
          <a:xfrm>
            <a:off x="7235825" y="5013325"/>
            <a:ext cx="1296988" cy="649288"/>
          </a:xfrm>
          <a:prstGeom prst="wedgeRoundRectCallout">
            <a:avLst>
              <a:gd name="adj1" fmla="val -307407"/>
              <a:gd name="adj2" fmla="val -642667"/>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800" b="1">
                <a:solidFill>
                  <a:srgbClr val="FF3300"/>
                </a:solidFill>
                <a:effectLst>
                  <a:outerShdw blurRad="38100" dist="38100" dir="2700000" algn="tl">
                    <a:srgbClr val="000000"/>
                  </a:outerShdw>
                </a:effectLst>
                <a:latin typeface="Comic Sans MS" pitchFamily="66" charset="0"/>
              </a:rPr>
              <a:t>ijzer</a:t>
            </a:r>
          </a:p>
        </p:txBody>
      </p:sp>
      <p:sp>
        <p:nvSpPr>
          <p:cNvPr id="275470" name="Text Box 27"/>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grpSp>
        <p:nvGrpSpPr>
          <p:cNvPr id="314404" name="Group 36"/>
          <p:cNvGrpSpPr>
            <a:grpSpLocks/>
          </p:cNvGrpSpPr>
          <p:nvPr/>
        </p:nvGrpSpPr>
        <p:grpSpPr bwMode="auto">
          <a:xfrm>
            <a:off x="6173788" y="3810000"/>
            <a:ext cx="2859087" cy="2859088"/>
            <a:chOff x="3889" y="2400"/>
            <a:chExt cx="1801" cy="1801"/>
          </a:xfrm>
        </p:grpSpPr>
        <p:sp>
          <p:nvSpPr>
            <p:cNvPr id="275472" name="Oval 30"/>
            <p:cNvSpPr>
              <a:spLocks noChangeAspect="1" noChangeArrowheads="1"/>
            </p:cNvSpPr>
            <p:nvPr/>
          </p:nvSpPr>
          <p:spPr bwMode="auto">
            <a:xfrm>
              <a:off x="3889" y="2400"/>
              <a:ext cx="1801" cy="1801"/>
            </a:xfrm>
            <a:prstGeom prst="ellipse">
              <a:avLst/>
            </a:prstGeom>
            <a:solidFill>
              <a:srgbClr val="99CC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5473" name="Oval 32"/>
            <p:cNvSpPr>
              <a:spLocks noChangeAspect="1" noChangeArrowheads="1"/>
            </p:cNvSpPr>
            <p:nvPr/>
          </p:nvSpPr>
          <p:spPr bwMode="auto">
            <a:xfrm>
              <a:off x="4548" y="3081"/>
              <a:ext cx="454" cy="454"/>
            </a:xfrm>
            <a:prstGeom prst="ellipse">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5474" name="Text Box 33"/>
            <p:cNvSpPr txBox="1">
              <a:spLocks noChangeArrowheads="1"/>
            </p:cNvSpPr>
            <p:nvPr/>
          </p:nvSpPr>
          <p:spPr bwMode="auto">
            <a:xfrm>
              <a:off x="4561" y="3049"/>
              <a:ext cx="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FF3300"/>
                  </a:solidFill>
                </a:rPr>
                <a:t> 26p</a:t>
              </a:r>
            </a:p>
          </p:txBody>
        </p:sp>
        <p:sp>
          <p:nvSpPr>
            <p:cNvPr id="275475" name="Text Box 34"/>
            <p:cNvSpPr txBox="1">
              <a:spLocks noChangeArrowheads="1"/>
            </p:cNvSpPr>
            <p:nvPr/>
          </p:nvSpPr>
          <p:spPr bwMode="auto">
            <a:xfrm>
              <a:off x="4569" y="3238"/>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3333CC"/>
                  </a:solidFill>
                </a:rPr>
                <a:t>33n</a:t>
              </a:r>
            </a:p>
          </p:txBody>
        </p:sp>
        <p:sp>
          <p:nvSpPr>
            <p:cNvPr id="275476" name="Text Box 35"/>
            <p:cNvSpPr txBox="1">
              <a:spLocks noChangeArrowheads="1"/>
            </p:cNvSpPr>
            <p:nvPr/>
          </p:nvSpPr>
          <p:spPr bwMode="auto">
            <a:xfrm>
              <a:off x="4070" y="2899"/>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000000"/>
                  </a:solidFill>
                </a:rPr>
                <a:t>26e</a:t>
              </a:r>
            </a:p>
          </p:txBody>
        </p:sp>
      </p:grpSp>
    </p:spTree>
    <p:extLst>
      <p:ext uri="{BB962C8B-B14F-4D97-AF65-F5344CB8AC3E}">
        <p14:creationId xmlns:p14="http://schemas.microsoft.com/office/powerpoint/2010/main" val="1839449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378"/>
                                        </p:tgtEl>
                                        <p:attrNameLst>
                                          <p:attrName>style.visibility</p:attrName>
                                        </p:attrNameLst>
                                      </p:cBhvr>
                                      <p:to>
                                        <p:strVal val="visible"/>
                                      </p:to>
                                    </p:set>
                                    <p:animEffect transition="in" filter="wipe(left)">
                                      <p:cBhvr>
                                        <p:cTn id="7" dur="500"/>
                                        <p:tgtEl>
                                          <p:spTgt spid="314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4379"/>
                                        </p:tgtEl>
                                        <p:attrNameLst>
                                          <p:attrName>style.visibility</p:attrName>
                                        </p:attrNameLst>
                                      </p:cBhvr>
                                      <p:to>
                                        <p:strVal val="visible"/>
                                      </p:to>
                                    </p:set>
                                    <p:animEffect transition="in" filter="wipe(left)">
                                      <p:cBhvr>
                                        <p:cTn id="12" dur="500"/>
                                        <p:tgtEl>
                                          <p:spTgt spid="3143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4393"/>
                                        </p:tgtEl>
                                        <p:attrNameLst>
                                          <p:attrName>style.visibility</p:attrName>
                                        </p:attrNameLst>
                                      </p:cBhvr>
                                      <p:to>
                                        <p:strVal val="visible"/>
                                      </p:to>
                                    </p:set>
                                    <p:animEffect transition="in" filter="wipe(down)">
                                      <p:cBhvr>
                                        <p:cTn id="17" dur="500"/>
                                        <p:tgtEl>
                                          <p:spTgt spid="314393"/>
                                        </p:tgtEl>
                                      </p:cBhvr>
                                    </p:animEffect>
                                  </p:childTnLst>
                                  <p:subTnLst>
                                    <p:set>
                                      <p:cBhvr override="childStyle">
                                        <p:cTn dur="1" fill="hold" display="0" masterRel="nextClick" afterEffect="1"/>
                                        <p:tgtEl>
                                          <p:spTgt spid="31439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4380"/>
                                        </p:tgtEl>
                                        <p:attrNameLst>
                                          <p:attrName>style.visibility</p:attrName>
                                        </p:attrNameLst>
                                      </p:cBhvr>
                                      <p:to>
                                        <p:strVal val="visible"/>
                                      </p:to>
                                    </p:set>
                                    <p:animEffect transition="in" filter="wipe(left)">
                                      <p:cBhvr>
                                        <p:cTn id="22" dur="500"/>
                                        <p:tgtEl>
                                          <p:spTgt spid="3143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4381"/>
                                        </p:tgtEl>
                                        <p:attrNameLst>
                                          <p:attrName>style.visibility</p:attrName>
                                        </p:attrNameLst>
                                      </p:cBhvr>
                                      <p:to>
                                        <p:strVal val="visible"/>
                                      </p:to>
                                    </p:set>
                                    <p:animEffect transition="in" filter="wipe(left)">
                                      <p:cBhvr>
                                        <p:cTn id="27" dur="500"/>
                                        <p:tgtEl>
                                          <p:spTgt spid="3143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4383"/>
                                        </p:tgtEl>
                                        <p:attrNameLst>
                                          <p:attrName>style.visibility</p:attrName>
                                        </p:attrNameLst>
                                      </p:cBhvr>
                                      <p:to>
                                        <p:strVal val="visible"/>
                                      </p:to>
                                    </p:set>
                                    <p:animEffect transition="in" filter="wipe(left)">
                                      <p:cBhvr>
                                        <p:cTn id="32" dur="500"/>
                                        <p:tgtEl>
                                          <p:spTgt spid="3143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4385"/>
                                        </p:tgtEl>
                                        <p:attrNameLst>
                                          <p:attrName>style.visibility</p:attrName>
                                        </p:attrNameLst>
                                      </p:cBhvr>
                                      <p:to>
                                        <p:strVal val="visible"/>
                                      </p:to>
                                    </p:set>
                                    <p:animEffect transition="in" filter="wipe(left)">
                                      <p:cBhvr>
                                        <p:cTn id="37" dur="500"/>
                                        <p:tgtEl>
                                          <p:spTgt spid="3143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4384"/>
                                        </p:tgtEl>
                                        <p:attrNameLst>
                                          <p:attrName>style.visibility</p:attrName>
                                        </p:attrNameLst>
                                      </p:cBhvr>
                                      <p:to>
                                        <p:strVal val="visible"/>
                                      </p:to>
                                    </p:set>
                                    <p:animEffect transition="in" filter="wipe(left)">
                                      <p:cBhvr>
                                        <p:cTn id="42" dur="500"/>
                                        <p:tgtEl>
                                          <p:spTgt spid="3143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4382"/>
                                        </p:tgtEl>
                                        <p:attrNameLst>
                                          <p:attrName>style.visibility</p:attrName>
                                        </p:attrNameLst>
                                      </p:cBhvr>
                                      <p:to>
                                        <p:strVal val="visible"/>
                                      </p:to>
                                    </p:set>
                                    <p:animEffect transition="in" filter="wipe(left)">
                                      <p:cBhvr>
                                        <p:cTn id="47" dur="500"/>
                                        <p:tgtEl>
                                          <p:spTgt spid="3143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4386"/>
                                        </p:tgtEl>
                                        <p:attrNameLst>
                                          <p:attrName>style.visibility</p:attrName>
                                        </p:attrNameLst>
                                      </p:cBhvr>
                                      <p:to>
                                        <p:strVal val="visible"/>
                                      </p:to>
                                    </p:set>
                                    <p:animEffect transition="in" filter="wipe(left)">
                                      <p:cBhvr>
                                        <p:cTn id="52" dur="500"/>
                                        <p:tgtEl>
                                          <p:spTgt spid="3143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4387"/>
                                        </p:tgtEl>
                                        <p:attrNameLst>
                                          <p:attrName>style.visibility</p:attrName>
                                        </p:attrNameLst>
                                      </p:cBhvr>
                                      <p:to>
                                        <p:strVal val="visible"/>
                                      </p:to>
                                    </p:set>
                                    <p:animEffect transition="in" filter="wipe(left)">
                                      <p:cBhvr>
                                        <p:cTn id="57" dur="500"/>
                                        <p:tgtEl>
                                          <p:spTgt spid="3143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4388"/>
                                        </p:tgtEl>
                                        <p:attrNameLst>
                                          <p:attrName>style.visibility</p:attrName>
                                        </p:attrNameLst>
                                      </p:cBhvr>
                                      <p:to>
                                        <p:strVal val="visible"/>
                                      </p:to>
                                    </p:set>
                                    <p:animEffect transition="in" filter="wipe(left)">
                                      <p:cBhvr>
                                        <p:cTn id="62" dur="500"/>
                                        <p:tgtEl>
                                          <p:spTgt spid="3143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4389"/>
                                        </p:tgtEl>
                                        <p:attrNameLst>
                                          <p:attrName>style.visibility</p:attrName>
                                        </p:attrNameLst>
                                      </p:cBhvr>
                                      <p:to>
                                        <p:strVal val="visible"/>
                                      </p:to>
                                    </p:set>
                                    <p:animEffect transition="in" filter="wipe(left)">
                                      <p:cBhvr>
                                        <p:cTn id="67" dur="500"/>
                                        <p:tgtEl>
                                          <p:spTgt spid="3143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14404"/>
                                        </p:tgtEl>
                                        <p:attrNameLst>
                                          <p:attrName>style.visibility</p:attrName>
                                        </p:attrNameLst>
                                      </p:cBhvr>
                                      <p:to>
                                        <p:strVal val="visible"/>
                                      </p:to>
                                    </p:set>
                                    <p:animEffect transition="in" filter="dissolve">
                                      <p:cBhvr>
                                        <p:cTn id="72"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8" grpId="0" autoUpdateAnimBg="0"/>
      <p:bldP spid="314379" grpId="0" autoUpdateAnimBg="0"/>
      <p:bldP spid="314380" grpId="0" autoUpdateAnimBg="0"/>
      <p:bldP spid="314381" grpId="0" autoUpdateAnimBg="0"/>
      <p:bldP spid="314382" grpId="0" autoUpdateAnimBg="0"/>
      <p:bldP spid="314383" grpId="0" autoUpdateAnimBg="0"/>
      <p:bldP spid="314384" grpId="0" autoUpdateAnimBg="0"/>
      <p:bldP spid="314385" grpId="0" autoUpdateAnimBg="0"/>
      <p:bldP spid="314386" grpId="0" autoUpdateAnimBg="0"/>
      <p:bldP spid="314387" grpId="0" autoUpdateAnimBg="0"/>
      <p:bldP spid="314388" grpId="0" autoUpdateAnimBg="0"/>
      <p:bldP spid="314389" grpId="0" autoUpdateAnimBg="0"/>
      <p:bldP spid="314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0" y="188913"/>
            <a:ext cx="9144000" cy="574675"/>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Voorbeeld 2 --------------------------------------------------</a:t>
            </a:r>
            <a:endParaRPr lang="nl-NL" sz="3200" b="1">
              <a:solidFill>
                <a:srgbClr val="FF3300"/>
              </a:solidFill>
              <a:effectLst>
                <a:outerShdw blurRad="38100" dist="38100" dir="2700000" algn="tl">
                  <a:srgbClr val="000000"/>
                </a:outerShdw>
              </a:effectLst>
            </a:endParaRPr>
          </a:p>
        </p:txBody>
      </p:sp>
      <p:sp>
        <p:nvSpPr>
          <p:cNvPr id="303107" name="Rectangle 3"/>
          <p:cNvSpPr>
            <a:spLocks noChangeArrowheads="1"/>
          </p:cNvSpPr>
          <p:nvPr/>
        </p:nvSpPr>
        <p:spPr bwMode="auto">
          <a:xfrm>
            <a:off x="0" y="714375"/>
            <a:ext cx="9144000" cy="482600"/>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3333CC"/>
                </a:solidFill>
                <a:effectLst>
                  <a:outerShdw blurRad="38100" dist="38100" dir="2700000" algn="tl">
                    <a:srgbClr val="000000"/>
                  </a:outerShdw>
                </a:effectLst>
              </a:rPr>
              <a:t>a. Waaruit bestaat een Pb-209 atoom?</a:t>
            </a:r>
            <a:endParaRPr lang="nl-NL" sz="3200" b="1" u="sng">
              <a:solidFill>
                <a:srgbClr val="3333CC"/>
              </a:solidFill>
              <a:effectLst>
                <a:outerShdw blurRad="38100" dist="38100" dir="2700000" algn="tl">
                  <a:srgbClr val="000000"/>
                </a:outerShdw>
              </a:effectLst>
            </a:endParaRPr>
          </a:p>
        </p:txBody>
      </p:sp>
      <p:sp>
        <p:nvSpPr>
          <p:cNvPr id="303108" name="Rectangle 4"/>
          <p:cNvSpPr>
            <a:spLocks noChangeArrowheads="1"/>
          </p:cNvSpPr>
          <p:nvPr/>
        </p:nvSpPr>
        <p:spPr bwMode="auto">
          <a:xfrm>
            <a:off x="0" y="1400175"/>
            <a:ext cx="9144000" cy="10080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Opl: </a:t>
            </a:r>
            <a:r>
              <a:rPr lang="en-US" sz="3200" b="1">
                <a:solidFill>
                  <a:srgbClr val="00CC99"/>
                </a:solidFill>
                <a:effectLst>
                  <a:outerShdw blurRad="38100" dist="38100" dir="2700000" algn="tl">
                    <a:srgbClr val="000000"/>
                  </a:outerShdw>
                </a:effectLst>
              </a:rPr>
              <a:t>BasisBINAS: atoomnummer Pb is 82.</a:t>
            </a:r>
            <a:br>
              <a:rPr lang="en-US" sz="3200" b="1">
                <a:solidFill>
                  <a:srgbClr val="00CC99"/>
                </a:solidFill>
                <a:effectLst>
                  <a:outerShdw blurRad="38100" dist="38100" dir="2700000" algn="tl">
                    <a:srgbClr val="000000"/>
                  </a:outerShdw>
                </a:effectLst>
              </a:rPr>
            </a:br>
            <a:r>
              <a:rPr lang="en-US" sz="3200" b="1">
                <a:solidFill>
                  <a:srgbClr val="00CC99"/>
                </a:solidFill>
                <a:effectLst>
                  <a:outerShdw blurRad="38100" dist="38100" dir="2700000" algn="tl">
                    <a:srgbClr val="000000"/>
                  </a:outerShdw>
                </a:effectLst>
              </a:rPr>
              <a:t>         Massagetal Pb-209 is 209.</a:t>
            </a:r>
            <a:endParaRPr lang="nl-NL" sz="3200" b="1">
              <a:solidFill>
                <a:srgbClr val="00CC99"/>
              </a:solidFill>
              <a:effectLst>
                <a:outerShdw blurRad="38100" dist="38100" dir="2700000" algn="tl">
                  <a:srgbClr val="000000"/>
                </a:outerShdw>
              </a:effectLst>
            </a:endParaRPr>
          </a:p>
        </p:txBody>
      </p:sp>
      <p:sp>
        <p:nvSpPr>
          <p:cNvPr id="303109" name="Rectangle 5"/>
          <p:cNvSpPr>
            <a:spLocks noChangeArrowheads="1"/>
          </p:cNvSpPr>
          <p:nvPr/>
        </p:nvSpPr>
        <p:spPr bwMode="auto">
          <a:xfrm>
            <a:off x="-38100" y="2525713"/>
            <a:ext cx="5186363"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Atoomnummer is 82 dus . . . </a:t>
            </a:r>
            <a:endParaRPr lang="nl-NL" sz="3200" b="1">
              <a:solidFill>
                <a:srgbClr val="3333CC"/>
              </a:solidFill>
              <a:effectLst>
                <a:outerShdw blurRad="38100" dist="38100" dir="2700000" algn="tl">
                  <a:srgbClr val="000000"/>
                </a:outerShdw>
              </a:effectLst>
            </a:endParaRPr>
          </a:p>
        </p:txBody>
      </p:sp>
      <p:sp>
        <p:nvSpPr>
          <p:cNvPr id="303110" name="Rectangle 6"/>
          <p:cNvSpPr>
            <a:spLocks noChangeArrowheads="1"/>
          </p:cNvSpPr>
          <p:nvPr/>
        </p:nvSpPr>
        <p:spPr bwMode="auto">
          <a:xfrm>
            <a:off x="0" y="3194050"/>
            <a:ext cx="4679950"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Massagetal is 209 dus . . . </a:t>
            </a:r>
            <a:endParaRPr lang="nl-NL" sz="3200" b="1">
              <a:solidFill>
                <a:srgbClr val="3333CC"/>
              </a:solidFill>
              <a:effectLst>
                <a:outerShdw blurRad="38100" dist="38100" dir="2700000" algn="tl">
                  <a:srgbClr val="000000"/>
                </a:outerShdw>
              </a:effectLst>
            </a:endParaRPr>
          </a:p>
        </p:txBody>
      </p:sp>
      <p:sp>
        <p:nvSpPr>
          <p:cNvPr id="303111" name="Rectangle 7"/>
          <p:cNvSpPr>
            <a:spLocks noChangeArrowheads="1"/>
          </p:cNvSpPr>
          <p:nvPr/>
        </p:nvSpPr>
        <p:spPr bwMode="auto">
          <a:xfrm>
            <a:off x="4859338" y="2525713"/>
            <a:ext cx="1008062"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82 e</a:t>
            </a:r>
            <a:endParaRPr lang="nl-NL" sz="3200" b="1" u="sng">
              <a:solidFill>
                <a:srgbClr val="FF3300"/>
              </a:solidFill>
              <a:effectLst>
                <a:outerShdw blurRad="38100" dist="38100" dir="2700000" algn="tl">
                  <a:srgbClr val="000000"/>
                </a:outerShdw>
              </a:effectLst>
            </a:endParaRPr>
          </a:p>
        </p:txBody>
      </p:sp>
      <p:sp>
        <p:nvSpPr>
          <p:cNvPr id="303112" name="Rectangle 8"/>
          <p:cNvSpPr>
            <a:spLocks noChangeArrowheads="1"/>
          </p:cNvSpPr>
          <p:nvPr/>
        </p:nvSpPr>
        <p:spPr bwMode="auto">
          <a:xfrm>
            <a:off x="7596188" y="2533650"/>
            <a:ext cx="1008062"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82 p</a:t>
            </a:r>
            <a:endParaRPr lang="nl-NL" sz="3200" b="1" u="sng">
              <a:solidFill>
                <a:srgbClr val="FF3300"/>
              </a:solidFill>
              <a:effectLst>
                <a:outerShdw blurRad="38100" dist="38100" dir="2700000" algn="tl">
                  <a:srgbClr val="000000"/>
                </a:outerShdw>
              </a:effectLst>
            </a:endParaRPr>
          </a:p>
        </p:txBody>
      </p:sp>
      <p:sp>
        <p:nvSpPr>
          <p:cNvPr id="303113" name="Rectangle 9"/>
          <p:cNvSpPr>
            <a:spLocks noChangeArrowheads="1"/>
          </p:cNvSpPr>
          <p:nvPr/>
        </p:nvSpPr>
        <p:spPr bwMode="auto">
          <a:xfrm>
            <a:off x="5775325" y="2525713"/>
            <a:ext cx="1973263"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en dus . . .</a:t>
            </a:r>
            <a:endParaRPr lang="nl-NL" sz="3200" b="1">
              <a:solidFill>
                <a:srgbClr val="3333CC"/>
              </a:solidFill>
              <a:effectLst>
                <a:outerShdw blurRad="38100" dist="38100" dir="2700000" algn="tl">
                  <a:srgbClr val="000000"/>
                </a:outerShdw>
              </a:effectLst>
            </a:endParaRPr>
          </a:p>
        </p:txBody>
      </p:sp>
      <p:sp>
        <p:nvSpPr>
          <p:cNvPr id="303114" name="Rectangle 10"/>
          <p:cNvSpPr>
            <a:spLocks noChangeArrowheads="1"/>
          </p:cNvSpPr>
          <p:nvPr/>
        </p:nvSpPr>
        <p:spPr bwMode="auto">
          <a:xfrm>
            <a:off x="4572000" y="3195638"/>
            <a:ext cx="273685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209  n + p</a:t>
            </a:r>
            <a:endParaRPr lang="nl-NL" sz="3200" b="1">
              <a:solidFill>
                <a:srgbClr val="FF3300"/>
              </a:solidFill>
              <a:effectLst>
                <a:outerShdw blurRad="38100" dist="38100" dir="2700000" algn="tl">
                  <a:srgbClr val="000000"/>
                </a:outerShdw>
              </a:effectLst>
            </a:endParaRPr>
          </a:p>
        </p:txBody>
      </p:sp>
      <p:sp>
        <p:nvSpPr>
          <p:cNvPr id="303115" name="Rectangle 11"/>
          <p:cNvSpPr>
            <a:spLocks noChangeArrowheads="1"/>
          </p:cNvSpPr>
          <p:nvPr/>
        </p:nvSpPr>
        <p:spPr bwMode="auto">
          <a:xfrm>
            <a:off x="-3175" y="3822700"/>
            <a:ext cx="4356100"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Aantal n is dus . . . </a:t>
            </a:r>
            <a:endParaRPr lang="nl-NL" sz="3200" b="1">
              <a:solidFill>
                <a:srgbClr val="3333CC"/>
              </a:solidFill>
              <a:effectLst>
                <a:outerShdw blurRad="38100" dist="38100" dir="2700000" algn="tl">
                  <a:srgbClr val="000000"/>
                </a:outerShdw>
              </a:effectLst>
            </a:endParaRPr>
          </a:p>
        </p:txBody>
      </p:sp>
      <p:sp>
        <p:nvSpPr>
          <p:cNvPr id="303116" name="Rectangle 12"/>
          <p:cNvSpPr>
            <a:spLocks noChangeArrowheads="1"/>
          </p:cNvSpPr>
          <p:nvPr/>
        </p:nvSpPr>
        <p:spPr bwMode="auto">
          <a:xfrm>
            <a:off x="3305175" y="3822700"/>
            <a:ext cx="2130425"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209 – 82</a:t>
            </a:r>
            <a:r>
              <a:rPr lang="en-US" sz="3200" b="1">
                <a:solidFill>
                  <a:srgbClr val="000000"/>
                </a:solidFill>
                <a:effectLst>
                  <a:outerShdw blurRad="38100" dist="38100" dir="2700000" algn="tl">
                    <a:srgbClr val="FFFFFF"/>
                  </a:outerShdw>
                </a:effectLst>
              </a:rPr>
              <a:t> =</a:t>
            </a:r>
            <a:endParaRPr lang="nl-NL" sz="3200" b="1">
              <a:solidFill>
                <a:srgbClr val="000000"/>
              </a:solidFill>
              <a:effectLst>
                <a:outerShdw blurRad="38100" dist="38100" dir="2700000" algn="tl">
                  <a:srgbClr val="FFFFFF"/>
                </a:outerShdw>
              </a:effectLst>
            </a:endParaRPr>
          </a:p>
        </p:txBody>
      </p:sp>
      <p:sp>
        <p:nvSpPr>
          <p:cNvPr id="303117" name="Rectangle 13"/>
          <p:cNvSpPr>
            <a:spLocks noChangeArrowheads="1"/>
          </p:cNvSpPr>
          <p:nvPr/>
        </p:nvSpPr>
        <p:spPr bwMode="auto">
          <a:xfrm>
            <a:off x="5287963" y="3822700"/>
            <a:ext cx="1371600" cy="576263"/>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127 n</a:t>
            </a:r>
            <a:endParaRPr lang="nl-NL" sz="3200" b="1" u="sng">
              <a:solidFill>
                <a:srgbClr val="FF3300"/>
              </a:solidFill>
              <a:effectLst>
                <a:outerShdw blurRad="38100" dist="38100" dir="2700000" algn="tl">
                  <a:srgbClr val="000000"/>
                </a:outerShdw>
              </a:effectLst>
            </a:endParaRPr>
          </a:p>
        </p:txBody>
      </p:sp>
      <p:sp>
        <p:nvSpPr>
          <p:cNvPr id="303118" name="AutoShape 14"/>
          <p:cNvSpPr>
            <a:spLocks noChangeArrowheads="1"/>
          </p:cNvSpPr>
          <p:nvPr/>
        </p:nvSpPr>
        <p:spPr bwMode="auto">
          <a:xfrm>
            <a:off x="7308850" y="5157788"/>
            <a:ext cx="1296988" cy="649287"/>
          </a:xfrm>
          <a:prstGeom prst="wedgeRoundRectCallout">
            <a:avLst>
              <a:gd name="adj1" fmla="val -274847"/>
              <a:gd name="adj2" fmla="val -655625"/>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800" b="1">
                <a:solidFill>
                  <a:srgbClr val="FF3300"/>
                </a:solidFill>
                <a:effectLst>
                  <a:outerShdw blurRad="38100" dist="38100" dir="2700000" algn="tl">
                    <a:srgbClr val="000000"/>
                  </a:outerShdw>
                </a:effectLst>
                <a:latin typeface="Comic Sans MS" pitchFamily="66" charset="0"/>
              </a:rPr>
              <a:t>lood</a:t>
            </a:r>
          </a:p>
        </p:txBody>
      </p:sp>
      <p:sp>
        <p:nvSpPr>
          <p:cNvPr id="303119" name="Rectangle 15"/>
          <p:cNvSpPr>
            <a:spLocks noChangeArrowheads="1"/>
          </p:cNvSpPr>
          <p:nvPr/>
        </p:nvSpPr>
        <p:spPr bwMode="auto">
          <a:xfrm>
            <a:off x="0" y="4614863"/>
            <a:ext cx="914400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u="sng">
                <a:solidFill>
                  <a:srgbClr val="FF3300"/>
                </a:solidFill>
                <a:effectLst>
                  <a:outerShdw blurRad="38100" dist="38100" dir="2700000" algn="tl">
                    <a:srgbClr val="000000"/>
                  </a:outerShdw>
                </a:effectLst>
              </a:rPr>
              <a:t>b. </a:t>
            </a:r>
            <a:r>
              <a:rPr lang="en-US" sz="3200" b="1" u="sng">
                <a:solidFill>
                  <a:srgbClr val="3333CC"/>
                </a:solidFill>
                <a:effectLst>
                  <a:outerShdw blurRad="38100" dist="38100" dir="2700000" algn="tl">
                    <a:srgbClr val="000000"/>
                  </a:outerShdw>
                </a:effectLst>
              </a:rPr>
              <a:t>Waaruit bestaat een Pb-209 kern?</a:t>
            </a:r>
            <a:endParaRPr lang="nl-NL" sz="3200" b="1" u="sng">
              <a:solidFill>
                <a:srgbClr val="3333CC"/>
              </a:solidFill>
              <a:effectLst>
                <a:outerShdw blurRad="38100" dist="38100" dir="2700000" algn="tl">
                  <a:srgbClr val="000000"/>
                </a:outerShdw>
              </a:effectLst>
            </a:endParaRPr>
          </a:p>
        </p:txBody>
      </p:sp>
      <p:sp>
        <p:nvSpPr>
          <p:cNvPr id="303120" name="Rectangle 16"/>
          <p:cNvSpPr>
            <a:spLocks noChangeArrowheads="1"/>
          </p:cNvSpPr>
          <p:nvPr/>
        </p:nvSpPr>
        <p:spPr bwMode="auto">
          <a:xfrm>
            <a:off x="0" y="5338763"/>
            <a:ext cx="3276600"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82 p en 127 n . . .</a:t>
            </a:r>
            <a:endParaRPr lang="nl-NL" sz="3200" b="1">
              <a:solidFill>
                <a:srgbClr val="3333CC"/>
              </a:solidFill>
              <a:effectLst>
                <a:outerShdw blurRad="38100" dist="38100" dir="2700000" algn="tl">
                  <a:srgbClr val="000000"/>
                </a:outerShdw>
              </a:effectLst>
            </a:endParaRPr>
          </a:p>
        </p:txBody>
      </p:sp>
      <p:sp>
        <p:nvSpPr>
          <p:cNvPr id="303121" name="Rectangle 17"/>
          <p:cNvSpPr>
            <a:spLocks noChangeArrowheads="1"/>
          </p:cNvSpPr>
          <p:nvPr/>
        </p:nvSpPr>
        <p:spPr bwMode="auto">
          <a:xfrm>
            <a:off x="3097213" y="5335588"/>
            <a:ext cx="2627312"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3333CC"/>
                </a:solidFill>
                <a:effectLst>
                  <a:outerShdw blurRad="38100" dist="38100" dir="2700000" algn="tl">
                    <a:srgbClr val="000000"/>
                  </a:outerShdw>
                </a:effectLst>
              </a:rPr>
              <a:t>en geen e!</a:t>
            </a:r>
            <a:endParaRPr lang="nl-NL" sz="3200" b="1">
              <a:solidFill>
                <a:srgbClr val="3333CC"/>
              </a:solidFill>
              <a:effectLst>
                <a:outerShdw blurRad="38100" dist="38100" dir="2700000" algn="tl">
                  <a:srgbClr val="000000"/>
                </a:outerShdw>
              </a:effectLst>
            </a:endParaRPr>
          </a:p>
        </p:txBody>
      </p:sp>
      <p:sp>
        <p:nvSpPr>
          <p:cNvPr id="276497" name="Text Box 18"/>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grpSp>
        <p:nvGrpSpPr>
          <p:cNvPr id="303123" name="Group 19"/>
          <p:cNvGrpSpPr>
            <a:grpSpLocks/>
          </p:cNvGrpSpPr>
          <p:nvPr/>
        </p:nvGrpSpPr>
        <p:grpSpPr bwMode="auto">
          <a:xfrm>
            <a:off x="6173788" y="3810000"/>
            <a:ext cx="2859087" cy="2859088"/>
            <a:chOff x="3889" y="2400"/>
            <a:chExt cx="1801" cy="1801"/>
          </a:xfrm>
        </p:grpSpPr>
        <p:sp>
          <p:nvSpPr>
            <p:cNvPr id="276499" name="Oval 20"/>
            <p:cNvSpPr>
              <a:spLocks noChangeAspect="1" noChangeArrowheads="1"/>
            </p:cNvSpPr>
            <p:nvPr/>
          </p:nvSpPr>
          <p:spPr bwMode="auto">
            <a:xfrm>
              <a:off x="3889" y="2400"/>
              <a:ext cx="1801" cy="1801"/>
            </a:xfrm>
            <a:prstGeom prst="ellipse">
              <a:avLst/>
            </a:prstGeom>
            <a:solidFill>
              <a:srgbClr val="99CC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6500" name="Oval 21"/>
            <p:cNvSpPr>
              <a:spLocks noChangeAspect="1" noChangeArrowheads="1"/>
            </p:cNvSpPr>
            <p:nvPr/>
          </p:nvSpPr>
          <p:spPr bwMode="auto">
            <a:xfrm>
              <a:off x="4548" y="3081"/>
              <a:ext cx="454" cy="454"/>
            </a:xfrm>
            <a:prstGeom prst="ellipse">
              <a:avLst/>
            </a:prstGeom>
            <a:solidFill>
              <a:srgbClr val="CC99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6501" name="Text Box 22"/>
            <p:cNvSpPr txBox="1">
              <a:spLocks noChangeArrowheads="1"/>
            </p:cNvSpPr>
            <p:nvPr/>
          </p:nvSpPr>
          <p:spPr bwMode="auto">
            <a:xfrm>
              <a:off x="4561" y="3049"/>
              <a:ext cx="6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FF3300"/>
                  </a:solidFill>
                </a:rPr>
                <a:t> 82p</a:t>
              </a:r>
            </a:p>
          </p:txBody>
        </p:sp>
        <p:sp>
          <p:nvSpPr>
            <p:cNvPr id="276502" name="Text Box 23"/>
            <p:cNvSpPr txBox="1">
              <a:spLocks noChangeArrowheads="1"/>
            </p:cNvSpPr>
            <p:nvPr/>
          </p:nvSpPr>
          <p:spPr bwMode="auto">
            <a:xfrm>
              <a:off x="4569" y="3238"/>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3333CC"/>
                  </a:solidFill>
                </a:rPr>
                <a:t>127n</a:t>
              </a:r>
            </a:p>
          </p:txBody>
        </p:sp>
        <p:sp>
          <p:nvSpPr>
            <p:cNvPr id="276503" name="Text Box 24"/>
            <p:cNvSpPr txBox="1">
              <a:spLocks noChangeArrowheads="1"/>
            </p:cNvSpPr>
            <p:nvPr/>
          </p:nvSpPr>
          <p:spPr bwMode="auto">
            <a:xfrm>
              <a:off x="4070" y="2899"/>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b="1">
                  <a:solidFill>
                    <a:srgbClr val="000000"/>
                  </a:solidFill>
                </a:rPr>
                <a:t>82e</a:t>
              </a:r>
            </a:p>
          </p:txBody>
        </p:sp>
      </p:grpSp>
    </p:spTree>
    <p:extLst>
      <p:ext uri="{BB962C8B-B14F-4D97-AF65-F5344CB8AC3E}">
        <p14:creationId xmlns:p14="http://schemas.microsoft.com/office/powerpoint/2010/main" val="2627986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3106"/>
                                        </p:tgtEl>
                                        <p:attrNameLst>
                                          <p:attrName>style.visibility</p:attrName>
                                        </p:attrNameLst>
                                      </p:cBhvr>
                                      <p:to>
                                        <p:strVal val="visible"/>
                                      </p:to>
                                    </p:set>
                                    <p:animEffect transition="in" filter="wipe(left)">
                                      <p:cBhvr>
                                        <p:cTn id="7" dur="500"/>
                                        <p:tgtEl>
                                          <p:spTgt spid="303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3107"/>
                                        </p:tgtEl>
                                        <p:attrNameLst>
                                          <p:attrName>style.visibility</p:attrName>
                                        </p:attrNameLst>
                                      </p:cBhvr>
                                      <p:to>
                                        <p:strVal val="visible"/>
                                      </p:to>
                                    </p:set>
                                    <p:animEffect transition="in" filter="wipe(left)">
                                      <p:cBhvr>
                                        <p:cTn id="12" dur="500"/>
                                        <p:tgtEl>
                                          <p:spTgt spid="303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3118"/>
                                        </p:tgtEl>
                                        <p:attrNameLst>
                                          <p:attrName>style.visibility</p:attrName>
                                        </p:attrNameLst>
                                      </p:cBhvr>
                                      <p:to>
                                        <p:strVal val="visible"/>
                                      </p:to>
                                    </p:set>
                                    <p:animEffect transition="in" filter="wipe(down)">
                                      <p:cBhvr>
                                        <p:cTn id="17" dur="500"/>
                                        <p:tgtEl>
                                          <p:spTgt spid="303118"/>
                                        </p:tgtEl>
                                      </p:cBhvr>
                                    </p:animEffect>
                                  </p:childTnLst>
                                  <p:subTnLst>
                                    <p:set>
                                      <p:cBhvr override="childStyle">
                                        <p:cTn dur="1" fill="hold" display="0" masterRel="nextClick" afterEffect="1"/>
                                        <p:tgtEl>
                                          <p:spTgt spid="30311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3108"/>
                                        </p:tgtEl>
                                        <p:attrNameLst>
                                          <p:attrName>style.visibility</p:attrName>
                                        </p:attrNameLst>
                                      </p:cBhvr>
                                      <p:to>
                                        <p:strVal val="visible"/>
                                      </p:to>
                                    </p:set>
                                    <p:animEffect transition="in" filter="wipe(left)">
                                      <p:cBhvr>
                                        <p:cTn id="22" dur="500"/>
                                        <p:tgtEl>
                                          <p:spTgt spid="3031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3109"/>
                                        </p:tgtEl>
                                        <p:attrNameLst>
                                          <p:attrName>style.visibility</p:attrName>
                                        </p:attrNameLst>
                                      </p:cBhvr>
                                      <p:to>
                                        <p:strVal val="visible"/>
                                      </p:to>
                                    </p:set>
                                    <p:animEffect transition="in" filter="wipe(left)">
                                      <p:cBhvr>
                                        <p:cTn id="27" dur="500"/>
                                        <p:tgtEl>
                                          <p:spTgt spid="3031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3111"/>
                                        </p:tgtEl>
                                        <p:attrNameLst>
                                          <p:attrName>style.visibility</p:attrName>
                                        </p:attrNameLst>
                                      </p:cBhvr>
                                      <p:to>
                                        <p:strVal val="visible"/>
                                      </p:to>
                                    </p:set>
                                    <p:animEffect transition="in" filter="wipe(left)">
                                      <p:cBhvr>
                                        <p:cTn id="32" dur="500"/>
                                        <p:tgtEl>
                                          <p:spTgt spid="303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3113"/>
                                        </p:tgtEl>
                                        <p:attrNameLst>
                                          <p:attrName>style.visibility</p:attrName>
                                        </p:attrNameLst>
                                      </p:cBhvr>
                                      <p:to>
                                        <p:strVal val="visible"/>
                                      </p:to>
                                    </p:set>
                                    <p:animEffect transition="in" filter="wipe(left)">
                                      <p:cBhvr>
                                        <p:cTn id="37" dur="500"/>
                                        <p:tgtEl>
                                          <p:spTgt spid="3031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3112"/>
                                        </p:tgtEl>
                                        <p:attrNameLst>
                                          <p:attrName>style.visibility</p:attrName>
                                        </p:attrNameLst>
                                      </p:cBhvr>
                                      <p:to>
                                        <p:strVal val="visible"/>
                                      </p:to>
                                    </p:set>
                                    <p:animEffect transition="in" filter="wipe(left)">
                                      <p:cBhvr>
                                        <p:cTn id="42" dur="500"/>
                                        <p:tgtEl>
                                          <p:spTgt spid="3031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3110"/>
                                        </p:tgtEl>
                                        <p:attrNameLst>
                                          <p:attrName>style.visibility</p:attrName>
                                        </p:attrNameLst>
                                      </p:cBhvr>
                                      <p:to>
                                        <p:strVal val="visible"/>
                                      </p:to>
                                    </p:set>
                                    <p:animEffect transition="in" filter="wipe(left)">
                                      <p:cBhvr>
                                        <p:cTn id="47" dur="500"/>
                                        <p:tgtEl>
                                          <p:spTgt spid="3031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3114"/>
                                        </p:tgtEl>
                                        <p:attrNameLst>
                                          <p:attrName>style.visibility</p:attrName>
                                        </p:attrNameLst>
                                      </p:cBhvr>
                                      <p:to>
                                        <p:strVal val="visible"/>
                                      </p:to>
                                    </p:set>
                                    <p:animEffect transition="in" filter="wipe(left)">
                                      <p:cBhvr>
                                        <p:cTn id="52" dur="500"/>
                                        <p:tgtEl>
                                          <p:spTgt spid="3031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3115"/>
                                        </p:tgtEl>
                                        <p:attrNameLst>
                                          <p:attrName>style.visibility</p:attrName>
                                        </p:attrNameLst>
                                      </p:cBhvr>
                                      <p:to>
                                        <p:strVal val="visible"/>
                                      </p:to>
                                    </p:set>
                                    <p:animEffect transition="in" filter="wipe(left)">
                                      <p:cBhvr>
                                        <p:cTn id="57" dur="500"/>
                                        <p:tgtEl>
                                          <p:spTgt spid="3031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03116"/>
                                        </p:tgtEl>
                                        <p:attrNameLst>
                                          <p:attrName>style.visibility</p:attrName>
                                        </p:attrNameLst>
                                      </p:cBhvr>
                                      <p:to>
                                        <p:strVal val="visible"/>
                                      </p:to>
                                    </p:set>
                                    <p:animEffect transition="in" filter="wipe(left)">
                                      <p:cBhvr>
                                        <p:cTn id="62" dur="500"/>
                                        <p:tgtEl>
                                          <p:spTgt spid="3031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3117"/>
                                        </p:tgtEl>
                                        <p:attrNameLst>
                                          <p:attrName>style.visibility</p:attrName>
                                        </p:attrNameLst>
                                      </p:cBhvr>
                                      <p:to>
                                        <p:strVal val="visible"/>
                                      </p:to>
                                    </p:set>
                                    <p:animEffect transition="in" filter="wipe(left)">
                                      <p:cBhvr>
                                        <p:cTn id="67" dur="500"/>
                                        <p:tgtEl>
                                          <p:spTgt spid="3031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03123"/>
                                        </p:tgtEl>
                                        <p:attrNameLst>
                                          <p:attrName>style.visibility</p:attrName>
                                        </p:attrNameLst>
                                      </p:cBhvr>
                                      <p:to>
                                        <p:strVal val="visible"/>
                                      </p:to>
                                    </p:set>
                                    <p:animEffect transition="in" filter="dissolve">
                                      <p:cBhvr>
                                        <p:cTn id="72" dur="500"/>
                                        <p:tgtEl>
                                          <p:spTgt spid="303123"/>
                                        </p:tgtEl>
                                      </p:cBhvr>
                                    </p:animEffect>
                                  </p:childTnLst>
                                  <p:subTnLst>
                                    <p:set>
                                      <p:cBhvr override="childStyle">
                                        <p:cTn dur="1" fill="hold" display="0" masterRel="nextClick" afterEffect="1"/>
                                        <p:tgtEl>
                                          <p:spTgt spid="303123"/>
                                        </p:tgtEl>
                                        <p:attrNameLst>
                                          <p:attrName>style.visibility</p:attrName>
                                        </p:attrNameLst>
                                      </p:cBhvr>
                                      <p:to>
                                        <p:strVal val="hidden"/>
                                      </p:to>
                                    </p:set>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3119"/>
                                        </p:tgtEl>
                                        <p:attrNameLst>
                                          <p:attrName>style.visibility</p:attrName>
                                        </p:attrNameLst>
                                      </p:cBhvr>
                                      <p:to>
                                        <p:strVal val="visible"/>
                                      </p:to>
                                    </p:set>
                                    <p:animEffect transition="in" filter="wipe(left)">
                                      <p:cBhvr>
                                        <p:cTn id="77" dur="500"/>
                                        <p:tgtEl>
                                          <p:spTgt spid="3031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03120"/>
                                        </p:tgtEl>
                                        <p:attrNameLst>
                                          <p:attrName>style.visibility</p:attrName>
                                        </p:attrNameLst>
                                      </p:cBhvr>
                                      <p:to>
                                        <p:strVal val="visible"/>
                                      </p:to>
                                    </p:set>
                                    <p:animEffect transition="in" filter="wipe(left)">
                                      <p:cBhvr>
                                        <p:cTn id="82" dur="500"/>
                                        <p:tgtEl>
                                          <p:spTgt spid="3031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3121"/>
                                        </p:tgtEl>
                                        <p:attrNameLst>
                                          <p:attrName>style.visibility</p:attrName>
                                        </p:attrNameLst>
                                      </p:cBhvr>
                                      <p:to>
                                        <p:strVal val="visible"/>
                                      </p:to>
                                    </p:set>
                                    <p:animEffect transition="in" filter="wipe(left)">
                                      <p:cBhvr>
                                        <p:cTn id="87" dur="500"/>
                                        <p:tgtEl>
                                          <p:spTgt spid="303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autoUpdateAnimBg="0"/>
      <p:bldP spid="303107" grpId="0" autoUpdateAnimBg="0"/>
      <p:bldP spid="303108" grpId="0" autoUpdateAnimBg="0"/>
      <p:bldP spid="303109" grpId="0" autoUpdateAnimBg="0"/>
      <p:bldP spid="303110" grpId="0" autoUpdateAnimBg="0"/>
      <p:bldP spid="303111" grpId="0" autoUpdateAnimBg="0"/>
      <p:bldP spid="303112" grpId="0" autoUpdateAnimBg="0"/>
      <p:bldP spid="303113" grpId="0" autoUpdateAnimBg="0"/>
      <p:bldP spid="303114" grpId="0" autoUpdateAnimBg="0"/>
      <p:bldP spid="303115" grpId="0" autoUpdateAnimBg="0"/>
      <p:bldP spid="303116" grpId="0" autoUpdateAnimBg="0"/>
      <p:bldP spid="303117" grpId="0" autoUpdateAnimBg="0"/>
      <p:bldP spid="303118" grpId="0" animBg="1"/>
      <p:bldP spid="303119" grpId="0" autoUpdateAnimBg="0"/>
      <p:bldP spid="303120" grpId="0" autoUpdateAnimBg="0"/>
      <p:bldP spid="3031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63500" y="457200"/>
            <a:ext cx="2547938"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FF3300"/>
                </a:solidFill>
                <a:effectLst>
                  <a:outerShdw blurRad="38100" dist="38100" dir="2700000" algn="tl">
                    <a:srgbClr val="000000"/>
                  </a:outerShdw>
                </a:effectLst>
              </a:rPr>
              <a:t>BasisBINAS:</a:t>
            </a:r>
            <a:endParaRPr lang="nl-NL" sz="3200" b="1">
              <a:solidFill>
                <a:srgbClr val="FF3300"/>
              </a:solidFill>
              <a:effectLst>
                <a:outerShdw blurRad="38100" dist="38100" dir="2700000" algn="tl">
                  <a:srgbClr val="000000"/>
                </a:outerShdw>
              </a:effectLst>
            </a:endParaRPr>
          </a:p>
        </p:txBody>
      </p:sp>
      <p:sp>
        <p:nvSpPr>
          <p:cNvPr id="304131" name="Rectangle 3"/>
          <p:cNvSpPr>
            <a:spLocks noChangeArrowheads="1"/>
          </p:cNvSpPr>
          <p:nvPr/>
        </p:nvSpPr>
        <p:spPr bwMode="auto">
          <a:xfrm>
            <a:off x="2543175" y="547688"/>
            <a:ext cx="6600825" cy="1512887"/>
          </a:xfrm>
          <a:prstGeom prst="rect">
            <a:avLst/>
          </a:prstGeom>
          <a:noFill/>
          <a:ln w="9525">
            <a:noFill/>
            <a:miter lim="800000"/>
            <a:headEnd/>
            <a:tailEnd/>
          </a:ln>
          <a:effectLst/>
        </p:spPr>
        <p:txBody>
          <a:bodyPr/>
          <a:lstStyle/>
          <a:p>
            <a:pPr fontAlgn="base">
              <a:spcBef>
                <a:spcPct val="0"/>
              </a:spcBef>
              <a:spcAft>
                <a:spcPct val="0"/>
              </a:spcAft>
              <a:defRPr/>
            </a:pPr>
            <a:r>
              <a:rPr lang="en-US" sz="3200" b="1">
                <a:solidFill>
                  <a:srgbClr val="3333CC"/>
                </a:solidFill>
                <a:effectLst>
                  <a:outerShdw blurRad="38100" dist="38100" dir="2700000" algn="tl">
                    <a:srgbClr val="000000"/>
                  </a:outerShdw>
                </a:effectLst>
              </a:rPr>
              <a:t>atoomnummer: 94</a:t>
            </a:r>
          </a:p>
          <a:p>
            <a:pPr fontAlgn="base">
              <a:spcBef>
                <a:spcPct val="0"/>
              </a:spcBef>
              <a:spcAft>
                <a:spcPct val="0"/>
              </a:spcAft>
              <a:defRPr/>
            </a:pPr>
            <a:r>
              <a:rPr lang="en-US" sz="3200" b="1">
                <a:solidFill>
                  <a:srgbClr val="3333CC"/>
                </a:solidFill>
                <a:effectLst>
                  <a:outerShdw blurRad="38100" dist="38100" dir="2700000" algn="tl">
                    <a:srgbClr val="000000"/>
                  </a:outerShdw>
                </a:effectLst>
              </a:rPr>
              <a:t>Het zendt een </a:t>
            </a:r>
            <a:r>
              <a:rPr lang="el-GR" sz="3200" b="1">
                <a:solidFill>
                  <a:srgbClr val="3333CC"/>
                </a:solidFill>
                <a:effectLst>
                  <a:outerShdw blurRad="38100" dist="38100" dir="2700000" algn="tl">
                    <a:srgbClr val="000000"/>
                  </a:outerShdw>
                </a:effectLst>
                <a:cs typeface="Times New Roman" pitchFamily="18" charset="0"/>
              </a:rPr>
              <a:t>α</a:t>
            </a:r>
            <a:r>
              <a:rPr lang="en-US" sz="3200" b="1">
                <a:solidFill>
                  <a:srgbClr val="3333CC"/>
                </a:solidFill>
                <a:effectLst>
                  <a:outerShdw blurRad="38100" dist="38100" dir="2700000" algn="tl">
                    <a:srgbClr val="000000"/>
                  </a:outerShdw>
                </a:effectLst>
              </a:rPr>
              <a:t>-deeltje uit , dat is een He-4 kern</a:t>
            </a:r>
            <a:endParaRPr lang="nl-NL" sz="3200" b="1">
              <a:solidFill>
                <a:srgbClr val="3333CC"/>
              </a:solidFill>
              <a:effectLst>
                <a:outerShdw blurRad="38100" dist="38100" dir="2700000" algn="tl">
                  <a:srgbClr val="000000"/>
                </a:outerShdw>
              </a:effectLst>
            </a:endParaRPr>
          </a:p>
        </p:txBody>
      </p:sp>
      <p:sp>
        <p:nvSpPr>
          <p:cNvPr id="304132" name="Rectangle 4"/>
          <p:cNvSpPr>
            <a:spLocks noChangeArrowheads="1"/>
          </p:cNvSpPr>
          <p:nvPr/>
        </p:nvSpPr>
        <p:spPr bwMode="auto">
          <a:xfrm>
            <a:off x="539750" y="5376863"/>
            <a:ext cx="2627313" cy="1017587"/>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000000"/>
                </a:solidFill>
                <a:effectLst>
                  <a:outerShdw blurRad="38100" dist="38100" dir="2700000" algn="tl">
                    <a:srgbClr val="FFFFFF"/>
                  </a:outerShdw>
                </a:effectLst>
              </a:rPr>
              <a:t>Pu-239</a:t>
            </a:r>
            <a:endParaRPr lang="nl-NL" sz="3200" b="1">
              <a:solidFill>
                <a:srgbClr val="000000"/>
              </a:solidFill>
              <a:effectLst>
                <a:outerShdw blurRad="38100" dist="38100" dir="2700000" algn="tl">
                  <a:srgbClr val="FFFFFF"/>
                </a:outerShdw>
              </a:effectLst>
            </a:endParaRPr>
          </a:p>
        </p:txBody>
      </p:sp>
      <p:sp>
        <p:nvSpPr>
          <p:cNvPr id="304133" name="Rectangle 5"/>
          <p:cNvSpPr>
            <a:spLocks noGrp="1" noChangeArrowheads="1"/>
          </p:cNvSpPr>
          <p:nvPr>
            <p:ph type="ctrTitle"/>
          </p:nvPr>
        </p:nvSpPr>
        <p:spPr>
          <a:xfrm>
            <a:off x="-80963" y="0"/>
            <a:ext cx="7772401" cy="685800"/>
          </a:xfrm>
        </p:spPr>
        <p:txBody>
          <a:bodyPr/>
          <a:lstStyle/>
          <a:p>
            <a:pPr algn="l" eaLnBrk="1" hangingPunct="1">
              <a:defRPr/>
            </a:pPr>
            <a:r>
              <a:rPr lang="en-US" sz="3200" b="1">
                <a:solidFill>
                  <a:srgbClr val="FF3300"/>
                </a:solidFill>
                <a:effectLst>
                  <a:outerShdw blurRad="38100" dist="38100" dir="2700000" algn="tl">
                    <a:srgbClr val="000000"/>
                  </a:outerShdw>
                </a:effectLst>
              </a:rPr>
              <a:t>Verval-reactie van Pu-239</a:t>
            </a:r>
            <a:endParaRPr lang="nl-NL" sz="3200" b="1">
              <a:solidFill>
                <a:srgbClr val="FF3300"/>
              </a:solidFill>
              <a:effectLst>
                <a:outerShdw blurRad="38100" dist="38100" dir="2700000" algn="tl">
                  <a:srgbClr val="000000"/>
                </a:outerShdw>
              </a:effectLst>
            </a:endParaRPr>
          </a:p>
        </p:txBody>
      </p:sp>
      <p:grpSp>
        <p:nvGrpSpPr>
          <p:cNvPr id="304134" name="Group 6"/>
          <p:cNvGrpSpPr>
            <a:grpSpLocks/>
          </p:cNvGrpSpPr>
          <p:nvPr/>
        </p:nvGrpSpPr>
        <p:grpSpPr bwMode="auto">
          <a:xfrm>
            <a:off x="827088" y="2924175"/>
            <a:ext cx="6299200" cy="2435225"/>
            <a:chOff x="521" y="2478"/>
            <a:chExt cx="3968" cy="1534"/>
          </a:xfrm>
        </p:grpSpPr>
        <p:grpSp>
          <p:nvGrpSpPr>
            <p:cNvPr id="277514" name="Group 7"/>
            <p:cNvGrpSpPr>
              <a:grpSpLocks/>
            </p:cNvGrpSpPr>
            <p:nvPr/>
          </p:nvGrpSpPr>
          <p:grpSpPr bwMode="auto">
            <a:xfrm>
              <a:off x="4195" y="2478"/>
              <a:ext cx="294" cy="278"/>
              <a:chOff x="3334" y="1912"/>
              <a:chExt cx="294" cy="278"/>
            </a:xfrm>
          </p:grpSpPr>
          <p:sp>
            <p:nvSpPr>
              <p:cNvPr id="277518" name="Oval 8"/>
              <p:cNvSpPr>
                <a:spLocks noChangeAspect="1" noChangeArrowheads="1"/>
              </p:cNvSpPr>
              <p:nvPr/>
            </p:nvSpPr>
            <p:spPr bwMode="auto">
              <a:xfrm>
                <a:off x="3416" y="1912"/>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7519" name="Oval 9"/>
              <p:cNvSpPr>
                <a:spLocks noChangeAspect="1" noChangeArrowheads="1"/>
              </p:cNvSpPr>
              <p:nvPr/>
            </p:nvSpPr>
            <p:spPr bwMode="auto">
              <a:xfrm>
                <a:off x="3515" y="197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7520" name="Oval 10"/>
              <p:cNvSpPr>
                <a:spLocks noChangeAspect="1" noChangeArrowheads="1"/>
              </p:cNvSpPr>
              <p:nvPr/>
            </p:nvSpPr>
            <p:spPr bwMode="auto">
              <a:xfrm>
                <a:off x="3454" y="2077"/>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7521" name="Oval 11"/>
              <p:cNvSpPr>
                <a:spLocks noChangeAspect="1" noChangeArrowheads="1"/>
              </p:cNvSpPr>
              <p:nvPr/>
            </p:nvSpPr>
            <p:spPr bwMode="auto">
              <a:xfrm>
                <a:off x="3334" y="2024"/>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77515" name="Oval 12" descr="Bol"/>
            <p:cNvSpPr>
              <a:spLocks noChangeAspect="1" noChangeArrowheads="1"/>
            </p:cNvSpPr>
            <p:nvPr/>
          </p:nvSpPr>
          <p:spPr bwMode="auto">
            <a:xfrm>
              <a:off x="521" y="2704"/>
              <a:ext cx="1224" cy="1225"/>
            </a:xfrm>
            <a:prstGeom prst="ellipse">
              <a:avLst/>
            </a:prstGeom>
            <a:pattFill prst="sphere">
              <a:fgClr>
                <a:schemeClr val="accent2"/>
              </a:fgClr>
              <a:bgClr>
                <a:srgbClr val="FF0000"/>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7516" name="Oval 13" descr="Bol"/>
            <p:cNvSpPr>
              <a:spLocks noChangeAspect="1" noChangeArrowheads="1"/>
            </p:cNvSpPr>
            <p:nvPr/>
          </p:nvSpPr>
          <p:spPr bwMode="auto">
            <a:xfrm>
              <a:off x="2835" y="2787"/>
              <a:ext cx="1224" cy="1225"/>
            </a:xfrm>
            <a:prstGeom prst="ellipse">
              <a:avLst/>
            </a:prstGeom>
            <a:pattFill prst="sphere">
              <a:fgClr>
                <a:schemeClr val="accent2"/>
              </a:fgClr>
              <a:bgClr>
                <a:srgbClr val="FF0000"/>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7517" name="Line 14"/>
            <p:cNvSpPr>
              <a:spLocks noChangeShapeType="1"/>
            </p:cNvSpPr>
            <p:nvPr/>
          </p:nvSpPr>
          <p:spPr bwMode="auto">
            <a:xfrm>
              <a:off x="1927" y="3385"/>
              <a:ext cx="681"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304143" name="Rectangle 15"/>
          <p:cNvSpPr>
            <a:spLocks noChangeArrowheads="1"/>
          </p:cNvSpPr>
          <p:nvPr/>
        </p:nvSpPr>
        <p:spPr bwMode="auto">
          <a:xfrm>
            <a:off x="7272338" y="2708275"/>
            <a:ext cx="1871662" cy="1017588"/>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000000"/>
                </a:solidFill>
                <a:effectLst>
                  <a:outerShdw blurRad="38100" dist="38100" dir="2700000" algn="tl">
                    <a:srgbClr val="FFFFFF"/>
                  </a:outerShdw>
                </a:effectLst>
              </a:rPr>
              <a:t>He-4</a:t>
            </a:r>
            <a:endParaRPr lang="nl-NL" sz="3200" b="1">
              <a:solidFill>
                <a:srgbClr val="000000"/>
              </a:solidFill>
              <a:effectLst>
                <a:outerShdw blurRad="38100" dist="38100" dir="2700000" algn="tl">
                  <a:srgbClr val="FFFFFF"/>
                </a:outerShdw>
              </a:effectLst>
            </a:endParaRPr>
          </a:p>
        </p:txBody>
      </p:sp>
      <p:sp>
        <p:nvSpPr>
          <p:cNvPr id="304144" name="Rectangle 16"/>
          <p:cNvSpPr>
            <a:spLocks noChangeArrowheads="1"/>
          </p:cNvSpPr>
          <p:nvPr/>
        </p:nvSpPr>
        <p:spPr bwMode="auto">
          <a:xfrm>
            <a:off x="6516688" y="4221163"/>
            <a:ext cx="2592387" cy="10080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Wat is dit voor kern?</a:t>
            </a:r>
            <a:endParaRPr lang="nl-NL" sz="3200" b="1">
              <a:solidFill>
                <a:srgbClr val="FF3300"/>
              </a:solidFill>
              <a:effectLst>
                <a:outerShdw blurRad="38100" dist="38100" dir="2700000" algn="tl">
                  <a:srgbClr val="000000"/>
                </a:outerShdw>
              </a:effectLst>
            </a:endParaRPr>
          </a:p>
        </p:txBody>
      </p:sp>
      <p:sp>
        <p:nvSpPr>
          <p:cNvPr id="304145" name="Rectangle 17"/>
          <p:cNvSpPr>
            <a:spLocks noChangeArrowheads="1"/>
          </p:cNvSpPr>
          <p:nvPr/>
        </p:nvSpPr>
        <p:spPr bwMode="auto">
          <a:xfrm>
            <a:off x="6588125" y="4149725"/>
            <a:ext cx="2663825" cy="1079500"/>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atoomnr =?</a:t>
            </a:r>
            <a:br>
              <a:rPr lang="en-US" sz="3200" b="1">
                <a:solidFill>
                  <a:srgbClr val="FF3300"/>
                </a:solidFill>
                <a:effectLst>
                  <a:outerShdw blurRad="38100" dist="38100" dir="2700000" algn="tl">
                    <a:srgbClr val="000000"/>
                  </a:outerShdw>
                </a:effectLst>
              </a:rPr>
            </a:br>
            <a:r>
              <a:rPr lang="en-US" sz="3200" b="1">
                <a:solidFill>
                  <a:srgbClr val="FF3300"/>
                </a:solidFill>
                <a:effectLst>
                  <a:outerShdw blurRad="38100" dist="38100" dir="2700000" algn="tl">
                    <a:srgbClr val="000000"/>
                  </a:outerShdw>
                </a:effectLst>
              </a:rPr>
              <a:t>massagetal=?</a:t>
            </a:r>
            <a:endParaRPr lang="nl-NL" sz="3200" b="1">
              <a:solidFill>
                <a:srgbClr val="FF3300"/>
              </a:solidFill>
              <a:effectLst>
                <a:outerShdw blurRad="38100" dist="38100" dir="2700000" algn="tl">
                  <a:srgbClr val="000000"/>
                </a:outerShdw>
              </a:effectLst>
            </a:endParaRPr>
          </a:p>
        </p:txBody>
      </p:sp>
      <p:sp>
        <p:nvSpPr>
          <p:cNvPr id="277513" name="Text Box 18"/>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957944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4133"/>
                                        </p:tgtEl>
                                        <p:attrNameLst>
                                          <p:attrName>style.visibility</p:attrName>
                                        </p:attrNameLst>
                                      </p:cBhvr>
                                      <p:to>
                                        <p:strVal val="visible"/>
                                      </p:to>
                                    </p:set>
                                    <p:animEffect transition="in" filter="wipe(left)">
                                      <p:cBhvr>
                                        <p:cTn id="7" dur="500"/>
                                        <p:tgtEl>
                                          <p:spTgt spid="3041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4130"/>
                                        </p:tgtEl>
                                        <p:attrNameLst>
                                          <p:attrName>style.visibility</p:attrName>
                                        </p:attrNameLst>
                                      </p:cBhvr>
                                      <p:to>
                                        <p:strVal val="visible"/>
                                      </p:to>
                                    </p:set>
                                    <p:animEffect transition="in" filter="wipe(left)">
                                      <p:cBhvr>
                                        <p:cTn id="11" dur="500"/>
                                        <p:tgtEl>
                                          <p:spTgt spid="30413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131"/>
                                        </p:tgtEl>
                                        <p:attrNameLst>
                                          <p:attrName>style.visibility</p:attrName>
                                        </p:attrNameLst>
                                      </p:cBhvr>
                                      <p:to>
                                        <p:strVal val="visible"/>
                                      </p:to>
                                    </p:set>
                                    <p:animEffect transition="in" filter="wipe(left)">
                                      <p:cBhvr>
                                        <p:cTn id="15" dur="500"/>
                                        <p:tgtEl>
                                          <p:spTgt spid="3041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04134"/>
                                        </p:tgtEl>
                                        <p:attrNameLst>
                                          <p:attrName>style.visibility</p:attrName>
                                        </p:attrNameLst>
                                      </p:cBhvr>
                                      <p:to>
                                        <p:strVal val="visible"/>
                                      </p:to>
                                    </p:set>
                                    <p:animEffect transition="in" filter="wipe(left)">
                                      <p:cBhvr>
                                        <p:cTn id="20" dur="500"/>
                                        <p:tgtEl>
                                          <p:spTgt spid="304134"/>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304132"/>
                                        </p:tgtEl>
                                        <p:attrNameLst>
                                          <p:attrName>style.visibility</p:attrName>
                                        </p:attrNameLst>
                                      </p:cBhvr>
                                      <p:to>
                                        <p:strVal val="visible"/>
                                      </p:to>
                                    </p:set>
                                    <p:animEffect transition="in" filter="dissolve">
                                      <p:cBhvr>
                                        <p:cTn id="24" dur="500"/>
                                        <p:tgtEl>
                                          <p:spTgt spid="304132"/>
                                        </p:tgtEl>
                                      </p:cBhvr>
                                    </p:animEffect>
                                  </p:childTnLst>
                                </p:cTn>
                              </p:par>
                            </p:childTnLst>
                          </p:cTn>
                        </p:par>
                        <p:par>
                          <p:cTn id="25" fill="hold" nodeType="afterGroup">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304143"/>
                                        </p:tgtEl>
                                        <p:attrNameLst>
                                          <p:attrName>style.visibility</p:attrName>
                                        </p:attrNameLst>
                                      </p:cBhvr>
                                      <p:to>
                                        <p:strVal val="visible"/>
                                      </p:to>
                                    </p:set>
                                    <p:animEffect transition="in" filter="dissolve">
                                      <p:cBhvr>
                                        <p:cTn id="28" dur="500"/>
                                        <p:tgtEl>
                                          <p:spTgt spid="3041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04144"/>
                                        </p:tgtEl>
                                        <p:attrNameLst>
                                          <p:attrName>style.visibility</p:attrName>
                                        </p:attrNameLst>
                                      </p:cBhvr>
                                      <p:to>
                                        <p:strVal val="visible"/>
                                      </p:to>
                                    </p:set>
                                    <p:animEffect transition="in" filter="dissolve">
                                      <p:cBhvr>
                                        <p:cTn id="33" dur="500"/>
                                        <p:tgtEl>
                                          <p:spTgt spid="304144"/>
                                        </p:tgtEl>
                                      </p:cBhvr>
                                    </p:animEffect>
                                  </p:childTnLst>
                                  <p:subTnLst>
                                    <p:set>
                                      <p:cBhvr override="childStyle">
                                        <p:cTn dur="1" fill="hold" display="0" masterRel="nextClick" afterEffect="1"/>
                                        <p:tgtEl>
                                          <p:spTgt spid="304144"/>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04145"/>
                                        </p:tgtEl>
                                        <p:attrNameLst>
                                          <p:attrName>style.visibility</p:attrName>
                                        </p:attrNameLst>
                                      </p:cBhvr>
                                      <p:to>
                                        <p:strVal val="visible"/>
                                      </p:to>
                                    </p:set>
                                    <p:animEffect transition="in" filter="dissolve">
                                      <p:cBhvr>
                                        <p:cTn id="38" dur="500"/>
                                        <p:tgtEl>
                                          <p:spTgt spid="304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utoUpdateAnimBg="0"/>
      <p:bldP spid="304131" grpId="0" autoUpdateAnimBg="0"/>
      <p:bldP spid="304132" grpId="0" autoUpdateAnimBg="0"/>
      <p:bldP spid="304133" grpId="0" autoUpdateAnimBg="0"/>
      <p:bldP spid="304143" grpId="0" autoUpdateAnimBg="0"/>
      <p:bldP spid="304144" grpId="0" autoUpdateAnimBg="0"/>
      <p:bldP spid="30414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5154" name="Group 2"/>
          <p:cNvGrpSpPr>
            <a:grpSpLocks/>
          </p:cNvGrpSpPr>
          <p:nvPr/>
        </p:nvGrpSpPr>
        <p:grpSpPr bwMode="auto">
          <a:xfrm>
            <a:off x="933450" y="2795588"/>
            <a:ext cx="5268913" cy="1133475"/>
            <a:chOff x="588" y="1761"/>
            <a:chExt cx="3319" cy="714"/>
          </a:xfrm>
        </p:grpSpPr>
        <p:sp>
          <p:nvSpPr>
            <p:cNvPr id="278575" name="Oval 3" descr="Bol"/>
            <p:cNvSpPr>
              <a:spLocks noChangeAspect="1" noChangeArrowheads="1"/>
            </p:cNvSpPr>
            <p:nvPr/>
          </p:nvSpPr>
          <p:spPr bwMode="auto">
            <a:xfrm>
              <a:off x="588" y="176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8576" name="Text Box 4"/>
            <p:cNvSpPr txBox="1">
              <a:spLocks noChangeArrowheads="1"/>
            </p:cNvSpPr>
            <p:nvPr/>
          </p:nvSpPr>
          <p:spPr bwMode="auto">
            <a:xfrm>
              <a:off x="631" y="1848"/>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sp>
          <p:nvSpPr>
            <p:cNvPr id="278577" name="Line 5"/>
            <p:cNvSpPr>
              <a:spLocks noChangeShapeType="1"/>
            </p:cNvSpPr>
            <p:nvPr/>
          </p:nvSpPr>
          <p:spPr bwMode="auto">
            <a:xfrm>
              <a:off x="1450" y="2139"/>
              <a:ext cx="4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78578" name="Oval 6" descr="Bol"/>
            <p:cNvSpPr>
              <a:spLocks noChangeAspect="1" noChangeArrowheads="1"/>
            </p:cNvSpPr>
            <p:nvPr/>
          </p:nvSpPr>
          <p:spPr bwMode="auto">
            <a:xfrm>
              <a:off x="2131" y="1795"/>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8579" name="Oval 7" descr="Bol"/>
            <p:cNvSpPr>
              <a:spLocks noChangeAspect="1" noChangeArrowheads="1"/>
            </p:cNvSpPr>
            <p:nvPr/>
          </p:nvSpPr>
          <p:spPr bwMode="auto">
            <a:xfrm>
              <a:off x="3219" y="178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78580" name="Text Box 8"/>
            <p:cNvSpPr txBox="1">
              <a:spLocks noChangeArrowheads="1"/>
            </p:cNvSpPr>
            <p:nvPr/>
          </p:nvSpPr>
          <p:spPr bwMode="auto">
            <a:xfrm>
              <a:off x="2827" y="1957"/>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sp>
          <p:nvSpPr>
            <p:cNvPr id="278581" name="Text Box 9"/>
            <p:cNvSpPr txBox="1">
              <a:spLocks noChangeArrowheads="1"/>
            </p:cNvSpPr>
            <p:nvPr/>
          </p:nvSpPr>
          <p:spPr bwMode="auto">
            <a:xfrm>
              <a:off x="2230" y="1846"/>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sp>
          <p:nvSpPr>
            <p:cNvPr id="278582" name="Text Box 10"/>
            <p:cNvSpPr txBox="1">
              <a:spLocks noChangeArrowheads="1"/>
            </p:cNvSpPr>
            <p:nvPr/>
          </p:nvSpPr>
          <p:spPr bwMode="auto">
            <a:xfrm>
              <a:off x="3318" y="1840"/>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sp>
        <p:nvSpPr>
          <p:cNvPr id="305163" name="Rectangle 11"/>
          <p:cNvSpPr>
            <a:spLocks noGrp="1" noChangeArrowheads="1"/>
          </p:cNvSpPr>
          <p:nvPr>
            <p:ph type="ctrTitle"/>
          </p:nvPr>
        </p:nvSpPr>
        <p:spPr>
          <a:xfrm>
            <a:off x="76200" y="76200"/>
            <a:ext cx="8816975" cy="544513"/>
          </a:xfrm>
        </p:spPr>
        <p:txBody>
          <a:bodyPr/>
          <a:lstStyle/>
          <a:p>
            <a:pPr algn="l" eaLnBrk="1" hangingPunct="1">
              <a:defRPr/>
            </a:pPr>
            <a:r>
              <a:rPr lang="en-US" sz="3200" b="1">
                <a:solidFill>
                  <a:srgbClr val="FF0000"/>
                </a:solidFill>
                <a:effectLst>
                  <a:outerShdw blurRad="38100" dist="38100" dir="2700000" algn="tl">
                    <a:srgbClr val="000000"/>
                  </a:outerShdw>
                </a:effectLst>
              </a:rPr>
              <a:t>Verval-reactie van Pu-239</a:t>
            </a:r>
            <a:endParaRPr lang="nl-NL" sz="3200" b="1">
              <a:solidFill>
                <a:srgbClr val="FF0000"/>
              </a:solidFill>
              <a:effectLst>
                <a:outerShdw blurRad="38100" dist="38100" dir="2700000" algn="tl">
                  <a:srgbClr val="000000"/>
                </a:outerShdw>
              </a:effectLst>
            </a:endParaRPr>
          </a:p>
        </p:txBody>
      </p:sp>
      <p:sp>
        <p:nvSpPr>
          <p:cNvPr id="305164" name="Text Box 12"/>
          <p:cNvSpPr txBox="1">
            <a:spLocks noChangeArrowheads="1"/>
          </p:cNvSpPr>
          <p:nvPr/>
        </p:nvSpPr>
        <p:spPr bwMode="auto">
          <a:xfrm>
            <a:off x="1052513" y="3243263"/>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000000"/>
                </a:solidFill>
              </a:rPr>
              <a:t> </a:t>
            </a:r>
            <a:r>
              <a:rPr lang="nl-NL" sz="2800" b="1">
                <a:solidFill>
                  <a:srgbClr val="FF0000"/>
                </a:solidFill>
                <a:effectLst>
                  <a:outerShdw blurRad="38100" dist="38100" dir="2700000" algn="tl">
                    <a:srgbClr val="000000"/>
                  </a:outerShdw>
                </a:effectLst>
              </a:rPr>
              <a:t>94p</a:t>
            </a:r>
          </a:p>
        </p:txBody>
      </p:sp>
      <p:sp>
        <p:nvSpPr>
          <p:cNvPr id="305165" name="Text Box 13"/>
          <p:cNvSpPr txBox="1">
            <a:spLocks noChangeArrowheads="1"/>
          </p:cNvSpPr>
          <p:nvPr/>
        </p:nvSpPr>
        <p:spPr bwMode="auto">
          <a:xfrm>
            <a:off x="3438525" y="3265488"/>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000000"/>
                </a:solidFill>
              </a:rPr>
              <a:t>   </a:t>
            </a:r>
            <a:r>
              <a:rPr lang="nl-NL" sz="2800" b="1">
                <a:solidFill>
                  <a:srgbClr val="FF0000"/>
                </a:solidFill>
                <a:effectLst>
                  <a:outerShdw blurRad="38100" dist="38100" dir="2700000" algn="tl">
                    <a:srgbClr val="000000"/>
                  </a:outerShdw>
                </a:effectLst>
              </a:rPr>
              <a:t>2p</a:t>
            </a:r>
          </a:p>
        </p:txBody>
      </p:sp>
      <p:sp>
        <p:nvSpPr>
          <p:cNvPr id="305166" name="Text Box 14"/>
          <p:cNvSpPr txBox="1">
            <a:spLocks noChangeArrowheads="1"/>
          </p:cNvSpPr>
          <p:nvPr/>
        </p:nvSpPr>
        <p:spPr bwMode="auto">
          <a:xfrm>
            <a:off x="5178425" y="3255963"/>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000000"/>
                </a:solidFill>
              </a:rPr>
              <a:t> </a:t>
            </a:r>
            <a:r>
              <a:rPr lang="nl-NL" sz="2800" b="1">
                <a:solidFill>
                  <a:srgbClr val="FF0000"/>
                </a:solidFill>
                <a:effectLst>
                  <a:outerShdw blurRad="38100" dist="38100" dir="2700000" algn="tl">
                    <a:srgbClr val="000000"/>
                  </a:outerShdw>
                </a:effectLst>
              </a:rPr>
              <a:t>92p</a:t>
            </a:r>
          </a:p>
        </p:txBody>
      </p:sp>
      <p:sp>
        <p:nvSpPr>
          <p:cNvPr id="305167" name="AutoShape 15"/>
          <p:cNvSpPr>
            <a:spLocks noChangeArrowheads="1"/>
          </p:cNvSpPr>
          <p:nvPr/>
        </p:nvSpPr>
        <p:spPr bwMode="auto">
          <a:xfrm>
            <a:off x="250825" y="692150"/>
            <a:ext cx="2232025" cy="584200"/>
          </a:xfrm>
          <a:prstGeom prst="wedgeRoundRectCallout">
            <a:avLst>
              <a:gd name="adj1" fmla="val 7681"/>
              <a:gd name="adj2" fmla="val 402176"/>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 = ?</a:t>
            </a:r>
            <a:endParaRPr lang="nl-NL" altLang="nl-NL" b="1" u="sng">
              <a:solidFill>
                <a:srgbClr val="FF0000"/>
              </a:solidFill>
              <a:latin typeface="Comic Sans MS" pitchFamily="66" charset="0"/>
            </a:endParaRPr>
          </a:p>
        </p:txBody>
      </p:sp>
      <p:sp>
        <p:nvSpPr>
          <p:cNvPr id="305168" name="AutoShape 16"/>
          <p:cNvSpPr>
            <a:spLocks noChangeArrowheads="1"/>
          </p:cNvSpPr>
          <p:nvPr/>
        </p:nvSpPr>
        <p:spPr bwMode="auto">
          <a:xfrm>
            <a:off x="3276600" y="476250"/>
            <a:ext cx="2159000" cy="504825"/>
          </a:xfrm>
          <a:prstGeom prst="wedgeRoundRectCallout">
            <a:avLst>
              <a:gd name="adj1" fmla="val -18162"/>
              <a:gd name="adj2" fmla="val 56131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a:t>
            </a:r>
            <a:endParaRPr lang="nl-NL" altLang="nl-NL" b="1" u="sng">
              <a:solidFill>
                <a:srgbClr val="FF0000"/>
              </a:solidFill>
              <a:latin typeface="Comic Sans MS" pitchFamily="66" charset="0"/>
            </a:endParaRPr>
          </a:p>
        </p:txBody>
      </p:sp>
      <p:sp>
        <p:nvSpPr>
          <p:cNvPr id="305169" name="AutoShape 17"/>
          <p:cNvSpPr>
            <a:spLocks noChangeArrowheads="1"/>
          </p:cNvSpPr>
          <p:nvPr/>
        </p:nvSpPr>
        <p:spPr bwMode="auto">
          <a:xfrm>
            <a:off x="5219700" y="1052513"/>
            <a:ext cx="2374900" cy="504825"/>
          </a:xfrm>
          <a:prstGeom prst="wedgeRoundRectCallout">
            <a:avLst>
              <a:gd name="adj1" fmla="val -32486"/>
              <a:gd name="adj2" fmla="val 437421"/>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a:t>
            </a:r>
            <a:endParaRPr lang="nl-NL" altLang="nl-NL" b="1" u="sng">
              <a:solidFill>
                <a:srgbClr val="FF0000"/>
              </a:solidFill>
              <a:latin typeface="Comic Sans MS" pitchFamily="66" charset="0"/>
            </a:endParaRPr>
          </a:p>
        </p:txBody>
      </p:sp>
      <p:sp>
        <p:nvSpPr>
          <p:cNvPr id="305170" name="AutoShape 18"/>
          <p:cNvSpPr>
            <a:spLocks noChangeArrowheads="1"/>
          </p:cNvSpPr>
          <p:nvPr/>
        </p:nvSpPr>
        <p:spPr bwMode="auto">
          <a:xfrm>
            <a:off x="7235825" y="5516563"/>
            <a:ext cx="1727200" cy="504825"/>
          </a:xfrm>
          <a:prstGeom prst="wedgeRoundRectCallout">
            <a:avLst>
              <a:gd name="adj1" fmla="val -101472"/>
              <a:gd name="adj2" fmla="val -18490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Atnr=?</a:t>
            </a:r>
            <a:endParaRPr lang="nl-NL" altLang="nl-NL" b="1" u="sng">
              <a:solidFill>
                <a:srgbClr val="3333CC"/>
              </a:solidFill>
              <a:latin typeface="Comic Sans MS" pitchFamily="66" charset="0"/>
            </a:endParaRPr>
          </a:p>
        </p:txBody>
      </p:sp>
      <p:sp>
        <p:nvSpPr>
          <p:cNvPr id="305171" name="AutoShape 19"/>
          <p:cNvSpPr>
            <a:spLocks noChangeArrowheads="1"/>
          </p:cNvSpPr>
          <p:nvPr/>
        </p:nvSpPr>
        <p:spPr bwMode="auto">
          <a:xfrm>
            <a:off x="6562725" y="4149725"/>
            <a:ext cx="2555875" cy="504825"/>
          </a:xfrm>
          <a:prstGeom prst="wedgeRoundRectCallout">
            <a:avLst>
              <a:gd name="adj1" fmla="val -59690"/>
              <a:gd name="adj2" fmla="val -25472"/>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Massagetal=?</a:t>
            </a:r>
            <a:endParaRPr lang="nl-NL" altLang="nl-NL" b="1" u="sng">
              <a:solidFill>
                <a:srgbClr val="3333CC"/>
              </a:solidFill>
              <a:latin typeface="Comic Sans MS" pitchFamily="66" charset="0"/>
            </a:endParaRPr>
          </a:p>
        </p:txBody>
      </p:sp>
      <p:sp>
        <p:nvSpPr>
          <p:cNvPr id="305172" name="AutoShape 20"/>
          <p:cNvSpPr>
            <a:spLocks noChangeArrowheads="1"/>
          </p:cNvSpPr>
          <p:nvPr/>
        </p:nvSpPr>
        <p:spPr bwMode="auto">
          <a:xfrm>
            <a:off x="6151563" y="620713"/>
            <a:ext cx="2916237" cy="504825"/>
          </a:xfrm>
          <a:prstGeom prst="wedgeRoundRectCallout">
            <a:avLst>
              <a:gd name="adj1" fmla="val -65731"/>
              <a:gd name="adj2" fmla="val 527986"/>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94-2 = 92p</a:t>
            </a:r>
            <a:endParaRPr lang="nl-NL" altLang="nl-NL" b="1" u="sng">
              <a:solidFill>
                <a:srgbClr val="FF0000"/>
              </a:solidFill>
              <a:latin typeface="Comic Sans MS" pitchFamily="66" charset="0"/>
            </a:endParaRPr>
          </a:p>
        </p:txBody>
      </p:sp>
      <p:grpSp>
        <p:nvGrpSpPr>
          <p:cNvPr id="305173" name="Group 21"/>
          <p:cNvGrpSpPr>
            <a:grpSpLocks/>
          </p:cNvGrpSpPr>
          <p:nvPr/>
        </p:nvGrpSpPr>
        <p:grpSpPr bwMode="auto">
          <a:xfrm>
            <a:off x="793750" y="3933825"/>
            <a:ext cx="5688013" cy="1003300"/>
            <a:chOff x="500" y="2478"/>
            <a:chExt cx="3583" cy="632"/>
          </a:xfrm>
        </p:grpSpPr>
        <p:sp>
          <p:nvSpPr>
            <p:cNvPr id="278569" name="Text Box 22"/>
            <p:cNvSpPr txBox="1">
              <a:spLocks noChangeArrowheads="1"/>
            </p:cNvSpPr>
            <p:nvPr/>
          </p:nvSpPr>
          <p:spPr bwMode="auto">
            <a:xfrm>
              <a:off x="556" y="2497"/>
              <a:ext cx="10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Pu-239</a:t>
              </a:r>
            </a:p>
          </p:txBody>
        </p:sp>
        <p:sp>
          <p:nvSpPr>
            <p:cNvPr id="278570" name="Text Box 23"/>
            <p:cNvSpPr txBox="1">
              <a:spLocks noChangeArrowheads="1"/>
            </p:cNvSpPr>
            <p:nvPr/>
          </p:nvSpPr>
          <p:spPr bwMode="auto">
            <a:xfrm>
              <a:off x="3242" y="2510"/>
              <a:ext cx="8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
              </a:r>
            </a:p>
          </p:txBody>
        </p:sp>
        <p:sp>
          <p:nvSpPr>
            <p:cNvPr id="278571" name="Text Box 24"/>
            <p:cNvSpPr txBox="1">
              <a:spLocks noChangeArrowheads="1"/>
            </p:cNvSpPr>
            <p:nvPr/>
          </p:nvSpPr>
          <p:spPr bwMode="auto">
            <a:xfrm>
              <a:off x="1976" y="2478"/>
              <a:ext cx="9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He-4</a:t>
              </a:r>
            </a:p>
          </p:txBody>
        </p:sp>
        <p:sp>
          <p:nvSpPr>
            <p:cNvPr id="278572" name="Text Box 25"/>
            <p:cNvSpPr txBox="1">
              <a:spLocks noChangeArrowheads="1"/>
            </p:cNvSpPr>
            <p:nvPr/>
          </p:nvSpPr>
          <p:spPr bwMode="auto">
            <a:xfrm>
              <a:off x="3130" y="2740"/>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u="sng">
                  <a:solidFill>
                    <a:srgbClr val="000000"/>
                  </a:solidFill>
                </a:rPr>
                <a:t>atnr</a:t>
              </a:r>
              <a:r>
                <a:rPr lang="nl-NL" altLang="nl-NL" sz="3200" b="1">
                  <a:solidFill>
                    <a:srgbClr val="000000"/>
                  </a:solidFill>
                </a:rPr>
                <a:t> ??</a:t>
              </a:r>
            </a:p>
          </p:txBody>
        </p:sp>
        <p:sp>
          <p:nvSpPr>
            <p:cNvPr id="278573" name="Text Box 26"/>
            <p:cNvSpPr txBox="1">
              <a:spLocks noChangeArrowheads="1"/>
            </p:cNvSpPr>
            <p:nvPr/>
          </p:nvSpPr>
          <p:spPr bwMode="auto">
            <a:xfrm>
              <a:off x="1936" y="2745"/>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atnr ?</a:t>
              </a:r>
            </a:p>
          </p:txBody>
        </p:sp>
        <p:sp>
          <p:nvSpPr>
            <p:cNvPr id="278574" name="Text Box 27"/>
            <p:cNvSpPr txBox="1">
              <a:spLocks noChangeArrowheads="1"/>
            </p:cNvSpPr>
            <p:nvPr/>
          </p:nvSpPr>
          <p:spPr bwMode="auto">
            <a:xfrm>
              <a:off x="500" y="2737"/>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atnr ?</a:t>
              </a:r>
            </a:p>
          </p:txBody>
        </p:sp>
      </p:grpSp>
      <p:sp>
        <p:nvSpPr>
          <p:cNvPr id="305180" name="Text Box 28"/>
          <p:cNvSpPr txBox="1">
            <a:spLocks noChangeArrowheads="1"/>
          </p:cNvSpPr>
          <p:nvPr/>
        </p:nvSpPr>
        <p:spPr bwMode="auto">
          <a:xfrm>
            <a:off x="4859338" y="4378325"/>
            <a:ext cx="1546225" cy="579438"/>
          </a:xfrm>
          <a:prstGeom prst="rect">
            <a:avLst/>
          </a:prstGeom>
          <a:solidFill>
            <a:srgbClr val="FFFFCC"/>
          </a:solidFill>
          <a:ln w="38100" cmpd="dbl">
            <a:noFill/>
            <a:miter lim="800000"/>
            <a:headEnd/>
            <a:tailEnd/>
          </a:ln>
          <a:effectLst/>
        </p:spPr>
        <p:txBody>
          <a:bodyPr>
            <a:spAutoFit/>
          </a:bodyPr>
          <a:lstStyle/>
          <a:p>
            <a:pPr fontAlgn="base">
              <a:spcBef>
                <a:spcPct val="50000"/>
              </a:spcBef>
              <a:spcAft>
                <a:spcPct val="0"/>
              </a:spcAft>
              <a:defRPr/>
            </a:pPr>
            <a:r>
              <a:rPr lang="nl-NL" sz="3200" b="1" u="sng" dirty="0">
                <a:solidFill>
                  <a:srgbClr val="FF66FF"/>
                </a:solidFill>
                <a:effectLst>
                  <a:outerShdw blurRad="38100" dist="38100" dir="2700000" algn="tl">
                    <a:srgbClr val="000000"/>
                  </a:outerShdw>
                </a:effectLst>
              </a:rPr>
              <a:t>atnr 92</a:t>
            </a:r>
          </a:p>
        </p:txBody>
      </p:sp>
      <p:sp>
        <p:nvSpPr>
          <p:cNvPr id="305181" name="Text Box 29"/>
          <p:cNvSpPr txBox="1">
            <a:spLocks noChangeArrowheads="1"/>
          </p:cNvSpPr>
          <p:nvPr/>
        </p:nvSpPr>
        <p:spPr bwMode="auto">
          <a:xfrm>
            <a:off x="4995863" y="3933825"/>
            <a:ext cx="871537" cy="579438"/>
          </a:xfrm>
          <a:prstGeom prst="rect">
            <a:avLst/>
          </a:prstGeom>
          <a:solidFill>
            <a:srgbClr val="FFFFCC"/>
          </a:solidFill>
          <a:ln w="38100" cmpd="dbl">
            <a:noFill/>
            <a:miter lim="800000"/>
            <a:headEnd/>
            <a:tailEnd/>
          </a:ln>
          <a:effectLst/>
        </p:spPr>
        <p:txBody>
          <a:bodyPr>
            <a:spAutoFit/>
          </a:bodyPr>
          <a:lstStyle/>
          <a:p>
            <a:pPr fontAlgn="base">
              <a:spcBef>
                <a:spcPct val="50000"/>
              </a:spcBef>
              <a:spcAft>
                <a:spcPct val="0"/>
              </a:spcAft>
              <a:defRPr/>
            </a:pPr>
            <a:r>
              <a:rPr lang="nl-NL" sz="3200" b="1" u="sng">
                <a:solidFill>
                  <a:srgbClr val="FF66FF"/>
                </a:solidFill>
                <a:effectLst>
                  <a:outerShdw blurRad="38100" dist="38100" dir="2700000" algn="tl">
                    <a:srgbClr val="000000"/>
                  </a:outerShdw>
                </a:effectLst>
              </a:rPr>
              <a:t>U    </a:t>
            </a:r>
          </a:p>
        </p:txBody>
      </p:sp>
      <p:sp>
        <p:nvSpPr>
          <p:cNvPr id="305182" name="AutoShape 30"/>
          <p:cNvSpPr>
            <a:spLocks noChangeArrowheads="1"/>
          </p:cNvSpPr>
          <p:nvPr/>
        </p:nvSpPr>
        <p:spPr bwMode="auto">
          <a:xfrm>
            <a:off x="6300788" y="5300663"/>
            <a:ext cx="2016125" cy="576262"/>
          </a:xfrm>
          <a:prstGeom prst="wedgeRoundRectCallout">
            <a:avLst>
              <a:gd name="adj1" fmla="val -55907"/>
              <a:gd name="adj2" fmla="val -21225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239-4=235</a:t>
            </a:r>
            <a:endParaRPr lang="nl-NL" altLang="nl-NL" b="1" u="sng">
              <a:solidFill>
                <a:srgbClr val="3333CC"/>
              </a:solidFill>
              <a:latin typeface="Comic Sans MS" pitchFamily="66" charset="0"/>
            </a:endParaRPr>
          </a:p>
        </p:txBody>
      </p:sp>
      <p:grpSp>
        <p:nvGrpSpPr>
          <p:cNvPr id="305183" name="Group 31"/>
          <p:cNvGrpSpPr>
            <a:grpSpLocks/>
          </p:cNvGrpSpPr>
          <p:nvPr/>
        </p:nvGrpSpPr>
        <p:grpSpPr bwMode="auto">
          <a:xfrm>
            <a:off x="869950" y="4437063"/>
            <a:ext cx="3816350" cy="587375"/>
            <a:chOff x="548" y="2763"/>
            <a:chExt cx="2404" cy="370"/>
          </a:xfrm>
        </p:grpSpPr>
        <p:sp>
          <p:nvSpPr>
            <p:cNvPr id="305184" name="Text Box 32"/>
            <p:cNvSpPr txBox="1">
              <a:spLocks noChangeArrowheads="1"/>
            </p:cNvSpPr>
            <p:nvPr/>
          </p:nvSpPr>
          <p:spPr bwMode="auto">
            <a:xfrm>
              <a:off x="548" y="2768"/>
              <a:ext cx="998" cy="365"/>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dirty="0">
                  <a:solidFill>
                    <a:srgbClr val="FF66FF"/>
                  </a:solidFill>
                  <a:effectLst>
                    <a:outerShdw blurRad="38100" dist="38100" dir="2700000" algn="tl">
                      <a:srgbClr val="000000"/>
                    </a:outerShdw>
                  </a:effectLst>
                </a:rPr>
                <a:t>atnr 94</a:t>
              </a:r>
              <a:r>
                <a:rPr lang="nl-NL" sz="2400" dirty="0">
                  <a:solidFill>
                    <a:srgbClr val="000000"/>
                  </a:solidFill>
                </a:rPr>
                <a:t> </a:t>
              </a:r>
            </a:p>
          </p:txBody>
        </p:sp>
        <p:sp>
          <p:nvSpPr>
            <p:cNvPr id="305185" name="Text Box 33"/>
            <p:cNvSpPr txBox="1">
              <a:spLocks noChangeArrowheads="1"/>
            </p:cNvSpPr>
            <p:nvPr/>
          </p:nvSpPr>
          <p:spPr bwMode="auto">
            <a:xfrm>
              <a:off x="1954" y="2763"/>
              <a:ext cx="998" cy="365"/>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dirty="0">
                  <a:solidFill>
                    <a:srgbClr val="FF66FF"/>
                  </a:solidFill>
                  <a:effectLst>
                    <a:outerShdw blurRad="38100" dist="38100" dir="2700000" algn="tl">
                      <a:srgbClr val="000000"/>
                    </a:outerShdw>
                  </a:effectLst>
                </a:rPr>
                <a:t>atnr 2</a:t>
              </a:r>
              <a:r>
                <a:rPr lang="nl-NL" sz="2400" dirty="0">
                  <a:solidFill>
                    <a:srgbClr val="000000"/>
                  </a:solidFill>
                </a:rPr>
                <a:t> </a:t>
              </a:r>
            </a:p>
          </p:txBody>
        </p:sp>
      </p:grpSp>
      <p:sp>
        <p:nvSpPr>
          <p:cNvPr id="305186" name="AutoShape 34"/>
          <p:cNvSpPr>
            <a:spLocks noChangeArrowheads="1"/>
          </p:cNvSpPr>
          <p:nvPr/>
        </p:nvSpPr>
        <p:spPr bwMode="auto">
          <a:xfrm>
            <a:off x="1547813" y="5734050"/>
            <a:ext cx="2160587" cy="1008063"/>
          </a:xfrm>
          <a:prstGeom prst="wedgeRoundRectCallout">
            <a:avLst>
              <a:gd name="adj1" fmla="val -29278"/>
              <a:gd name="adj2" fmla="val -140708"/>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dirty="0">
                <a:solidFill>
                  <a:srgbClr val="FF66FF"/>
                </a:solidFill>
                <a:effectLst>
                  <a:outerShdw blurRad="38100" dist="38100" dir="2700000" algn="tl">
                    <a:srgbClr val="000000"/>
                  </a:outerShdw>
                </a:effectLst>
                <a:latin typeface="Comic Sans MS" pitchFamily="66" charset="0"/>
              </a:rPr>
              <a:t>atnr uit  BasisBINAS</a:t>
            </a:r>
            <a:endParaRPr lang="nl-NL" sz="2400" b="1" u="sng" dirty="0">
              <a:solidFill>
                <a:srgbClr val="FF66FF"/>
              </a:solidFill>
              <a:effectLst>
                <a:outerShdw blurRad="38100" dist="38100" dir="2700000" algn="tl">
                  <a:srgbClr val="000000"/>
                </a:outerShdw>
              </a:effectLst>
              <a:latin typeface="Comic Sans MS" pitchFamily="66" charset="0"/>
            </a:endParaRPr>
          </a:p>
        </p:txBody>
      </p:sp>
      <p:sp>
        <p:nvSpPr>
          <p:cNvPr id="305187" name="AutoShape 35"/>
          <p:cNvSpPr>
            <a:spLocks noChangeArrowheads="1"/>
          </p:cNvSpPr>
          <p:nvPr/>
        </p:nvSpPr>
        <p:spPr bwMode="auto">
          <a:xfrm>
            <a:off x="179388" y="5949950"/>
            <a:ext cx="4464050" cy="576263"/>
          </a:xfrm>
          <a:prstGeom prst="wedgeRoundRectCallout">
            <a:avLst>
              <a:gd name="adj1" fmla="val 60560"/>
              <a:gd name="adj2" fmla="val -338153"/>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BasisBINAS: atnr 92 is U</a:t>
            </a:r>
            <a:endParaRPr lang="nl-NL" altLang="nl-NL" b="1" u="sng">
              <a:solidFill>
                <a:srgbClr val="3333CC"/>
              </a:solidFill>
              <a:latin typeface="Comic Sans MS" pitchFamily="66" charset="0"/>
            </a:endParaRPr>
          </a:p>
        </p:txBody>
      </p:sp>
      <p:sp>
        <p:nvSpPr>
          <p:cNvPr id="305188" name="Text Box 36"/>
          <p:cNvSpPr txBox="1">
            <a:spLocks noChangeArrowheads="1"/>
          </p:cNvSpPr>
          <p:nvPr/>
        </p:nvSpPr>
        <p:spPr bwMode="auto">
          <a:xfrm>
            <a:off x="5414963" y="3941763"/>
            <a:ext cx="1101725" cy="579437"/>
          </a:xfrm>
          <a:prstGeom prst="rect">
            <a:avLst/>
          </a:prstGeom>
          <a:solidFill>
            <a:srgbClr val="FFFFCC"/>
          </a:solidFill>
          <a:ln w="38100" cmpd="dbl">
            <a:noFill/>
            <a:miter lim="800000"/>
            <a:headEnd/>
            <a:tailEnd/>
          </a:ln>
          <a:effectLst/>
        </p:spPr>
        <p:txBody>
          <a:bodyPr>
            <a:spAutoFit/>
          </a:bodyPr>
          <a:lstStyle/>
          <a:p>
            <a:pPr fontAlgn="base">
              <a:spcBef>
                <a:spcPct val="50000"/>
              </a:spcBef>
              <a:spcAft>
                <a:spcPct val="0"/>
              </a:spcAft>
              <a:defRPr/>
            </a:pPr>
            <a:r>
              <a:rPr lang="nl-NL" sz="3200" b="1">
                <a:solidFill>
                  <a:srgbClr val="FF66FF"/>
                </a:solidFill>
                <a:effectLst>
                  <a:outerShdw blurRad="38100" dist="38100" dir="2700000" algn="tl">
                    <a:srgbClr val="000000"/>
                  </a:outerShdw>
                </a:effectLst>
              </a:rPr>
              <a:t>-</a:t>
            </a:r>
            <a:r>
              <a:rPr lang="nl-NL" sz="3200" b="1" u="sng">
                <a:solidFill>
                  <a:srgbClr val="FF66FF"/>
                </a:solidFill>
                <a:effectLst>
                  <a:outerShdw blurRad="38100" dist="38100" dir="2700000" algn="tl">
                    <a:srgbClr val="000000"/>
                  </a:outerShdw>
                </a:effectLst>
              </a:rPr>
              <a:t>235</a:t>
            </a:r>
          </a:p>
        </p:txBody>
      </p:sp>
      <p:sp>
        <p:nvSpPr>
          <p:cNvPr id="305189" name="Text Box 37"/>
          <p:cNvSpPr txBox="1">
            <a:spLocks noChangeArrowheads="1"/>
          </p:cNvSpPr>
          <p:nvPr/>
        </p:nvSpPr>
        <p:spPr bwMode="auto">
          <a:xfrm>
            <a:off x="5003800" y="3929063"/>
            <a:ext cx="3960813" cy="617537"/>
          </a:xfrm>
          <a:prstGeom prst="rect">
            <a:avLst/>
          </a:prstGeom>
          <a:noFill/>
          <a:ln w="38100" cmpd="dbl">
            <a:solidFill>
              <a:srgbClr val="0000FF"/>
            </a:solidFill>
            <a:miter lim="800000"/>
            <a:headEnd/>
            <a:tailEnd/>
          </a:ln>
          <a:effectLst/>
        </p:spPr>
        <p:txBody>
          <a:bodyPr>
            <a:spAutoFit/>
          </a:bodyPr>
          <a:lstStyle/>
          <a:p>
            <a:pPr fontAlgn="base">
              <a:spcBef>
                <a:spcPct val="50000"/>
              </a:spcBef>
              <a:spcAft>
                <a:spcPct val="0"/>
              </a:spcAft>
              <a:defRPr/>
            </a:pPr>
            <a:r>
              <a:rPr lang="nl-NL" sz="3200" b="1">
                <a:solidFill>
                  <a:srgbClr val="000000"/>
                </a:solidFill>
                <a:effectLst>
                  <a:outerShdw blurRad="38100" dist="38100" dir="2700000" algn="tl">
                    <a:srgbClr val="FFFFFF"/>
                  </a:outerShdw>
                </a:effectLst>
              </a:rPr>
              <a:t>               Nieuwe kern</a:t>
            </a:r>
          </a:p>
        </p:txBody>
      </p:sp>
      <p:sp>
        <p:nvSpPr>
          <p:cNvPr id="278549" name="Text Box 39"/>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grpSp>
        <p:nvGrpSpPr>
          <p:cNvPr id="62" name="Groep 61"/>
          <p:cNvGrpSpPr>
            <a:grpSpLocks/>
          </p:cNvGrpSpPr>
          <p:nvPr/>
        </p:nvGrpSpPr>
        <p:grpSpPr bwMode="auto">
          <a:xfrm>
            <a:off x="855663" y="5233988"/>
            <a:ext cx="5135562" cy="828675"/>
            <a:chOff x="855638" y="5234303"/>
            <a:chExt cx="5135598" cy="828379"/>
          </a:xfrm>
        </p:grpSpPr>
        <p:grpSp>
          <p:nvGrpSpPr>
            <p:cNvPr id="278552" name="Groep 59"/>
            <p:cNvGrpSpPr>
              <a:grpSpLocks/>
            </p:cNvGrpSpPr>
            <p:nvPr/>
          </p:nvGrpSpPr>
          <p:grpSpPr bwMode="auto">
            <a:xfrm>
              <a:off x="855638" y="5234303"/>
              <a:ext cx="5135598" cy="828379"/>
              <a:chOff x="1071538" y="1654164"/>
              <a:chExt cx="5135598" cy="828379"/>
            </a:xfrm>
          </p:grpSpPr>
          <p:grpSp>
            <p:nvGrpSpPr>
              <p:cNvPr id="278554" name="Groep 44"/>
              <p:cNvGrpSpPr>
                <a:grpSpLocks/>
              </p:cNvGrpSpPr>
              <p:nvPr/>
            </p:nvGrpSpPr>
            <p:grpSpPr bwMode="auto">
              <a:xfrm>
                <a:off x="1071538" y="1714488"/>
                <a:ext cx="1347798" cy="768055"/>
                <a:chOff x="2168508" y="1824026"/>
                <a:chExt cx="1347798" cy="768055"/>
              </a:xfrm>
            </p:grpSpPr>
            <p:sp>
              <p:nvSpPr>
                <p:cNvPr id="42" name="Tekstvak 41"/>
                <p:cNvSpPr txBox="1"/>
                <p:nvPr/>
              </p:nvSpPr>
              <p:spPr>
                <a:xfrm>
                  <a:off x="2184383" y="1824005"/>
                  <a:ext cx="785817" cy="461797"/>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239</a:t>
                  </a:r>
                </a:p>
              </p:txBody>
            </p:sp>
            <p:sp>
              <p:nvSpPr>
                <p:cNvPr id="43" name="Tekstvak 42"/>
                <p:cNvSpPr txBox="1"/>
                <p:nvPr/>
              </p:nvSpPr>
              <p:spPr>
                <a:xfrm>
                  <a:off x="2811449" y="1890656"/>
                  <a:ext cx="704855" cy="585578"/>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Pu</a:t>
                  </a:r>
                </a:p>
              </p:txBody>
            </p:sp>
            <p:sp>
              <p:nvSpPr>
                <p:cNvPr id="44" name="Tekstvak 43"/>
                <p:cNvSpPr txBox="1"/>
                <p:nvPr/>
              </p:nvSpPr>
              <p:spPr>
                <a:xfrm>
                  <a:off x="2168508" y="2130283"/>
                  <a:ext cx="785817" cy="461798"/>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94</a:t>
                  </a:r>
                </a:p>
              </p:txBody>
            </p:sp>
          </p:grpSp>
          <p:grpSp>
            <p:nvGrpSpPr>
              <p:cNvPr id="278555" name="Groep 56"/>
              <p:cNvGrpSpPr>
                <a:grpSpLocks/>
              </p:cNvGrpSpPr>
              <p:nvPr/>
            </p:nvGrpSpPr>
            <p:grpSpPr bwMode="auto">
              <a:xfrm>
                <a:off x="3143240" y="1681150"/>
                <a:ext cx="1571636" cy="768055"/>
                <a:chOff x="3143240" y="1643050"/>
                <a:chExt cx="1571636" cy="768055"/>
              </a:xfrm>
            </p:grpSpPr>
            <p:sp>
              <p:nvSpPr>
                <p:cNvPr id="47" name="Tekstvak 46"/>
                <p:cNvSpPr txBox="1"/>
                <p:nvPr/>
              </p:nvSpPr>
              <p:spPr>
                <a:xfrm>
                  <a:off x="3159115" y="1643041"/>
                  <a:ext cx="785819" cy="461798"/>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4</a:t>
                  </a:r>
                </a:p>
              </p:txBody>
            </p:sp>
            <p:sp>
              <p:nvSpPr>
                <p:cNvPr id="48" name="Tekstvak 47"/>
                <p:cNvSpPr txBox="1"/>
                <p:nvPr/>
              </p:nvSpPr>
              <p:spPr>
                <a:xfrm>
                  <a:off x="3786183" y="1709692"/>
                  <a:ext cx="928693" cy="585579"/>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He</a:t>
                  </a:r>
                </a:p>
              </p:txBody>
            </p:sp>
            <p:sp>
              <p:nvSpPr>
                <p:cNvPr id="49" name="Tekstvak 48"/>
                <p:cNvSpPr txBox="1"/>
                <p:nvPr/>
              </p:nvSpPr>
              <p:spPr>
                <a:xfrm>
                  <a:off x="3143240" y="1949320"/>
                  <a:ext cx="785819" cy="461797"/>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2</a:t>
                  </a:r>
                </a:p>
              </p:txBody>
            </p:sp>
          </p:grpSp>
          <p:grpSp>
            <p:nvGrpSpPr>
              <p:cNvPr id="278556" name="Groep 49"/>
              <p:cNvGrpSpPr>
                <a:grpSpLocks/>
              </p:cNvGrpSpPr>
              <p:nvPr/>
            </p:nvGrpSpPr>
            <p:grpSpPr bwMode="auto">
              <a:xfrm>
                <a:off x="4859338" y="1654164"/>
                <a:ext cx="1347798" cy="768055"/>
                <a:chOff x="2168508" y="1824026"/>
                <a:chExt cx="1347798" cy="768055"/>
              </a:xfrm>
            </p:grpSpPr>
            <p:sp>
              <p:nvSpPr>
                <p:cNvPr id="51" name="Tekstvak 50"/>
                <p:cNvSpPr txBox="1"/>
                <p:nvPr/>
              </p:nvSpPr>
              <p:spPr>
                <a:xfrm>
                  <a:off x="2184385" y="1824026"/>
                  <a:ext cx="785817" cy="461797"/>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235</a:t>
                  </a:r>
                </a:p>
              </p:txBody>
            </p:sp>
            <p:sp>
              <p:nvSpPr>
                <p:cNvPr id="52" name="Tekstvak 51"/>
                <p:cNvSpPr txBox="1"/>
                <p:nvPr/>
              </p:nvSpPr>
              <p:spPr>
                <a:xfrm>
                  <a:off x="2811451" y="1890677"/>
                  <a:ext cx="704855" cy="585578"/>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U</a:t>
                  </a:r>
                </a:p>
              </p:txBody>
            </p:sp>
            <p:sp>
              <p:nvSpPr>
                <p:cNvPr id="53" name="Tekstvak 52"/>
                <p:cNvSpPr txBox="1"/>
                <p:nvPr/>
              </p:nvSpPr>
              <p:spPr>
                <a:xfrm>
                  <a:off x="2168510" y="2130304"/>
                  <a:ext cx="785817" cy="461798"/>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92</a:t>
                  </a:r>
                </a:p>
              </p:txBody>
            </p:sp>
          </p:grpSp>
          <p:cxnSp>
            <p:nvCxnSpPr>
              <p:cNvPr id="55" name="Rechte verbindingslijn met pijl 54"/>
              <p:cNvCxnSpPr/>
              <p:nvPr/>
            </p:nvCxnSpPr>
            <p:spPr>
              <a:xfrm>
                <a:off x="2500298" y="2071527"/>
                <a:ext cx="642942"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 Box 8"/>
            <p:cNvSpPr txBox="1">
              <a:spLocks noChangeArrowheads="1"/>
            </p:cNvSpPr>
            <p:nvPr/>
          </p:nvSpPr>
          <p:spPr bwMode="auto">
            <a:xfrm>
              <a:off x="4281487" y="5372366"/>
              <a:ext cx="574679" cy="518928"/>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000000"/>
                  </a:solidFill>
                  <a:effectLst>
                    <a:outerShdw blurRad="38100" dist="38100" dir="2700000" algn="tl">
                      <a:srgbClr val="000000">
                        <a:alpha val="43137"/>
                      </a:srgbClr>
                    </a:outerShdw>
                  </a:effectLst>
                </a:rPr>
                <a:t>+</a:t>
              </a:r>
            </a:p>
          </p:txBody>
        </p:sp>
      </p:grpSp>
      <p:sp>
        <p:nvSpPr>
          <p:cNvPr id="61" name="AutoShape 35"/>
          <p:cNvSpPr>
            <a:spLocks noChangeArrowheads="1"/>
          </p:cNvSpPr>
          <p:nvPr/>
        </p:nvSpPr>
        <p:spPr bwMode="auto">
          <a:xfrm>
            <a:off x="3419475" y="6243638"/>
            <a:ext cx="5705475" cy="576262"/>
          </a:xfrm>
          <a:prstGeom prst="wedgeRoundRectCallout">
            <a:avLst>
              <a:gd name="adj1" fmla="val -17806"/>
              <a:gd name="adj2" fmla="val -9132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Zo is de officiële notatie . . .</a:t>
            </a:r>
            <a:endParaRPr lang="nl-NL" altLang="nl-NL" b="1" u="sng">
              <a:solidFill>
                <a:srgbClr val="3333CC"/>
              </a:solidFill>
              <a:latin typeface="Comic Sans MS" pitchFamily="66" charset="0"/>
            </a:endParaRPr>
          </a:p>
        </p:txBody>
      </p:sp>
    </p:spTree>
    <p:extLst>
      <p:ext uri="{BB962C8B-B14F-4D97-AF65-F5344CB8AC3E}">
        <p14:creationId xmlns:p14="http://schemas.microsoft.com/office/powerpoint/2010/main" val="1611240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5163"/>
                                        </p:tgtEl>
                                        <p:attrNameLst>
                                          <p:attrName>style.visibility</p:attrName>
                                        </p:attrNameLst>
                                      </p:cBhvr>
                                      <p:to>
                                        <p:strVal val="visible"/>
                                      </p:to>
                                    </p:set>
                                    <p:animEffect transition="in" filter="wipe(left)">
                                      <p:cBhvr>
                                        <p:cTn id="7" dur="1000"/>
                                        <p:tgtEl>
                                          <p:spTgt spid="30516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05154"/>
                                        </p:tgtEl>
                                        <p:attrNameLst>
                                          <p:attrName>style.visibility</p:attrName>
                                        </p:attrNameLst>
                                      </p:cBhvr>
                                      <p:to>
                                        <p:strVal val="visible"/>
                                      </p:to>
                                    </p:set>
                                    <p:animEffect transition="in" filter="wipe(left)">
                                      <p:cBhvr>
                                        <p:cTn id="11" dur="1000"/>
                                        <p:tgtEl>
                                          <p:spTgt spid="305154"/>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5173"/>
                                        </p:tgtEl>
                                        <p:attrNameLst>
                                          <p:attrName>style.visibility</p:attrName>
                                        </p:attrNameLst>
                                      </p:cBhvr>
                                      <p:to>
                                        <p:strVal val="visible"/>
                                      </p:to>
                                    </p:set>
                                    <p:animEffect transition="in" filter="wipe(left)">
                                      <p:cBhvr>
                                        <p:cTn id="15" dur="500"/>
                                        <p:tgtEl>
                                          <p:spTgt spid="305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5183"/>
                                        </p:tgtEl>
                                        <p:attrNameLst>
                                          <p:attrName>style.visibility</p:attrName>
                                        </p:attrNameLst>
                                      </p:cBhvr>
                                      <p:to>
                                        <p:strVal val="visible"/>
                                      </p:to>
                                    </p:set>
                                    <p:anim calcmode="lin" valueType="num">
                                      <p:cBhvr additive="base">
                                        <p:cTn id="20" dur="1000" fill="hold"/>
                                        <p:tgtEl>
                                          <p:spTgt spid="305183"/>
                                        </p:tgtEl>
                                        <p:attrNameLst>
                                          <p:attrName>ppt_x</p:attrName>
                                        </p:attrNameLst>
                                      </p:cBhvr>
                                      <p:tavLst>
                                        <p:tav tm="0">
                                          <p:val>
                                            <p:strVal val="#ppt_x"/>
                                          </p:val>
                                        </p:tav>
                                        <p:tav tm="100000">
                                          <p:val>
                                            <p:strVal val="#ppt_x"/>
                                          </p:val>
                                        </p:tav>
                                      </p:tavLst>
                                    </p:anim>
                                    <p:anim calcmode="lin" valueType="num">
                                      <p:cBhvr additive="base">
                                        <p:cTn id="21" dur="1000" fill="hold"/>
                                        <p:tgtEl>
                                          <p:spTgt spid="30518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05186"/>
                                        </p:tgtEl>
                                        <p:attrNameLst>
                                          <p:attrName>style.visibility</p:attrName>
                                        </p:attrNameLst>
                                      </p:cBhvr>
                                      <p:to>
                                        <p:strVal val="visible"/>
                                      </p:to>
                                    </p:set>
                                    <p:animEffect transition="in" filter="wipe(up)">
                                      <p:cBhvr>
                                        <p:cTn id="26" dur="500"/>
                                        <p:tgtEl>
                                          <p:spTgt spid="305186"/>
                                        </p:tgtEl>
                                      </p:cBhvr>
                                    </p:animEffect>
                                  </p:childTnLst>
                                  <p:subTnLst>
                                    <p:set>
                                      <p:cBhvr override="childStyle">
                                        <p:cTn dur="1" fill="hold" display="0" masterRel="nextClick" afterEffect="1"/>
                                        <p:tgtEl>
                                          <p:spTgt spid="30518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05167"/>
                                        </p:tgtEl>
                                        <p:attrNameLst>
                                          <p:attrName>style.visibility</p:attrName>
                                        </p:attrNameLst>
                                      </p:cBhvr>
                                      <p:to>
                                        <p:strVal val="visible"/>
                                      </p:to>
                                    </p:set>
                                    <p:animEffect transition="in" filter="wipe(up)">
                                      <p:cBhvr>
                                        <p:cTn id="31" dur="500"/>
                                        <p:tgtEl>
                                          <p:spTgt spid="305167"/>
                                        </p:tgtEl>
                                      </p:cBhvr>
                                    </p:animEffect>
                                  </p:childTnLst>
                                  <p:subTnLst>
                                    <p:set>
                                      <p:cBhvr override="childStyle">
                                        <p:cTn dur="1" fill="hold" display="0" masterRel="nextClick" afterEffect="1"/>
                                        <p:tgtEl>
                                          <p:spTgt spid="305167"/>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5164"/>
                                        </p:tgtEl>
                                        <p:attrNameLst>
                                          <p:attrName>style.visibility</p:attrName>
                                        </p:attrNameLst>
                                      </p:cBhvr>
                                      <p:to>
                                        <p:strVal val="visible"/>
                                      </p:to>
                                    </p:set>
                                    <p:anim calcmode="lin" valueType="num">
                                      <p:cBhvr additive="base">
                                        <p:cTn id="36" dur="1000" fill="hold"/>
                                        <p:tgtEl>
                                          <p:spTgt spid="305164"/>
                                        </p:tgtEl>
                                        <p:attrNameLst>
                                          <p:attrName>ppt_x</p:attrName>
                                        </p:attrNameLst>
                                      </p:cBhvr>
                                      <p:tavLst>
                                        <p:tav tm="0">
                                          <p:val>
                                            <p:strVal val="#ppt_x"/>
                                          </p:val>
                                        </p:tav>
                                        <p:tav tm="100000">
                                          <p:val>
                                            <p:strVal val="#ppt_x"/>
                                          </p:val>
                                        </p:tav>
                                      </p:tavLst>
                                    </p:anim>
                                    <p:anim calcmode="lin" valueType="num">
                                      <p:cBhvr additive="base">
                                        <p:cTn id="37" dur="1000" fill="hold"/>
                                        <p:tgtEl>
                                          <p:spTgt spid="30516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5168"/>
                                        </p:tgtEl>
                                        <p:attrNameLst>
                                          <p:attrName>style.visibility</p:attrName>
                                        </p:attrNameLst>
                                      </p:cBhvr>
                                      <p:to>
                                        <p:strVal val="visible"/>
                                      </p:to>
                                    </p:set>
                                    <p:animEffect transition="in" filter="wipe(up)">
                                      <p:cBhvr>
                                        <p:cTn id="42" dur="500"/>
                                        <p:tgtEl>
                                          <p:spTgt spid="305168"/>
                                        </p:tgtEl>
                                      </p:cBhvr>
                                    </p:animEffect>
                                  </p:childTnLst>
                                  <p:subTnLst>
                                    <p:set>
                                      <p:cBhvr override="childStyle">
                                        <p:cTn dur="1" fill="hold" display="0" masterRel="nextClick" afterEffect="1"/>
                                        <p:tgtEl>
                                          <p:spTgt spid="305168"/>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5165"/>
                                        </p:tgtEl>
                                        <p:attrNameLst>
                                          <p:attrName>style.visibility</p:attrName>
                                        </p:attrNameLst>
                                      </p:cBhvr>
                                      <p:to>
                                        <p:strVal val="visible"/>
                                      </p:to>
                                    </p:set>
                                    <p:anim calcmode="lin" valueType="num">
                                      <p:cBhvr additive="base">
                                        <p:cTn id="47" dur="1000" fill="hold"/>
                                        <p:tgtEl>
                                          <p:spTgt spid="305165"/>
                                        </p:tgtEl>
                                        <p:attrNameLst>
                                          <p:attrName>ppt_x</p:attrName>
                                        </p:attrNameLst>
                                      </p:cBhvr>
                                      <p:tavLst>
                                        <p:tav tm="0">
                                          <p:val>
                                            <p:strVal val="#ppt_x"/>
                                          </p:val>
                                        </p:tav>
                                        <p:tav tm="100000">
                                          <p:val>
                                            <p:strVal val="#ppt_x"/>
                                          </p:val>
                                        </p:tav>
                                      </p:tavLst>
                                    </p:anim>
                                    <p:anim calcmode="lin" valueType="num">
                                      <p:cBhvr additive="base">
                                        <p:cTn id="48" dur="1000" fill="hold"/>
                                        <p:tgtEl>
                                          <p:spTgt spid="30516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05169"/>
                                        </p:tgtEl>
                                        <p:attrNameLst>
                                          <p:attrName>style.visibility</p:attrName>
                                        </p:attrNameLst>
                                      </p:cBhvr>
                                      <p:to>
                                        <p:strVal val="visible"/>
                                      </p:to>
                                    </p:set>
                                    <p:animEffect transition="in" filter="wipe(up)">
                                      <p:cBhvr>
                                        <p:cTn id="53" dur="500"/>
                                        <p:tgtEl>
                                          <p:spTgt spid="305169"/>
                                        </p:tgtEl>
                                      </p:cBhvr>
                                    </p:animEffect>
                                  </p:childTnLst>
                                  <p:subTnLst>
                                    <p:set>
                                      <p:cBhvr override="childStyle">
                                        <p:cTn dur="1" fill="hold" display="0" masterRel="nextClick" afterEffect="1"/>
                                        <p:tgtEl>
                                          <p:spTgt spid="305169"/>
                                        </p:tgtEl>
                                        <p:attrNameLst>
                                          <p:attrName>style.visibility</p:attrName>
                                        </p:attrNameLst>
                                      </p:cBhvr>
                                      <p:to>
                                        <p:strVal val="hidden"/>
                                      </p:to>
                                    </p:set>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05172"/>
                                        </p:tgtEl>
                                        <p:attrNameLst>
                                          <p:attrName>style.visibility</p:attrName>
                                        </p:attrNameLst>
                                      </p:cBhvr>
                                      <p:to>
                                        <p:strVal val="visible"/>
                                      </p:to>
                                    </p:set>
                                    <p:animEffect transition="in" filter="wipe(up)">
                                      <p:cBhvr>
                                        <p:cTn id="58" dur="500"/>
                                        <p:tgtEl>
                                          <p:spTgt spid="305172"/>
                                        </p:tgtEl>
                                      </p:cBhvr>
                                    </p:animEffect>
                                  </p:childTnLst>
                                  <p:subTnLst>
                                    <p:set>
                                      <p:cBhvr override="childStyle">
                                        <p:cTn dur="1" fill="hold" display="0" masterRel="nextClick" afterEffect="1"/>
                                        <p:tgtEl>
                                          <p:spTgt spid="305172"/>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5166"/>
                                        </p:tgtEl>
                                        <p:attrNameLst>
                                          <p:attrName>style.visibility</p:attrName>
                                        </p:attrNameLst>
                                      </p:cBhvr>
                                      <p:to>
                                        <p:strVal val="visible"/>
                                      </p:to>
                                    </p:set>
                                    <p:anim calcmode="lin" valueType="num">
                                      <p:cBhvr additive="base">
                                        <p:cTn id="63" dur="1000" fill="hold"/>
                                        <p:tgtEl>
                                          <p:spTgt spid="305166"/>
                                        </p:tgtEl>
                                        <p:attrNameLst>
                                          <p:attrName>ppt_x</p:attrName>
                                        </p:attrNameLst>
                                      </p:cBhvr>
                                      <p:tavLst>
                                        <p:tav tm="0">
                                          <p:val>
                                            <p:strVal val="#ppt_x"/>
                                          </p:val>
                                        </p:tav>
                                        <p:tav tm="100000">
                                          <p:val>
                                            <p:strVal val="#ppt_x"/>
                                          </p:val>
                                        </p:tav>
                                      </p:tavLst>
                                    </p:anim>
                                    <p:anim calcmode="lin" valueType="num">
                                      <p:cBhvr additive="base">
                                        <p:cTn id="64" dur="1000" fill="hold"/>
                                        <p:tgtEl>
                                          <p:spTgt spid="305166"/>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05170"/>
                                        </p:tgtEl>
                                        <p:attrNameLst>
                                          <p:attrName>style.visibility</p:attrName>
                                        </p:attrNameLst>
                                      </p:cBhvr>
                                      <p:to>
                                        <p:strVal val="visible"/>
                                      </p:to>
                                    </p:set>
                                    <p:animEffect transition="in" filter="wipe(up)">
                                      <p:cBhvr>
                                        <p:cTn id="69" dur="500"/>
                                        <p:tgtEl>
                                          <p:spTgt spid="305170"/>
                                        </p:tgtEl>
                                      </p:cBhvr>
                                    </p:animEffect>
                                  </p:childTnLst>
                                  <p:subTnLst>
                                    <p:set>
                                      <p:cBhvr override="childStyle">
                                        <p:cTn dur="1" fill="hold" display="0" masterRel="nextClick" afterEffect="1"/>
                                        <p:tgtEl>
                                          <p:spTgt spid="305170"/>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305180"/>
                                        </p:tgtEl>
                                        <p:attrNameLst>
                                          <p:attrName>style.visibility</p:attrName>
                                        </p:attrNameLst>
                                      </p:cBhvr>
                                      <p:to>
                                        <p:strVal val="visible"/>
                                      </p:to>
                                    </p:set>
                                    <p:anim calcmode="lin" valueType="num">
                                      <p:cBhvr additive="base">
                                        <p:cTn id="74" dur="1000" fill="hold"/>
                                        <p:tgtEl>
                                          <p:spTgt spid="305180"/>
                                        </p:tgtEl>
                                        <p:attrNameLst>
                                          <p:attrName>ppt_x</p:attrName>
                                        </p:attrNameLst>
                                      </p:cBhvr>
                                      <p:tavLst>
                                        <p:tav tm="0">
                                          <p:val>
                                            <p:strVal val="1+#ppt_w/2"/>
                                          </p:val>
                                        </p:tav>
                                        <p:tav tm="100000">
                                          <p:val>
                                            <p:strVal val="#ppt_x"/>
                                          </p:val>
                                        </p:tav>
                                      </p:tavLst>
                                    </p:anim>
                                    <p:anim calcmode="lin" valueType="num">
                                      <p:cBhvr additive="base">
                                        <p:cTn id="75" dur="1000" fill="hold"/>
                                        <p:tgtEl>
                                          <p:spTgt spid="305180"/>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05187"/>
                                        </p:tgtEl>
                                        <p:attrNameLst>
                                          <p:attrName>style.visibility</p:attrName>
                                        </p:attrNameLst>
                                      </p:cBhvr>
                                      <p:to>
                                        <p:strVal val="visible"/>
                                      </p:to>
                                    </p:set>
                                    <p:animEffect transition="in" filter="wipe(up)">
                                      <p:cBhvr>
                                        <p:cTn id="80" dur="500"/>
                                        <p:tgtEl>
                                          <p:spTgt spid="305187"/>
                                        </p:tgtEl>
                                      </p:cBhvr>
                                    </p:animEffect>
                                  </p:childTnLst>
                                  <p:subTnLst>
                                    <p:set>
                                      <p:cBhvr override="childStyle">
                                        <p:cTn dur="1" fill="hold" display="0" masterRel="nextClick" afterEffect="1"/>
                                        <p:tgtEl>
                                          <p:spTgt spid="305187"/>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05181"/>
                                        </p:tgtEl>
                                        <p:attrNameLst>
                                          <p:attrName>style.visibility</p:attrName>
                                        </p:attrNameLst>
                                      </p:cBhvr>
                                      <p:to>
                                        <p:strVal val="visible"/>
                                      </p:to>
                                    </p:set>
                                    <p:anim calcmode="lin" valueType="num">
                                      <p:cBhvr additive="base">
                                        <p:cTn id="85" dur="1000" fill="hold"/>
                                        <p:tgtEl>
                                          <p:spTgt spid="305181"/>
                                        </p:tgtEl>
                                        <p:attrNameLst>
                                          <p:attrName>ppt_x</p:attrName>
                                        </p:attrNameLst>
                                      </p:cBhvr>
                                      <p:tavLst>
                                        <p:tav tm="0">
                                          <p:val>
                                            <p:strVal val="1+#ppt_w/2"/>
                                          </p:val>
                                        </p:tav>
                                        <p:tav tm="100000">
                                          <p:val>
                                            <p:strVal val="#ppt_x"/>
                                          </p:val>
                                        </p:tav>
                                      </p:tavLst>
                                    </p:anim>
                                    <p:anim calcmode="lin" valueType="num">
                                      <p:cBhvr additive="base">
                                        <p:cTn id="86" dur="1000" fill="hold"/>
                                        <p:tgtEl>
                                          <p:spTgt spid="30518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05171"/>
                                        </p:tgtEl>
                                        <p:attrNameLst>
                                          <p:attrName>style.visibility</p:attrName>
                                        </p:attrNameLst>
                                      </p:cBhvr>
                                      <p:to>
                                        <p:strVal val="visible"/>
                                      </p:to>
                                    </p:set>
                                    <p:animEffect transition="in" filter="wipe(left)">
                                      <p:cBhvr>
                                        <p:cTn id="91" dur="500"/>
                                        <p:tgtEl>
                                          <p:spTgt spid="305171"/>
                                        </p:tgtEl>
                                      </p:cBhvr>
                                    </p:animEffect>
                                  </p:childTnLst>
                                  <p:subTnLst>
                                    <p:set>
                                      <p:cBhvr override="childStyle">
                                        <p:cTn dur="1" fill="hold" display="0" masterRel="nextClick" afterEffect="1"/>
                                        <p:tgtEl>
                                          <p:spTgt spid="305171"/>
                                        </p:tgtEl>
                                        <p:attrNameLst>
                                          <p:attrName>style.visibility</p:attrName>
                                        </p:attrNameLst>
                                      </p:cBhvr>
                                      <p:to>
                                        <p:strVal val="hidden"/>
                                      </p:to>
                                    </p:set>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305182"/>
                                        </p:tgtEl>
                                        <p:attrNameLst>
                                          <p:attrName>style.visibility</p:attrName>
                                        </p:attrNameLst>
                                      </p:cBhvr>
                                      <p:to>
                                        <p:strVal val="visible"/>
                                      </p:to>
                                    </p:set>
                                    <p:animEffect transition="in" filter="wipe(up)">
                                      <p:cBhvr>
                                        <p:cTn id="96" dur="500"/>
                                        <p:tgtEl>
                                          <p:spTgt spid="305182"/>
                                        </p:tgtEl>
                                      </p:cBhvr>
                                    </p:animEffect>
                                  </p:childTnLst>
                                  <p:subTnLst>
                                    <p:set>
                                      <p:cBhvr override="childStyle">
                                        <p:cTn dur="1" fill="hold" display="0" masterRel="nextClick" afterEffect="1"/>
                                        <p:tgtEl>
                                          <p:spTgt spid="305182"/>
                                        </p:tgtEl>
                                        <p:attrNameLst>
                                          <p:attrName>style.visibility</p:attrName>
                                        </p:attrNameLst>
                                      </p:cBhvr>
                                      <p:to>
                                        <p:strVal val="hidden"/>
                                      </p:to>
                                    </p:set>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305188"/>
                                        </p:tgtEl>
                                        <p:attrNameLst>
                                          <p:attrName>style.visibility</p:attrName>
                                        </p:attrNameLst>
                                      </p:cBhvr>
                                      <p:to>
                                        <p:strVal val="visible"/>
                                      </p:to>
                                    </p:set>
                                    <p:anim calcmode="lin" valueType="num">
                                      <p:cBhvr additive="base">
                                        <p:cTn id="101" dur="2000" fill="hold"/>
                                        <p:tgtEl>
                                          <p:spTgt spid="305188"/>
                                        </p:tgtEl>
                                        <p:attrNameLst>
                                          <p:attrName>ppt_x</p:attrName>
                                        </p:attrNameLst>
                                      </p:cBhvr>
                                      <p:tavLst>
                                        <p:tav tm="0">
                                          <p:val>
                                            <p:strVal val="1+#ppt_w/2"/>
                                          </p:val>
                                        </p:tav>
                                        <p:tav tm="100000">
                                          <p:val>
                                            <p:strVal val="#ppt_x"/>
                                          </p:val>
                                        </p:tav>
                                      </p:tavLst>
                                    </p:anim>
                                    <p:anim calcmode="lin" valueType="num">
                                      <p:cBhvr additive="base">
                                        <p:cTn id="102" dur="2000" fill="hold"/>
                                        <p:tgtEl>
                                          <p:spTgt spid="305188"/>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05189"/>
                                        </p:tgtEl>
                                        <p:attrNameLst>
                                          <p:attrName>style.visibility</p:attrName>
                                        </p:attrNameLst>
                                      </p:cBhvr>
                                      <p:to>
                                        <p:strVal val="visible"/>
                                      </p:to>
                                    </p:set>
                                    <p:anim calcmode="lin" valueType="num">
                                      <p:cBhvr additive="base">
                                        <p:cTn id="107" dur="1000" fill="hold"/>
                                        <p:tgtEl>
                                          <p:spTgt spid="305189"/>
                                        </p:tgtEl>
                                        <p:attrNameLst>
                                          <p:attrName>ppt_x</p:attrName>
                                        </p:attrNameLst>
                                      </p:cBhvr>
                                      <p:tavLst>
                                        <p:tav tm="0">
                                          <p:val>
                                            <p:strVal val="#ppt_x"/>
                                          </p:val>
                                        </p:tav>
                                        <p:tav tm="100000">
                                          <p:val>
                                            <p:strVal val="#ppt_x"/>
                                          </p:val>
                                        </p:tav>
                                      </p:tavLst>
                                    </p:anim>
                                    <p:anim calcmode="lin" valueType="num">
                                      <p:cBhvr additive="base">
                                        <p:cTn id="108" dur="1000" fill="hold"/>
                                        <p:tgtEl>
                                          <p:spTgt spid="305189"/>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left)">
                                      <p:cBhvr>
                                        <p:cTn id="113" dur="1000"/>
                                        <p:tgtEl>
                                          <p:spTgt spid="6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left)">
                                      <p:cBhvr>
                                        <p:cTn id="11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utoUpdateAnimBg="0"/>
      <p:bldP spid="305164" grpId="0"/>
      <p:bldP spid="305165" grpId="0"/>
      <p:bldP spid="305166" grpId="0"/>
      <p:bldP spid="305167" grpId="0" animBg="1"/>
      <p:bldP spid="305168" grpId="0" animBg="1"/>
      <p:bldP spid="305169" grpId="0" animBg="1"/>
      <p:bldP spid="305170" grpId="0" animBg="1"/>
      <p:bldP spid="305171" grpId="0" animBg="1"/>
      <p:bldP spid="305172" grpId="0" animBg="1"/>
      <p:bldP spid="305180" grpId="0" animBg="1"/>
      <p:bldP spid="305181" grpId="0" animBg="1"/>
      <p:bldP spid="305182" grpId="0" animBg="1"/>
      <p:bldP spid="305186" grpId="0" animBg="1"/>
      <p:bldP spid="305187" grpId="0" animBg="1"/>
      <p:bldP spid="305188" grpId="0" animBg="1"/>
      <p:bldP spid="305189"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0" y="0"/>
            <a:ext cx="7772400" cy="685800"/>
          </a:xfrm>
        </p:spPr>
        <p:txBody>
          <a:bodyPr/>
          <a:lstStyle/>
          <a:p>
            <a:pPr algn="l" eaLnBrk="1" hangingPunct="1">
              <a:defRPr/>
            </a:pPr>
            <a:r>
              <a:rPr lang="en-US" sz="4000" b="1">
                <a:solidFill>
                  <a:srgbClr val="FF3300"/>
                </a:solidFill>
                <a:effectLst>
                  <a:outerShdw blurRad="38100" dist="38100" dir="2700000" algn="tl">
                    <a:srgbClr val="000000"/>
                  </a:outerShdw>
                </a:effectLst>
              </a:rPr>
              <a:t>Melanoom:</a:t>
            </a:r>
            <a:endParaRPr lang="nl-NL" sz="4000" b="1">
              <a:solidFill>
                <a:srgbClr val="FF3300"/>
              </a:solidFill>
              <a:effectLst>
                <a:outerShdw blurRad="38100" dist="38100" dir="2700000" algn="tl">
                  <a:srgbClr val="000000"/>
                </a:outerShdw>
              </a:effectLst>
            </a:endParaRPr>
          </a:p>
        </p:txBody>
      </p:sp>
      <p:pic>
        <p:nvPicPr>
          <p:cNvPr id="254979" name="Picture 3" descr="melan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01700"/>
            <a:ext cx="70104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AutoShape 4"/>
          <p:cNvSpPr>
            <a:spLocks noChangeArrowheads="1"/>
          </p:cNvSpPr>
          <p:nvPr/>
        </p:nvSpPr>
        <p:spPr bwMode="auto">
          <a:xfrm>
            <a:off x="5219700" y="260350"/>
            <a:ext cx="3671888" cy="1728788"/>
          </a:xfrm>
          <a:prstGeom prst="wedgeRoundRectCallout">
            <a:avLst>
              <a:gd name="adj1" fmla="val -47060"/>
              <a:gd name="adj2" fmla="val 126861"/>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0000"/>
                </a:solidFill>
                <a:effectLst>
                  <a:outerShdw blurRad="38100" dist="38100" dir="2700000" algn="tl">
                    <a:srgbClr val="FFFFFF"/>
                  </a:outerShdw>
                </a:effectLst>
                <a:latin typeface="Comic Sans MS" pitchFamily="66" charset="0"/>
              </a:rPr>
              <a:t>Vaak veroorzaakt door UV die tientallen jaren geleden is opgelopen!</a:t>
            </a:r>
          </a:p>
        </p:txBody>
      </p:sp>
      <p:sp>
        <p:nvSpPr>
          <p:cNvPr id="16388" name="Text Box 6"/>
          <p:cNvSpPr txBox="1">
            <a:spLocks noChangeArrowheads="1"/>
          </p:cNvSpPr>
          <p:nvPr/>
        </p:nvSpPr>
        <p:spPr bwMode="auto">
          <a:xfrm>
            <a:off x="8207375" y="641554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1117636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4978"/>
                                        </p:tgtEl>
                                        <p:attrNameLst>
                                          <p:attrName>style.visibility</p:attrName>
                                        </p:attrNameLst>
                                      </p:cBhvr>
                                      <p:to>
                                        <p:strVal val="visible"/>
                                      </p:to>
                                    </p:set>
                                    <p:animEffect transition="in" filter="wipe(left)">
                                      <p:cBhvr>
                                        <p:cTn id="7" dur="500"/>
                                        <p:tgtEl>
                                          <p:spTgt spid="254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4979"/>
                                        </p:tgtEl>
                                        <p:attrNameLst>
                                          <p:attrName>style.visibility</p:attrName>
                                        </p:attrNameLst>
                                      </p:cBhvr>
                                      <p:to>
                                        <p:strVal val="visible"/>
                                      </p:to>
                                    </p:set>
                                    <p:animEffect transition="in" filter="dissolve">
                                      <p:cBhvr>
                                        <p:cTn id="12" dur="500"/>
                                        <p:tgtEl>
                                          <p:spTgt spid="254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4980"/>
                                        </p:tgtEl>
                                        <p:attrNameLst>
                                          <p:attrName>style.visibility</p:attrName>
                                        </p:attrNameLst>
                                      </p:cBhvr>
                                      <p:to>
                                        <p:strVal val="visible"/>
                                      </p:to>
                                    </p:set>
                                    <p:animEffect transition="in" filter="wipe(down)">
                                      <p:cBhvr>
                                        <p:cTn id="17"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utoUpdateAnimBg="0"/>
      <p:bldP spid="25498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5154" name="Group 2"/>
          <p:cNvGrpSpPr>
            <a:grpSpLocks/>
          </p:cNvGrpSpPr>
          <p:nvPr/>
        </p:nvGrpSpPr>
        <p:grpSpPr bwMode="auto">
          <a:xfrm>
            <a:off x="933450" y="2795588"/>
            <a:ext cx="5268913" cy="1133475"/>
            <a:chOff x="588" y="1761"/>
            <a:chExt cx="3319" cy="714"/>
          </a:xfrm>
        </p:grpSpPr>
        <p:sp>
          <p:nvSpPr>
            <p:cNvPr id="294915" name="Oval 3" descr="Bol"/>
            <p:cNvSpPr>
              <a:spLocks noChangeAspect="1" noChangeArrowheads="1"/>
            </p:cNvSpPr>
            <p:nvPr/>
          </p:nvSpPr>
          <p:spPr bwMode="auto">
            <a:xfrm>
              <a:off x="588" y="176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94916" name="Text Box 4"/>
            <p:cNvSpPr txBox="1">
              <a:spLocks noChangeArrowheads="1"/>
            </p:cNvSpPr>
            <p:nvPr/>
          </p:nvSpPr>
          <p:spPr bwMode="auto">
            <a:xfrm>
              <a:off x="631" y="1848"/>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sp>
          <p:nvSpPr>
            <p:cNvPr id="294917" name="Line 5"/>
            <p:cNvSpPr>
              <a:spLocks noChangeShapeType="1"/>
            </p:cNvSpPr>
            <p:nvPr/>
          </p:nvSpPr>
          <p:spPr bwMode="auto">
            <a:xfrm>
              <a:off x="1450" y="2139"/>
              <a:ext cx="4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94918" name="Oval 6" descr="Bol"/>
            <p:cNvSpPr>
              <a:spLocks noChangeAspect="1" noChangeArrowheads="1"/>
            </p:cNvSpPr>
            <p:nvPr/>
          </p:nvSpPr>
          <p:spPr bwMode="auto">
            <a:xfrm>
              <a:off x="2131" y="1795"/>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94919" name="Oval 7" descr="Bol"/>
            <p:cNvSpPr>
              <a:spLocks noChangeAspect="1" noChangeArrowheads="1"/>
            </p:cNvSpPr>
            <p:nvPr/>
          </p:nvSpPr>
          <p:spPr bwMode="auto">
            <a:xfrm>
              <a:off x="3219" y="178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94920" name="Text Box 8"/>
            <p:cNvSpPr txBox="1">
              <a:spLocks noChangeArrowheads="1"/>
            </p:cNvSpPr>
            <p:nvPr/>
          </p:nvSpPr>
          <p:spPr bwMode="auto">
            <a:xfrm>
              <a:off x="2827" y="1957"/>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sp>
          <p:nvSpPr>
            <p:cNvPr id="294921" name="Text Box 9"/>
            <p:cNvSpPr txBox="1">
              <a:spLocks noChangeArrowheads="1"/>
            </p:cNvSpPr>
            <p:nvPr/>
          </p:nvSpPr>
          <p:spPr bwMode="auto">
            <a:xfrm>
              <a:off x="2230" y="1846"/>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sp>
          <p:nvSpPr>
            <p:cNvPr id="294922" name="Text Box 10"/>
            <p:cNvSpPr txBox="1">
              <a:spLocks noChangeArrowheads="1"/>
            </p:cNvSpPr>
            <p:nvPr/>
          </p:nvSpPr>
          <p:spPr bwMode="auto">
            <a:xfrm>
              <a:off x="3318" y="1840"/>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sp>
        <p:nvSpPr>
          <p:cNvPr id="305163" name="Rectangle 11"/>
          <p:cNvSpPr>
            <a:spLocks noGrp="1" noChangeArrowheads="1"/>
          </p:cNvSpPr>
          <p:nvPr>
            <p:ph type="ctrTitle" idx="4294967295"/>
          </p:nvPr>
        </p:nvSpPr>
        <p:spPr>
          <a:xfrm>
            <a:off x="76200" y="76200"/>
            <a:ext cx="8816975" cy="544513"/>
          </a:xfrm>
        </p:spPr>
        <p:txBody>
          <a:bodyPr/>
          <a:lstStyle/>
          <a:p>
            <a:pPr algn="l" eaLnBrk="1" hangingPunct="1"/>
            <a:r>
              <a:rPr lang="en-US" altLang="nl-NL" sz="3200" b="1" smtClean="0">
                <a:solidFill>
                  <a:srgbClr val="FF0000"/>
                </a:solidFill>
                <a:effectLst>
                  <a:outerShdw blurRad="38100" dist="38100" dir="2700000" algn="tl">
                    <a:srgbClr val="000000"/>
                  </a:outerShdw>
                </a:effectLst>
              </a:rPr>
              <a:t>Verval-reactie van Po-211</a:t>
            </a:r>
            <a:endParaRPr lang="nl-NL" altLang="nl-NL" sz="3200" b="1" smtClean="0">
              <a:solidFill>
                <a:srgbClr val="FF0000"/>
              </a:solidFill>
              <a:effectLst>
                <a:outerShdw blurRad="38100" dist="38100" dir="2700000" algn="tl">
                  <a:srgbClr val="000000"/>
                </a:outerShdw>
              </a:effectLst>
            </a:endParaRPr>
          </a:p>
        </p:txBody>
      </p:sp>
      <p:sp>
        <p:nvSpPr>
          <p:cNvPr id="305164" name="Text Box 12"/>
          <p:cNvSpPr txBox="1">
            <a:spLocks noChangeArrowheads="1"/>
          </p:cNvSpPr>
          <p:nvPr/>
        </p:nvSpPr>
        <p:spPr bwMode="auto">
          <a:xfrm>
            <a:off x="1052513" y="3243263"/>
            <a:ext cx="1079500" cy="519112"/>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r>
              <a:rPr lang="nl-NL" altLang="nl-NL" sz="2800" b="1">
                <a:solidFill>
                  <a:srgbClr val="FF0000"/>
                </a:solidFill>
                <a:effectLst>
                  <a:outerShdw blurRad="38100" dist="38100" dir="2700000" algn="tl">
                    <a:srgbClr val="000000"/>
                  </a:outerShdw>
                </a:effectLst>
              </a:rPr>
              <a:t>84p</a:t>
            </a:r>
          </a:p>
        </p:txBody>
      </p:sp>
      <p:sp>
        <p:nvSpPr>
          <p:cNvPr id="305165" name="Text Box 13"/>
          <p:cNvSpPr txBox="1">
            <a:spLocks noChangeArrowheads="1"/>
          </p:cNvSpPr>
          <p:nvPr/>
        </p:nvSpPr>
        <p:spPr bwMode="auto">
          <a:xfrm>
            <a:off x="3438525" y="3265488"/>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000000"/>
                </a:solidFill>
              </a:rPr>
              <a:t>   </a:t>
            </a:r>
            <a:r>
              <a:rPr lang="nl-NL" sz="2800" b="1">
                <a:solidFill>
                  <a:srgbClr val="FF0000"/>
                </a:solidFill>
                <a:effectLst>
                  <a:outerShdw blurRad="38100" dist="38100" dir="2700000" algn="tl">
                    <a:srgbClr val="000000"/>
                  </a:outerShdw>
                </a:effectLst>
              </a:rPr>
              <a:t>2p</a:t>
            </a:r>
          </a:p>
        </p:txBody>
      </p:sp>
      <p:sp>
        <p:nvSpPr>
          <p:cNvPr id="305166" name="Text Box 14"/>
          <p:cNvSpPr txBox="1">
            <a:spLocks noChangeArrowheads="1"/>
          </p:cNvSpPr>
          <p:nvPr/>
        </p:nvSpPr>
        <p:spPr bwMode="auto">
          <a:xfrm>
            <a:off x="5178425" y="3255963"/>
            <a:ext cx="1079500" cy="519112"/>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r>
              <a:rPr lang="nl-NL" altLang="nl-NL" sz="2800" b="1">
                <a:solidFill>
                  <a:srgbClr val="FF0000"/>
                </a:solidFill>
                <a:effectLst>
                  <a:outerShdw blurRad="38100" dist="38100" dir="2700000" algn="tl">
                    <a:srgbClr val="000000"/>
                  </a:outerShdw>
                </a:effectLst>
              </a:rPr>
              <a:t>82p</a:t>
            </a:r>
          </a:p>
        </p:txBody>
      </p:sp>
      <p:sp>
        <p:nvSpPr>
          <p:cNvPr id="305167" name="AutoShape 15"/>
          <p:cNvSpPr>
            <a:spLocks noChangeArrowheads="1"/>
          </p:cNvSpPr>
          <p:nvPr/>
        </p:nvSpPr>
        <p:spPr bwMode="auto">
          <a:xfrm>
            <a:off x="250825" y="692150"/>
            <a:ext cx="2232025" cy="584200"/>
          </a:xfrm>
          <a:prstGeom prst="wedgeRoundRectCallout">
            <a:avLst>
              <a:gd name="adj1" fmla="val 7681"/>
              <a:gd name="adj2" fmla="val 402176"/>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 = ?</a:t>
            </a:r>
            <a:endParaRPr lang="nl-NL" altLang="nl-NL" b="1" u="sng">
              <a:solidFill>
                <a:srgbClr val="FF0000"/>
              </a:solidFill>
              <a:latin typeface="Comic Sans MS" pitchFamily="66" charset="0"/>
            </a:endParaRPr>
          </a:p>
        </p:txBody>
      </p:sp>
      <p:sp>
        <p:nvSpPr>
          <p:cNvPr id="305168" name="AutoShape 16"/>
          <p:cNvSpPr>
            <a:spLocks noChangeArrowheads="1"/>
          </p:cNvSpPr>
          <p:nvPr/>
        </p:nvSpPr>
        <p:spPr bwMode="auto">
          <a:xfrm>
            <a:off x="3276600" y="476250"/>
            <a:ext cx="2159000" cy="504825"/>
          </a:xfrm>
          <a:prstGeom prst="wedgeRoundRectCallout">
            <a:avLst>
              <a:gd name="adj1" fmla="val -18162"/>
              <a:gd name="adj2" fmla="val 56131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a:t>
            </a:r>
            <a:endParaRPr lang="nl-NL" altLang="nl-NL" b="1" u="sng">
              <a:solidFill>
                <a:srgbClr val="FF0000"/>
              </a:solidFill>
              <a:latin typeface="Comic Sans MS" pitchFamily="66" charset="0"/>
            </a:endParaRPr>
          </a:p>
        </p:txBody>
      </p:sp>
      <p:sp>
        <p:nvSpPr>
          <p:cNvPr id="305169" name="AutoShape 17"/>
          <p:cNvSpPr>
            <a:spLocks noChangeArrowheads="1"/>
          </p:cNvSpPr>
          <p:nvPr/>
        </p:nvSpPr>
        <p:spPr bwMode="auto">
          <a:xfrm>
            <a:off x="5219700" y="1052513"/>
            <a:ext cx="2374900" cy="504825"/>
          </a:xfrm>
          <a:prstGeom prst="wedgeRoundRectCallout">
            <a:avLst>
              <a:gd name="adj1" fmla="val -32486"/>
              <a:gd name="adj2" fmla="val 437421"/>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a:t>
            </a:r>
            <a:endParaRPr lang="nl-NL" altLang="nl-NL" b="1" u="sng">
              <a:solidFill>
                <a:srgbClr val="FF0000"/>
              </a:solidFill>
              <a:latin typeface="Comic Sans MS" pitchFamily="66" charset="0"/>
            </a:endParaRPr>
          </a:p>
        </p:txBody>
      </p:sp>
      <p:sp>
        <p:nvSpPr>
          <p:cNvPr id="305171" name="AutoShape 19"/>
          <p:cNvSpPr>
            <a:spLocks noChangeArrowheads="1"/>
          </p:cNvSpPr>
          <p:nvPr/>
        </p:nvSpPr>
        <p:spPr bwMode="auto">
          <a:xfrm>
            <a:off x="6562725" y="4149725"/>
            <a:ext cx="2555875" cy="504825"/>
          </a:xfrm>
          <a:prstGeom prst="wedgeRoundRectCallout">
            <a:avLst>
              <a:gd name="adj1" fmla="val -59690"/>
              <a:gd name="adj2" fmla="val -25472"/>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Massagetal=?</a:t>
            </a:r>
            <a:endParaRPr lang="nl-NL" altLang="nl-NL" b="1" u="sng">
              <a:solidFill>
                <a:srgbClr val="3333CC"/>
              </a:solidFill>
              <a:latin typeface="Comic Sans MS" pitchFamily="66" charset="0"/>
            </a:endParaRPr>
          </a:p>
        </p:txBody>
      </p:sp>
      <p:sp>
        <p:nvSpPr>
          <p:cNvPr id="305172" name="AutoShape 20"/>
          <p:cNvSpPr>
            <a:spLocks noChangeArrowheads="1"/>
          </p:cNvSpPr>
          <p:nvPr/>
        </p:nvSpPr>
        <p:spPr bwMode="auto">
          <a:xfrm>
            <a:off x="6151563" y="620713"/>
            <a:ext cx="2916237" cy="504825"/>
          </a:xfrm>
          <a:prstGeom prst="wedgeRoundRectCallout">
            <a:avLst>
              <a:gd name="adj1" fmla="val -65731"/>
              <a:gd name="adj2" fmla="val 527986"/>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84-2 = 82p</a:t>
            </a:r>
            <a:endParaRPr lang="nl-NL" altLang="nl-NL" b="1" u="sng">
              <a:solidFill>
                <a:srgbClr val="FF0000"/>
              </a:solidFill>
              <a:latin typeface="Comic Sans MS" pitchFamily="66" charset="0"/>
            </a:endParaRPr>
          </a:p>
        </p:txBody>
      </p:sp>
      <p:grpSp>
        <p:nvGrpSpPr>
          <p:cNvPr id="305173" name="Group 21"/>
          <p:cNvGrpSpPr>
            <a:grpSpLocks/>
          </p:cNvGrpSpPr>
          <p:nvPr/>
        </p:nvGrpSpPr>
        <p:grpSpPr bwMode="auto">
          <a:xfrm>
            <a:off x="793750" y="3933825"/>
            <a:ext cx="5688013" cy="1003300"/>
            <a:chOff x="500" y="2478"/>
            <a:chExt cx="3583" cy="632"/>
          </a:xfrm>
        </p:grpSpPr>
        <p:sp>
          <p:nvSpPr>
            <p:cNvPr id="294934" name="Text Box 22"/>
            <p:cNvSpPr txBox="1">
              <a:spLocks noChangeArrowheads="1"/>
            </p:cNvSpPr>
            <p:nvPr/>
          </p:nvSpPr>
          <p:spPr bwMode="auto">
            <a:xfrm>
              <a:off x="556" y="2497"/>
              <a:ext cx="10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Po-211</a:t>
              </a:r>
            </a:p>
          </p:txBody>
        </p:sp>
        <p:sp>
          <p:nvSpPr>
            <p:cNvPr id="294935" name="Text Box 23"/>
            <p:cNvSpPr txBox="1">
              <a:spLocks noChangeArrowheads="1"/>
            </p:cNvSpPr>
            <p:nvPr/>
          </p:nvSpPr>
          <p:spPr bwMode="auto">
            <a:xfrm>
              <a:off x="3242" y="2510"/>
              <a:ext cx="8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
              </a:r>
            </a:p>
          </p:txBody>
        </p:sp>
        <p:sp>
          <p:nvSpPr>
            <p:cNvPr id="294936" name="Text Box 24"/>
            <p:cNvSpPr txBox="1">
              <a:spLocks noChangeArrowheads="1"/>
            </p:cNvSpPr>
            <p:nvPr/>
          </p:nvSpPr>
          <p:spPr bwMode="auto">
            <a:xfrm>
              <a:off x="1976" y="2478"/>
              <a:ext cx="9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He-4</a:t>
              </a:r>
            </a:p>
          </p:txBody>
        </p:sp>
        <p:sp>
          <p:nvSpPr>
            <p:cNvPr id="294937" name="Text Box 25"/>
            <p:cNvSpPr txBox="1">
              <a:spLocks noChangeArrowheads="1"/>
            </p:cNvSpPr>
            <p:nvPr/>
          </p:nvSpPr>
          <p:spPr bwMode="auto">
            <a:xfrm>
              <a:off x="3130" y="2740"/>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u="sng">
                  <a:solidFill>
                    <a:srgbClr val="000000"/>
                  </a:solidFill>
                </a:rPr>
                <a:t>atnr</a:t>
              </a:r>
              <a:r>
                <a:rPr lang="nl-NL" altLang="nl-NL" sz="3200" b="1">
                  <a:solidFill>
                    <a:srgbClr val="000000"/>
                  </a:solidFill>
                </a:rPr>
                <a:t> ??</a:t>
              </a:r>
            </a:p>
          </p:txBody>
        </p:sp>
        <p:sp>
          <p:nvSpPr>
            <p:cNvPr id="294938" name="Text Box 26"/>
            <p:cNvSpPr txBox="1">
              <a:spLocks noChangeArrowheads="1"/>
            </p:cNvSpPr>
            <p:nvPr/>
          </p:nvSpPr>
          <p:spPr bwMode="auto">
            <a:xfrm>
              <a:off x="1936" y="2745"/>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atnr ?</a:t>
              </a:r>
            </a:p>
          </p:txBody>
        </p:sp>
        <p:sp>
          <p:nvSpPr>
            <p:cNvPr id="294939" name="Text Box 27"/>
            <p:cNvSpPr txBox="1">
              <a:spLocks noChangeArrowheads="1"/>
            </p:cNvSpPr>
            <p:nvPr/>
          </p:nvSpPr>
          <p:spPr bwMode="auto">
            <a:xfrm>
              <a:off x="500" y="2737"/>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atnr ?</a:t>
              </a:r>
            </a:p>
          </p:txBody>
        </p:sp>
      </p:grpSp>
      <p:sp>
        <p:nvSpPr>
          <p:cNvPr id="305180" name="Text Box 28"/>
          <p:cNvSpPr txBox="1">
            <a:spLocks noChangeArrowheads="1"/>
          </p:cNvSpPr>
          <p:nvPr/>
        </p:nvSpPr>
        <p:spPr bwMode="auto">
          <a:xfrm>
            <a:off x="4859338" y="4378325"/>
            <a:ext cx="1546225" cy="579438"/>
          </a:xfrm>
          <a:prstGeom prst="rect">
            <a:avLst/>
          </a:prstGeom>
          <a:solidFill>
            <a:srgbClr val="FFFFCC"/>
          </a:solidFill>
          <a:ln w="38100" cmpd="dbl">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u="sng">
                <a:solidFill>
                  <a:srgbClr val="FF66FF"/>
                </a:solidFill>
                <a:effectLst>
                  <a:outerShdw blurRad="38100" dist="38100" dir="2700000" algn="tl">
                    <a:srgbClr val="000000"/>
                  </a:outerShdw>
                </a:effectLst>
              </a:rPr>
              <a:t>atnr 82</a:t>
            </a:r>
          </a:p>
        </p:txBody>
      </p:sp>
      <p:sp>
        <p:nvSpPr>
          <p:cNvPr id="305181" name="Text Box 29"/>
          <p:cNvSpPr txBox="1">
            <a:spLocks noChangeArrowheads="1"/>
          </p:cNvSpPr>
          <p:nvPr/>
        </p:nvSpPr>
        <p:spPr bwMode="auto">
          <a:xfrm>
            <a:off x="5016500" y="3933825"/>
            <a:ext cx="871538" cy="579438"/>
          </a:xfrm>
          <a:prstGeom prst="rect">
            <a:avLst/>
          </a:prstGeom>
          <a:solidFill>
            <a:srgbClr val="FFFFCC"/>
          </a:solidFill>
          <a:ln w="38100" cmpd="dbl">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u="sng">
                <a:solidFill>
                  <a:srgbClr val="FF66FF"/>
                </a:solidFill>
                <a:effectLst>
                  <a:outerShdw blurRad="38100" dist="38100" dir="2700000" algn="tl">
                    <a:srgbClr val="000000"/>
                  </a:outerShdw>
                </a:effectLst>
              </a:rPr>
              <a:t>Pb    </a:t>
            </a:r>
          </a:p>
        </p:txBody>
      </p:sp>
      <p:sp>
        <p:nvSpPr>
          <p:cNvPr id="305182" name="AutoShape 30"/>
          <p:cNvSpPr>
            <a:spLocks noChangeArrowheads="1"/>
          </p:cNvSpPr>
          <p:nvPr/>
        </p:nvSpPr>
        <p:spPr bwMode="auto">
          <a:xfrm>
            <a:off x="6300788" y="5300663"/>
            <a:ext cx="2016125" cy="576262"/>
          </a:xfrm>
          <a:prstGeom prst="wedgeRoundRectCallout">
            <a:avLst>
              <a:gd name="adj1" fmla="val -55907"/>
              <a:gd name="adj2" fmla="val -21225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211-4=207</a:t>
            </a:r>
            <a:endParaRPr lang="nl-NL" altLang="nl-NL" b="1" u="sng">
              <a:solidFill>
                <a:srgbClr val="3333CC"/>
              </a:solidFill>
              <a:latin typeface="Comic Sans MS" pitchFamily="66" charset="0"/>
            </a:endParaRPr>
          </a:p>
        </p:txBody>
      </p:sp>
      <p:grpSp>
        <p:nvGrpSpPr>
          <p:cNvPr id="305183" name="Group 31"/>
          <p:cNvGrpSpPr>
            <a:grpSpLocks/>
          </p:cNvGrpSpPr>
          <p:nvPr/>
        </p:nvGrpSpPr>
        <p:grpSpPr bwMode="auto">
          <a:xfrm>
            <a:off x="869950" y="4437063"/>
            <a:ext cx="3816350" cy="587375"/>
            <a:chOff x="548" y="2763"/>
            <a:chExt cx="2404" cy="370"/>
          </a:xfrm>
        </p:grpSpPr>
        <p:sp>
          <p:nvSpPr>
            <p:cNvPr id="305184" name="Text Box 32"/>
            <p:cNvSpPr txBox="1">
              <a:spLocks noChangeArrowheads="1"/>
            </p:cNvSpPr>
            <p:nvPr/>
          </p:nvSpPr>
          <p:spPr bwMode="auto">
            <a:xfrm>
              <a:off x="548" y="2768"/>
              <a:ext cx="998" cy="365"/>
            </a:xfrm>
            <a:prstGeom prst="rect">
              <a:avLst/>
            </a:prstGeom>
            <a:solidFill>
              <a:srgbClr val="FFFFCC"/>
            </a:solid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FF66FF"/>
                  </a:solidFill>
                  <a:effectLst>
                    <a:outerShdw blurRad="38100" dist="38100" dir="2700000" algn="tl">
                      <a:srgbClr val="000000"/>
                    </a:outerShdw>
                  </a:effectLst>
                </a:rPr>
                <a:t>atnr 84</a:t>
              </a:r>
              <a:r>
                <a:rPr lang="nl-NL" altLang="nl-NL">
                  <a:solidFill>
                    <a:srgbClr val="000000"/>
                  </a:solidFill>
                </a:rPr>
                <a:t> </a:t>
              </a:r>
            </a:p>
          </p:txBody>
        </p:sp>
        <p:sp>
          <p:nvSpPr>
            <p:cNvPr id="305185" name="Text Box 33"/>
            <p:cNvSpPr txBox="1">
              <a:spLocks noChangeArrowheads="1"/>
            </p:cNvSpPr>
            <p:nvPr/>
          </p:nvSpPr>
          <p:spPr bwMode="auto">
            <a:xfrm>
              <a:off x="1954" y="2763"/>
              <a:ext cx="998" cy="365"/>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dirty="0">
                  <a:solidFill>
                    <a:srgbClr val="FF66FF"/>
                  </a:solidFill>
                  <a:effectLst>
                    <a:outerShdw blurRad="38100" dist="38100" dir="2700000" algn="tl">
                      <a:srgbClr val="000000"/>
                    </a:outerShdw>
                  </a:effectLst>
                </a:rPr>
                <a:t>atnr 2</a:t>
              </a:r>
              <a:r>
                <a:rPr lang="nl-NL" sz="2400" dirty="0">
                  <a:solidFill>
                    <a:srgbClr val="000000"/>
                  </a:solidFill>
                </a:rPr>
                <a:t> </a:t>
              </a:r>
            </a:p>
          </p:txBody>
        </p:sp>
      </p:grpSp>
      <p:sp>
        <p:nvSpPr>
          <p:cNvPr id="305188" name="Text Box 36"/>
          <p:cNvSpPr txBox="1">
            <a:spLocks noChangeArrowheads="1"/>
          </p:cNvSpPr>
          <p:nvPr/>
        </p:nvSpPr>
        <p:spPr bwMode="auto">
          <a:xfrm>
            <a:off x="5643563" y="3941763"/>
            <a:ext cx="1101725" cy="579437"/>
          </a:xfrm>
          <a:prstGeom prst="rect">
            <a:avLst/>
          </a:prstGeom>
          <a:solidFill>
            <a:srgbClr val="FFFFCC"/>
          </a:solidFill>
          <a:ln w="38100" cmpd="dbl">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FF66FF"/>
                </a:solidFill>
                <a:effectLst>
                  <a:outerShdw blurRad="38100" dist="38100" dir="2700000" algn="tl">
                    <a:srgbClr val="000000"/>
                  </a:outerShdw>
                </a:effectLst>
              </a:rPr>
              <a:t>-</a:t>
            </a:r>
            <a:r>
              <a:rPr lang="nl-NL" altLang="nl-NL" sz="3200" b="1" u="sng">
                <a:solidFill>
                  <a:srgbClr val="FF66FF"/>
                </a:solidFill>
                <a:effectLst>
                  <a:outerShdw blurRad="38100" dist="38100" dir="2700000" algn="tl">
                    <a:srgbClr val="000000"/>
                  </a:outerShdw>
                </a:effectLst>
              </a:rPr>
              <a:t>207</a:t>
            </a:r>
          </a:p>
        </p:txBody>
      </p:sp>
      <p:sp>
        <p:nvSpPr>
          <p:cNvPr id="305189" name="Text Box 37"/>
          <p:cNvSpPr txBox="1">
            <a:spLocks noChangeArrowheads="1"/>
          </p:cNvSpPr>
          <p:nvPr/>
        </p:nvSpPr>
        <p:spPr bwMode="auto">
          <a:xfrm>
            <a:off x="5011738" y="3908425"/>
            <a:ext cx="3960812" cy="617538"/>
          </a:xfrm>
          <a:prstGeom prst="rect">
            <a:avLst/>
          </a:prstGeom>
          <a:noFill/>
          <a:ln w="38100" cmpd="dbl">
            <a:solidFill>
              <a:srgbClr val="0000FF"/>
            </a:solidFill>
            <a:miter lim="800000"/>
            <a:headEnd/>
            <a:tailEnd/>
          </a:ln>
          <a:effectLst/>
        </p:spPr>
        <p:txBody>
          <a:bodyPr>
            <a:spAutoFit/>
          </a:bodyPr>
          <a:lstStyle/>
          <a:p>
            <a:pPr fontAlgn="base">
              <a:spcBef>
                <a:spcPct val="50000"/>
              </a:spcBef>
              <a:spcAft>
                <a:spcPct val="0"/>
              </a:spcAft>
              <a:defRPr/>
            </a:pPr>
            <a:r>
              <a:rPr lang="nl-NL" sz="3200" b="1">
                <a:solidFill>
                  <a:srgbClr val="000000"/>
                </a:solidFill>
                <a:effectLst>
                  <a:outerShdw blurRad="38100" dist="38100" dir="2700000" algn="tl">
                    <a:srgbClr val="FFFFFF"/>
                  </a:outerShdw>
                </a:effectLst>
              </a:rPr>
              <a:t>               Nieuwe kern</a:t>
            </a:r>
          </a:p>
        </p:txBody>
      </p:sp>
      <p:sp>
        <p:nvSpPr>
          <p:cNvPr id="294950" name="Text Box 39"/>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grpSp>
        <p:nvGrpSpPr>
          <p:cNvPr id="62" name="Groep 61"/>
          <p:cNvGrpSpPr>
            <a:grpSpLocks/>
          </p:cNvGrpSpPr>
          <p:nvPr/>
        </p:nvGrpSpPr>
        <p:grpSpPr bwMode="auto">
          <a:xfrm>
            <a:off x="855663" y="5233988"/>
            <a:ext cx="5135562" cy="823912"/>
            <a:chOff x="855638" y="5234303"/>
            <a:chExt cx="5135598" cy="823618"/>
          </a:xfrm>
        </p:grpSpPr>
        <p:grpSp>
          <p:nvGrpSpPr>
            <p:cNvPr id="294952" name="Groep 59"/>
            <p:cNvGrpSpPr>
              <a:grpSpLocks/>
            </p:cNvGrpSpPr>
            <p:nvPr/>
          </p:nvGrpSpPr>
          <p:grpSpPr bwMode="auto">
            <a:xfrm>
              <a:off x="855638" y="5234303"/>
              <a:ext cx="5135598" cy="823618"/>
              <a:chOff x="1071538" y="1654164"/>
              <a:chExt cx="5135598" cy="823618"/>
            </a:xfrm>
          </p:grpSpPr>
          <p:grpSp>
            <p:nvGrpSpPr>
              <p:cNvPr id="294953" name="Groep 44"/>
              <p:cNvGrpSpPr>
                <a:grpSpLocks/>
              </p:cNvGrpSpPr>
              <p:nvPr/>
            </p:nvGrpSpPr>
            <p:grpSpPr bwMode="auto">
              <a:xfrm>
                <a:off x="1071538" y="1714488"/>
                <a:ext cx="1347798" cy="763294"/>
                <a:chOff x="2168508" y="1824026"/>
                <a:chExt cx="1347798" cy="763294"/>
              </a:xfrm>
            </p:grpSpPr>
            <p:sp>
              <p:nvSpPr>
                <p:cNvPr id="42" name="Tekstvak 41"/>
                <p:cNvSpPr txBox="1"/>
                <p:nvPr/>
              </p:nvSpPr>
              <p:spPr>
                <a:xfrm>
                  <a:off x="2184383" y="1824005"/>
                  <a:ext cx="785817" cy="457037"/>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0000"/>
                      </a:solidFill>
                      <a:effectLst>
                        <a:outerShdw blurRad="38100" dist="38100" dir="2700000" algn="tl">
                          <a:srgbClr val="000000"/>
                        </a:outerShdw>
                      </a:effectLst>
                      <a:latin typeface="Comic Sans MS" pitchFamily="66" charset="0"/>
                    </a:rPr>
                    <a:t>211</a:t>
                  </a:r>
                </a:p>
              </p:txBody>
            </p:sp>
            <p:sp>
              <p:nvSpPr>
                <p:cNvPr id="43" name="Tekstvak 42"/>
                <p:cNvSpPr txBox="1"/>
                <p:nvPr/>
              </p:nvSpPr>
              <p:spPr>
                <a:xfrm>
                  <a:off x="2811449" y="1890656"/>
                  <a:ext cx="704855" cy="579231"/>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0000"/>
                      </a:solidFill>
                      <a:effectLst>
                        <a:outerShdw blurRad="38100" dist="38100" dir="2700000" algn="tl">
                          <a:srgbClr val="000000"/>
                        </a:outerShdw>
                      </a:effectLst>
                      <a:latin typeface="Comic Sans MS" pitchFamily="66" charset="0"/>
                    </a:rPr>
                    <a:t>Po</a:t>
                  </a:r>
                </a:p>
              </p:txBody>
            </p:sp>
            <p:sp>
              <p:nvSpPr>
                <p:cNvPr id="44" name="Tekstvak 43"/>
                <p:cNvSpPr txBox="1"/>
                <p:nvPr/>
              </p:nvSpPr>
              <p:spPr>
                <a:xfrm>
                  <a:off x="2168508" y="2130283"/>
                  <a:ext cx="785817" cy="457037"/>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0000"/>
                      </a:solidFill>
                      <a:effectLst>
                        <a:outerShdw blurRad="38100" dist="38100" dir="2700000" algn="tl">
                          <a:srgbClr val="000000"/>
                        </a:outerShdw>
                      </a:effectLst>
                      <a:latin typeface="Comic Sans MS" pitchFamily="66" charset="0"/>
                    </a:rPr>
                    <a:t>84</a:t>
                  </a:r>
                </a:p>
              </p:txBody>
            </p:sp>
          </p:grpSp>
          <p:grpSp>
            <p:nvGrpSpPr>
              <p:cNvPr id="294957" name="Groep 56"/>
              <p:cNvGrpSpPr>
                <a:grpSpLocks/>
              </p:cNvGrpSpPr>
              <p:nvPr/>
            </p:nvGrpSpPr>
            <p:grpSpPr bwMode="auto">
              <a:xfrm>
                <a:off x="3143240" y="1681150"/>
                <a:ext cx="1571636" cy="768055"/>
                <a:chOff x="3143240" y="1643050"/>
                <a:chExt cx="1571636" cy="768055"/>
              </a:xfrm>
            </p:grpSpPr>
            <p:sp>
              <p:nvSpPr>
                <p:cNvPr id="47" name="Tekstvak 46"/>
                <p:cNvSpPr txBox="1"/>
                <p:nvPr/>
              </p:nvSpPr>
              <p:spPr>
                <a:xfrm>
                  <a:off x="3159115" y="1643041"/>
                  <a:ext cx="785819" cy="461798"/>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4</a:t>
                  </a:r>
                </a:p>
              </p:txBody>
            </p:sp>
            <p:sp>
              <p:nvSpPr>
                <p:cNvPr id="48" name="Tekstvak 47"/>
                <p:cNvSpPr txBox="1"/>
                <p:nvPr/>
              </p:nvSpPr>
              <p:spPr>
                <a:xfrm>
                  <a:off x="3786183" y="1709692"/>
                  <a:ext cx="928693" cy="585579"/>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He</a:t>
                  </a:r>
                </a:p>
              </p:txBody>
            </p:sp>
            <p:sp>
              <p:nvSpPr>
                <p:cNvPr id="49" name="Tekstvak 48"/>
                <p:cNvSpPr txBox="1"/>
                <p:nvPr/>
              </p:nvSpPr>
              <p:spPr>
                <a:xfrm>
                  <a:off x="3143240" y="1949320"/>
                  <a:ext cx="785819" cy="461797"/>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2</a:t>
                  </a:r>
                </a:p>
              </p:txBody>
            </p:sp>
          </p:grpSp>
          <p:grpSp>
            <p:nvGrpSpPr>
              <p:cNvPr id="294961" name="Groep 49"/>
              <p:cNvGrpSpPr>
                <a:grpSpLocks/>
              </p:cNvGrpSpPr>
              <p:nvPr/>
            </p:nvGrpSpPr>
            <p:grpSpPr bwMode="auto">
              <a:xfrm>
                <a:off x="4859338" y="1654164"/>
                <a:ext cx="1347798" cy="763294"/>
                <a:chOff x="2168508" y="1824026"/>
                <a:chExt cx="1347798" cy="763294"/>
              </a:xfrm>
            </p:grpSpPr>
            <p:sp>
              <p:nvSpPr>
                <p:cNvPr id="51" name="Tekstvak 50"/>
                <p:cNvSpPr txBox="1"/>
                <p:nvPr/>
              </p:nvSpPr>
              <p:spPr>
                <a:xfrm>
                  <a:off x="2184385" y="1824026"/>
                  <a:ext cx="785817" cy="457037"/>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0000"/>
                      </a:solidFill>
                      <a:effectLst>
                        <a:outerShdw blurRad="38100" dist="38100" dir="2700000" algn="tl">
                          <a:srgbClr val="000000"/>
                        </a:outerShdw>
                      </a:effectLst>
                      <a:latin typeface="Comic Sans MS" pitchFamily="66" charset="0"/>
                    </a:rPr>
                    <a:t>207</a:t>
                  </a:r>
                </a:p>
              </p:txBody>
            </p:sp>
            <p:sp>
              <p:nvSpPr>
                <p:cNvPr id="52" name="Tekstvak 51"/>
                <p:cNvSpPr txBox="1"/>
                <p:nvPr/>
              </p:nvSpPr>
              <p:spPr>
                <a:xfrm>
                  <a:off x="2811451" y="1890677"/>
                  <a:ext cx="704855" cy="579231"/>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0000"/>
                      </a:solidFill>
                      <a:effectLst>
                        <a:outerShdw blurRad="38100" dist="38100" dir="2700000" algn="tl">
                          <a:srgbClr val="000000"/>
                        </a:outerShdw>
                      </a:effectLst>
                      <a:latin typeface="Comic Sans MS" pitchFamily="66" charset="0"/>
                    </a:rPr>
                    <a:t>Pb</a:t>
                  </a:r>
                </a:p>
              </p:txBody>
            </p:sp>
            <p:sp>
              <p:nvSpPr>
                <p:cNvPr id="53" name="Tekstvak 52"/>
                <p:cNvSpPr txBox="1"/>
                <p:nvPr/>
              </p:nvSpPr>
              <p:spPr>
                <a:xfrm>
                  <a:off x="2168510" y="2130304"/>
                  <a:ext cx="785817" cy="457037"/>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0000"/>
                      </a:solidFill>
                      <a:effectLst>
                        <a:outerShdw blurRad="38100" dist="38100" dir="2700000" algn="tl">
                          <a:srgbClr val="000000"/>
                        </a:outerShdw>
                      </a:effectLst>
                      <a:latin typeface="Comic Sans MS" pitchFamily="66" charset="0"/>
                    </a:rPr>
                    <a:t>82</a:t>
                  </a:r>
                </a:p>
              </p:txBody>
            </p:sp>
          </p:grpSp>
          <p:cxnSp>
            <p:nvCxnSpPr>
              <p:cNvPr id="55" name="Rechte verbindingslijn met pijl 54"/>
              <p:cNvCxnSpPr/>
              <p:nvPr/>
            </p:nvCxnSpPr>
            <p:spPr>
              <a:xfrm>
                <a:off x="2500298" y="2071527"/>
                <a:ext cx="642942"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 Box 8"/>
            <p:cNvSpPr txBox="1">
              <a:spLocks noChangeArrowheads="1"/>
            </p:cNvSpPr>
            <p:nvPr/>
          </p:nvSpPr>
          <p:spPr bwMode="auto">
            <a:xfrm>
              <a:off x="4281487" y="5372366"/>
              <a:ext cx="574679" cy="518928"/>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000000"/>
                  </a:solidFill>
                  <a:effectLst>
                    <a:outerShdw blurRad="38100" dist="38100" dir="2700000" algn="tl">
                      <a:srgbClr val="000000">
                        <a:alpha val="43137"/>
                      </a:srgbClr>
                    </a:outerShdw>
                  </a:effectLst>
                </a:rPr>
                <a:t>+</a:t>
              </a:r>
            </a:p>
          </p:txBody>
        </p:sp>
      </p:grpSp>
      <p:sp>
        <p:nvSpPr>
          <p:cNvPr id="61" name="AutoShape 35"/>
          <p:cNvSpPr>
            <a:spLocks noChangeArrowheads="1"/>
          </p:cNvSpPr>
          <p:nvPr/>
        </p:nvSpPr>
        <p:spPr bwMode="auto">
          <a:xfrm>
            <a:off x="3419475" y="6243638"/>
            <a:ext cx="5705475" cy="576262"/>
          </a:xfrm>
          <a:prstGeom prst="wedgeRoundRectCallout">
            <a:avLst>
              <a:gd name="adj1" fmla="val -17806"/>
              <a:gd name="adj2" fmla="val -9132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Zo is de officiële notatie . . .</a:t>
            </a:r>
            <a:endParaRPr lang="nl-NL" altLang="nl-NL" b="1" u="sng">
              <a:solidFill>
                <a:srgbClr val="3333CC"/>
              </a:solidFill>
              <a:latin typeface="Comic Sans MS" pitchFamily="66" charset="0"/>
            </a:endParaRPr>
          </a:p>
        </p:txBody>
      </p:sp>
      <p:sp>
        <p:nvSpPr>
          <p:cNvPr id="294968" name="Text Box 56"/>
          <p:cNvSpPr txBox="1">
            <a:spLocks noChangeArrowheads="1"/>
          </p:cNvSpPr>
          <p:nvPr/>
        </p:nvSpPr>
        <p:spPr bwMode="auto">
          <a:xfrm>
            <a:off x="7308850" y="6318250"/>
            <a:ext cx="1800225" cy="495300"/>
          </a:xfrm>
          <a:prstGeom prst="rect">
            <a:avLst/>
          </a:prstGeom>
          <a:noFill/>
          <a:ln w="38100" cmpd="dbl">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nl-NL" altLang="nl-NL" sz="2400" b="1">
                <a:solidFill>
                  <a:srgbClr val="FF3300"/>
                </a:solidFill>
                <a:hlinkClick r:id="rId3"/>
              </a:rPr>
              <a:t>Simulatie</a:t>
            </a:r>
            <a:endParaRPr lang="nl-NL" altLang="nl-NL" sz="2400" b="1">
              <a:solidFill>
                <a:srgbClr val="FF3300"/>
              </a:solidFill>
            </a:endParaRPr>
          </a:p>
        </p:txBody>
      </p:sp>
      <p:sp>
        <p:nvSpPr>
          <p:cNvPr id="305186" name="AutoShape 34"/>
          <p:cNvSpPr>
            <a:spLocks noChangeArrowheads="1"/>
          </p:cNvSpPr>
          <p:nvPr/>
        </p:nvSpPr>
        <p:spPr bwMode="auto">
          <a:xfrm>
            <a:off x="1547813" y="5734050"/>
            <a:ext cx="2160587" cy="1008063"/>
          </a:xfrm>
          <a:prstGeom prst="wedgeRoundRectCallout">
            <a:avLst>
              <a:gd name="adj1" fmla="val -29278"/>
              <a:gd name="adj2" fmla="val -140708"/>
              <a:gd name="adj3" fmla="val 16667"/>
            </a:avLst>
          </a:prstGeom>
          <a:solidFill>
            <a:srgbClr val="CCFFCC"/>
          </a:solidFill>
          <a:ln w="9525">
            <a:solidFill>
              <a:schemeClr val="tx1"/>
            </a:solidFill>
            <a:miter lim="800000"/>
            <a:headEnd/>
            <a:tailEnd/>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66FF"/>
                </a:solidFill>
                <a:effectLst>
                  <a:outerShdw blurRad="38100" dist="38100" dir="2700000" algn="tl">
                    <a:srgbClr val="000000"/>
                  </a:outerShdw>
                </a:effectLst>
                <a:latin typeface="Comic Sans MS" pitchFamily="66" charset="0"/>
              </a:rPr>
              <a:t>atnr uit  BINAS</a:t>
            </a:r>
            <a:endParaRPr lang="nl-NL" altLang="nl-NL" b="1" u="sng">
              <a:solidFill>
                <a:srgbClr val="FF66FF"/>
              </a:solidFill>
              <a:effectLst>
                <a:outerShdw blurRad="38100" dist="38100" dir="2700000" algn="tl">
                  <a:srgbClr val="000000"/>
                </a:outerShdw>
              </a:effectLst>
              <a:latin typeface="Comic Sans MS" pitchFamily="66" charset="0"/>
            </a:endParaRPr>
          </a:p>
        </p:txBody>
      </p:sp>
      <p:sp>
        <p:nvSpPr>
          <p:cNvPr id="305187" name="AutoShape 35"/>
          <p:cNvSpPr>
            <a:spLocks noChangeArrowheads="1"/>
          </p:cNvSpPr>
          <p:nvPr/>
        </p:nvSpPr>
        <p:spPr bwMode="auto">
          <a:xfrm>
            <a:off x="179388" y="5949950"/>
            <a:ext cx="4608512" cy="576263"/>
          </a:xfrm>
          <a:prstGeom prst="wedgeRoundRectCallout">
            <a:avLst>
              <a:gd name="adj1" fmla="val 57097"/>
              <a:gd name="adj2" fmla="val -338153"/>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BasisBINAS: atnr 82 is Pb</a:t>
            </a:r>
            <a:endParaRPr lang="nl-NL" altLang="nl-NL" b="1" u="sng">
              <a:solidFill>
                <a:srgbClr val="3333CC"/>
              </a:solidFill>
              <a:latin typeface="Comic Sans MS" pitchFamily="66" charset="0"/>
            </a:endParaRPr>
          </a:p>
        </p:txBody>
      </p:sp>
      <p:sp>
        <p:nvSpPr>
          <p:cNvPr id="305170" name="AutoShape 18"/>
          <p:cNvSpPr>
            <a:spLocks noChangeArrowheads="1"/>
          </p:cNvSpPr>
          <p:nvPr/>
        </p:nvSpPr>
        <p:spPr bwMode="auto">
          <a:xfrm>
            <a:off x="7235825" y="5516563"/>
            <a:ext cx="1727200" cy="504825"/>
          </a:xfrm>
          <a:prstGeom prst="wedgeRoundRectCallout">
            <a:avLst>
              <a:gd name="adj1" fmla="val -101472"/>
              <a:gd name="adj2" fmla="val -18490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Atnr=?</a:t>
            </a:r>
            <a:endParaRPr lang="nl-NL" altLang="nl-NL" b="1" u="sng">
              <a:solidFill>
                <a:srgbClr val="3333CC"/>
              </a:solidFill>
              <a:latin typeface="Comic Sans MS" pitchFamily="66" charset="0"/>
            </a:endParaRPr>
          </a:p>
        </p:txBody>
      </p:sp>
    </p:spTree>
    <p:extLst>
      <p:ext uri="{BB962C8B-B14F-4D97-AF65-F5344CB8AC3E}">
        <p14:creationId xmlns:p14="http://schemas.microsoft.com/office/powerpoint/2010/main" val="1386534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5163"/>
                                        </p:tgtEl>
                                        <p:attrNameLst>
                                          <p:attrName>style.visibility</p:attrName>
                                        </p:attrNameLst>
                                      </p:cBhvr>
                                      <p:to>
                                        <p:strVal val="visible"/>
                                      </p:to>
                                    </p:set>
                                    <p:animEffect transition="in" filter="wipe(left)">
                                      <p:cBhvr>
                                        <p:cTn id="7" dur="1000"/>
                                        <p:tgtEl>
                                          <p:spTgt spid="30516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05154"/>
                                        </p:tgtEl>
                                        <p:attrNameLst>
                                          <p:attrName>style.visibility</p:attrName>
                                        </p:attrNameLst>
                                      </p:cBhvr>
                                      <p:to>
                                        <p:strVal val="visible"/>
                                      </p:to>
                                    </p:set>
                                    <p:animEffect transition="in" filter="wipe(left)">
                                      <p:cBhvr>
                                        <p:cTn id="11" dur="1000"/>
                                        <p:tgtEl>
                                          <p:spTgt spid="305154"/>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5173"/>
                                        </p:tgtEl>
                                        <p:attrNameLst>
                                          <p:attrName>style.visibility</p:attrName>
                                        </p:attrNameLst>
                                      </p:cBhvr>
                                      <p:to>
                                        <p:strVal val="visible"/>
                                      </p:to>
                                    </p:set>
                                    <p:animEffect transition="in" filter="wipe(left)">
                                      <p:cBhvr>
                                        <p:cTn id="15" dur="500"/>
                                        <p:tgtEl>
                                          <p:spTgt spid="305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5183"/>
                                        </p:tgtEl>
                                        <p:attrNameLst>
                                          <p:attrName>style.visibility</p:attrName>
                                        </p:attrNameLst>
                                      </p:cBhvr>
                                      <p:to>
                                        <p:strVal val="visible"/>
                                      </p:to>
                                    </p:set>
                                    <p:anim calcmode="lin" valueType="num">
                                      <p:cBhvr additive="base">
                                        <p:cTn id="20" dur="1000" fill="hold"/>
                                        <p:tgtEl>
                                          <p:spTgt spid="305183"/>
                                        </p:tgtEl>
                                        <p:attrNameLst>
                                          <p:attrName>ppt_x</p:attrName>
                                        </p:attrNameLst>
                                      </p:cBhvr>
                                      <p:tavLst>
                                        <p:tav tm="0">
                                          <p:val>
                                            <p:strVal val="#ppt_x"/>
                                          </p:val>
                                        </p:tav>
                                        <p:tav tm="100000">
                                          <p:val>
                                            <p:strVal val="#ppt_x"/>
                                          </p:val>
                                        </p:tav>
                                      </p:tavLst>
                                    </p:anim>
                                    <p:anim calcmode="lin" valueType="num">
                                      <p:cBhvr additive="base">
                                        <p:cTn id="21" dur="1000" fill="hold"/>
                                        <p:tgtEl>
                                          <p:spTgt spid="30518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05186"/>
                                        </p:tgtEl>
                                        <p:attrNameLst>
                                          <p:attrName>style.visibility</p:attrName>
                                        </p:attrNameLst>
                                      </p:cBhvr>
                                      <p:to>
                                        <p:strVal val="visible"/>
                                      </p:to>
                                    </p:set>
                                    <p:animEffect transition="in" filter="wipe(up)">
                                      <p:cBhvr>
                                        <p:cTn id="26" dur="500"/>
                                        <p:tgtEl>
                                          <p:spTgt spid="305186"/>
                                        </p:tgtEl>
                                      </p:cBhvr>
                                    </p:animEffect>
                                  </p:childTnLst>
                                  <p:subTnLst>
                                    <p:set>
                                      <p:cBhvr override="childStyle">
                                        <p:cTn dur="1" fill="hold" display="0" masterRel="nextClick" afterEffect="1"/>
                                        <p:tgtEl>
                                          <p:spTgt spid="30518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05167"/>
                                        </p:tgtEl>
                                        <p:attrNameLst>
                                          <p:attrName>style.visibility</p:attrName>
                                        </p:attrNameLst>
                                      </p:cBhvr>
                                      <p:to>
                                        <p:strVal val="visible"/>
                                      </p:to>
                                    </p:set>
                                    <p:animEffect transition="in" filter="wipe(up)">
                                      <p:cBhvr>
                                        <p:cTn id="31" dur="500"/>
                                        <p:tgtEl>
                                          <p:spTgt spid="305167"/>
                                        </p:tgtEl>
                                      </p:cBhvr>
                                    </p:animEffect>
                                  </p:childTnLst>
                                  <p:subTnLst>
                                    <p:set>
                                      <p:cBhvr override="childStyle">
                                        <p:cTn dur="1" fill="hold" display="0" masterRel="nextClick" afterEffect="1"/>
                                        <p:tgtEl>
                                          <p:spTgt spid="305167"/>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5164"/>
                                        </p:tgtEl>
                                        <p:attrNameLst>
                                          <p:attrName>style.visibility</p:attrName>
                                        </p:attrNameLst>
                                      </p:cBhvr>
                                      <p:to>
                                        <p:strVal val="visible"/>
                                      </p:to>
                                    </p:set>
                                    <p:anim calcmode="lin" valueType="num">
                                      <p:cBhvr additive="base">
                                        <p:cTn id="36" dur="1000" fill="hold"/>
                                        <p:tgtEl>
                                          <p:spTgt spid="305164"/>
                                        </p:tgtEl>
                                        <p:attrNameLst>
                                          <p:attrName>ppt_x</p:attrName>
                                        </p:attrNameLst>
                                      </p:cBhvr>
                                      <p:tavLst>
                                        <p:tav tm="0">
                                          <p:val>
                                            <p:strVal val="#ppt_x"/>
                                          </p:val>
                                        </p:tav>
                                        <p:tav tm="100000">
                                          <p:val>
                                            <p:strVal val="#ppt_x"/>
                                          </p:val>
                                        </p:tav>
                                      </p:tavLst>
                                    </p:anim>
                                    <p:anim calcmode="lin" valueType="num">
                                      <p:cBhvr additive="base">
                                        <p:cTn id="37" dur="1000" fill="hold"/>
                                        <p:tgtEl>
                                          <p:spTgt spid="30516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5168"/>
                                        </p:tgtEl>
                                        <p:attrNameLst>
                                          <p:attrName>style.visibility</p:attrName>
                                        </p:attrNameLst>
                                      </p:cBhvr>
                                      <p:to>
                                        <p:strVal val="visible"/>
                                      </p:to>
                                    </p:set>
                                    <p:animEffect transition="in" filter="wipe(up)">
                                      <p:cBhvr>
                                        <p:cTn id="42" dur="500"/>
                                        <p:tgtEl>
                                          <p:spTgt spid="305168"/>
                                        </p:tgtEl>
                                      </p:cBhvr>
                                    </p:animEffect>
                                  </p:childTnLst>
                                  <p:subTnLst>
                                    <p:set>
                                      <p:cBhvr override="childStyle">
                                        <p:cTn dur="1" fill="hold" display="0" masterRel="nextClick" afterEffect="1"/>
                                        <p:tgtEl>
                                          <p:spTgt spid="305168"/>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5165"/>
                                        </p:tgtEl>
                                        <p:attrNameLst>
                                          <p:attrName>style.visibility</p:attrName>
                                        </p:attrNameLst>
                                      </p:cBhvr>
                                      <p:to>
                                        <p:strVal val="visible"/>
                                      </p:to>
                                    </p:set>
                                    <p:anim calcmode="lin" valueType="num">
                                      <p:cBhvr additive="base">
                                        <p:cTn id="47" dur="1000" fill="hold"/>
                                        <p:tgtEl>
                                          <p:spTgt spid="305165"/>
                                        </p:tgtEl>
                                        <p:attrNameLst>
                                          <p:attrName>ppt_x</p:attrName>
                                        </p:attrNameLst>
                                      </p:cBhvr>
                                      <p:tavLst>
                                        <p:tav tm="0">
                                          <p:val>
                                            <p:strVal val="#ppt_x"/>
                                          </p:val>
                                        </p:tav>
                                        <p:tav tm="100000">
                                          <p:val>
                                            <p:strVal val="#ppt_x"/>
                                          </p:val>
                                        </p:tav>
                                      </p:tavLst>
                                    </p:anim>
                                    <p:anim calcmode="lin" valueType="num">
                                      <p:cBhvr additive="base">
                                        <p:cTn id="48" dur="1000" fill="hold"/>
                                        <p:tgtEl>
                                          <p:spTgt spid="30516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05169"/>
                                        </p:tgtEl>
                                        <p:attrNameLst>
                                          <p:attrName>style.visibility</p:attrName>
                                        </p:attrNameLst>
                                      </p:cBhvr>
                                      <p:to>
                                        <p:strVal val="visible"/>
                                      </p:to>
                                    </p:set>
                                    <p:animEffect transition="in" filter="wipe(up)">
                                      <p:cBhvr>
                                        <p:cTn id="53" dur="500"/>
                                        <p:tgtEl>
                                          <p:spTgt spid="305169"/>
                                        </p:tgtEl>
                                      </p:cBhvr>
                                    </p:animEffect>
                                  </p:childTnLst>
                                  <p:subTnLst>
                                    <p:set>
                                      <p:cBhvr override="childStyle">
                                        <p:cTn dur="1" fill="hold" display="0" masterRel="nextClick" afterEffect="1"/>
                                        <p:tgtEl>
                                          <p:spTgt spid="305169"/>
                                        </p:tgtEl>
                                        <p:attrNameLst>
                                          <p:attrName>style.visibility</p:attrName>
                                        </p:attrNameLst>
                                      </p:cBhvr>
                                      <p:to>
                                        <p:strVal val="hidden"/>
                                      </p:to>
                                    </p:set>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05172"/>
                                        </p:tgtEl>
                                        <p:attrNameLst>
                                          <p:attrName>style.visibility</p:attrName>
                                        </p:attrNameLst>
                                      </p:cBhvr>
                                      <p:to>
                                        <p:strVal val="visible"/>
                                      </p:to>
                                    </p:set>
                                    <p:animEffect transition="in" filter="wipe(up)">
                                      <p:cBhvr>
                                        <p:cTn id="58" dur="500"/>
                                        <p:tgtEl>
                                          <p:spTgt spid="305172"/>
                                        </p:tgtEl>
                                      </p:cBhvr>
                                    </p:animEffect>
                                  </p:childTnLst>
                                  <p:subTnLst>
                                    <p:set>
                                      <p:cBhvr override="childStyle">
                                        <p:cTn dur="1" fill="hold" display="0" masterRel="nextClick" afterEffect="1"/>
                                        <p:tgtEl>
                                          <p:spTgt spid="305172"/>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5166"/>
                                        </p:tgtEl>
                                        <p:attrNameLst>
                                          <p:attrName>style.visibility</p:attrName>
                                        </p:attrNameLst>
                                      </p:cBhvr>
                                      <p:to>
                                        <p:strVal val="visible"/>
                                      </p:to>
                                    </p:set>
                                    <p:anim calcmode="lin" valueType="num">
                                      <p:cBhvr additive="base">
                                        <p:cTn id="63" dur="1000" fill="hold"/>
                                        <p:tgtEl>
                                          <p:spTgt spid="305166"/>
                                        </p:tgtEl>
                                        <p:attrNameLst>
                                          <p:attrName>ppt_x</p:attrName>
                                        </p:attrNameLst>
                                      </p:cBhvr>
                                      <p:tavLst>
                                        <p:tav tm="0">
                                          <p:val>
                                            <p:strVal val="#ppt_x"/>
                                          </p:val>
                                        </p:tav>
                                        <p:tav tm="100000">
                                          <p:val>
                                            <p:strVal val="#ppt_x"/>
                                          </p:val>
                                        </p:tav>
                                      </p:tavLst>
                                    </p:anim>
                                    <p:anim calcmode="lin" valueType="num">
                                      <p:cBhvr additive="base">
                                        <p:cTn id="64" dur="1000" fill="hold"/>
                                        <p:tgtEl>
                                          <p:spTgt spid="305166"/>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05170"/>
                                        </p:tgtEl>
                                        <p:attrNameLst>
                                          <p:attrName>style.visibility</p:attrName>
                                        </p:attrNameLst>
                                      </p:cBhvr>
                                      <p:to>
                                        <p:strVal val="visible"/>
                                      </p:to>
                                    </p:set>
                                    <p:animEffect transition="in" filter="wipe(up)">
                                      <p:cBhvr>
                                        <p:cTn id="69" dur="500"/>
                                        <p:tgtEl>
                                          <p:spTgt spid="305170"/>
                                        </p:tgtEl>
                                      </p:cBhvr>
                                    </p:animEffect>
                                  </p:childTnLst>
                                  <p:subTnLst>
                                    <p:set>
                                      <p:cBhvr override="childStyle">
                                        <p:cTn dur="1" fill="hold" display="0" masterRel="nextClick" afterEffect="1"/>
                                        <p:tgtEl>
                                          <p:spTgt spid="305170"/>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305180"/>
                                        </p:tgtEl>
                                        <p:attrNameLst>
                                          <p:attrName>style.visibility</p:attrName>
                                        </p:attrNameLst>
                                      </p:cBhvr>
                                      <p:to>
                                        <p:strVal val="visible"/>
                                      </p:to>
                                    </p:set>
                                    <p:anim calcmode="lin" valueType="num">
                                      <p:cBhvr additive="base">
                                        <p:cTn id="74" dur="1000" fill="hold"/>
                                        <p:tgtEl>
                                          <p:spTgt spid="305180"/>
                                        </p:tgtEl>
                                        <p:attrNameLst>
                                          <p:attrName>ppt_x</p:attrName>
                                        </p:attrNameLst>
                                      </p:cBhvr>
                                      <p:tavLst>
                                        <p:tav tm="0">
                                          <p:val>
                                            <p:strVal val="1+#ppt_w/2"/>
                                          </p:val>
                                        </p:tav>
                                        <p:tav tm="100000">
                                          <p:val>
                                            <p:strVal val="#ppt_x"/>
                                          </p:val>
                                        </p:tav>
                                      </p:tavLst>
                                    </p:anim>
                                    <p:anim calcmode="lin" valueType="num">
                                      <p:cBhvr additive="base">
                                        <p:cTn id="75" dur="1000" fill="hold"/>
                                        <p:tgtEl>
                                          <p:spTgt spid="305180"/>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05187"/>
                                        </p:tgtEl>
                                        <p:attrNameLst>
                                          <p:attrName>style.visibility</p:attrName>
                                        </p:attrNameLst>
                                      </p:cBhvr>
                                      <p:to>
                                        <p:strVal val="visible"/>
                                      </p:to>
                                    </p:set>
                                    <p:animEffect transition="in" filter="wipe(up)">
                                      <p:cBhvr>
                                        <p:cTn id="80" dur="500"/>
                                        <p:tgtEl>
                                          <p:spTgt spid="305187"/>
                                        </p:tgtEl>
                                      </p:cBhvr>
                                    </p:animEffect>
                                  </p:childTnLst>
                                  <p:subTnLst>
                                    <p:set>
                                      <p:cBhvr override="childStyle">
                                        <p:cTn dur="1" fill="hold" display="0" masterRel="nextClick" afterEffect="1"/>
                                        <p:tgtEl>
                                          <p:spTgt spid="305187"/>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05181"/>
                                        </p:tgtEl>
                                        <p:attrNameLst>
                                          <p:attrName>style.visibility</p:attrName>
                                        </p:attrNameLst>
                                      </p:cBhvr>
                                      <p:to>
                                        <p:strVal val="visible"/>
                                      </p:to>
                                    </p:set>
                                    <p:anim calcmode="lin" valueType="num">
                                      <p:cBhvr additive="base">
                                        <p:cTn id="85" dur="1000" fill="hold"/>
                                        <p:tgtEl>
                                          <p:spTgt spid="305181"/>
                                        </p:tgtEl>
                                        <p:attrNameLst>
                                          <p:attrName>ppt_x</p:attrName>
                                        </p:attrNameLst>
                                      </p:cBhvr>
                                      <p:tavLst>
                                        <p:tav tm="0">
                                          <p:val>
                                            <p:strVal val="1+#ppt_w/2"/>
                                          </p:val>
                                        </p:tav>
                                        <p:tav tm="100000">
                                          <p:val>
                                            <p:strVal val="#ppt_x"/>
                                          </p:val>
                                        </p:tav>
                                      </p:tavLst>
                                    </p:anim>
                                    <p:anim calcmode="lin" valueType="num">
                                      <p:cBhvr additive="base">
                                        <p:cTn id="86" dur="1000" fill="hold"/>
                                        <p:tgtEl>
                                          <p:spTgt spid="30518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05171"/>
                                        </p:tgtEl>
                                        <p:attrNameLst>
                                          <p:attrName>style.visibility</p:attrName>
                                        </p:attrNameLst>
                                      </p:cBhvr>
                                      <p:to>
                                        <p:strVal val="visible"/>
                                      </p:to>
                                    </p:set>
                                    <p:animEffect transition="in" filter="wipe(left)">
                                      <p:cBhvr>
                                        <p:cTn id="91" dur="500"/>
                                        <p:tgtEl>
                                          <p:spTgt spid="305171"/>
                                        </p:tgtEl>
                                      </p:cBhvr>
                                    </p:animEffect>
                                  </p:childTnLst>
                                  <p:subTnLst>
                                    <p:set>
                                      <p:cBhvr override="childStyle">
                                        <p:cTn dur="1" fill="hold" display="0" masterRel="nextClick" afterEffect="1"/>
                                        <p:tgtEl>
                                          <p:spTgt spid="305171"/>
                                        </p:tgtEl>
                                        <p:attrNameLst>
                                          <p:attrName>style.visibility</p:attrName>
                                        </p:attrNameLst>
                                      </p:cBhvr>
                                      <p:to>
                                        <p:strVal val="hidden"/>
                                      </p:to>
                                    </p:set>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305182"/>
                                        </p:tgtEl>
                                        <p:attrNameLst>
                                          <p:attrName>style.visibility</p:attrName>
                                        </p:attrNameLst>
                                      </p:cBhvr>
                                      <p:to>
                                        <p:strVal val="visible"/>
                                      </p:to>
                                    </p:set>
                                    <p:animEffect transition="in" filter="wipe(up)">
                                      <p:cBhvr>
                                        <p:cTn id="96" dur="500"/>
                                        <p:tgtEl>
                                          <p:spTgt spid="305182"/>
                                        </p:tgtEl>
                                      </p:cBhvr>
                                    </p:animEffect>
                                  </p:childTnLst>
                                  <p:subTnLst>
                                    <p:set>
                                      <p:cBhvr override="childStyle">
                                        <p:cTn dur="1" fill="hold" display="0" masterRel="nextClick" afterEffect="1"/>
                                        <p:tgtEl>
                                          <p:spTgt spid="305182"/>
                                        </p:tgtEl>
                                        <p:attrNameLst>
                                          <p:attrName>style.visibility</p:attrName>
                                        </p:attrNameLst>
                                      </p:cBhvr>
                                      <p:to>
                                        <p:strVal val="hidden"/>
                                      </p:to>
                                    </p:set>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305188"/>
                                        </p:tgtEl>
                                        <p:attrNameLst>
                                          <p:attrName>style.visibility</p:attrName>
                                        </p:attrNameLst>
                                      </p:cBhvr>
                                      <p:to>
                                        <p:strVal val="visible"/>
                                      </p:to>
                                    </p:set>
                                    <p:anim calcmode="lin" valueType="num">
                                      <p:cBhvr additive="base">
                                        <p:cTn id="101" dur="2000" fill="hold"/>
                                        <p:tgtEl>
                                          <p:spTgt spid="305188"/>
                                        </p:tgtEl>
                                        <p:attrNameLst>
                                          <p:attrName>ppt_x</p:attrName>
                                        </p:attrNameLst>
                                      </p:cBhvr>
                                      <p:tavLst>
                                        <p:tav tm="0">
                                          <p:val>
                                            <p:strVal val="1+#ppt_w/2"/>
                                          </p:val>
                                        </p:tav>
                                        <p:tav tm="100000">
                                          <p:val>
                                            <p:strVal val="#ppt_x"/>
                                          </p:val>
                                        </p:tav>
                                      </p:tavLst>
                                    </p:anim>
                                    <p:anim calcmode="lin" valueType="num">
                                      <p:cBhvr additive="base">
                                        <p:cTn id="102" dur="2000" fill="hold"/>
                                        <p:tgtEl>
                                          <p:spTgt spid="305188"/>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05189"/>
                                        </p:tgtEl>
                                        <p:attrNameLst>
                                          <p:attrName>style.visibility</p:attrName>
                                        </p:attrNameLst>
                                      </p:cBhvr>
                                      <p:to>
                                        <p:strVal val="visible"/>
                                      </p:to>
                                    </p:set>
                                    <p:anim calcmode="lin" valueType="num">
                                      <p:cBhvr additive="base">
                                        <p:cTn id="107" dur="1000" fill="hold"/>
                                        <p:tgtEl>
                                          <p:spTgt spid="305189"/>
                                        </p:tgtEl>
                                        <p:attrNameLst>
                                          <p:attrName>ppt_x</p:attrName>
                                        </p:attrNameLst>
                                      </p:cBhvr>
                                      <p:tavLst>
                                        <p:tav tm="0">
                                          <p:val>
                                            <p:strVal val="#ppt_x"/>
                                          </p:val>
                                        </p:tav>
                                        <p:tav tm="100000">
                                          <p:val>
                                            <p:strVal val="#ppt_x"/>
                                          </p:val>
                                        </p:tav>
                                      </p:tavLst>
                                    </p:anim>
                                    <p:anim calcmode="lin" valueType="num">
                                      <p:cBhvr additive="base">
                                        <p:cTn id="108" dur="1000" fill="hold"/>
                                        <p:tgtEl>
                                          <p:spTgt spid="305189"/>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left)">
                                      <p:cBhvr>
                                        <p:cTn id="113" dur="1000"/>
                                        <p:tgtEl>
                                          <p:spTgt spid="6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left)">
                                      <p:cBhvr>
                                        <p:cTn id="11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utoUpdateAnimBg="0"/>
      <p:bldP spid="305164" grpId="0"/>
      <p:bldP spid="305165" grpId="0"/>
      <p:bldP spid="305166" grpId="0"/>
      <p:bldP spid="305167" grpId="0" animBg="1"/>
      <p:bldP spid="305168" grpId="0" animBg="1"/>
      <p:bldP spid="305169" grpId="0" animBg="1"/>
      <p:bldP spid="305171" grpId="0" animBg="1"/>
      <p:bldP spid="305172" grpId="0" animBg="1"/>
      <p:bldP spid="305180" grpId="0" animBg="1"/>
      <p:bldP spid="305181" grpId="0" animBg="1"/>
      <p:bldP spid="305182" grpId="0" animBg="1"/>
      <p:bldP spid="305188" grpId="0" animBg="1"/>
      <p:bldP spid="305189" grpId="0" animBg="1"/>
      <p:bldP spid="61" grpId="0" animBg="1"/>
      <p:bldP spid="305186" grpId="0" animBg="1"/>
      <p:bldP spid="305187" grpId="0" animBg="1"/>
      <p:bldP spid="30517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7" name="Rectangle 9"/>
          <p:cNvSpPr>
            <a:spLocks noChangeArrowheads="1"/>
          </p:cNvSpPr>
          <p:nvPr/>
        </p:nvSpPr>
        <p:spPr bwMode="auto">
          <a:xfrm>
            <a:off x="50800" y="76200"/>
            <a:ext cx="8816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eaLnBrk="1" fontAlgn="base" hangingPunct="1">
              <a:spcBef>
                <a:spcPct val="0"/>
              </a:spcBef>
              <a:spcAft>
                <a:spcPct val="0"/>
              </a:spcAft>
            </a:pPr>
            <a:r>
              <a:rPr lang="en-US" altLang="nl-NL" sz="3200" b="1">
                <a:solidFill>
                  <a:srgbClr val="FF0000"/>
                </a:solidFill>
                <a:effectLst>
                  <a:outerShdw blurRad="38100" dist="38100" dir="2700000" algn="tl">
                    <a:srgbClr val="000000"/>
                  </a:outerShdw>
                </a:effectLst>
              </a:rPr>
              <a:t>Kernsplijting: hoe gaat dat?</a:t>
            </a:r>
            <a:endParaRPr lang="nl-NL" altLang="nl-NL" sz="3200" b="1">
              <a:solidFill>
                <a:srgbClr val="FF0000"/>
              </a:solidFill>
              <a:effectLst>
                <a:outerShdw blurRad="38100" dist="38100" dir="2700000" algn="tl">
                  <a:srgbClr val="000000"/>
                </a:outerShdw>
              </a:effectLst>
            </a:endParaRPr>
          </a:p>
        </p:txBody>
      </p:sp>
      <p:sp>
        <p:nvSpPr>
          <p:cNvPr id="296986" name="Text Box 26"/>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
        <p:nvSpPr>
          <p:cNvPr id="297037" name="Oval 77"/>
          <p:cNvSpPr>
            <a:spLocks noChangeAspect="1" noChangeArrowheads="1"/>
          </p:cNvSpPr>
          <p:nvPr/>
        </p:nvSpPr>
        <p:spPr bwMode="auto">
          <a:xfrm flipH="1">
            <a:off x="2132013" y="3213100"/>
            <a:ext cx="287337"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33" name="Group 73"/>
          <p:cNvGrpSpPr>
            <a:grpSpLocks/>
          </p:cNvGrpSpPr>
          <p:nvPr/>
        </p:nvGrpSpPr>
        <p:grpSpPr bwMode="auto">
          <a:xfrm>
            <a:off x="1585913" y="2735263"/>
            <a:ext cx="1347787" cy="1198562"/>
            <a:chOff x="884" y="3134"/>
            <a:chExt cx="849" cy="755"/>
          </a:xfrm>
        </p:grpSpPr>
        <p:sp>
          <p:nvSpPr>
            <p:cNvPr id="296989" name="Oval 29" descr="Bol"/>
            <p:cNvSpPr>
              <a:spLocks noChangeAspect="1" noChangeArrowheads="1"/>
            </p:cNvSpPr>
            <p:nvPr/>
          </p:nvSpPr>
          <p:spPr bwMode="auto">
            <a:xfrm>
              <a:off x="908" y="3134"/>
              <a:ext cx="755" cy="755"/>
            </a:xfrm>
            <a:prstGeom prst="ellipse">
              <a:avLst/>
            </a:prstGeom>
            <a:pattFill prst="sphere">
              <a:fgClr>
                <a:srgbClr val="FF0000"/>
              </a:fgClr>
              <a:bgClr>
                <a:srgbClr val="FFFF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21" name="Groep 49"/>
            <p:cNvGrpSpPr>
              <a:grpSpLocks/>
            </p:cNvGrpSpPr>
            <p:nvPr/>
          </p:nvGrpSpPr>
          <p:grpSpPr bwMode="auto">
            <a:xfrm>
              <a:off x="884" y="3249"/>
              <a:ext cx="849" cy="481"/>
              <a:chOff x="2168508" y="1824026"/>
              <a:chExt cx="1347798" cy="763294"/>
            </a:xfrm>
          </p:grpSpPr>
          <p:sp>
            <p:nvSpPr>
              <p:cNvPr id="2" name="Tekstvak 50"/>
              <p:cNvSpPr txBox="1"/>
              <p:nvPr/>
            </p:nvSpPr>
            <p:spPr>
              <a:xfrm>
                <a:off x="2184383" y="1824026"/>
                <a:ext cx="785818" cy="45702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141</a:t>
                </a:r>
              </a:p>
            </p:txBody>
          </p:sp>
          <p:sp>
            <p:nvSpPr>
              <p:cNvPr id="3" name="Tekstvak 51"/>
              <p:cNvSpPr txBox="1"/>
              <p:nvPr/>
            </p:nvSpPr>
            <p:spPr>
              <a:xfrm>
                <a:off x="2811450" y="1890675"/>
                <a:ext cx="704856" cy="579216"/>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FFFF"/>
                    </a:solidFill>
                    <a:effectLst>
                      <a:outerShdw blurRad="38100" dist="38100" dir="2700000" algn="tl">
                        <a:srgbClr val="000000"/>
                      </a:outerShdw>
                    </a:effectLst>
                    <a:latin typeface="Comic Sans MS" pitchFamily="66" charset="0"/>
                  </a:rPr>
                  <a:t>Ba</a:t>
                </a:r>
              </a:p>
            </p:txBody>
          </p:sp>
          <p:sp>
            <p:nvSpPr>
              <p:cNvPr id="4" name="Tekstvak 52"/>
              <p:cNvSpPr txBox="1"/>
              <p:nvPr/>
            </p:nvSpPr>
            <p:spPr>
              <a:xfrm>
                <a:off x="2168508" y="2130296"/>
                <a:ext cx="785818" cy="45702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56</a:t>
                </a:r>
              </a:p>
            </p:txBody>
          </p:sp>
        </p:grpSp>
      </p:grpSp>
      <p:grpSp>
        <p:nvGrpSpPr>
          <p:cNvPr id="297052" name="Group 92"/>
          <p:cNvGrpSpPr>
            <a:grpSpLocks/>
          </p:cNvGrpSpPr>
          <p:nvPr/>
        </p:nvGrpSpPr>
        <p:grpSpPr bwMode="auto">
          <a:xfrm>
            <a:off x="1581150" y="-1588"/>
            <a:ext cx="1347788" cy="1198563"/>
            <a:chOff x="884" y="3134"/>
            <a:chExt cx="849" cy="755"/>
          </a:xfrm>
        </p:grpSpPr>
        <p:sp>
          <p:nvSpPr>
            <p:cNvPr id="297053" name="Oval 93" descr="Bol"/>
            <p:cNvSpPr>
              <a:spLocks noChangeAspect="1" noChangeArrowheads="1"/>
            </p:cNvSpPr>
            <p:nvPr/>
          </p:nvSpPr>
          <p:spPr bwMode="auto">
            <a:xfrm>
              <a:off x="908" y="3134"/>
              <a:ext cx="755" cy="755"/>
            </a:xfrm>
            <a:prstGeom prst="ellipse">
              <a:avLst/>
            </a:prstGeom>
            <a:pattFill prst="sphere">
              <a:fgClr>
                <a:srgbClr val="FF0000"/>
              </a:fgClr>
              <a:bgClr>
                <a:srgbClr val="FFFF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54" name="Groep 49"/>
            <p:cNvGrpSpPr>
              <a:grpSpLocks/>
            </p:cNvGrpSpPr>
            <p:nvPr/>
          </p:nvGrpSpPr>
          <p:grpSpPr bwMode="auto">
            <a:xfrm>
              <a:off x="884" y="3249"/>
              <a:ext cx="849" cy="481"/>
              <a:chOff x="2168508" y="1824026"/>
              <a:chExt cx="1347798" cy="763294"/>
            </a:xfrm>
          </p:grpSpPr>
          <p:sp>
            <p:nvSpPr>
              <p:cNvPr id="5" name="Tekstvak 50"/>
              <p:cNvSpPr txBox="1"/>
              <p:nvPr/>
            </p:nvSpPr>
            <p:spPr>
              <a:xfrm>
                <a:off x="2184383" y="1824026"/>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141</a:t>
                </a:r>
              </a:p>
            </p:txBody>
          </p:sp>
          <p:sp>
            <p:nvSpPr>
              <p:cNvPr id="6" name="Tekstvak 51"/>
              <p:cNvSpPr txBox="1"/>
              <p:nvPr/>
            </p:nvSpPr>
            <p:spPr>
              <a:xfrm>
                <a:off x="2811451" y="1890675"/>
                <a:ext cx="704855" cy="57921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FFFF"/>
                    </a:solidFill>
                    <a:effectLst>
                      <a:outerShdw blurRad="38100" dist="38100" dir="2700000" algn="tl">
                        <a:srgbClr val="000000"/>
                      </a:outerShdw>
                    </a:effectLst>
                    <a:latin typeface="Comic Sans MS" pitchFamily="66" charset="0"/>
                  </a:rPr>
                  <a:t>Ba</a:t>
                </a:r>
              </a:p>
            </p:txBody>
          </p:sp>
          <p:sp>
            <p:nvSpPr>
              <p:cNvPr id="7" name="Tekstvak 52"/>
              <p:cNvSpPr txBox="1"/>
              <p:nvPr/>
            </p:nvSpPr>
            <p:spPr>
              <a:xfrm>
                <a:off x="2168508" y="2130296"/>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56</a:t>
                </a:r>
              </a:p>
            </p:txBody>
          </p:sp>
        </p:grpSp>
      </p:grpSp>
      <p:grpSp>
        <p:nvGrpSpPr>
          <p:cNvPr id="297058" name="Group 98"/>
          <p:cNvGrpSpPr>
            <a:grpSpLocks/>
          </p:cNvGrpSpPr>
          <p:nvPr/>
        </p:nvGrpSpPr>
        <p:grpSpPr bwMode="auto">
          <a:xfrm>
            <a:off x="1581150" y="5919788"/>
            <a:ext cx="1347788" cy="935037"/>
            <a:chOff x="1679" y="3385"/>
            <a:chExt cx="849" cy="589"/>
          </a:xfrm>
        </p:grpSpPr>
        <p:sp>
          <p:nvSpPr>
            <p:cNvPr id="297059" name="Oval 99" descr="Bol"/>
            <p:cNvSpPr>
              <a:spLocks noChangeAspect="1" noChangeArrowheads="1"/>
            </p:cNvSpPr>
            <p:nvPr/>
          </p:nvSpPr>
          <p:spPr bwMode="auto">
            <a:xfrm>
              <a:off x="1837" y="3385"/>
              <a:ext cx="589" cy="589"/>
            </a:xfrm>
            <a:prstGeom prst="ellipse">
              <a:avLst/>
            </a:prstGeom>
            <a:pattFill prst="sphere">
              <a:fgClr>
                <a:srgbClr val="FF0000"/>
              </a:fgClr>
              <a:bgClr>
                <a:srgbClr val="FFFF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60" name="Groep 49"/>
            <p:cNvGrpSpPr>
              <a:grpSpLocks/>
            </p:cNvGrpSpPr>
            <p:nvPr/>
          </p:nvGrpSpPr>
          <p:grpSpPr bwMode="auto">
            <a:xfrm>
              <a:off x="1679" y="3445"/>
              <a:ext cx="849" cy="481"/>
              <a:chOff x="2168508" y="1824026"/>
              <a:chExt cx="1347798" cy="763294"/>
            </a:xfrm>
          </p:grpSpPr>
          <p:sp>
            <p:nvSpPr>
              <p:cNvPr id="8" name="Tekstvak 50"/>
              <p:cNvSpPr txBox="1"/>
              <p:nvPr/>
            </p:nvSpPr>
            <p:spPr>
              <a:xfrm>
                <a:off x="2184383" y="1824026"/>
                <a:ext cx="785819" cy="45702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92</a:t>
                </a:r>
              </a:p>
            </p:txBody>
          </p:sp>
          <p:sp>
            <p:nvSpPr>
              <p:cNvPr id="9" name="Tekstvak 51"/>
              <p:cNvSpPr txBox="1"/>
              <p:nvPr/>
            </p:nvSpPr>
            <p:spPr>
              <a:xfrm>
                <a:off x="2811451" y="1890675"/>
                <a:ext cx="704855" cy="57921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FFFF"/>
                    </a:solidFill>
                    <a:effectLst>
                      <a:outerShdw blurRad="38100" dist="38100" dir="2700000" algn="tl">
                        <a:srgbClr val="000000"/>
                      </a:outerShdw>
                    </a:effectLst>
                    <a:latin typeface="Comic Sans MS" pitchFamily="66" charset="0"/>
                  </a:rPr>
                  <a:t>Kr</a:t>
                </a:r>
              </a:p>
            </p:txBody>
          </p:sp>
          <p:sp>
            <p:nvSpPr>
              <p:cNvPr id="10" name="Tekstvak 52"/>
              <p:cNvSpPr txBox="1"/>
              <p:nvPr/>
            </p:nvSpPr>
            <p:spPr>
              <a:xfrm>
                <a:off x="2168508" y="2130295"/>
                <a:ext cx="785819" cy="45702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36</a:t>
                </a:r>
              </a:p>
            </p:txBody>
          </p:sp>
        </p:grpSp>
      </p:grpSp>
      <p:sp>
        <p:nvSpPr>
          <p:cNvPr id="297064" name="Oval 104"/>
          <p:cNvSpPr>
            <a:spLocks noChangeAspect="1" noChangeArrowheads="1"/>
          </p:cNvSpPr>
          <p:nvPr/>
        </p:nvSpPr>
        <p:spPr bwMode="auto">
          <a:xfrm flipH="1">
            <a:off x="2124075" y="3225800"/>
            <a:ext cx="287338"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297065" name="Oval 105"/>
          <p:cNvSpPr>
            <a:spLocks noChangeAspect="1" noChangeArrowheads="1"/>
          </p:cNvSpPr>
          <p:nvPr/>
        </p:nvSpPr>
        <p:spPr bwMode="auto">
          <a:xfrm flipH="1">
            <a:off x="2119313" y="3246438"/>
            <a:ext cx="287337" cy="2873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297066" name="Oval 106"/>
          <p:cNvSpPr>
            <a:spLocks noChangeAspect="1" noChangeArrowheads="1"/>
          </p:cNvSpPr>
          <p:nvPr/>
        </p:nvSpPr>
        <p:spPr bwMode="auto">
          <a:xfrm flipH="1">
            <a:off x="2119313" y="3213100"/>
            <a:ext cx="287337"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297067" name="Oval 107"/>
          <p:cNvSpPr>
            <a:spLocks noChangeAspect="1" noChangeArrowheads="1"/>
          </p:cNvSpPr>
          <p:nvPr/>
        </p:nvSpPr>
        <p:spPr bwMode="auto">
          <a:xfrm flipH="1">
            <a:off x="8675688" y="0"/>
            <a:ext cx="287337"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297068" name="Oval 108"/>
          <p:cNvSpPr>
            <a:spLocks noChangeAspect="1" noChangeArrowheads="1"/>
          </p:cNvSpPr>
          <p:nvPr/>
        </p:nvSpPr>
        <p:spPr bwMode="auto">
          <a:xfrm flipH="1">
            <a:off x="8675688" y="6570663"/>
            <a:ext cx="287337" cy="2873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297069" name="Oval 109"/>
          <p:cNvSpPr>
            <a:spLocks noChangeAspect="1" noChangeArrowheads="1"/>
          </p:cNvSpPr>
          <p:nvPr/>
        </p:nvSpPr>
        <p:spPr bwMode="auto">
          <a:xfrm flipH="1">
            <a:off x="8856663" y="3200400"/>
            <a:ext cx="287337" cy="2873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34" name="Group 74"/>
          <p:cNvGrpSpPr>
            <a:grpSpLocks/>
          </p:cNvGrpSpPr>
          <p:nvPr/>
        </p:nvGrpSpPr>
        <p:grpSpPr bwMode="auto">
          <a:xfrm>
            <a:off x="1585913" y="2882900"/>
            <a:ext cx="1347787" cy="935038"/>
            <a:chOff x="1679" y="3385"/>
            <a:chExt cx="849" cy="589"/>
          </a:xfrm>
        </p:grpSpPr>
        <p:sp>
          <p:nvSpPr>
            <p:cNvPr id="296990" name="Oval 30" descr="Bol"/>
            <p:cNvSpPr>
              <a:spLocks noChangeAspect="1" noChangeArrowheads="1"/>
            </p:cNvSpPr>
            <p:nvPr/>
          </p:nvSpPr>
          <p:spPr bwMode="auto">
            <a:xfrm>
              <a:off x="1837" y="3385"/>
              <a:ext cx="589" cy="589"/>
            </a:xfrm>
            <a:prstGeom prst="ellipse">
              <a:avLst/>
            </a:prstGeom>
            <a:pattFill prst="sphere">
              <a:fgClr>
                <a:srgbClr val="FF0000"/>
              </a:fgClr>
              <a:bgClr>
                <a:srgbClr val="FFFF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25" name="Groep 49"/>
            <p:cNvGrpSpPr>
              <a:grpSpLocks/>
            </p:cNvGrpSpPr>
            <p:nvPr/>
          </p:nvGrpSpPr>
          <p:grpSpPr bwMode="auto">
            <a:xfrm>
              <a:off x="1679" y="3445"/>
              <a:ext cx="849" cy="481"/>
              <a:chOff x="2168508" y="1824026"/>
              <a:chExt cx="1347798" cy="763294"/>
            </a:xfrm>
          </p:grpSpPr>
          <p:sp>
            <p:nvSpPr>
              <p:cNvPr id="11" name="Tekstvak 50"/>
              <p:cNvSpPr txBox="1"/>
              <p:nvPr/>
            </p:nvSpPr>
            <p:spPr>
              <a:xfrm>
                <a:off x="2184383" y="1824026"/>
                <a:ext cx="785818"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92</a:t>
                </a:r>
              </a:p>
            </p:txBody>
          </p:sp>
          <p:sp>
            <p:nvSpPr>
              <p:cNvPr id="12" name="Tekstvak 51"/>
              <p:cNvSpPr txBox="1"/>
              <p:nvPr/>
            </p:nvSpPr>
            <p:spPr>
              <a:xfrm>
                <a:off x="2811450" y="1890675"/>
                <a:ext cx="704856" cy="57921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FFFF"/>
                    </a:solidFill>
                    <a:effectLst>
                      <a:outerShdw blurRad="38100" dist="38100" dir="2700000" algn="tl">
                        <a:srgbClr val="000000"/>
                      </a:outerShdw>
                    </a:effectLst>
                    <a:latin typeface="Comic Sans MS" pitchFamily="66" charset="0"/>
                  </a:rPr>
                  <a:t>Kr</a:t>
                </a:r>
              </a:p>
            </p:txBody>
          </p:sp>
          <p:sp>
            <p:nvSpPr>
              <p:cNvPr id="13" name="Tekstvak 52"/>
              <p:cNvSpPr txBox="1"/>
              <p:nvPr/>
            </p:nvSpPr>
            <p:spPr>
              <a:xfrm>
                <a:off x="2168508" y="2130296"/>
                <a:ext cx="785818"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36</a:t>
                </a:r>
              </a:p>
            </p:txBody>
          </p:sp>
        </p:grpSp>
      </p:grpSp>
      <p:grpSp>
        <p:nvGrpSpPr>
          <p:cNvPr id="297031" name="Group 71"/>
          <p:cNvGrpSpPr>
            <a:grpSpLocks/>
          </p:cNvGrpSpPr>
          <p:nvPr/>
        </p:nvGrpSpPr>
        <p:grpSpPr bwMode="auto">
          <a:xfrm>
            <a:off x="1416050" y="2489200"/>
            <a:ext cx="1692275" cy="1692275"/>
            <a:chOff x="0" y="1049"/>
            <a:chExt cx="1066" cy="1066"/>
          </a:xfrm>
        </p:grpSpPr>
        <p:sp>
          <p:nvSpPr>
            <p:cNvPr id="296987" name="Oval 27" descr="Bol"/>
            <p:cNvSpPr>
              <a:spLocks noChangeAspect="1" noChangeArrowheads="1"/>
            </p:cNvSpPr>
            <p:nvPr/>
          </p:nvSpPr>
          <p:spPr bwMode="auto">
            <a:xfrm>
              <a:off x="0" y="1049"/>
              <a:ext cx="1066" cy="1066"/>
            </a:xfrm>
            <a:prstGeom prst="ellipse">
              <a:avLst/>
            </a:prstGeom>
            <a:pattFill prst="sphere">
              <a:fgClr>
                <a:srgbClr val="FF0000"/>
              </a:fgClr>
              <a:bgClr>
                <a:srgbClr val="FFFF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6997" name="Groep 49"/>
            <p:cNvGrpSpPr>
              <a:grpSpLocks/>
            </p:cNvGrpSpPr>
            <p:nvPr/>
          </p:nvGrpSpPr>
          <p:grpSpPr bwMode="auto">
            <a:xfrm>
              <a:off x="204" y="1376"/>
              <a:ext cx="849" cy="481"/>
              <a:chOff x="2168508" y="1824026"/>
              <a:chExt cx="1347798" cy="763294"/>
            </a:xfrm>
          </p:grpSpPr>
          <p:sp>
            <p:nvSpPr>
              <p:cNvPr id="14" name="Tekstvak 50"/>
              <p:cNvSpPr txBox="1"/>
              <p:nvPr/>
            </p:nvSpPr>
            <p:spPr>
              <a:xfrm>
                <a:off x="2184383" y="1824026"/>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235</a:t>
                </a:r>
              </a:p>
            </p:txBody>
          </p:sp>
          <p:sp>
            <p:nvSpPr>
              <p:cNvPr id="15" name="Tekstvak 51"/>
              <p:cNvSpPr txBox="1"/>
              <p:nvPr/>
            </p:nvSpPr>
            <p:spPr>
              <a:xfrm>
                <a:off x="2811451" y="1890675"/>
                <a:ext cx="704855" cy="57921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FFFF"/>
                    </a:solidFill>
                    <a:effectLst>
                      <a:outerShdw blurRad="38100" dist="38100" dir="2700000" algn="tl">
                        <a:srgbClr val="000000"/>
                      </a:outerShdw>
                    </a:effectLst>
                    <a:latin typeface="Comic Sans MS" pitchFamily="66" charset="0"/>
                  </a:rPr>
                  <a:t>U</a:t>
                </a:r>
              </a:p>
            </p:txBody>
          </p:sp>
          <p:sp>
            <p:nvSpPr>
              <p:cNvPr id="16" name="Tekstvak 52"/>
              <p:cNvSpPr txBox="1"/>
              <p:nvPr/>
            </p:nvSpPr>
            <p:spPr>
              <a:xfrm>
                <a:off x="2168508" y="2130295"/>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92</a:t>
                </a:r>
              </a:p>
            </p:txBody>
          </p:sp>
        </p:grpSp>
      </p:grpSp>
      <p:grpSp>
        <p:nvGrpSpPr>
          <p:cNvPr id="297032" name="Group 72"/>
          <p:cNvGrpSpPr>
            <a:grpSpLocks/>
          </p:cNvGrpSpPr>
          <p:nvPr/>
        </p:nvGrpSpPr>
        <p:grpSpPr bwMode="auto">
          <a:xfrm>
            <a:off x="1416050" y="2522538"/>
            <a:ext cx="1692275" cy="1692275"/>
            <a:chOff x="184" y="2004"/>
            <a:chExt cx="1066" cy="1066"/>
          </a:xfrm>
        </p:grpSpPr>
        <p:sp>
          <p:nvSpPr>
            <p:cNvPr id="297029" name="Oval 69" descr="Bol"/>
            <p:cNvSpPr>
              <a:spLocks noChangeAspect="1" noChangeArrowheads="1"/>
            </p:cNvSpPr>
            <p:nvPr/>
          </p:nvSpPr>
          <p:spPr bwMode="auto">
            <a:xfrm>
              <a:off x="184" y="2004"/>
              <a:ext cx="1066" cy="1066"/>
            </a:xfrm>
            <a:prstGeom prst="ellipse">
              <a:avLst/>
            </a:prstGeom>
            <a:pattFill prst="sphere">
              <a:fgClr>
                <a:srgbClr val="FF0000"/>
              </a:fgClr>
              <a:bgClr>
                <a:srgbClr val="FFFF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297017" name="Groep 49"/>
            <p:cNvGrpSpPr>
              <a:grpSpLocks/>
            </p:cNvGrpSpPr>
            <p:nvPr/>
          </p:nvGrpSpPr>
          <p:grpSpPr bwMode="auto">
            <a:xfrm>
              <a:off x="385" y="2325"/>
              <a:ext cx="849" cy="481"/>
              <a:chOff x="2168508" y="1824026"/>
              <a:chExt cx="1347798" cy="763294"/>
            </a:xfrm>
          </p:grpSpPr>
          <p:sp>
            <p:nvSpPr>
              <p:cNvPr id="17" name="Tekstvak 50"/>
              <p:cNvSpPr txBox="1"/>
              <p:nvPr/>
            </p:nvSpPr>
            <p:spPr>
              <a:xfrm>
                <a:off x="2184383" y="1824025"/>
                <a:ext cx="785818"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236</a:t>
                </a:r>
              </a:p>
            </p:txBody>
          </p:sp>
          <p:sp>
            <p:nvSpPr>
              <p:cNvPr id="18" name="Tekstvak 51"/>
              <p:cNvSpPr txBox="1"/>
              <p:nvPr/>
            </p:nvSpPr>
            <p:spPr>
              <a:xfrm>
                <a:off x="2811450" y="1890674"/>
                <a:ext cx="704855" cy="57921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FFFFFF"/>
                    </a:solidFill>
                    <a:effectLst>
                      <a:outerShdw blurRad="38100" dist="38100" dir="2700000" algn="tl">
                        <a:srgbClr val="000000"/>
                      </a:outerShdw>
                    </a:effectLst>
                    <a:latin typeface="Comic Sans MS" pitchFamily="66" charset="0"/>
                  </a:rPr>
                  <a:t>U</a:t>
                </a:r>
              </a:p>
            </p:txBody>
          </p:sp>
          <p:sp>
            <p:nvSpPr>
              <p:cNvPr id="19" name="Tekstvak 52"/>
              <p:cNvSpPr txBox="1"/>
              <p:nvPr/>
            </p:nvSpPr>
            <p:spPr>
              <a:xfrm>
                <a:off x="2168508" y="2130295"/>
                <a:ext cx="785818"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r>
                  <a:rPr lang="nl-NL" altLang="nl-NL" b="1">
                    <a:solidFill>
                      <a:srgbClr val="FFFFFF"/>
                    </a:solidFill>
                    <a:effectLst>
                      <a:outerShdw blurRad="38100" dist="38100" dir="2700000" algn="tl">
                        <a:srgbClr val="000000"/>
                      </a:outerShdw>
                    </a:effectLst>
                    <a:latin typeface="Comic Sans MS" pitchFamily="66" charset="0"/>
                  </a:rPr>
                  <a:t>92</a:t>
                </a:r>
              </a:p>
            </p:txBody>
          </p:sp>
        </p:grpSp>
      </p:grpSp>
      <p:grpSp>
        <p:nvGrpSpPr>
          <p:cNvPr id="297073" name="Group 113"/>
          <p:cNvGrpSpPr>
            <a:grpSpLocks/>
          </p:cNvGrpSpPr>
          <p:nvPr/>
        </p:nvGrpSpPr>
        <p:grpSpPr bwMode="auto">
          <a:xfrm>
            <a:off x="1768475" y="4724400"/>
            <a:ext cx="7267575" cy="809625"/>
            <a:chOff x="185" y="3810"/>
            <a:chExt cx="4578" cy="510"/>
          </a:xfrm>
        </p:grpSpPr>
        <p:grpSp>
          <p:nvGrpSpPr>
            <p:cNvPr id="297074" name="Group 114"/>
            <p:cNvGrpSpPr>
              <a:grpSpLocks/>
            </p:cNvGrpSpPr>
            <p:nvPr/>
          </p:nvGrpSpPr>
          <p:grpSpPr bwMode="auto">
            <a:xfrm>
              <a:off x="185" y="3832"/>
              <a:ext cx="1722" cy="488"/>
              <a:chOff x="185" y="3832"/>
              <a:chExt cx="1722" cy="488"/>
            </a:xfrm>
          </p:grpSpPr>
          <p:grpSp>
            <p:nvGrpSpPr>
              <p:cNvPr id="297075" name="Groep 56"/>
              <p:cNvGrpSpPr>
                <a:grpSpLocks/>
              </p:cNvGrpSpPr>
              <p:nvPr/>
            </p:nvGrpSpPr>
            <p:grpSpPr bwMode="auto">
              <a:xfrm>
                <a:off x="185" y="3832"/>
                <a:ext cx="990" cy="481"/>
                <a:chOff x="3143240" y="1643050"/>
                <a:chExt cx="1571636" cy="763294"/>
              </a:xfrm>
            </p:grpSpPr>
            <p:sp>
              <p:nvSpPr>
                <p:cNvPr id="47" name="Tekstvak 46"/>
                <p:cNvSpPr txBox="1"/>
                <p:nvPr/>
              </p:nvSpPr>
              <p:spPr>
                <a:xfrm>
                  <a:off x="3159115" y="1643050"/>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endParaRPr lang="nl-NL" altLang="nl-NL" b="1">
                    <a:solidFill>
                      <a:srgbClr val="FF0000"/>
                    </a:solidFill>
                    <a:effectLst>
                      <a:outerShdw blurRad="38100" dist="38100" dir="2700000" algn="tl">
                        <a:srgbClr val="000000"/>
                      </a:outerShdw>
                    </a:effectLst>
                    <a:latin typeface="Comic Sans MS" pitchFamily="66" charset="0"/>
                  </a:endParaRPr>
                </a:p>
              </p:txBody>
            </p:sp>
            <p:sp>
              <p:nvSpPr>
                <p:cNvPr id="48" name="Tekstvak 47"/>
                <p:cNvSpPr txBox="1"/>
                <p:nvPr/>
              </p:nvSpPr>
              <p:spPr>
                <a:xfrm>
                  <a:off x="3786183" y="1709699"/>
                  <a:ext cx="928693" cy="579215"/>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3333CC"/>
                      </a:solidFill>
                      <a:effectLst>
                        <a:outerShdw blurRad="38100" dist="38100" dir="2700000" algn="tl">
                          <a:srgbClr val="000000"/>
                        </a:outerShdw>
                      </a:effectLst>
                      <a:latin typeface="Comic Sans MS" pitchFamily="66" charset="0"/>
                    </a:rPr>
                    <a:t>n</a:t>
                  </a:r>
                </a:p>
              </p:txBody>
            </p:sp>
            <p:sp>
              <p:nvSpPr>
                <p:cNvPr id="49" name="Tekstvak 48"/>
                <p:cNvSpPr txBox="1"/>
                <p:nvPr/>
              </p:nvSpPr>
              <p:spPr>
                <a:xfrm>
                  <a:off x="3143240" y="1949320"/>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endParaRPr lang="nl-NL" altLang="nl-NL" b="1">
                    <a:solidFill>
                      <a:srgbClr val="FF0000"/>
                    </a:solidFill>
                    <a:effectLst>
                      <a:outerShdw blurRad="38100" dist="38100" dir="2700000" algn="tl">
                        <a:srgbClr val="000000"/>
                      </a:outerShdw>
                    </a:effectLst>
                    <a:latin typeface="Comic Sans MS" pitchFamily="66" charset="0"/>
                  </a:endParaRPr>
                </a:p>
              </p:txBody>
            </p:sp>
          </p:grpSp>
          <p:grpSp>
            <p:nvGrpSpPr>
              <p:cNvPr id="297079" name="Groep 49"/>
              <p:cNvGrpSpPr>
                <a:grpSpLocks/>
              </p:cNvGrpSpPr>
              <p:nvPr/>
            </p:nvGrpSpPr>
            <p:grpSpPr bwMode="auto">
              <a:xfrm>
                <a:off x="1058" y="3839"/>
                <a:ext cx="849" cy="481"/>
                <a:chOff x="2168508" y="1824026"/>
                <a:chExt cx="1347798" cy="763294"/>
              </a:xfrm>
            </p:grpSpPr>
            <p:sp>
              <p:nvSpPr>
                <p:cNvPr id="51" name="Tekstvak 50"/>
                <p:cNvSpPr txBox="1"/>
                <p:nvPr/>
              </p:nvSpPr>
              <p:spPr>
                <a:xfrm>
                  <a:off x="2184383" y="1824026"/>
                  <a:ext cx="785818"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235</a:t>
                  </a:r>
                </a:p>
              </p:txBody>
            </p:sp>
            <p:sp>
              <p:nvSpPr>
                <p:cNvPr id="52" name="Tekstvak 51"/>
                <p:cNvSpPr txBox="1"/>
                <p:nvPr/>
              </p:nvSpPr>
              <p:spPr>
                <a:xfrm>
                  <a:off x="2811450" y="1890675"/>
                  <a:ext cx="704855" cy="579214"/>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U</a:t>
                  </a:r>
                </a:p>
              </p:txBody>
            </p:sp>
            <p:sp>
              <p:nvSpPr>
                <p:cNvPr id="53" name="Tekstvak 52"/>
                <p:cNvSpPr txBox="1"/>
                <p:nvPr/>
              </p:nvSpPr>
              <p:spPr>
                <a:xfrm>
                  <a:off x="2168508" y="2130295"/>
                  <a:ext cx="785818"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92</a:t>
                  </a:r>
                </a:p>
              </p:txBody>
            </p:sp>
          </p:grpSp>
          <p:sp>
            <p:nvSpPr>
              <p:cNvPr id="56" name="Text Box 8"/>
              <p:cNvSpPr txBox="1">
                <a:spLocks noChangeArrowheads="1"/>
              </p:cNvSpPr>
              <p:nvPr/>
            </p:nvSpPr>
            <p:spPr bwMode="auto">
              <a:xfrm>
                <a:off x="830" y="3926"/>
                <a:ext cx="362"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000000"/>
                    </a:solidFill>
                    <a:effectLst>
                      <a:outerShdw blurRad="38100" dist="38100" dir="2700000" algn="tl">
                        <a:srgbClr val="000000">
                          <a:alpha val="43137"/>
                        </a:srgbClr>
                      </a:outerShdw>
                    </a:effectLst>
                  </a:rPr>
                  <a:t>+</a:t>
                </a:r>
              </a:p>
            </p:txBody>
          </p:sp>
        </p:grpSp>
        <p:grpSp>
          <p:nvGrpSpPr>
            <p:cNvPr id="297084" name="Group 124"/>
            <p:cNvGrpSpPr>
              <a:grpSpLocks/>
            </p:cNvGrpSpPr>
            <p:nvPr/>
          </p:nvGrpSpPr>
          <p:grpSpPr bwMode="auto">
            <a:xfrm>
              <a:off x="1951" y="3810"/>
              <a:ext cx="2812" cy="498"/>
              <a:chOff x="1951" y="3810"/>
              <a:chExt cx="2812" cy="498"/>
            </a:xfrm>
          </p:grpSpPr>
          <p:grpSp>
            <p:nvGrpSpPr>
              <p:cNvPr id="297085" name="Groep 56"/>
              <p:cNvGrpSpPr>
                <a:grpSpLocks/>
              </p:cNvGrpSpPr>
              <p:nvPr/>
            </p:nvGrpSpPr>
            <p:grpSpPr bwMode="auto">
              <a:xfrm>
                <a:off x="2356" y="3827"/>
                <a:ext cx="990" cy="481"/>
                <a:chOff x="3143240" y="1643050"/>
                <a:chExt cx="1571636" cy="763294"/>
              </a:xfrm>
            </p:grpSpPr>
            <p:sp>
              <p:nvSpPr>
                <p:cNvPr id="82" name="Tekstvak 81"/>
                <p:cNvSpPr txBox="1"/>
                <p:nvPr/>
              </p:nvSpPr>
              <p:spPr>
                <a:xfrm>
                  <a:off x="3159115" y="1643050"/>
                  <a:ext cx="785817"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141</a:t>
                  </a:r>
                </a:p>
              </p:txBody>
            </p:sp>
            <p:sp>
              <p:nvSpPr>
                <p:cNvPr id="83" name="Tekstvak 82"/>
                <p:cNvSpPr txBox="1"/>
                <p:nvPr/>
              </p:nvSpPr>
              <p:spPr>
                <a:xfrm>
                  <a:off x="3786181" y="1709699"/>
                  <a:ext cx="928695" cy="579214"/>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Ba</a:t>
                  </a:r>
                </a:p>
              </p:txBody>
            </p:sp>
            <p:sp>
              <p:nvSpPr>
                <p:cNvPr id="84" name="Tekstvak 83"/>
                <p:cNvSpPr txBox="1"/>
                <p:nvPr/>
              </p:nvSpPr>
              <p:spPr>
                <a:xfrm>
                  <a:off x="3143240" y="1949319"/>
                  <a:ext cx="785817"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56</a:t>
                  </a:r>
                </a:p>
              </p:txBody>
            </p:sp>
          </p:grpSp>
          <p:cxnSp>
            <p:nvCxnSpPr>
              <p:cNvPr id="78" name="Rechte verbindingslijn met pijl 77"/>
              <p:cNvCxnSpPr/>
              <p:nvPr/>
            </p:nvCxnSpPr>
            <p:spPr>
              <a:xfrm>
                <a:off x="1951" y="4073"/>
                <a:ext cx="405" cy="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7090" name="Group 130"/>
              <p:cNvGrpSpPr>
                <a:grpSpLocks/>
              </p:cNvGrpSpPr>
              <p:nvPr/>
            </p:nvGrpSpPr>
            <p:grpSpPr bwMode="auto">
              <a:xfrm>
                <a:off x="3176" y="3810"/>
                <a:ext cx="1587" cy="481"/>
                <a:chOff x="3288" y="3810"/>
                <a:chExt cx="1587" cy="481"/>
              </a:xfrm>
            </p:grpSpPr>
            <p:grpSp>
              <p:nvGrpSpPr>
                <p:cNvPr id="297091" name="Groep 49"/>
                <p:cNvGrpSpPr>
                  <a:grpSpLocks/>
                </p:cNvGrpSpPr>
                <p:nvPr/>
              </p:nvGrpSpPr>
              <p:grpSpPr bwMode="auto">
                <a:xfrm>
                  <a:off x="3437" y="3810"/>
                  <a:ext cx="849" cy="481"/>
                  <a:chOff x="2168508" y="1824026"/>
                  <a:chExt cx="1347798" cy="763294"/>
                </a:xfrm>
              </p:grpSpPr>
              <p:sp>
                <p:nvSpPr>
                  <p:cNvPr id="79" name="Tekstvak 78"/>
                  <p:cNvSpPr txBox="1"/>
                  <p:nvPr/>
                </p:nvSpPr>
                <p:spPr>
                  <a:xfrm>
                    <a:off x="2184382" y="1824026"/>
                    <a:ext cx="785819"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92</a:t>
                    </a:r>
                  </a:p>
                </p:txBody>
              </p:sp>
              <p:sp>
                <p:nvSpPr>
                  <p:cNvPr id="80" name="Tekstvak 79"/>
                  <p:cNvSpPr txBox="1"/>
                  <p:nvPr/>
                </p:nvSpPr>
                <p:spPr>
                  <a:xfrm>
                    <a:off x="2811450" y="1890675"/>
                    <a:ext cx="704855" cy="579215"/>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Kr</a:t>
                    </a:r>
                  </a:p>
                </p:txBody>
              </p:sp>
              <p:sp>
                <p:nvSpPr>
                  <p:cNvPr id="81" name="Tekstvak 80"/>
                  <p:cNvSpPr txBox="1"/>
                  <p:nvPr/>
                </p:nvSpPr>
                <p:spPr>
                  <a:xfrm>
                    <a:off x="2168507" y="2130296"/>
                    <a:ext cx="785819"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36</a:t>
                    </a:r>
                  </a:p>
                </p:txBody>
              </p:sp>
            </p:grpSp>
            <p:sp>
              <p:nvSpPr>
                <p:cNvPr id="297095" name="Rectangle 135"/>
                <p:cNvSpPr>
                  <a:spLocks noChangeArrowheads="1"/>
                </p:cNvSpPr>
                <p:nvPr/>
              </p:nvSpPr>
              <p:spPr bwMode="auto">
                <a:xfrm>
                  <a:off x="3288" y="3930"/>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2400" b="1">
                      <a:solidFill>
                        <a:srgbClr val="000000"/>
                      </a:solidFill>
                      <a:effectLst>
                        <a:outerShdw blurRad="38100" dist="38100" dir="2700000" algn="tl">
                          <a:srgbClr val="FFFFFF"/>
                        </a:outerShdw>
                      </a:effectLst>
                    </a:rPr>
                    <a:t>+</a:t>
                  </a:r>
                </a:p>
              </p:txBody>
            </p:sp>
            <p:grpSp>
              <p:nvGrpSpPr>
                <p:cNvPr id="297096" name="Group 136"/>
                <p:cNvGrpSpPr>
                  <a:grpSpLocks/>
                </p:cNvGrpSpPr>
                <p:nvPr/>
              </p:nvGrpSpPr>
              <p:grpSpPr bwMode="auto">
                <a:xfrm>
                  <a:off x="4214" y="3858"/>
                  <a:ext cx="661" cy="365"/>
                  <a:chOff x="4286" y="3858"/>
                  <a:chExt cx="661" cy="365"/>
                </a:xfrm>
              </p:grpSpPr>
              <p:sp>
                <p:nvSpPr>
                  <p:cNvPr id="297097" name="Rectangle 137"/>
                  <p:cNvSpPr>
                    <a:spLocks noChangeArrowheads="1"/>
                  </p:cNvSpPr>
                  <p:nvPr/>
                </p:nvSpPr>
                <p:spPr bwMode="auto">
                  <a:xfrm>
                    <a:off x="4286" y="3929"/>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2400" b="1">
                        <a:solidFill>
                          <a:srgbClr val="000000"/>
                        </a:solidFill>
                        <a:effectLst>
                          <a:outerShdw blurRad="38100" dist="38100" dir="2700000" algn="tl">
                            <a:srgbClr val="FFFFFF"/>
                          </a:outerShdw>
                        </a:effectLst>
                      </a:rPr>
                      <a:t>+</a:t>
                    </a:r>
                  </a:p>
                </p:txBody>
              </p:sp>
              <p:sp>
                <p:nvSpPr>
                  <p:cNvPr id="297098" name="Rectangle 138"/>
                  <p:cNvSpPr>
                    <a:spLocks noChangeArrowheads="1"/>
                  </p:cNvSpPr>
                  <p:nvPr/>
                </p:nvSpPr>
                <p:spPr bwMode="auto">
                  <a:xfrm>
                    <a:off x="4430" y="3858"/>
                    <a:ext cx="5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3200" b="1">
                        <a:solidFill>
                          <a:srgbClr val="000000"/>
                        </a:solidFill>
                        <a:effectLst>
                          <a:outerShdw blurRad="38100" dist="38100" dir="2700000" algn="tl">
                            <a:srgbClr val="FFFFFF"/>
                          </a:outerShdw>
                        </a:effectLst>
                        <a:latin typeface="Comic Sans MS" pitchFamily="66" charset="0"/>
                      </a:rPr>
                      <a:t>3</a:t>
                    </a:r>
                    <a:r>
                      <a:rPr lang="nl-NL" altLang="nl-NL" sz="3200" b="1">
                        <a:solidFill>
                          <a:srgbClr val="FF0000"/>
                        </a:solidFill>
                        <a:effectLst>
                          <a:outerShdw blurRad="38100" dist="38100" dir="2700000" algn="tl">
                            <a:srgbClr val="000000"/>
                          </a:outerShdw>
                        </a:effectLst>
                        <a:latin typeface="Comic Sans MS" pitchFamily="66" charset="0"/>
                      </a:rPr>
                      <a:t> </a:t>
                    </a:r>
                    <a:r>
                      <a:rPr lang="nl-NL" altLang="nl-NL" sz="3200" b="1">
                        <a:solidFill>
                          <a:srgbClr val="3333CC"/>
                        </a:solidFill>
                        <a:effectLst>
                          <a:outerShdw blurRad="38100" dist="38100" dir="2700000" algn="tl">
                            <a:srgbClr val="000000"/>
                          </a:outerShdw>
                        </a:effectLst>
                        <a:latin typeface="Comic Sans MS" pitchFamily="66" charset="0"/>
                      </a:rPr>
                      <a:t>n</a:t>
                    </a:r>
                  </a:p>
                </p:txBody>
              </p:sp>
            </p:grpSp>
          </p:grpSp>
        </p:grpSp>
      </p:grpSp>
      <p:sp>
        <p:nvSpPr>
          <p:cNvPr id="307223" name="AutoShape 23"/>
          <p:cNvSpPr>
            <a:spLocks noChangeArrowheads="1"/>
          </p:cNvSpPr>
          <p:nvPr/>
        </p:nvSpPr>
        <p:spPr bwMode="auto">
          <a:xfrm>
            <a:off x="3708400" y="879475"/>
            <a:ext cx="5040313" cy="1439863"/>
          </a:xfrm>
          <a:prstGeom prst="wedgeRoundRectCallout">
            <a:avLst>
              <a:gd name="adj1" fmla="val -15954"/>
              <a:gd name="adj2" fmla="val 45921"/>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3300"/>
                </a:solidFill>
                <a:latin typeface="Comic Sans MS" pitchFamily="66" charset="0"/>
              </a:rPr>
              <a:t>Na de splijting zijn er twee kleinere kernen, 3 neutronen EN warmte-energie!</a:t>
            </a:r>
          </a:p>
        </p:txBody>
      </p:sp>
      <p:sp>
        <p:nvSpPr>
          <p:cNvPr id="307224" name="AutoShape 24"/>
          <p:cNvSpPr>
            <a:spLocks noChangeArrowheads="1"/>
          </p:cNvSpPr>
          <p:nvPr/>
        </p:nvSpPr>
        <p:spPr bwMode="auto">
          <a:xfrm>
            <a:off x="3132138" y="0"/>
            <a:ext cx="5040312" cy="1800225"/>
          </a:xfrm>
          <a:prstGeom prst="wedgeRoundRectCallout">
            <a:avLst>
              <a:gd name="adj1" fmla="val -6440"/>
              <a:gd name="adj2" fmla="val 91356"/>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3300"/>
                </a:solidFill>
                <a:latin typeface="Comic Sans MS" pitchFamily="66" charset="0"/>
              </a:rPr>
              <a:t>Met deze </a:t>
            </a:r>
            <a:r>
              <a:rPr lang="nl-NL" altLang="nl-NL" b="1" u="sng">
                <a:solidFill>
                  <a:srgbClr val="FF3300"/>
                </a:solidFill>
                <a:latin typeface="Comic Sans MS" pitchFamily="66" charset="0"/>
              </a:rPr>
              <a:t>warmte-energie</a:t>
            </a:r>
            <a:r>
              <a:rPr lang="nl-NL" altLang="nl-NL" b="1">
                <a:solidFill>
                  <a:srgbClr val="FF3300"/>
                </a:solidFill>
                <a:latin typeface="Comic Sans MS" pitchFamily="66" charset="0"/>
              </a:rPr>
              <a:t> wordt </a:t>
            </a:r>
            <a:r>
              <a:rPr lang="nl-NL" altLang="nl-NL" b="1" u="sng">
                <a:solidFill>
                  <a:srgbClr val="FF3300"/>
                </a:solidFill>
                <a:latin typeface="Comic Sans MS" pitchFamily="66" charset="0"/>
              </a:rPr>
              <a:t>stoom</a:t>
            </a:r>
            <a:r>
              <a:rPr lang="nl-NL" altLang="nl-NL" b="1">
                <a:solidFill>
                  <a:srgbClr val="FF3300"/>
                </a:solidFill>
                <a:latin typeface="Comic Sans MS" pitchFamily="66" charset="0"/>
              </a:rPr>
              <a:t> gemaakt die een </a:t>
            </a:r>
            <a:r>
              <a:rPr lang="nl-NL" altLang="nl-NL" b="1" u="sng">
                <a:solidFill>
                  <a:srgbClr val="FF3300"/>
                </a:solidFill>
                <a:latin typeface="Comic Sans MS" pitchFamily="66" charset="0"/>
              </a:rPr>
              <a:t>turbine</a:t>
            </a:r>
            <a:r>
              <a:rPr lang="nl-NL" altLang="nl-NL" b="1">
                <a:solidFill>
                  <a:srgbClr val="FF3300"/>
                </a:solidFill>
                <a:latin typeface="Comic Sans MS" pitchFamily="66" charset="0"/>
              </a:rPr>
              <a:t> aandrijft waardoor een </a:t>
            </a:r>
            <a:r>
              <a:rPr lang="nl-NL" altLang="nl-NL" b="1" u="sng">
                <a:solidFill>
                  <a:srgbClr val="FF3300"/>
                </a:solidFill>
                <a:latin typeface="Comic Sans MS" pitchFamily="66" charset="0"/>
              </a:rPr>
              <a:t>generator</a:t>
            </a:r>
            <a:r>
              <a:rPr lang="nl-NL" altLang="nl-NL" b="1">
                <a:solidFill>
                  <a:srgbClr val="FF3300"/>
                </a:solidFill>
                <a:latin typeface="Comic Sans MS" pitchFamily="66" charset="0"/>
              </a:rPr>
              <a:t> stroom opwekt!</a:t>
            </a:r>
          </a:p>
        </p:txBody>
      </p:sp>
      <p:grpSp>
        <p:nvGrpSpPr>
          <p:cNvPr id="297107" name="Group 147"/>
          <p:cNvGrpSpPr>
            <a:grpSpLocks/>
          </p:cNvGrpSpPr>
          <p:nvPr/>
        </p:nvGrpSpPr>
        <p:grpSpPr bwMode="auto">
          <a:xfrm>
            <a:off x="0" y="188913"/>
            <a:ext cx="4716463" cy="3298825"/>
            <a:chOff x="0" y="119"/>
            <a:chExt cx="2971" cy="2078"/>
          </a:xfrm>
        </p:grpSpPr>
        <p:sp>
          <p:nvSpPr>
            <p:cNvPr id="307225" name="AutoShape 25"/>
            <p:cNvSpPr>
              <a:spLocks noChangeArrowheads="1"/>
            </p:cNvSpPr>
            <p:nvPr/>
          </p:nvSpPr>
          <p:spPr bwMode="auto">
            <a:xfrm>
              <a:off x="113" y="119"/>
              <a:ext cx="2858" cy="1134"/>
            </a:xfrm>
            <a:prstGeom prst="wedgeRoundRectCallout">
              <a:avLst>
                <a:gd name="adj1" fmla="val -49792"/>
                <a:gd name="adj2" fmla="val 112611"/>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3300"/>
                  </a:solidFill>
                  <a:latin typeface="Comic Sans MS" pitchFamily="66" charset="0"/>
                </a:rPr>
                <a:t>Een neutron wordt met 10.000 km/h op een U-235 kern geschoten waardoor de kern splijt.</a:t>
              </a:r>
            </a:p>
          </p:txBody>
        </p:sp>
        <p:sp>
          <p:nvSpPr>
            <p:cNvPr id="297106" name="Oval 146"/>
            <p:cNvSpPr>
              <a:spLocks noChangeAspect="1" noChangeArrowheads="1"/>
            </p:cNvSpPr>
            <p:nvPr/>
          </p:nvSpPr>
          <p:spPr bwMode="auto">
            <a:xfrm flipH="1">
              <a:off x="0" y="2016"/>
              <a:ext cx="181" cy="181"/>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grpSp>
        <p:nvGrpSpPr>
          <p:cNvPr id="297103" name="Group 17"/>
          <p:cNvGrpSpPr>
            <a:grpSpLocks/>
          </p:cNvGrpSpPr>
          <p:nvPr/>
        </p:nvGrpSpPr>
        <p:grpSpPr bwMode="auto">
          <a:xfrm>
            <a:off x="4772025" y="2387600"/>
            <a:ext cx="1706563" cy="1922463"/>
            <a:chOff x="3683" y="1071"/>
            <a:chExt cx="1075" cy="1211"/>
          </a:xfrm>
        </p:grpSpPr>
        <p:sp>
          <p:nvSpPr>
            <p:cNvPr id="297104" name="AutoShape 18"/>
            <p:cNvSpPr>
              <a:spLocks noChangeArrowheads="1"/>
            </p:cNvSpPr>
            <p:nvPr/>
          </p:nvSpPr>
          <p:spPr bwMode="auto">
            <a:xfrm>
              <a:off x="3683" y="1071"/>
              <a:ext cx="1075" cy="1211"/>
            </a:xfrm>
            <a:prstGeom prst="irregularSeal1">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97105" name="Text Box 19"/>
            <p:cNvSpPr txBox="1">
              <a:spLocks noChangeArrowheads="1"/>
            </p:cNvSpPr>
            <p:nvPr/>
          </p:nvSpPr>
          <p:spPr bwMode="auto">
            <a:xfrm>
              <a:off x="3814" y="1466"/>
              <a:ext cx="8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energie</a:t>
              </a:r>
            </a:p>
          </p:txBody>
        </p:sp>
      </p:grpSp>
    </p:spTree>
    <p:extLst>
      <p:ext uri="{BB962C8B-B14F-4D97-AF65-F5344CB8AC3E}">
        <p14:creationId xmlns:p14="http://schemas.microsoft.com/office/powerpoint/2010/main" val="87160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57"/>
                                        </p:tgtEl>
                                        <p:attrNameLst>
                                          <p:attrName>style.visibility</p:attrName>
                                        </p:attrNameLst>
                                      </p:cBhvr>
                                      <p:to>
                                        <p:strVal val="visible"/>
                                      </p:to>
                                    </p:set>
                                    <p:animEffect transition="in" filter="wipe(left)">
                                      <p:cBhvr>
                                        <p:cTn id="7" dur="1000"/>
                                        <p:tgtEl>
                                          <p:spTgt spid="309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7107"/>
                                        </p:tgtEl>
                                        <p:attrNameLst>
                                          <p:attrName>style.visibility</p:attrName>
                                        </p:attrNameLst>
                                      </p:cBhvr>
                                      <p:to>
                                        <p:strVal val="visible"/>
                                      </p:to>
                                    </p:set>
                                    <p:animEffect transition="in" filter="wipe(left)">
                                      <p:cBhvr>
                                        <p:cTn id="12" dur="500"/>
                                        <p:tgtEl>
                                          <p:spTgt spid="297107"/>
                                        </p:tgtEl>
                                      </p:cBhvr>
                                    </p:animEffect>
                                  </p:childTnLst>
                                  <p:subTnLst>
                                    <p:set>
                                      <p:cBhvr override="childStyle">
                                        <p:cTn dur="1" fill="hold" display="0" masterRel="nextClick" afterEffect="1"/>
                                        <p:tgtEl>
                                          <p:spTgt spid="29710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7037"/>
                                        </p:tgtEl>
                                        <p:attrNameLst>
                                          <p:attrName>style.visibility</p:attrName>
                                        </p:attrNameLst>
                                      </p:cBhvr>
                                      <p:to>
                                        <p:strVal val="visible"/>
                                      </p:to>
                                    </p:set>
                                    <p:anim calcmode="lin" valueType="num">
                                      <p:cBhvr additive="base">
                                        <p:cTn id="17" dur="1000" fill="hold"/>
                                        <p:tgtEl>
                                          <p:spTgt spid="297037"/>
                                        </p:tgtEl>
                                        <p:attrNameLst>
                                          <p:attrName>ppt_x</p:attrName>
                                        </p:attrNameLst>
                                      </p:cBhvr>
                                      <p:tavLst>
                                        <p:tav tm="0">
                                          <p:val>
                                            <p:strVal val="0-#ppt_w/2"/>
                                          </p:val>
                                        </p:tav>
                                        <p:tav tm="100000">
                                          <p:val>
                                            <p:strVal val="#ppt_x"/>
                                          </p:val>
                                        </p:tav>
                                      </p:tavLst>
                                    </p:anim>
                                    <p:anim calcmode="lin" valueType="num">
                                      <p:cBhvr additive="base">
                                        <p:cTn id="18" dur="1000" fill="hold"/>
                                        <p:tgtEl>
                                          <p:spTgt spid="297037"/>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97031"/>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xit" presetSubtype="0" fill="hold" nodeType="afterEffect">
                                  <p:stCondLst>
                                    <p:cond delay="0"/>
                                  </p:stCondLst>
                                  <p:childTnLst>
                                    <p:set>
                                      <p:cBhvr>
                                        <p:cTn id="23" dur="1" fill="hold">
                                          <p:stCondLst>
                                            <p:cond delay="0"/>
                                          </p:stCondLst>
                                        </p:cTn>
                                        <p:tgtEl>
                                          <p:spTgt spid="297031"/>
                                        </p:tgtEl>
                                        <p:attrNameLst>
                                          <p:attrName>style.visibility</p:attrName>
                                        </p:attrNameLst>
                                      </p:cBhvr>
                                      <p:to>
                                        <p:strVal val="hidden"/>
                                      </p:to>
                                    </p:set>
                                  </p:childTnLst>
                                </p:cTn>
                              </p:par>
                            </p:childTnLst>
                          </p:cTn>
                        </p:par>
                        <p:par>
                          <p:cTn id="24" fill="hold" nodeType="afterGroup">
                            <p:stCondLst>
                              <p:cond delay="1000"/>
                            </p:stCondLst>
                            <p:childTnLst>
                              <p:par>
                                <p:cTn id="25" presetID="1" presetClass="exit" presetSubtype="0" fill="hold" grpId="1" nodeType="afterEffect">
                                  <p:stCondLst>
                                    <p:cond delay="0"/>
                                  </p:stCondLst>
                                  <p:childTnLst>
                                    <p:set>
                                      <p:cBhvr>
                                        <p:cTn id="26" dur="1" fill="hold">
                                          <p:stCondLst>
                                            <p:cond delay="0"/>
                                          </p:stCondLst>
                                        </p:cTn>
                                        <p:tgtEl>
                                          <p:spTgt spid="297037"/>
                                        </p:tgtEl>
                                        <p:attrNameLst>
                                          <p:attrName>style.visibility</p:attrName>
                                        </p:attrNameLst>
                                      </p:cBhvr>
                                      <p:to>
                                        <p:strVal val="hidden"/>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0"/>
                                          </p:stCondLst>
                                        </p:cTn>
                                        <p:tgtEl>
                                          <p:spTgt spid="297032"/>
                                        </p:tgtEl>
                                        <p:attrNameLst>
                                          <p:attrName>style.visibility</p:attrName>
                                        </p:attrNameLst>
                                      </p:cBhvr>
                                      <p:to>
                                        <p:strVal val="visible"/>
                                      </p:to>
                                    </p:set>
                                  </p:childTnLst>
                                </p:cTn>
                              </p:par>
                            </p:childTnLst>
                          </p:cTn>
                        </p:par>
                        <p:par>
                          <p:cTn id="30" fill="hold" nodeType="afterGroup">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97032"/>
                                        </p:tgtEl>
                                      </p:cBhvr>
                                    </p:animEffect>
                                    <p:animScale>
                                      <p:cBhvr>
                                        <p:cTn id="33" dur="250" autoRev="1" fill="hold"/>
                                        <p:tgtEl>
                                          <p:spTgt spid="297032"/>
                                        </p:tgtEl>
                                      </p:cBhvr>
                                      <p:by x="105000" y="105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297032"/>
                                        </p:tgtEl>
                                        <p:attrNameLst>
                                          <p:attrName>style.visibility</p:attrName>
                                        </p:attrNameLst>
                                      </p:cBhvr>
                                      <p:to>
                                        <p:strVal val="hidden"/>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97033"/>
                                        </p:tgtEl>
                                        <p:attrNameLst>
                                          <p:attrName>style.visibility</p:attrName>
                                        </p:attrNameLst>
                                      </p:cBhvr>
                                      <p:to>
                                        <p:strVal val="visible"/>
                                      </p:to>
                                    </p:set>
                                  </p:childTnLst>
                                </p:cTn>
                              </p:par>
                              <p:par>
                                <p:cTn id="41" presetID="7" presetClass="exit" presetSubtype="1" fill="hold" nodeType="withEffect">
                                  <p:stCondLst>
                                    <p:cond delay="0"/>
                                  </p:stCondLst>
                                  <p:childTnLst>
                                    <p:anim calcmode="lin" valueType="num">
                                      <p:cBhvr additive="base">
                                        <p:cTn id="42" dur="2000"/>
                                        <p:tgtEl>
                                          <p:spTgt spid="297033"/>
                                        </p:tgtEl>
                                        <p:attrNameLst>
                                          <p:attrName>ppt_x</p:attrName>
                                        </p:attrNameLst>
                                      </p:cBhvr>
                                      <p:tavLst>
                                        <p:tav tm="0">
                                          <p:val>
                                            <p:strVal val="ppt_x"/>
                                          </p:val>
                                        </p:tav>
                                        <p:tav tm="100000">
                                          <p:val>
                                            <p:strVal val="ppt_x"/>
                                          </p:val>
                                        </p:tav>
                                      </p:tavLst>
                                    </p:anim>
                                    <p:anim calcmode="lin" valueType="num">
                                      <p:cBhvr additive="base">
                                        <p:cTn id="43" dur="2000"/>
                                        <p:tgtEl>
                                          <p:spTgt spid="297033"/>
                                        </p:tgtEl>
                                        <p:attrNameLst>
                                          <p:attrName>ppt_y</p:attrName>
                                        </p:attrNameLst>
                                      </p:cBhvr>
                                      <p:tavLst>
                                        <p:tav tm="0">
                                          <p:val>
                                            <p:strVal val="ppt_y"/>
                                          </p:val>
                                        </p:tav>
                                        <p:tav tm="100000">
                                          <p:val>
                                            <p:strVal val="0-ppt_h/2"/>
                                          </p:val>
                                        </p:tav>
                                      </p:tavLst>
                                    </p:anim>
                                    <p:set>
                                      <p:cBhvr>
                                        <p:cTn id="44" dur="1" fill="hold">
                                          <p:stCondLst>
                                            <p:cond delay="1999"/>
                                          </p:stCondLst>
                                        </p:cTn>
                                        <p:tgtEl>
                                          <p:spTgt spid="2970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7034"/>
                                        </p:tgtEl>
                                        <p:attrNameLst>
                                          <p:attrName>style.visibility</p:attrName>
                                        </p:attrNameLst>
                                      </p:cBhvr>
                                      <p:to>
                                        <p:strVal val="visible"/>
                                      </p:to>
                                    </p:set>
                                  </p:childTnLst>
                                </p:cTn>
                              </p:par>
                              <p:par>
                                <p:cTn id="47" presetID="7" presetClass="exit" presetSubtype="4" fill="hold" nodeType="withEffect">
                                  <p:stCondLst>
                                    <p:cond delay="0"/>
                                  </p:stCondLst>
                                  <p:childTnLst>
                                    <p:anim calcmode="lin" valueType="num">
                                      <p:cBhvr additive="base">
                                        <p:cTn id="48" dur="2000"/>
                                        <p:tgtEl>
                                          <p:spTgt spid="297034"/>
                                        </p:tgtEl>
                                        <p:attrNameLst>
                                          <p:attrName>ppt_x</p:attrName>
                                        </p:attrNameLst>
                                      </p:cBhvr>
                                      <p:tavLst>
                                        <p:tav tm="0">
                                          <p:val>
                                            <p:strVal val="ppt_x"/>
                                          </p:val>
                                        </p:tav>
                                        <p:tav tm="100000">
                                          <p:val>
                                            <p:strVal val="ppt_x"/>
                                          </p:val>
                                        </p:tav>
                                      </p:tavLst>
                                    </p:anim>
                                    <p:anim calcmode="lin" valueType="num">
                                      <p:cBhvr additive="base">
                                        <p:cTn id="49" dur="2000"/>
                                        <p:tgtEl>
                                          <p:spTgt spid="297034"/>
                                        </p:tgtEl>
                                        <p:attrNameLst>
                                          <p:attrName>ppt_y</p:attrName>
                                        </p:attrNameLst>
                                      </p:cBhvr>
                                      <p:tavLst>
                                        <p:tav tm="0">
                                          <p:val>
                                            <p:strVal val="ppt_y"/>
                                          </p:val>
                                        </p:tav>
                                        <p:tav tm="100000">
                                          <p:val>
                                            <p:strVal val="1+ppt_h/2"/>
                                          </p:val>
                                        </p:tav>
                                      </p:tavLst>
                                    </p:anim>
                                    <p:set>
                                      <p:cBhvr>
                                        <p:cTn id="50" dur="1" fill="hold">
                                          <p:stCondLst>
                                            <p:cond delay="1999"/>
                                          </p:stCondLst>
                                        </p:cTn>
                                        <p:tgtEl>
                                          <p:spTgt spid="29703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97066"/>
                                        </p:tgtEl>
                                        <p:attrNameLst>
                                          <p:attrName>style.visibility</p:attrName>
                                        </p:attrNameLst>
                                      </p:cBhvr>
                                      <p:to>
                                        <p:strVal val="visible"/>
                                      </p:to>
                                    </p:set>
                                  </p:childTnLst>
                                </p:cTn>
                              </p:par>
                              <p:par>
                                <p:cTn id="53" presetID="2" presetClass="exit" presetSubtype="2" fill="hold" grpId="1" nodeType="withEffect">
                                  <p:stCondLst>
                                    <p:cond delay="0"/>
                                  </p:stCondLst>
                                  <p:childTnLst>
                                    <p:anim calcmode="lin" valueType="num">
                                      <p:cBhvr additive="base">
                                        <p:cTn id="54" dur="1000"/>
                                        <p:tgtEl>
                                          <p:spTgt spid="297066"/>
                                        </p:tgtEl>
                                        <p:attrNameLst>
                                          <p:attrName>ppt_x</p:attrName>
                                        </p:attrNameLst>
                                      </p:cBhvr>
                                      <p:tavLst>
                                        <p:tav tm="0">
                                          <p:val>
                                            <p:strVal val="ppt_x"/>
                                          </p:val>
                                        </p:tav>
                                        <p:tav tm="100000">
                                          <p:val>
                                            <p:strVal val="1+ppt_w/2"/>
                                          </p:val>
                                        </p:tav>
                                      </p:tavLst>
                                    </p:anim>
                                    <p:anim calcmode="lin" valueType="num">
                                      <p:cBhvr additive="base">
                                        <p:cTn id="55" dur="1000"/>
                                        <p:tgtEl>
                                          <p:spTgt spid="297066"/>
                                        </p:tgtEl>
                                        <p:attrNameLst>
                                          <p:attrName>ppt_y</p:attrName>
                                        </p:attrNameLst>
                                      </p:cBhvr>
                                      <p:tavLst>
                                        <p:tav tm="0">
                                          <p:val>
                                            <p:strVal val="ppt_y"/>
                                          </p:val>
                                        </p:tav>
                                        <p:tav tm="100000">
                                          <p:val>
                                            <p:strVal val="ppt_y"/>
                                          </p:val>
                                        </p:tav>
                                      </p:tavLst>
                                    </p:anim>
                                    <p:set>
                                      <p:cBhvr>
                                        <p:cTn id="56" dur="1" fill="hold">
                                          <p:stCondLst>
                                            <p:cond delay="999"/>
                                          </p:stCondLst>
                                        </p:cTn>
                                        <p:tgtEl>
                                          <p:spTgt spid="29706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97065"/>
                                        </p:tgtEl>
                                        <p:attrNameLst>
                                          <p:attrName>style.visibility</p:attrName>
                                        </p:attrNameLst>
                                      </p:cBhvr>
                                      <p:to>
                                        <p:strVal val="visible"/>
                                      </p:to>
                                    </p:set>
                                  </p:childTnLst>
                                </p:cTn>
                              </p:par>
                              <p:par>
                                <p:cTn id="59" presetID="2" presetClass="exit" presetSubtype="6" decel="50000" fill="hold" grpId="1" nodeType="withEffect">
                                  <p:stCondLst>
                                    <p:cond delay="0"/>
                                  </p:stCondLst>
                                  <p:childTnLst>
                                    <p:anim calcmode="lin" valueType="num">
                                      <p:cBhvr additive="base">
                                        <p:cTn id="60" dur="1000"/>
                                        <p:tgtEl>
                                          <p:spTgt spid="297065"/>
                                        </p:tgtEl>
                                        <p:attrNameLst>
                                          <p:attrName>ppt_x</p:attrName>
                                        </p:attrNameLst>
                                      </p:cBhvr>
                                      <p:tavLst>
                                        <p:tav tm="0">
                                          <p:val>
                                            <p:strVal val="ppt_x"/>
                                          </p:val>
                                        </p:tav>
                                        <p:tav tm="100000">
                                          <p:val>
                                            <p:strVal val="1+ppt_w/2"/>
                                          </p:val>
                                        </p:tav>
                                      </p:tavLst>
                                    </p:anim>
                                    <p:anim calcmode="lin" valueType="num">
                                      <p:cBhvr additive="base">
                                        <p:cTn id="61" dur="1000"/>
                                        <p:tgtEl>
                                          <p:spTgt spid="297065"/>
                                        </p:tgtEl>
                                        <p:attrNameLst>
                                          <p:attrName>ppt_y</p:attrName>
                                        </p:attrNameLst>
                                      </p:cBhvr>
                                      <p:tavLst>
                                        <p:tav tm="0">
                                          <p:val>
                                            <p:strVal val="ppt_y"/>
                                          </p:val>
                                        </p:tav>
                                        <p:tav tm="100000">
                                          <p:val>
                                            <p:strVal val="1+ppt_h/2"/>
                                          </p:val>
                                        </p:tav>
                                      </p:tavLst>
                                    </p:anim>
                                    <p:set>
                                      <p:cBhvr>
                                        <p:cTn id="62" dur="1" fill="hold">
                                          <p:stCondLst>
                                            <p:cond delay="999"/>
                                          </p:stCondLst>
                                        </p:cTn>
                                        <p:tgtEl>
                                          <p:spTgt spid="297065"/>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297064"/>
                                        </p:tgtEl>
                                        <p:attrNameLst>
                                          <p:attrName>style.visibility</p:attrName>
                                        </p:attrNameLst>
                                      </p:cBhvr>
                                      <p:to>
                                        <p:strVal val="visible"/>
                                      </p:to>
                                    </p:set>
                                  </p:childTnLst>
                                </p:cTn>
                              </p:par>
                              <p:par>
                                <p:cTn id="65" presetID="2" presetClass="exit" presetSubtype="3" fill="hold" grpId="1" nodeType="withEffect">
                                  <p:stCondLst>
                                    <p:cond delay="0"/>
                                  </p:stCondLst>
                                  <p:childTnLst>
                                    <p:anim calcmode="lin" valueType="num">
                                      <p:cBhvr additive="base">
                                        <p:cTn id="66" dur="1000"/>
                                        <p:tgtEl>
                                          <p:spTgt spid="297064"/>
                                        </p:tgtEl>
                                        <p:attrNameLst>
                                          <p:attrName>ppt_x</p:attrName>
                                        </p:attrNameLst>
                                      </p:cBhvr>
                                      <p:tavLst>
                                        <p:tav tm="0">
                                          <p:val>
                                            <p:strVal val="ppt_x"/>
                                          </p:val>
                                        </p:tav>
                                        <p:tav tm="100000">
                                          <p:val>
                                            <p:strVal val="1+ppt_w/2"/>
                                          </p:val>
                                        </p:tav>
                                      </p:tavLst>
                                    </p:anim>
                                    <p:anim calcmode="lin" valueType="num">
                                      <p:cBhvr additive="base">
                                        <p:cTn id="67" dur="1000"/>
                                        <p:tgtEl>
                                          <p:spTgt spid="297064"/>
                                        </p:tgtEl>
                                        <p:attrNameLst>
                                          <p:attrName>ppt_y</p:attrName>
                                        </p:attrNameLst>
                                      </p:cBhvr>
                                      <p:tavLst>
                                        <p:tav tm="0">
                                          <p:val>
                                            <p:strVal val="ppt_y"/>
                                          </p:val>
                                        </p:tav>
                                        <p:tav tm="100000">
                                          <p:val>
                                            <p:strVal val="0-ppt_h/2"/>
                                          </p:val>
                                        </p:tav>
                                      </p:tavLst>
                                    </p:anim>
                                    <p:set>
                                      <p:cBhvr>
                                        <p:cTn id="68" dur="1" fill="hold">
                                          <p:stCondLst>
                                            <p:cond delay="999"/>
                                          </p:stCondLst>
                                        </p:cTn>
                                        <p:tgtEl>
                                          <p:spTgt spid="297064"/>
                                        </p:tgtEl>
                                        <p:attrNameLst>
                                          <p:attrName>style.visibility</p:attrName>
                                        </p:attrNameLst>
                                      </p:cBhvr>
                                      <p:to>
                                        <p:strVal val="hidden"/>
                                      </p:to>
                                    </p:set>
                                  </p:childTnLst>
                                </p:cTn>
                              </p:par>
                            </p:childTnLst>
                          </p:cTn>
                        </p:par>
                        <p:par>
                          <p:cTn id="69" fill="hold" nodeType="afterGroup">
                            <p:stCondLst>
                              <p:cond delay="2000"/>
                            </p:stCondLst>
                            <p:childTnLst>
                              <p:par>
                                <p:cTn id="70" presetID="1" presetClass="entr" presetSubtype="0" fill="hold" nodeType="afterEffect">
                                  <p:stCondLst>
                                    <p:cond delay="0"/>
                                  </p:stCondLst>
                                  <p:childTnLst>
                                    <p:set>
                                      <p:cBhvr>
                                        <p:cTn id="71" dur="1" fill="hold">
                                          <p:stCondLst>
                                            <p:cond delay="0"/>
                                          </p:stCondLst>
                                        </p:cTn>
                                        <p:tgtEl>
                                          <p:spTgt spid="29705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9705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706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9706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97068"/>
                                        </p:tgtEl>
                                        <p:attrNameLst>
                                          <p:attrName>style.visibility</p:attrName>
                                        </p:attrNameLst>
                                      </p:cBhvr>
                                      <p:to>
                                        <p:strVal val="visible"/>
                                      </p:to>
                                    </p:set>
                                  </p:childTnLst>
                                </p:cTn>
                              </p:par>
                              <p:par>
                                <p:cTn id="80" presetID="23" presetClass="entr" presetSubtype="16" fill="hold" nodeType="withEffect">
                                  <p:stCondLst>
                                    <p:cond delay="0"/>
                                  </p:stCondLst>
                                  <p:childTnLst>
                                    <p:set>
                                      <p:cBhvr>
                                        <p:cTn id="81" dur="1" fill="hold">
                                          <p:stCondLst>
                                            <p:cond delay="0"/>
                                          </p:stCondLst>
                                        </p:cTn>
                                        <p:tgtEl>
                                          <p:spTgt spid="297103"/>
                                        </p:tgtEl>
                                        <p:attrNameLst>
                                          <p:attrName>style.visibility</p:attrName>
                                        </p:attrNameLst>
                                      </p:cBhvr>
                                      <p:to>
                                        <p:strVal val="visible"/>
                                      </p:to>
                                    </p:set>
                                    <p:anim calcmode="lin" valueType="num">
                                      <p:cBhvr>
                                        <p:cTn id="82" dur="500" fill="hold"/>
                                        <p:tgtEl>
                                          <p:spTgt spid="297103"/>
                                        </p:tgtEl>
                                        <p:attrNameLst>
                                          <p:attrName>ppt_w</p:attrName>
                                        </p:attrNameLst>
                                      </p:cBhvr>
                                      <p:tavLst>
                                        <p:tav tm="0">
                                          <p:val>
                                            <p:fltVal val="0"/>
                                          </p:val>
                                        </p:tav>
                                        <p:tav tm="100000">
                                          <p:val>
                                            <p:strVal val="#ppt_w"/>
                                          </p:val>
                                        </p:tav>
                                      </p:tavLst>
                                    </p:anim>
                                    <p:anim calcmode="lin" valueType="num">
                                      <p:cBhvr>
                                        <p:cTn id="83" dur="500" fill="hold"/>
                                        <p:tgtEl>
                                          <p:spTgt spid="29710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307223"/>
                                        </p:tgtEl>
                                        <p:attrNameLst>
                                          <p:attrName>style.visibility</p:attrName>
                                        </p:attrNameLst>
                                      </p:cBhvr>
                                      <p:to>
                                        <p:strVal val="visible"/>
                                      </p:to>
                                    </p:set>
                                    <p:animEffect transition="in" filter="wipe(up)">
                                      <p:cBhvr>
                                        <p:cTn id="88" dur="500"/>
                                        <p:tgtEl>
                                          <p:spTgt spid="307223"/>
                                        </p:tgtEl>
                                      </p:cBhvr>
                                    </p:animEffect>
                                  </p:childTnLst>
                                  <p:subTnLst>
                                    <p:set>
                                      <p:cBhvr override="childStyle">
                                        <p:cTn dur="1" fill="hold" display="0" masterRel="nextClick" afterEffect="1"/>
                                        <p:tgtEl>
                                          <p:spTgt spid="307223"/>
                                        </p:tgtEl>
                                        <p:attrNameLst>
                                          <p:attrName>style.visibility</p:attrName>
                                        </p:attrNameLst>
                                      </p:cBhvr>
                                      <p:to>
                                        <p:strVal val="hidden"/>
                                      </p:to>
                                    </p:set>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307224"/>
                                        </p:tgtEl>
                                        <p:attrNameLst>
                                          <p:attrName>style.visibility</p:attrName>
                                        </p:attrNameLst>
                                      </p:cBhvr>
                                      <p:to>
                                        <p:strVal val="visible"/>
                                      </p:to>
                                    </p:set>
                                    <p:animEffect transition="in" filter="wipe(up)">
                                      <p:cBhvr>
                                        <p:cTn id="93" dur="500"/>
                                        <p:tgtEl>
                                          <p:spTgt spid="307224"/>
                                        </p:tgtEl>
                                      </p:cBhvr>
                                    </p:animEffect>
                                  </p:childTnLst>
                                  <p:subTnLst>
                                    <p:set>
                                      <p:cBhvr override="childStyle">
                                        <p:cTn dur="1" fill="hold" display="0" masterRel="nextClick" afterEffect="1"/>
                                        <p:tgtEl>
                                          <p:spTgt spid="307224"/>
                                        </p:tgtEl>
                                        <p:attrNameLst>
                                          <p:attrName>style.visibility</p:attrName>
                                        </p:attrNameLst>
                                      </p:cBhvr>
                                      <p:to>
                                        <p:strVal val="hidden"/>
                                      </p:to>
                                    </p:set>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297073"/>
                                        </p:tgtEl>
                                        <p:attrNameLst>
                                          <p:attrName>style.visibility</p:attrName>
                                        </p:attrNameLst>
                                      </p:cBhvr>
                                      <p:to>
                                        <p:strVal val="visible"/>
                                      </p:to>
                                    </p:set>
                                    <p:animEffect transition="in" filter="wipe(left)">
                                      <p:cBhvr>
                                        <p:cTn id="98" dur="1000"/>
                                        <p:tgtEl>
                                          <p:spTgt spid="297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7" grpId="0" autoUpdateAnimBg="0"/>
      <p:bldP spid="297037" grpId="0" animBg="1"/>
      <p:bldP spid="297037" grpId="1" animBg="1"/>
      <p:bldP spid="297064" grpId="0" animBg="1"/>
      <p:bldP spid="297064" grpId="1" animBg="1"/>
      <p:bldP spid="297065" grpId="0" animBg="1"/>
      <p:bldP spid="297065" grpId="1" animBg="1"/>
      <p:bldP spid="297066" grpId="0" animBg="1"/>
      <p:bldP spid="297066" grpId="1" animBg="1"/>
      <p:bldP spid="297067" grpId="0" animBg="1"/>
      <p:bldP spid="297068" grpId="0" animBg="1"/>
      <p:bldP spid="297069" grpId="0" animBg="1"/>
      <p:bldP spid="307223" grpId="0" animBg="1"/>
      <p:bldP spid="30722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9250" name="Group 2"/>
          <p:cNvGrpSpPr>
            <a:grpSpLocks/>
          </p:cNvGrpSpPr>
          <p:nvPr/>
        </p:nvGrpSpPr>
        <p:grpSpPr bwMode="auto">
          <a:xfrm>
            <a:off x="57150" y="2795588"/>
            <a:ext cx="1957388" cy="1079500"/>
            <a:chOff x="36" y="1761"/>
            <a:chExt cx="1233" cy="680"/>
          </a:xfrm>
        </p:grpSpPr>
        <p:sp>
          <p:nvSpPr>
            <p:cNvPr id="282681" name="Oval 3" descr="Bol"/>
            <p:cNvSpPr>
              <a:spLocks noChangeAspect="1" noChangeArrowheads="1"/>
            </p:cNvSpPr>
            <p:nvPr/>
          </p:nvSpPr>
          <p:spPr bwMode="auto">
            <a:xfrm>
              <a:off x="588" y="176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82682" name="Group 4"/>
            <p:cNvGrpSpPr>
              <a:grpSpLocks/>
            </p:cNvGrpSpPr>
            <p:nvPr/>
          </p:nvGrpSpPr>
          <p:grpSpPr bwMode="auto">
            <a:xfrm>
              <a:off x="36" y="1895"/>
              <a:ext cx="357" cy="327"/>
              <a:chOff x="604" y="2862"/>
              <a:chExt cx="357" cy="327"/>
            </a:xfrm>
          </p:grpSpPr>
          <p:sp>
            <p:nvSpPr>
              <p:cNvPr id="282685" name="Oval 5"/>
              <p:cNvSpPr>
                <a:spLocks noChangeAspect="1" noChangeArrowheads="1"/>
              </p:cNvSpPr>
              <p:nvPr/>
            </p:nvSpPr>
            <p:spPr bwMode="auto">
              <a:xfrm>
                <a:off x="612" y="2931"/>
                <a:ext cx="227" cy="226"/>
              </a:xfrm>
              <a:prstGeom prst="ellipse">
                <a:avLst/>
              </a:prstGeom>
              <a:solidFill>
                <a:srgbClr val="99CCFF">
                  <a:alpha val="50195"/>
                </a:srgbClr>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2686" name="Text Box 6"/>
              <p:cNvSpPr txBox="1">
                <a:spLocks noChangeArrowheads="1"/>
              </p:cNvSpPr>
              <p:nvPr/>
            </p:nvSpPr>
            <p:spPr bwMode="auto">
              <a:xfrm>
                <a:off x="604" y="2862"/>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n</a:t>
                </a:r>
                <a:endParaRPr lang="nl-NL" altLang="nl-NL" sz="2800" b="1">
                  <a:solidFill>
                    <a:srgbClr val="FF0000"/>
                  </a:solidFill>
                </a:endParaRPr>
              </a:p>
            </p:txBody>
          </p:sp>
        </p:grpSp>
        <p:sp>
          <p:nvSpPr>
            <p:cNvPr id="282683" name="Text Box 7"/>
            <p:cNvSpPr txBox="1">
              <a:spLocks noChangeArrowheads="1"/>
            </p:cNvSpPr>
            <p:nvPr/>
          </p:nvSpPr>
          <p:spPr bwMode="auto">
            <a:xfrm>
              <a:off x="244" y="1916"/>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sp>
          <p:nvSpPr>
            <p:cNvPr id="282684" name="Text Box 8"/>
            <p:cNvSpPr txBox="1">
              <a:spLocks noChangeArrowheads="1"/>
            </p:cNvSpPr>
            <p:nvPr/>
          </p:nvSpPr>
          <p:spPr bwMode="auto">
            <a:xfrm>
              <a:off x="631" y="1848"/>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sp>
        <p:nvSpPr>
          <p:cNvPr id="309257" name="Rectangle 9"/>
          <p:cNvSpPr>
            <a:spLocks noGrp="1" noChangeArrowheads="1"/>
          </p:cNvSpPr>
          <p:nvPr>
            <p:ph type="ctrTitle"/>
          </p:nvPr>
        </p:nvSpPr>
        <p:spPr>
          <a:xfrm>
            <a:off x="76200" y="76200"/>
            <a:ext cx="8816975" cy="544513"/>
          </a:xfrm>
        </p:spPr>
        <p:txBody>
          <a:bodyPr/>
          <a:lstStyle/>
          <a:p>
            <a:pPr algn="l" eaLnBrk="1" hangingPunct="1"/>
            <a:r>
              <a:rPr lang="en-US" altLang="nl-NL" sz="3200" b="1" smtClean="0">
                <a:solidFill>
                  <a:srgbClr val="FF0000"/>
                </a:solidFill>
                <a:effectLst>
                  <a:outerShdw blurRad="38100" dist="38100" dir="2700000" algn="tl">
                    <a:srgbClr val="000000"/>
                  </a:outerShdw>
                </a:effectLst>
              </a:rPr>
              <a:t>Kernsplijting: splijtingsproduct vinden.</a:t>
            </a:r>
            <a:endParaRPr lang="nl-NL" altLang="nl-NL" sz="3200" b="1" smtClean="0">
              <a:solidFill>
                <a:srgbClr val="FF0000"/>
              </a:solidFill>
              <a:effectLst>
                <a:outerShdw blurRad="38100" dist="38100" dir="2700000" algn="tl">
                  <a:srgbClr val="000000"/>
                </a:outerShdw>
              </a:effectLst>
            </a:endParaRPr>
          </a:p>
        </p:txBody>
      </p:sp>
      <p:sp>
        <p:nvSpPr>
          <p:cNvPr id="309258" name="Text Box 10"/>
          <p:cNvSpPr txBox="1">
            <a:spLocks noChangeArrowheads="1"/>
          </p:cNvSpPr>
          <p:nvPr/>
        </p:nvSpPr>
        <p:spPr bwMode="auto">
          <a:xfrm>
            <a:off x="1052513" y="3243263"/>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FF0000"/>
                </a:solidFill>
                <a:effectLst>
                  <a:outerShdw blurRad="38100" dist="38100" dir="2700000" algn="tl">
                    <a:srgbClr val="000000"/>
                  </a:outerShdw>
                </a:effectLst>
              </a:rPr>
              <a:t>92p</a:t>
            </a:r>
          </a:p>
        </p:txBody>
      </p:sp>
      <p:grpSp>
        <p:nvGrpSpPr>
          <p:cNvPr id="309259" name="Group 11"/>
          <p:cNvGrpSpPr>
            <a:grpSpLocks/>
          </p:cNvGrpSpPr>
          <p:nvPr/>
        </p:nvGrpSpPr>
        <p:grpSpPr bwMode="auto">
          <a:xfrm>
            <a:off x="2301875" y="2827338"/>
            <a:ext cx="6904038" cy="1101725"/>
            <a:chOff x="1450" y="1781"/>
            <a:chExt cx="4349" cy="694"/>
          </a:xfrm>
        </p:grpSpPr>
        <p:grpSp>
          <p:nvGrpSpPr>
            <p:cNvPr id="282661" name="Group 12"/>
            <p:cNvGrpSpPr>
              <a:grpSpLocks/>
            </p:cNvGrpSpPr>
            <p:nvPr/>
          </p:nvGrpSpPr>
          <p:grpSpPr bwMode="auto">
            <a:xfrm>
              <a:off x="1450" y="1781"/>
              <a:ext cx="4349" cy="694"/>
              <a:chOff x="2018" y="2688"/>
              <a:chExt cx="4349" cy="694"/>
            </a:xfrm>
          </p:grpSpPr>
          <p:sp>
            <p:nvSpPr>
              <p:cNvPr id="282665" name="Line 13"/>
              <p:cNvSpPr>
                <a:spLocks noChangeShapeType="1"/>
              </p:cNvSpPr>
              <p:nvPr/>
            </p:nvSpPr>
            <p:spPr bwMode="auto">
              <a:xfrm>
                <a:off x="2018" y="3046"/>
                <a:ext cx="4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nvGrpSpPr>
              <p:cNvPr id="282666" name="Group 14"/>
              <p:cNvGrpSpPr>
                <a:grpSpLocks/>
              </p:cNvGrpSpPr>
              <p:nvPr/>
            </p:nvGrpSpPr>
            <p:grpSpPr bwMode="auto">
              <a:xfrm>
                <a:off x="2699" y="2688"/>
                <a:ext cx="3668" cy="694"/>
                <a:chOff x="2699" y="2704"/>
                <a:chExt cx="3668" cy="694"/>
              </a:xfrm>
            </p:grpSpPr>
            <p:sp>
              <p:nvSpPr>
                <p:cNvPr id="282667" name="Oval 15" descr="Bol"/>
                <p:cNvSpPr>
                  <a:spLocks noChangeAspect="1" noChangeArrowheads="1"/>
                </p:cNvSpPr>
                <p:nvPr/>
              </p:nvSpPr>
              <p:spPr bwMode="auto">
                <a:xfrm>
                  <a:off x="2699" y="2718"/>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2668" name="Oval 16" descr="Bol"/>
                <p:cNvSpPr>
                  <a:spLocks noChangeAspect="1" noChangeArrowheads="1"/>
                </p:cNvSpPr>
                <p:nvPr/>
              </p:nvSpPr>
              <p:spPr bwMode="auto">
                <a:xfrm>
                  <a:off x="3787" y="2704"/>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2669" name="Text Box 17"/>
                <p:cNvSpPr txBox="1">
                  <a:spLocks noChangeArrowheads="1"/>
                </p:cNvSpPr>
                <p:nvPr/>
              </p:nvSpPr>
              <p:spPr bwMode="auto">
                <a:xfrm>
                  <a:off x="3395" y="2880"/>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sp>
              <p:nvSpPr>
                <p:cNvPr id="282670" name="Text Box 18"/>
                <p:cNvSpPr txBox="1">
                  <a:spLocks noChangeArrowheads="1"/>
                </p:cNvSpPr>
                <p:nvPr/>
              </p:nvSpPr>
              <p:spPr bwMode="auto">
                <a:xfrm>
                  <a:off x="4513" y="2870"/>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sp>
              <p:nvSpPr>
                <p:cNvPr id="282671" name="Text Box 19"/>
                <p:cNvSpPr txBox="1">
                  <a:spLocks noChangeArrowheads="1"/>
                </p:cNvSpPr>
                <p:nvPr/>
              </p:nvSpPr>
              <p:spPr bwMode="auto">
                <a:xfrm>
                  <a:off x="5691" y="2880"/>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grpSp>
              <p:nvGrpSpPr>
                <p:cNvPr id="282672" name="Group 20"/>
                <p:cNvGrpSpPr>
                  <a:grpSpLocks/>
                </p:cNvGrpSpPr>
                <p:nvPr/>
              </p:nvGrpSpPr>
              <p:grpSpPr bwMode="auto">
                <a:xfrm>
                  <a:off x="6010" y="2870"/>
                  <a:ext cx="357" cy="327"/>
                  <a:chOff x="604" y="2862"/>
                  <a:chExt cx="357" cy="327"/>
                </a:xfrm>
              </p:grpSpPr>
              <p:sp>
                <p:nvSpPr>
                  <p:cNvPr id="282679" name="Oval 21"/>
                  <p:cNvSpPr>
                    <a:spLocks noChangeAspect="1" noChangeArrowheads="1"/>
                  </p:cNvSpPr>
                  <p:nvPr/>
                </p:nvSpPr>
                <p:spPr bwMode="auto">
                  <a:xfrm>
                    <a:off x="612" y="2931"/>
                    <a:ext cx="227" cy="226"/>
                  </a:xfrm>
                  <a:prstGeom prst="ellipse">
                    <a:avLst/>
                  </a:prstGeom>
                  <a:solidFill>
                    <a:srgbClr val="99CCFF">
                      <a:alpha val="50195"/>
                    </a:srgbClr>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2680" name="Text Box 22"/>
                  <p:cNvSpPr txBox="1">
                    <a:spLocks noChangeArrowheads="1"/>
                  </p:cNvSpPr>
                  <p:nvPr/>
                </p:nvSpPr>
                <p:spPr bwMode="auto">
                  <a:xfrm>
                    <a:off x="604" y="2862"/>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n</a:t>
                    </a:r>
                    <a:endParaRPr lang="nl-NL" altLang="nl-NL" sz="2800" b="1">
                      <a:solidFill>
                        <a:srgbClr val="FF0000"/>
                      </a:solidFill>
                    </a:endParaRPr>
                  </a:p>
                </p:txBody>
              </p:sp>
            </p:grpSp>
            <p:grpSp>
              <p:nvGrpSpPr>
                <p:cNvPr id="282673" name="Group 23"/>
                <p:cNvGrpSpPr>
                  <a:grpSpLocks/>
                </p:cNvGrpSpPr>
                <p:nvPr/>
              </p:nvGrpSpPr>
              <p:grpSpPr bwMode="auto">
                <a:xfrm>
                  <a:off x="4825" y="2862"/>
                  <a:ext cx="357" cy="327"/>
                  <a:chOff x="604" y="2862"/>
                  <a:chExt cx="357" cy="327"/>
                </a:xfrm>
              </p:grpSpPr>
              <p:sp>
                <p:nvSpPr>
                  <p:cNvPr id="282677" name="Oval 24"/>
                  <p:cNvSpPr>
                    <a:spLocks noChangeAspect="1" noChangeArrowheads="1"/>
                  </p:cNvSpPr>
                  <p:nvPr/>
                </p:nvSpPr>
                <p:spPr bwMode="auto">
                  <a:xfrm>
                    <a:off x="612" y="2931"/>
                    <a:ext cx="227" cy="226"/>
                  </a:xfrm>
                  <a:prstGeom prst="ellipse">
                    <a:avLst/>
                  </a:prstGeom>
                  <a:solidFill>
                    <a:srgbClr val="99CCFF">
                      <a:alpha val="50195"/>
                    </a:srgbClr>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2678" name="Text Box 25"/>
                  <p:cNvSpPr txBox="1">
                    <a:spLocks noChangeArrowheads="1"/>
                  </p:cNvSpPr>
                  <p:nvPr/>
                </p:nvSpPr>
                <p:spPr bwMode="auto">
                  <a:xfrm>
                    <a:off x="604" y="2862"/>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n</a:t>
                    </a:r>
                    <a:endParaRPr lang="nl-NL" altLang="nl-NL" sz="2800" b="1">
                      <a:solidFill>
                        <a:srgbClr val="FF0000"/>
                      </a:solidFill>
                    </a:endParaRPr>
                  </a:p>
                </p:txBody>
              </p:sp>
            </p:grpSp>
            <p:grpSp>
              <p:nvGrpSpPr>
                <p:cNvPr id="282674" name="Group 26"/>
                <p:cNvGrpSpPr>
                  <a:grpSpLocks/>
                </p:cNvGrpSpPr>
                <p:nvPr/>
              </p:nvGrpSpPr>
              <p:grpSpPr bwMode="auto">
                <a:xfrm>
                  <a:off x="5404" y="2859"/>
                  <a:ext cx="357" cy="327"/>
                  <a:chOff x="604" y="2862"/>
                  <a:chExt cx="357" cy="327"/>
                </a:xfrm>
              </p:grpSpPr>
              <p:sp>
                <p:nvSpPr>
                  <p:cNvPr id="282675" name="Oval 27"/>
                  <p:cNvSpPr>
                    <a:spLocks noChangeAspect="1" noChangeArrowheads="1"/>
                  </p:cNvSpPr>
                  <p:nvPr/>
                </p:nvSpPr>
                <p:spPr bwMode="auto">
                  <a:xfrm>
                    <a:off x="612" y="2931"/>
                    <a:ext cx="227" cy="226"/>
                  </a:xfrm>
                  <a:prstGeom prst="ellipse">
                    <a:avLst/>
                  </a:prstGeom>
                  <a:solidFill>
                    <a:srgbClr val="99CCFF">
                      <a:alpha val="50195"/>
                    </a:srgbClr>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2676" name="Text Box 28"/>
                  <p:cNvSpPr txBox="1">
                    <a:spLocks noChangeArrowheads="1"/>
                  </p:cNvSpPr>
                  <p:nvPr/>
                </p:nvSpPr>
                <p:spPr bwMode="auto">
                  <a:xfrm>
                    <a:off x="604" y="2862"/>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n</a:t>
                    </a:r>
                    <a:endParaRPr lang="nl-NL" altLang="nl-NL" sz="2800" b="1">
                      <a:solidFill>
                        <a:srgbClr val="FF0000"/>
                      </a:solidFill>
                    </a:endParaRPr>
                  </a:p>
                </p:txBody>
              </p:sp>
            </p:grpSp>
          </p:grpSp>
        </p:grpSp>
        <p:sp>
          <p:nvSpPr>
            <p:cNvPr id="282662" name="Text Box 29"/>
            <p:cNvSpPr txBox="1">
              <a:spLocks noChangeArrowheads="1"/>
            </p:cNvSpPr>
            <p:nvPr/>
          </p:nvSpPr>
          <p:spPr bwMode="auto">
            <a:xfrm>
              <a:off x="4484" y="1946"/>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sp>
          <p:nvSpPr>
            <p:cNvPr id="282663" name="Text Box 30"/>
            <p:cNvSpPr txBox="1">
              <a:spLocks noChangeArrowheads="1"/>
            </p:cNvSpPr>
            <p:nvPr/>
          </p:nvSpPr>
          <p:spPr bwMode="auto">
            <a:xfrm>
              <a:off x="2230" y="1846"/>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sp>
          <p:nvSpPr>
            <p:cNvPr id="282664" name="Text Box 31"/>
            <p:cNvSpPr txBox="1">
              <a:spLocks noChangeArrowheads="1"/>
            </p:cNvSpPr>
            <p:nvPr/>
          </p:nvSpPr>
          <p:spPr bwMode="auto">
            <a:xfrm>
              <a:off x="3318" y="1840"/>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sp>
        <p:nvSpPr>
          <p:cNvPr id="309280" name="Text Box 32"/>
          <p:cNvSpPr txBox="1">
            <a:spLocks noChangeArrowheads="1"/>
          </p:cNvSpPr>
          <p:nvPr/>
        </p:nvSpPr>
        <p:spPr bwMode="auto">
          <a:xfrm>
            <a:off x="3438525" y="3265488"/>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FF0000"/>
                </a:solidFill>
                <a:effectLst>
                  <a:outerShdw blurRad="38100" dist="38100" dir="2700000" algn="tl">
                    <a:srgbClr val="000000"/>
                  </a:outerShdw>
                </a:effectLst>
              </a:rPr>
              <a:t>56p</a:t>
            </a:r>
          </a:p>
        </p:txBody>
      </p:sp>
      <p:sp>
        <p:nvSpPr>
          <p:cNvPr id="309281" name="Text Box 33"/>
          <p:cNvSpPr txBox="1">
            <a:spLocks noChangeArrowheads="1"/>
          </p:cNvSpPr>
          <p:nvPr/>
        </p:nvSpPr>
        <p:spPr bwMode="auto">
          <a:xfrm>
            <a:off x="5178425" y="3255963"/>
            <a:ext cx="1079500"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FF0000"/>
                </a:solidFill>
                <a:effectLst>
                  <a:outerShdw blurRad="38100" dist="38100" dir="2700000" algn="tl">
                    <a:srgbClr val="000000"/>
                  </a:outerShdw>
                </a:effectLst>
              </a:rPr>
              <a:t>36p</a:t>
            </a:r>
          </a:p>
        </p:txBody>
      </p:sp>
      <p:sp>
        <p:nvSpPr>
          <p:cNvPr id="309282" name="AutoShape 34"/>
          <p:cNvSpPr>
            <a:spLocks noChangeArrowheads="1"/>
          </p:cNvSpPr>
          <p:nvPr/>
        </p:nvSpPr>
        <p:spPr bwMode="auto">
          <a:xfrm>
            <a:off x="250825" y="692150"/>
            <a:ext cx="2232025" cy="584200"/>
          </a:xfrm>
          <a:prstGeom prst="wedgeRoundRectCallout">
            <a:avLst>
              <a:gd name="adj1" fmla="val 7681"/>
              <a:gd name="adj2" fmla="val 402176"/>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 = ?</a:t>
            </a:r>
            <a:endParaRPr lang="nl-NL" altLang="nl-NL" b="1" u="sng">
              <a:solidFill>
                <a:srgbClr val="FF0000"/>
              </a:solidFill>
              <a:latin typeface="Comic Sans MS" pitchFamily="66" charset="0"/>
            </a:endParaRPr>
          </a:p>
        </p:txBody>
      </p:sp>
      <p:sp>
        <p:nvSpPr>
          <p:cNvPr id="309283" name="AutoShape 35"/>
          <p:cNvSpPr>
            <a:spLocks noChangeArrowheads="1"/>
          </p:cNvSpPr>
          <p:nvPr/>
        </p:nvSpPr>
        <p:spPr bwMode="auto">
          <a:xfrm>
            <a:off x="3276600" y="476250"/>
            <a:ext cx="2159000" cy="504825"/>
          </a:xfrm>
          <a:prstGeom prst="wedgeRoundRectCallout">
            <a:avLst>
              <a:gd name="adj1" fmla="val -18162"/>
              <a:gd name="adj2" fmla="val 51603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a:t>
            </a:r>
            <a:endParaRPr lang="nl-NL" altLang="nl-NL" b="1" u="sng">
              <a:solidFill>
                <a:srgbClr val="FF0000"/>
              </a:solidFill>
              <a:latin typeface="Comic Sans MS" pitchFamily="66" charset="0"/>
            </a:endParaRPr>
          </a:p>
        </p:txBody>
      </p:sp>
      <p:sp>
        <p:nvSpPr>
          <p:cNvPr id="309284" name="AutoShape 36"/>
          <p:cNvSpPr>
            <a:spLocks noChangeArrowheads="1"/>
          </p:cNvSpPr>
          <p:nvPr/>
        </p:nvSpPr>
        <p:spPr bwMode="auto">
          <a:xfrm>
            <a:off x="5219700" y="1052513"/>
            <a:ext cx="2374900" cy="504825"/>
          </a:xfrm>
          <a:prstGeom prst="wedgeRoundRectCallout">
            <a:avLst>
              <a:gd name="adj1" fmla="val -30347"/>
              <a:gd name="adj2" fmla="val 407231"/>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Aantal p=?</a:t>
            </a:r>
            <a:endParaRPr lang="nl-NL" altLang="nl-NL" b="1" u="sng">
              <a:solidFill>
                <a:srgbClr val="FF0000"/>
              </a:solidFill>
              <a:latin typeface="Comic Sans MS" pitchFamily="66" charset="0"/>
            </a:endParaRPr>
          </a:p>
        </p:txBody>
      </p:sp>
      <p:sp>
        <p:nvSpPr>
          <p:cNvPr id="309285" name="AutoShape 37"/>
          <p:cNvSpPr>
            <a:spLocks noChangeArrowheads="1"/>
          </p:cNvSpPr>
          <p:nvPr/>
        </p:nvSpPr>
        <p:spPr bwMode="auto">
          <a:xfrm>
            <a:off x="6562725" y="4149725"/>
            <a:ext cx="2555875" cy="504825"/>
          </a:xfrm>
          <a:prstGeom prst="wedgeRoundRectCallout">
            <a:avLst>
              <a:gd name="adj1" fmla="val -59690"/>
              <a:gd name="adj2" fmla="val -25472"/>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Massagetal=?</a:t>
            </a:r>
            <a:endParaRPr lang="nl-NL" altLang="nl-NL" b="1" u="sng">
              <a:solidFill>
                <a:srgbClr val="3333CC"/>
              </a:solidFill>
              <a:latin typeface="Comic Sans MS" pitchFamily="66" charset="0"/>
            </a:endParaRPr>
          </a:p>
        </p:txBody>
      </p:sp>
      <p:sp>
        <p:nvSpPr>
          <p:cNvPr id="309286" name="AutoShape 38"/>
          <p:cNvSpPr>
            <a:spLocks noChangeArrowheads="1"/>
          </p:cNvSpPr>
          <p:nvPr/>
        </p:nvSpPr>
        <p:spPr bwMode="auto">
          <a:xfrm>
            <a:off x="6151563" y="620713"/>
            <a:ext cx="2916237" cy="504825"/>
          </a:xfrm>
          <a:prstGeom prst="wedgeRoundRectCallout">
            <a:avLst>
              <a:gd name="adj1" fmla="val -64426"/>
              <a:gd name="adj2" fmla="val 495282"/>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FF0000"/>
                </a:solidFill>
                <a:latin typeface="Comic Sans MS" pitchFamily="66" charset="0"/>
              </a:rPr>
              <a:t>92-56=36p</a:t>
            </a:r>
            <a:endParaRPr lang="nl-NL" altLang="nl-NL" b="1" u="sng">
              <a:solidFill>
                <a:srgbClr val="FF0000"/>
              </a:solidFill>
              <a:latin typeface="Comic Sans MS" pitchFamily="66" charset="0"/>
            </a:endParaRPr>
          </a:p>
        </p:txBody>
      </p:sp>
      <p:sp>
        <p:nvSpPr>
          <p:cNvPr id="309287" name="AutoShape 39"/>
          <p:cNvSpPr>
            <a:spLocks noChangeArrowheads="1"/>
          </p:cNvSpPr>
          <p:nvPr/>
        </p:nvSpPr>
        <p:spPr bwMode="auto">
          <a:xfrm>
            <a:off x="107950" y="6021388"/>
            <a:ext cx="4608513" cy="576262"/>
          </a:xfrm>
          <a:prstGeom prst="wedgeRoundRectCallout">
            <a:avLst>
              <a:gd name="adj1" fmla="val 57097"/>
              <a:gd name="adj2" fmla="val -338153"/>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BasisBINAS: atnr 36 is Kr</a:t>
            </a:r>
            <a:endParaRPr lang="nl-NL" altLang="nl-NL" b="1" u="sng">
              <a:solidFill>
                <a:srgbClr val="3333CC"/>
              </a:solidFill>
              <a:latin typeface="Comic Sans MS" pitchFamily="66" charset="0"/>
            </a:endParaRPr>
          </a:p>
        </p:txBody>
      </p:sp>
      <p:grpSp>
        <p:nvGrpSpPr>
          <p:cNvPr id="309288" name="Group 40"/>
          <p:cNvGrpSpPr>
            <a:grpSpLocks/>
          </p:cNvGrpSpPr>
          <p:nvPr/>
        </p:nvGrpSpPr>
        <p:grpSpPr bwMode="auto">
          <a:xfrm>
            <a:off x="793750" y="3933825"/>
            <a:ext cx="5688013" cy="1003300"/>
            <a:chOff x="500" y="2478"/>
            <a:chExt cx="3583" cy="632"/>
          </a:xfrm>
        </p:grpSpPr>
        <p:sp>
          <p:nvSpPr>
            <p:cNvPr id="282655" name="Text Box 41"/>
            <p:cNvSpPr txBox="1">
              <a:spLocks noChangeArrowheads="1"/>
            </p:cNvSpPr>
            <p:nvPr/>
          </p:nvSpPr>
          <p:spPr bwMode="auto">
            <a:xfrm>
              <a:off x="556" y="2497"/>
              <a:ext cx="8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U-235</a:t>
              </a:r>
            </a:p>
          </p:txBody>
        </p:sp>
        <p:sp>
          <p:nvSpPr>
            <p:cNvPr id="282656" name="Text Box 42"/>
            <p:cNvSpPr txBox="1">
              <a:spLocks noChangeArrowheads="1"/>
            </p:cNvSpPr>
            <p:nvPr/>
          </p:nvSpPr>
          <p:spPr bwMode="auto">
            <a:xfrm>
              <a:off x="3242" y="2510"/>
              <a:ext cx="8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
              </a:r>
            </a:p>
          </p:txBody>
        </p:sp>
        <p:sp>
          <p:nvSpPr>
            <p:cNvPr id="282657" name="Text Box 43"/>
            <p:cNvSpPr txBox="1">
              <a:spLocks noChangeArrowheads="1"/>
            </p:cNvSpPr>
            <p:nvPr/>
          </p:nvSpPr>
          <p:spPr bwMode="auto">
            <a:xfrm>
              <a:off x="1976" y="2478"/>
              <a:ext cx="9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Ba-141</a:t>
              </a:r>
            </a:p>
          </p:txBody>
        </p:sp>
        <p:sp>
          <p:nvSpPr>
            <p:cNvPr id="282658" name="Text Box 44"/>
            <p:cNvSpPr txBox="1">
              <a:spLocks noChangeArrowheads="1"/>
            </p:cNvSpPr>
            <p:nvPr/>
          </p:nvSpPr>
          <p:spPr bwMode="auto">
            <a:xfrm>
              <a:off x="3130" y="2740"/>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u="sng">
                  <a:solidFill>
                    <a:srgbClr val="000000"/>
                  </a:solidFill>
                </a:rPr>
                <a:t>atnr</a:t>
              </a:r>
              <a:r>
                <a:rPr lang="nl-NL" altLang="nl-NL" sz="3200" b="1">
                  <a:solidFill>
                    <a:srgbClr val="000000"/>
                  </a:solidFill>
                </a:rPr>
                <a:t> ??</a:t>
              </a:r>
            </a:p>
          </p:txBody>
        </p:sp>
        <p:sp>
          <p:nvSpPr>
            <p:cNvPr id="282659" name="Text Box 45"/>
            <p:cNvSpPr txBox="1">
              <a:spLocks noChangeArrowheads="1"/>
            </p:cNvSpPr>
            <p:nvPr/>
          </p:nvSpPr>
          <p:spPr bwMode="auto">
            <a:xfrm>
              <a:off x="1936" y="2745"/>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atnr 56</a:t>
              </a:r>
            </a:p>
          </p:txBody>
        </p:sp>
        <p:sp>
          <p:nvSpPr>
            <p:cNvPr id="282660" name="Text Box 46"/>
            <p:cNvSpPr txBox="1">
              <a:spLocks noChangeArrowheads="1"/>
            </p:cNvSpPr>
            <p:nvPr/>
          </p:nvSpPr>
          <p:spPr bwMode="auto">
            <a:xfrm>
              <a:off x="500" y="2737"/>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atnr 92</a:t>
              </a:r>
            </a:p>
          </p:txBody>
        </p:sp>
      </p:grpSp>
      <p:sp>
        <p:nvSpPr>
          <p:cNvPr id="309295" name="Text Box 47"/>
          <p:cNvSpPr txBox="1">
            <a:spLocks noChangeArrowheads="1"/>
          </p:cNvSpPr>
          <p:nvPr/>
        </p:nvSpPr>
        <p:spPr bwMode="auto">
          <a:xfrm>
            <a:off x="5003800" y="4378325"/>
            <a:ext cx="1546225" cy="579438"/>
          </a:xfrm>
          <a:prstGeom prst="rect">
            <a:avLst/>
          </a:prstGeom>
          <a:solidFill>
            <a:srgbClr val="FFFFCC"/>
          </a:solidFill>
          <a:ln w="38100" cmpd="dbl">
            <a:noFill/>
            <a:miter lim="800000"/>
            <a:headEnd/>
            <a:tailEnd/>
          </a:ln>
          <a:effectLst/>
        </p:spPr>
        <p:txBody>
          <a:bodyPr>
            <a:spAutoFit/>
          </a:bodyPr>
          <a:lstStyle/>
          <a:p>
            <a:pPr fontAlgn="base">
              <a:spcBef>
                <a:spcPct val="50000"/>
              </a:spcBef>
              <a:spcAft>
                <a:spcPct val="0"/>
              </a:spcAft>
              <a:defRPr/>
            </a:pPr>
            <a:r>
              <a:rPr lang="nl-NL" sz="3200" b="1" u="sng" dirty="0">
                <a:solidFill>
                  <a:srgbClr val="FF66FF"/>
                </a:solidFill>
                <a:effectLst>
                  <a:outerShdw blurRad="38100" dist="38100" dir="2700000" algn="tl">
                    <a:srgbClr val="000000"/>
                  </a:outerShdw>
                </a:effectLst>
              </a:rPr>
              <a:t>atnr 36</a:t>
            </a:r>
          </a:p>
        </p:txBody>
      </p:sp>
      <p:sp>
        <p:nvSpPr>
          <p:cNvPr id="309296" name="Text Box 48"/>
          <p:cNvSpPr txBox="1">
            <a:spLocks noChangeArrowheads="1"/>
          </p:cNvSpPr>
          <p:nvPr/>
        </p:nvSpPr>
        <p:spPr bwMode="auto">
          <a:xfrm>
            <a:off x="5702300" y="3941763"/>
            <a:ext cx="792163" cy="579437"/>
          </a:xfrm>
          <a:prstGeom prst="rect">
            <a:avLst/>
          </a:prstGeom>
          <a:solidFill>
            <a:srgbClr val="FFFFCC"/>
          </a:solidFill>
          <a:ln w="38100" cmpd="dbl">
            <a:noFill/>
            <a:miter lim="800000"/>
            <a:headEnd/>
            <a:tailEnd/>
          </a:ln>
          <a:effectLst/>
        </p:spPr>
        <p:txBody>
          <a:bodyPr>
            <a:spAutoFit/>
          </a:bodyPr>
          <a:lstStyle/>
          <a:p>
            <a:pPr fontAlgn="base">
              <a:spcBef>
                <a:spcPct val="50000"/>
              </a:spcBef>
              <a:spcAft>
                <a:spcPct val="0"/>
              </a:spcAft>
              <a:defRPr/>
            </a:pPr>
            <a:r>
              <a:rPr lang="nl-NL" sz="3200" b="1" dirty="0">
                <a:solidFill>
                  <a:srgbClr val="FF66FF"/>
                </a:solidFill>
                <a:effectLst>
                  <a:outerShdw blurRad="38100" dist="38100" dir="2700000" algn="tl">
                    <a:srgbClr val="000000"/>
                  </a:outerShdw>
                </a:effectLst>
              </a:rPr>
              <a:t>-</a:t>
            </a:r>
            <a:r>
              <a:rPr lang="nl-NL" sz="3200" b="1" u="sng" dirty="0">
                <a:solidFill>
                  <a:srgbClr val="FF66FF"/>
                </a:solidFill>
                <a:effectLst>
                  <a:outerShdw blurRad="38100" dist="38100" dir="2700000" algn="tl">
                    <a:srgbClr val="000000"/>
                  </a:outerShdw>
                </a:effectLst>
              </a:rPr>
              <a:t>92</a:t>
            </a:r>
          </a:p>
        </p:txBody>
      </p:sp>
      <p:sp>
        <p:nvSpPr>
          <p:cNvPr id="309297" name="Text Box 49"/>
          <p:cNvSpPr txBox="1">
            <a:spLocks noChangeArrowheads="1"/>
          </p:cNvSpPr>
          <p:nvPr/>
        </p:nvSpPr>
        <p:spPr bwMode="auto">
          <a:xfrm>
            <a:off x="5140325" y="3933825"/>
            <a:ext cx="693738" cy="579438"/>
          </a:xfrm>
          <a:prstGeom prst="rect">
            <a:avLst/>
          </a:prstGeom>
          <a:solidFill>
            <a:srgbClr val="FFFFCC"/>
          </a:solidFill>
          <a:ln w="38100" cmpd="dbl">
            <a:noFill/>
            <a:miter lim="800000"/>
            <a:headEnd/>
            <a:tailEnd/>
          </a:ln>
          <a:effectLst/>
        </p:spPr>
        <p:txBody>
          <a:bodyPr>
            <a:spAutoFit/>
          </a:bodyPr>
          <a:lstStyle/>
          <a:p>
            <a:pPr fontAlgn="base">
              <a:spcBef>
                <a:spcPct val="50000"/>
              </a:spcBef>
              <a:spcAft>
                <a:spcPct val="0"/>
              </a:spcAft>
              <a:defRPr/>
            </a:pPr>
            <a:r>
              <a:rPr lang="nl-NL" sz="3200" b="1" u="sng" dirty="0">
                <a:solidFill>
                  <a:srgbClr val="FF66FF"/>
                </a:solidFill>
                <a:effectLst>
                  <a:outerShdw blurRad="38100" dist="38100" dir="2700000" algn="tl">
                    <a:srgbClr val="000000"/>
                  </a:outerShdw>
                </a:effectLst>
              </a:rPr>
              <a:t>Kr</a:t>
            </a:r>
          </a:p>
        </p:txBody>
      </p:sp>
      <p:sp>
        <p:nvSpPr>
          <p:cNvPr id="309298" name="AutoShape 50"/>
          <p:cNvSpPr>
            <a:spLocks noChangeArrowheads="1"/>
          </p:cNvSpPr>
          <p:nvPr/>
        </p:nvSpPr>
        <p:spPr bwMode="auto">
          <a:xfrm>
            <a:off x="5722938" y="5300663"/>
            <a:ext cx="3382962" cy="576262"/>
          </a:xfrm>
          <a:prstGeom prst="wedgeRoundRectCallout">
            <a:avLst>
              <a:gd name="adj1" fmla="val -36440"/>
              <a:gd name="adj2" fmla="val -21225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(1+235)-141-3=92</a:t>
            </a:r>
            <a:endParaRPr lang="nl-NL" altLang="nl-NL" b="1" u="sng">
              <a:solidFill>
                <a:srgbClr val="3333CC"/>
              </a:solidFill>
              <a:latin typeface="Comic Sans MS" pitchFamily="66" charset="0"/>
            </a:endParaRPr>
          </a:p>
        </p:txBody>
      </p:sp>
      <p:sp>
        <p:nvSpPr>
          <p:cNvPr id="309299" name="AutoShape 51"/>
          <p:cNvSpPr>
            <a:spLocks noChangeArrowheads="1"/>
          </p:cNvSpPr>
          <p:nvPr/>
        </p:nvSpPr>
        <p:spPr bwMode="auto">
          <a:xfrm>
            <a:off x="7235825" y="5516563"/>
            <a:ext cx="1727200" cy="504825"/>
          </a:xfrm>
          <a:prstGeom prst="wedgeRoundRectCallout">
            <a:avLst>
              <a:gd name="adj1" fmla="val -101472"/>
              <a:gd name="adj2" fmla="val -184907"/>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3333CC"/>
                </a:solidFill>
                <a:latin typeface="Comic Sans MS" pitchFamily="66" charset="0"/>
              </a:rPr>
              <a:t>Atnr=?</a:t>
            </a:r>
            <a:endParaRPr lang="nl-NL" altLang="nl-NL" b="1" u="sng">
              <a:solidFill>
                <a:srgbClr val="3333CC"/>
              </a:solidFill>
              <a:latin typeface="Comic Sans MS" pitchFamily="66" charset="0"/>
            </a:endParaRPr>
          </a:p>
        </p:txBody>
      </p:sp>
      <p:sp>
        <p:nvSpPr>
          <p:cNvPr id="309300" name="Text Box 52"/>
          <p:cNvSpPr txBox="1">
            <a:spLocks noChangeArrowheads="1"/>
          </p:cNvSpPr>
          <p:nvPr/>
        </p:nvSpPr>
        <p:spPr bwMode="auto">
          <a:xfrm>
            <a:off x="5105400" y="3954463"/>
            <a:ext cx="3960813" cy="617537"/>
          </a:xfrm>
          <a:prstGeom prst="rect">
            <a:avLst/>
          </a:prstGeom>
          <a:noFill/>
          <a:ln w="38100" cmpd="dbl">
            <a:solidFill>
              <a:srgbClr val="0000FF"/>
            </a:solidFill>
            <a:miter lim="800000"/>
            <a:headEnd/>
            <a:tailEnd/>
          </a:ln>
          <a:effectLst/>
        </p:spPr>
        <p:txBody>
          <a:bodyPr>
            <a:spAutoFit/>
          </a:bodyPr>
          <a:lstStyle/>
          <a:p>
            <a:pPr fontAlgn="base">
              <a:spcBef>
                <a:spcPct val="50000"/>
              </a:spcBef>
              <a:spcAft>
                <a:spcPct val="0"/>
              </a:spcAft>
              <a:defRPr/>
            </a:pPr>
            <a:r>
              <a:rPr lang="nl-NL" sz="3200" b="1" dirty="0">
                <a:solidFill>
                  <a:srgbClr val="000000"/>
                </a:solidFill>
                <a:effectLst>
                  <a:outerShdw blurRad="38100" dist="38100" dir="2700000" algn="tl">
                    <a:srgbClr val="FFFFFF"/>
                  </a:outerShdw>
                </a:effectLst>
              </a:rPr>
              <a:t>               Nieuwe kern</a:t>
            </a:r>
          </a:p>
        </p:txBody>
      </p:sp>
      <p:sp>
        <p:nvSpPr>
          <p:cNvPr id="282644" name="Text Box 53"/>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
        <p:nvSpPr>
          <p:cNvPr id="282688" name="Text Box 64"/>
          <p:cNvSpPr txBox="1">
            <a:spLocks noChangeArrowheads="1"/>
          </p:cNvSpPr>
          <p:nvPr/>
        </p:nvSpPr>
        <p:spPr bwMode="auto">
          <a:xfrm>
            <a:off x="7308850" y="6356350"/>
            <a:ext cx="1800225" cy="495300"/>
          </a:xfrm>
          <a:prstGeom prst="rect">
            <a:avLst/>
          </a:prstGeom>
          <a:noFill/>
          <a:ln w="38100" cmpd="dbl">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nl-NL" altLang="nl-NL" sz="2400" b="1">
                <a:solidFill>
                  <a:srgbClr val="FF3300"/>
                </a:solidFill>
                <a:hlinkClick r:id="rId3"/>
              </a:rPr>
              <a:t>Simulatie</a:t>
            </a:r>
            <a:endParaRPr lang="nl-NL" altLang="nl-NL" sz="2400" b="1">
              <a:solidFill>
                <a:srgbClr val="FF3300"/>
              </a:solidFill>
            </a:endParaRPr>
          </a:p>
        </p:txBody>
      </p:sp>
      <p:grpSp>
        <p:nvGrpSpPr>
          <p:cNvPr id="282729" name="Group 105"/>
          <p:cNvGrpSpPr>
            <a:grpSpLocks/>
          </p:cNvGrpSpPr>
          <p:nvPr/>
        </p:nvGrpSpPr>
        <p:grpSpPr bwMode="auto">
          <a:xfrm>
            <a:off x="-390525" y="5589588"/>
            <a:ext cx="7267575" cy="809625"/>
            <a:chOff x="185" y="3810"/>
            <a:chExt cx="4578" cy="510"/>
          </a:xfrm>
        </p:grpSpPr>
        <p:grpSp>
          <p:nvGrpSpPr>
            <p:cNvPr id="282728" name="Group 104"/>
            <p:cNvGrpSpPr>
              <a:grpSpLocks/>
            </p:cNvGrpSpPr>
            <p:nvPr/>
          </p:nvGrpSpPr>
          <p:grpSpPr bwMode="auto">
            <a:xfrm>
              <a:off x="185" y="3832"/>
              <a:ext cx="1722" cy="488"/>
              <a:chOff x="185" y="3832"/>
              <a:chExt cx="1722" cy="488"/>
            </a:xfrm>
          </p:grpSpPr>
          <p:grpSp>
            <p:nvGrpSpPr>
              <p:cNvPr id="282711" name="Groep 56"/>
              <p:cNvGrpSpPr>
                <a:grpSpLocks/>
              </p:cNvGrpSpPr>
              <p:nvPr/>
            </p:nvGrpSpPr>
            <p:grpSpPr bwMode="auto">
              <a:xfrm>
                <a:off x="185" y="3832"/>
                <a:ext cx="990" cy="481"/>
                <a:chOff x="3143240" y="1643050"/>
                <a:chExt cx="1571636" cy="763294"/>
              </a:xfrm>
            </p:grpSpPr>
            <p:sp>
              <p:nvSpPr>
                <p:cNvPr id="47" name="Tekstvak 46"/>
                <p:cNvSpPr txBox="1"/>
                <p:nvPr/>
              </p:nvSpPr>
              <p:spPr>
                <a:xfrm>
                  <a:off x="3159115" y="1643050"/>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endParaRPr lang="nl-NL" altLang="nl-NL" b="1">
                    <a:solidFill>
                      <a:srgbClr val="FF0000"/>
                    </a:solidFill>
                    <a:effectLst>
                      <a:outerShdw blurRad="38100" dist="38100" dir="2700000" algn="tl">
                        <a:srgbClr val="000000"/>
                      </a:outerShdw>
                    </a:effectLst>
                    <a:latin typeface="Comic Sans MS" pitchFamily="66" charset="0"/>
                  </a:endParaRPr>
                </a:p>
              </p:txBody>
            </p:sp>
            <p:sp>
              <p:nvSpPr>
                <p:cNvPr id="48" name="Tekstvak 47"/>
                <p:cNvSpPr txBox="1"/>
                <p:nvPr/>
              </p:nvSpPr>
              <p:spPr>
                <a:xfrm>
                  <a:off x="3786183" y="1709699"/>
                  <a:ext cx="928693" cy="57921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nl-NL" altLang="nl-NL" sz="3200" b="1">
                      <a:solidFill>
                        <a:srgbClr val="3333CC"/>
                      </a:solidFill>
                      <a:effectLst>
                        <a:outerShdw blurRad="38100" dist="38100" dir="2700000" algn="tl">
                          <a:srgbClr val="000000"/>
                        </a:outerShdw>
                      </a:effectLst>
                      <a:latin typeface="Comic Sans MS" pitchFamily="66" charset="0"/>
                    </a:rPr>
                    <a:t>n</a:t>
                  </a:r>
                </a:p>
              </p:txBody>
            </p:sp>
            <p:sp>
              <p:nvSpPr>
                <p:cNvPr id="49" name="Tekstvak 48"/>
                <p:cNvSpPr txBox="1"/>
                <p:nvPr/>
              </p:nvSpPr>
              <p:spPr>
                <a:xfrm>
                  <a:off x="3143240" y="1949319"/>
                  <a:ext cx="785819" cy="457024"/>
                </a:xfrm>
                <a:prstGeom prst="rect">
                  <a:avLst/>
                </a:prstGeom>
                <a:noFill/>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0"/>
                    </a:spcBef>
                    <a:spcAft>
                      <a:spcPct val="0"/>
                    </a:spcAft>
                  </a:pPr>
                  <a:endParaRPr lang="nl-NL" altLang="nl-NL" b="1">
                    <a:solidFill>
                      <a:srgbClr val="FF0000"/>
                    </a:solidFill>
                    <a:effectLst>
                      <a:outerShdw blurRad="38100" dist="38100" dir="2700000" algn="tl">
                        <a:srgbClr val="000000"/>
                      </a:outerShdw>
                    </a:effectLst>
                    <a:latin typeface="Comic Sans MS" pitchFamily="66" charset="0"/>
                  </a:endParaRPr>
                </a:p>
              </p:txBody>
            </p:sp>
          </p:grpSp>
          <p:grpSp>
            <p:nvGrpSpPr>
              <p:cNvPr id="282715" name="Groep 49"/>
              <p:cNvGrpSpPr>
                <a:grpSpLocks/>
              </p:cNvGrpSpPr>
              <p:nvPr/>
            </p:nvGrpSpPr>
            <p:grpSpPr bwMode="auto">
              <a:xfrm>
                <a:off x="1058" y="3839"/>
                <a:ext cx="849" cy="481"/>
                <a:chOff x="2168508" y="1824026"/>
                <a:chExt cx="1347798" cy="763294"/>
              </a:xfrm>
            </p:grpSpPr>
            <p:sp>
              <p:nvSpPr>
                <p:cNvPr id="51" name="Tekstvak 50"/>
                <p:cNvSpPr txBox="1"/>
                <p:nvPr/>
              </p:nvSpPr>
              <p:spPr>
                <a:xfrm>
                  <a:off x="2184383" y="1824025"/>
                  <a:ext cx="785818"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235</a:t>
                  </a:r>
                </a:p>
              </p:txBody>
            </p:sp>
            <p:sp>
              <p:nvSpPr>
                <p:cNvPr id="52" name="Tekstvak 51"/>
                <p:cNvSpPr txBox="1"/>
                <p:nvPr/>
              </p:nvSpPr>
              <p:spPr>
                <a:xfrm>
                  <a:off x="2811450" y="1890674"/>
                  <a:ext cx="704855" cy="579215"/>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U</a:t>
                  </a:r>
                </a:p>
              </p:txBody>
            </p:sp>
            <p:sp>
              <p:nvSpPr>
                <p:cNvPr id="53" name="Tekstvak 52"/>
                <p:cNvSpPr txBox="1"/>
                <p:nvPr/>
              </p:nvSpPr>
              <p:spPr>
                <a:xfrm>
                  <a:off x="2168508" y="2130295"/>
                  <a:ext cx="785818"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92</a:t>
                  </a:r>
                </a:p>
              </p:txBody>
            </p:sp>
          </p:grpSp>
          <p:sp>
            <p:nvSpPr>
              <p:cNvPr id="56" name="Text Box 8"/>
              <p:cNvSpPr txBox="1">
                <a:spLocks noChangeArrowheads="1"/>
              </p:cNvSpPr>
              <p:nvPr/>
            </p:nvSpPr>
            <p:spPr bwMode="auto">
              <a:xfrm>
                <a:off x="830" y="3926"/>
                <a:ext cx="362"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dirty="0">
                    <a:solidFill>
                      <a:srgbClr val="000000"/>
                    </a:solidFill>
                  </a:rPr>
                  <a:t> </a:t>
                </a:r>
                <a:r>
                  <a:rPr lang="nl-NL" sz="2800" b="1" dirty="0">
                    <a:solidFill>
                      <a:srgbClr val="000000"/>
                    </a:solidFill>
                    <a:effectLst>
                      <a:outerShdw blurRad="38100" dist="38100" dir="2700000" algn="tl">
                        <a:srgbClr val="000000">
                          <a:alpha val="43137"/>
                        </a:srgbClr>
                      </a:outerShdw>
                    </a:effectLst>
                  </a:rPr>
                  <a:t>+</a:t>
                </a:r>
              </a:p>
            </p:txBody>
          </p:sp>
        </p:grpSp>
        <p:grpSp>
          <p:nvGrpSpPr>
            <p:cNvPr id="282727" name="Group 103"/>
            <p:cNvGrpSpPr>
              <a:grpSpLocks/>
            </p:cNvGrpSpPr>
            <p:nvPr/>
          </p:nvGrpSpPr>
          <p:grpSpPr bwMode="auto">
            <a:xfrm>
              <a:off x="1951" y="3810"/>
              <a:ext cx="2812" cy="498"/>
              <a:chOff x="1951" y="3810"/>
              <a:chExt cx="2812" cy="498"/>
            </a:xfrm>
          </p:grpSpPr>
          <p:grpSp>
            <p:nvGrpSpPr>
              <p:cNvPr id="282645" name="Groep 56"/>
              <p:cNvGrpSpPr>
                <a:grpSpLocks/>
              </p:cNvGrpSpPr>
              <p:nvPr/>
            </p:nvGrpSpPr>
            <p:grpSpPr bwMode="auto">
              <a:xfrm>
                <a:off x="2356" y="3827"/>
                <a:ext cx="990" cy="481"/>
                <a:chOff x="3143240" y="1643050"/>
                <a:chExt cx="1571636" cy="763294"/>
              </a:xfrm>
            </p:grpSpPr>
            <p:sp>
              <p:nvSpPr>
                <p:cNvPr id="82" name="Tekstvak 81"/>
                <p:cNvSpPr txBox="1"/>
                <p:nvPr/>
              </p:nvSpPr>
              <p:spPr>
                <a:xfrm>
                  <a:off x="3159115" y="1643049"/>
                  <a:ext cx="785817"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141</a:t>
                  </a:r>
                </a:p>
              </p:txBody>
            </p:sp>
            <p:sp>
              <p:nvSpPr>
                <p:cNvPr id="83" name="Tekstvak 82"/>
                <p:cNvSpPr txBox="1"/>
                <p:nvPr/>
              </p:nvSpPr>
              <p:spPr>
                <a:xfrm>
                  <a:off x="3786181" y="1709698"/>
                  <a:ext cx="928695" cy="579215"/>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Ba</a:t>
                  </a:r>
                </a:p>
              </p:txBody>
            </p:sp>
            <p:sp>
              <p:nvSpPr>
                <p:cNvPr id="84" name="Tekstvak 83"/>
                <p:cNvSpPr txBox="1"/>
                <p:nvPr/>
              </p:nvSpPr>
              <p:spPr>
                <a:xfrm>
                  <a:off x="3143240" y="1949319"/>
                  <a:ext cx="785817"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56</a:t>
                  </a:r>
                </a:p>
              </p:txBody>
            </p:sp>
          </p:grpSp>
          <p:cxnSp>
            <p:nvCxnSpPr>
              <p:cNvPr id="78" name="Rechte verbindingslijn met pijl 77"/>
              <p:cNvCxnSpPr/>
              <p:nvPr/>
            </p:nvCxnSpPr>
            <p:spPr>
              <a:xfrm>
                <a:off x="1951" y="4073"/>
                <a:ext cx="405" cy="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2726" name="Group 102"/>
              <p:cNvGrpSpPr>
                <a:grpSpLocks/>
              </p:cNvGrpSpPr>
              <p:nvPr/>
            </p:nvGrpSpPr>
            <p:grpSpPr bwMode="auto">
              <a:xfrm>
                <a:off x="3176" y="3810"/>
                <a:ext cx="1587" cy="481"/>
                <a:chOff x="3288" y="3810"/>
                <a:chExt cx="1587" cy="481"/>
              </a:xfrm>
            </p:grpSpPr>
            <p:grpSp>
              <p:nvGrpSpPr>
                <p:cNvPr id="282646" name="Groep 49"/>
                <p:cNvGrpSpPr>
                  <a:grpSpLocks/>
                </p:cNvGrpSpPr>
                <p:nvPr/>
              </p:nvGrpSpPr>
              <p:grpSpPr bwMode="auto">
                <a:xfrm>
                  <a:off x="3437" y="3810"/>
                  <a:ext cx="849" cy="481"/>
                  <a:chOff x="2168508" y="1824026"/>
                  <a:chExt cx="1347798" cy="763294"/>
                </a:xfrm>
              </p:grpSpPr>
              <p:sp>
                <p:nvSpPr>
                  <p:cNvPr id="79" name="Tekstvak 78"/>
                  <p:cNvSpPr txBox="1"/>
                  <p:nvPr/>
                </p:nvSpPr>
                <p:spPr>
                  <a:xfrm>
                    <a:off x="2184382" y="1824026"/>
                    <a:ext cx="785819"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92</a:t>
                    </a:r>
                  </a:p>
                </p:txBody>
              </p:sp>
              <p:sp>
                <p:nvSpPr>
                  <p:cNvPr id="80" name="Tekstvak 79"/>
                  <p:cNvSpPr txBox="1"/>
                  <p:nvPr/>
                </p:nvSpPr>
                <p:spPr>
                  <a:xfrm>
                    <a:off x="2811450" y="1890675"/>
                    <a:ext cx="704855" cy="579214"/>
                  </a:xfrm>
                  <a:prstGeom prst="rect">
                    <a:avLst/>
                  </a:prstGeom>
                  <a:noFill/>
                </p:spPr>
                <p:txBody>
                  <a:bodyPr>
                    <a:spAutoFit/>
                  </a:bodyPr>
                  <a:lstStyle/>
                  <a:p>
                    <a:pPr fontAlgn="base">
                      <a:spcBef>
                        <a:spcPct val="0"/>
                      </a:spcBef>
                      <a:spcAft>
                        <a:spcPct val="0"/>
                      </a:spcAft>
                      <a:defRPr/>
                    </a:pPr>
                    <a:r>
                      <a:rPr lang="nl-NL" sz="3200" b="1" dirty="0">
                        <a:solidFill>
                          <a:srgbClr val="FF0000"/>
                        </a:solidFill>
                        <a:effectLst>
                          <a:outerShdw blurRad="38100" dist="38100" dir="2700000" algn="tl">
                            <a:srgbClr val="000000">
                              <a:alpha val="43137"/>
                            </a:srgbClr>
                          </a:outerShdw>
                        </a:effectLst>
                        <a:latin typeface="Comic Sans MS" pitchFamily="66" charset="0"/>
                      </a:rPr>
                      <a:t>Kr</a:t>
                    </a:r>
                  </a:p>
                </p:txBody>
              </p:sp>
              <p:sp>
                <p:nvSpPr>
                  <p:cNvPr id="81" name="Tekstvak 80"/>
                  <p:cNvSpPr txBox="1"/>
                  <p:nvPr/>
                </p:nvSpPr>
                <p:spPr>
                  <a:xfrm>
                    <a:off x="2168507" y="2130295"/>
                    <a:ext cx="785819" cy="457024"/>
                  </a:xfrm>
                  <a:prstGeom prst="rect">
                    <a:avLst/>
                  </a:prstGeom>
                  <a:noFill/>
                </p:spPr>
                <p:txBody>
                  <a:bodyPr>
                    <a:spAutoFit/>
                  </a:bodyPr>
                  <a:lstStyle/>
                  <a:p>
                    <a:pPr algn="r" fontAlgn="base">
                      <a:spcBef>
                        <a:spcPct val="0"/>
                      </a:spcBef>
                      <a:spcAft>
                        <a:spcPct val="0"/>
                      </a:spcAft>
                      <a:defRPr/>
                    </a:pPr>
                    <a:r>
                      <a:rPr lang="nl-NL" sz="2400" b="1" dirty="0">
                        <a:solidFill>
                          <a:srgbClr val="FF0000"/>
                        </a:solidFill>
                        <a:effectLst>
                          <a:outerShdw blurRad="38100" dist="38100" dir="2700000" algn="tl">
                            <a:srgbClr val="000000">
                              <a:alpha val="43137"/>
                            </a:srgbClr>
                          </a:outerShdw>
                        </a:effectLst>
                        <a:latin typeface="Comic Sans MS" pitchFamily="66" charset="0"/>
                      </a:rPr>
                      <a:t>36</a:t>
                    </a:r>
                  </a:p>
                </p:txBody>
              </p:sp>
            </p:grpSp>
            <p:sp>
              <p:nvSpPr>
                <p:cNvPr id="282722" name="Rectangle 98"/>
                <p:cNvSpPr>
                  <a:spLocks noChangeArrowheads="1"/>
                </p:cNvSpPr>
                <p:nvPr/>
              </p:nvSpPr>
              <p:spPr bwMode="auto">
                <a:xfrm>
                  <a:off x="3288" y="3930"/>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2400" b="1">
                      <a:solidFill>
                        <a:srgbClr val="000000"/>
                      </a:solidFill>
                      <a:effectLst>
                        <a:outerShdw blurRad="38100" dist="38100" dir="2700000" algn="tl">
                          <a:srgbClr val="FFFFFF"/>
                        </a:outerShdw>
                      </a:effectLst>
                    </a:rPr>
                    <a:t>+</a:t>
                  </a:r>
                </a:p>
              </p:txBody>
            </p:sp>
            <p:grpSp>
              <p:nvGrpSpPr>
                <p:cNvPr id="282725" name="Group 101"/>
                <p:cNvGrpSpPr>
                  <a:grpSpLocks/>
                </p:cNvGrpSpPr>
                <p:nvPr/>
              </p:nvGrpSpPr>
              <p:grpSpPr bwMode="auto">
                <a:xfrm>
                  <a:off x="4214" y="3858"/>
                  <a:ext cx="661" cy="365"/>
                  <a:chOff x="4286" y="3858"/>
                  <a:chExt cx="661" cy="365"/>
                </a:xfrm>
              </p:grpSpPr>
              <p:sp>
                <p:nvSpPr>
                  <p:cNvPr id="282723" name="Rectangle 99"/>
                  <p:cNvSpPr>
                    <a:spLocks noChangeArrowheads="1"/>
                  </p:cNvSpPr>
                  <p:nvPr/>
                </p:nvSpPr>
                <p:spPr bwMode="auto">
                  <a:xfrm>
                    <a:off x="4286" y="3929"/>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2400" b="1">
                        <a:solidFill>
                          <a:srgbClr val="000000"/>
                        </a:solidFill>
                        <a:effectLst>
                          <a:outerShdw blurRad="38100" dist="38100" dir="2700000" algn="tl">
                            <a:srgbClr val="FFFFFF"/>
                          </a:outerShdw>
                        </a:effectLst>
                      </a:rPr>
                      <a:t>+</a:t>
                    </a:r>
                  </a:p>
                </p:txBody>
              </p:sp>
              <p:sp>
                <p:nvSpPr>
                  <p:cNvPr id="282724" name="Rectangle 100"/>
                  <p:cNvSpPr>
                    <a:spLocks noChangeArrowheads="1"/>
                  </p:cNvSpPr>
                  <p:nvPr/>
                </p:nvSpPr>
                <p:spPr bwMode="auto">
                  <a:xfrm>
                    <a:off x="4430" y="3858"/>
                    <a:ext cx="5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3200" b="1">
                        <a:solidFill>
                          <a:srgbClr val="000000"/>
                        </a:solidFill>
                        <a:effectLst>
                          <a:outerShdw blurRad="38100" dist="38100" dir="2700000" algn="tl">
                            <a:srgbClr val="FFFFFF"/>
                          </a:outerShdw>
                        </a:effectLst>
                        <a:latin typeface="Comic Sans MS" pitchFamily="66" charset="0"/>
                      </a:rPr>
                      <a:t>3</a:t>
                    </a:r>
                    <a:r>
                      <a:rPr lang="nl-NL" altLang="nl-NL" sz="3200" b="1">
                        <a:solidFill>
                          <a:srgbClr val="FF0000"/>
                        </a:solidFill>
                        <a:effectLst>
                          <a:outerShdw blurRad="38100" dist="38100" dir="2700000" algn="tl">
                            <a:srgbClr val="000000"/>
                          </a:outerShdw>
                        </a:effectLst>
                        <a:latin typeface="Comic Sans MS" pitchFamily="66" charset="0"/>
                      </a:rPr>
                      <a:t> </a:t>
                    </a:r>
                    <a:r>
                      <a:rPr lang="nl-NL" altLang="nl-NL" sz="3200" b="1">
                        <a:solidFill>
                          <a:srgbClr val="3333CC"/>
                        </a:solidFill>
                        <a:effectLst>
                          <a:outerShdw blurRad="38100" dist="38100" dir="2700000" algn="tl">
                            <a:srgbClr val="000000"/>
                          </a:outerShdw>
                        </a:effectLst>
                        <a:latin typeface="Comic Sans MS" pitchFamily="66" charset="0"/>
                      </a:rPr>
                      <a:t>n</a:t>
                    </a:r>
                  </a:p>
                </p:txBody>
              </p:sp>
            </p:grpSp>
          </p:grpSp>
        </p:grpSp>
      </p:grpSp>
    </p:spTree>
    <p:extLst>
      <p:ext uri="{BB962C8B-B14F-4D97-AF65-F5344CB8AC3E}">
        <p14:creationId xmlns:p14="http://schemas.microsoft.com/office/powerpoint/2010/main" val="3218092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57"/>
                                        </p:tgtEl>
                                        <p:attrNameLst>
                                          <p:attrName>style.visibility</p:attrName>
                                        </p:attrNameLst>
                                      </p:cBhvr>
                                      <p:to>
                                        <p:strVal val="visible"/>
                                      </p:to>
                                    </p:set>
                                    <p:animEffect transition="in" filter="wipe(left)">
                                      <p:cBhvr>
                                        <p:cTn id="7" dur="1000"/>
                                        <p:tgtEl>
                                          <p:spTgt spid="309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0"/>
                                        </p:tgtEl>
                                        <p:attrNameLst>
                                          <p:attrName>style.visibility</p:attrName>
                                        </p:attrNameLst>
                                      </p:cBhvr>
                                      <p:to>
                                        <p:strVal val="visible"/>
                                      </p:to>
                                    </p:set>
                                    <p:animEffect transition="in" filter="wipe(left)">
                                      <p:cBhvr>
                                        <p:cTn id="12" dur="500"/>
                                        <p:tgtEl>
                                          <p:spTgt spid="309250"/>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09259"/>
                                        </p:tgtEl>
                                        <p:attrNameLst>
                                          <p:attrName>style.visibility</p:attrName>
                                        </p:attrNameLst>
                                      </p:cBhvr>
                                      <p:to>
                                        <p:strVal val="visible"/>
                                      </p:to>
                                    </p:set>
                                    <p:animEffect transition="in" filter="wipe(left)">
                                      <p:cBhvr>
                                        <p:cTn id="16" dur="500"/>
                                        <p:tgtEl>
                                          <p:spTgt spid="309259"/>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09288"/>
                                        </p:tgtEl>
                                        <p:attrNameLst>
                                          <p:attrName>style.visibility</p:attrName>
                                        </p:attrNameLst>
                                      </p:cBhvr>
                                      <p:to>
                                        <p:strVal val="visible"/>
                                      </p:to>
                                    </p:set>
                                    <p:animEffect transition="in" filter="wipe(left)">
                                      <p:cBhvr>
                                        <p:cTn id="20" dur="1000"/>
                                        <p:tgtEl>
                                          <p:spTgt spid="3092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9282"/>
                                        </p:tgtEl>
                                        <p:attrNameLst>
                                          <p:attrName>style.visibility</p:attrName>
                                        </p:attrNameLst>
                                      </p:cBhvr>
                                      <p:to>
                                        <p:strVal val="visible"/>
                                      </p:to>
                                    </p:set>
                                    <p:animEffect transition="in" filter="wipe(up)">
                                      <p:cBhvr>
                                        <p:cTn id="25" dur="500"/>
                                        <p:tgtEl>
                                          <p:spTgt spid="309282"/>
                                        </p:tgtEl>
                                      </p:cBhvr>
                                    </p:animEffect>
                                  </p:childTnLst>
                                  <p:subTnLst>
                                    <p:set>
                                      <p:cBhvr override="childStyle">
                                        <p:cTn dur="1" fill="hold" display="0" masterRel="nextClick" afterEffect="1"/>
                                        <p:tgtEl>
                                          <p:spTgt spid="309282"/>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9258"/>
                                        </p:tgtEl>
                                        <p:attrNameLst>
                                          <p:attrName>style.visibility</p:attrName>
                                        </p:attrNameLst>
                                      </p:cBhvr>
                                      <p:to>
                                        <p:strVal val="visible"/>
                                      </p:to>
                                    </p:set>
                                    <p:anim calcmode="lin" valueType="num">
                                      <p:cBhvr additive="base">
                                        <p:cTn id="30" dur="1000" fill="hold"/>
                                        <p:tgtEl>
                                          <p:spTgt spid="309258"/>
                                        </p:tgtEl>
                                        <p:attrNameLst>
                                          <p:attrName>ppt_x</p:attrName>
                                        </p:attrNameLst>
                                      </p:cBhvr>
                                      <p:tavLst>
                                        <p:tav tm="0">
                                          <p:val>
                                            <p:strVal val="#ppt_x"/>
                                          </p:val>
                                        </p:tav>
                                        <p:tav tm="100000">
                                          <p:val>
                                            <p:strVal val="#ppt_x"/>
                                          </p:val>
                                        </p:tav>
                                      </p:tavLst>
                                    </p:anim>
                                    <p:anim calcmode="lin" valueType="num">
                                      <p:cBhvr additive="base">
                                        <p:cTn id="31" dur="1000" fill="hold"/>
                                        <p:tgtEl>
                                          <p:spTgt spid="30925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09283"/>
                                        </p:tgtEl>
                                        <p:attrNameLst>
                                          <p:attrName>style.visibility</p:attrName>
                                        </p:attrNameLst>
                                      </p:cBhvr>
                                      <p:to>
                                        <p:strVal val="visible"/>
                                      </p:to>
                                    </p:set>
                                    <p:animEffect transition="in" filter="wipe(up)">
                                      <p:cBhvr>
                                        <p:cTn id="36" dur="500"/>
                                        <p:tgtEl>
                                          <p:spTgt spid="309283"/>
                                        </p:tgtEl>
                                      </p:cBhvr>
                                    </p:animEffect>
                                  </p:childTnLst>
                                  <p:subTnLst>
                                    <p:set>
                                      <p:cBhvr override="childStyle">
                                        <p:cTn dur="1" fill="hold" display="0" masterRel="nextClick" afterEffect="1"/>
                                        <p:tgtEl>
                                          <p:spTgt spid="309283"/>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9280"/>
                                        </p:tgtEl>
                                        <p:attrNameLst>
                                          <p:attrName>style.visibility</p:attrName>
                                        </p:attrNameLst>
                                      </p:cBhvr>
                                      <p:to>
                                        <p:strVal val="visible"/>
                                      </p:to>
                                    </p:set>
                                    <p:anim calcmode="lin" valueType="num">
                                      <p:cBhvr additive="base">
                                        <p:cTn id="41" dur="1000" fill="hold"/>
                                        <p:tgtEl>
                                          <p:spTgt spid="309280"/>
                                        </p:tgtEl>
                                        <p:attrNameLst>
                                          <p:attrName>ppt_x</p:attrName>
                                        </p:attrNameLst>
                                      </p:cBhvr>
                                      <p:tavLst>
                                        <p:tav tm="0">
                                          <p:val>
                                            <p:strVal val="#ppt_x"/>
                                          </p:val>
                                        </p:tav>
                                        <p:tav tm="100000">
                                          <p:val>
                                            <p:strVal val="#ppt_x"/>
                                          </p:val>
                                        </p:tav>
                                      </p:tavLst>
                                    </p:anim>
                                    <p:anim calcmode="lin" valueType="num">
                                      <p:cBhvr additive="base">
                                        <p:cTn id="42" dur="1000" fill="hold"/>
                                        <p:tgtEl>
                                          <p:spTgt spid="30928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9284"/>
                                        </p:tgtEl>
                                        <p:attrNameLst>
                                          <p:attrName>style.visibility</p:attrName>
                                        </p:attrNameLst>
                                      </p:cBhvr>
                                      <p:to>
                                        <p:strVal val="visible"/>
                                      </p:to>
                                    </p:set>
                                    <p:animEffect transition="in" filter="wipe(up)">
                                      <p:cBhvr>
                                        <p:cTn id="47" dur="500"/>
                                        <p:tgtEl>
                                          <p:spTgt spid="309284"/>
                                        </p:tgtEl>
                                      </p:cBhvr>
                                    </p:animEffect>
                                  </p:childTnLst>
                                  <p:subTnLst>
                                    <p:set>
                                      <p:cBhvr override="childStyle">
                                        <p:cTn dur="1" fill="hold" display="0" masterRel="nextClick" afterEffect="1"/>
                                        <p:tgtEl>
                                          <p:spTgt spid="309284"/>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09286"/>
                                        </p:tgtEl>
                                        <p:attrNameLst>
                                          <p:attrName>style.visibility</p:attrName>
                                        </p:attrNameLst>
                                      </p:cBhvr>
                                      <p:to>
                                        <p:strVal val="visible"/>
                                      </p:to>
                                    </p:set>
                                    <p:animEffect transition="in" filter="wipe(up)">
                                      <p:cBhvr>
                                        <p:cTn id="52" dur="500"/>
                                        <p:tgtEl>
                                          <p:spTgt spid="309286"/>
                                        </p:tgtEl>
                                      </p:cBhvr>
                                    </p:animEffect>
                                  </p:childTnLst>
                                  <p:subTnLst>
                                    <p:set>
                                      <p:cBhvr override="childStyle">
                                        <p:cTn dur="1" fill="hold" display="0" masterRel="nextClick" afterEffect="1"/>
                                        <p:tgtEl>
                                          <p:spTgt spid="309286"/>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9281"/>
                                        </p:tgtEl>
                                        <p:attrNameLst>
                                          <p:attrName>style.visibility</p:attrName>
                                        </p:attrNameLst>
                                      </p:cBhvr>
                                      <p:to>
                                        <p:strVal val="visible"/>
                                      </p:to>
                                    </p:set>
                                    <p:anim calcmode="lin" valueType="num">
                                      <p:cBhvr additive="base">
                                        <p:cTn id="57" dur="1000" fill="hold"/>
                                        <p:tgtEl>
                                          <p:spTgt spid="309281"/>
                                        </p:tgtEl>
                                        <p:attrNameLst>
                                          <p:attrName>ppt_x</p:attrName>
                                        </p:attrNameLst>
                                      </p:cBhvr>
                                      <p:tavLst>
                                        <p:tav tm="0">
                                          <p:val>
                                            <p:strVal val="#ppt_x"/>
                                          </p:val>
                                        </p:tav>
                                        <p:tav tm="100000">
                                          <p:val>
                                            <p:strVal val="#ppt_x"/>
                                          </p:val>
                                        </p:tav>
                                      </p:tavLst>
                                    </p:anim>
                                    <p:anim calcmode="lin" valueType="num">
                                      <p:cBhvr additive="base">
                                        <p:cTn id="58" dur="1000" fill="hold"/>
                                        <p:tgtEl>
                                          <p:spTgt spid="309281"/>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09299"/>
                                        </p:tgtEl>
                                        <p:attrNameLst>
                                          <p:attrName>style.visibility</p:attrName>
                                        </p:attrNameLst>
                                      </p:cBhvr>
                                      <p:to>
                                        <p:strVal val="visible"/>
                                      </p:to>
                                    </p:set>
                                    <p:animEffect transition="in" filter="wipe(up)">
                                      <p:cBhvr>
                                        <p:cTn id="63" dur="500"/>
                                        <p:tgtEl>
                                          <p:spTgt spid="309299"/>
                                        </p:tgtEl>
                                      </p:cBhvr>
                                    </p:animEffect>
                                  </p:childTnLst>
                                  <p:subTnLst>
                                    <p:set>
                                      <p:cBhvr override="childStyle">
                                        <p:cTn dur="1" fill="hold" display="0" masterRel="nextClick" afterEffect="1"/>
                                        <p:tgtEl>
                                          <p:spTgt spid="309299"/>
                                        </p:tgtEl>
                                        <p:attrNameLst>
                                          <p:attrName>style.visibility</p:attrName>
                                        </p:attrNameLst>
                                      </p:cBhvr>
                                      <p:to>
                                        <p:strVal val="hidden"/>
                                      </p:to>
                                    </p:set>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309295"/>
                                        </p:tgtEl>
                                        <p:attrNameLst>
                                          <p:attrName>style.visibility</p:attrName>
                                        </p:attrNameLst>
                                      </p:cBhvr>
                                      <p:to>
                                        <p:strVal val="visible"/>
                                      </p:to>
                                    </p:set>
                                    <p:anim calcmode="lin" valueType="num">
                                      <p:cBhvr additive="base">
                                        <p:cTn id="68" dur="1000" fill="hold"/>
                                        <p:tgtEl>
                                          <p:spTgt spid="309295"/>
                                        </p:tgtEl>
                                        <p:attrNameLst>
                                          <p:attrName>ppt_x</p:attrName>
                                        </p:attrNameLst>
                                      </p:cBhvr>
                                      <p:tavLst>
                                        <p:tav tm="0">
                                          <p:val>
                                            <p:strVal val="1+#ppt_w/2"/>
                                          </p:val>
                                        </p:tav>
                                        <p:tav tm="100000">
                                          <p:val>
                                            <p:strVal val="#ppt_x"/>
                                          </p:val>
                                        </p:tav>
                                      </p:tavLst>
                                    </p:anim>
                                    <p:anim calcmode="lin" valueType="num">
                                      <p:cBhvr additive="base">
                                        <p:cTn id="69" dur="1000" fill="hold"/>
                                        <p:tgtEl>
                                          <p:spTgt spid="309295"/>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09287"/>
                                        </p:tgtEl>
                                        <p:attrNameLst>
                                          <p:attrName>style.visibility</p:attrName>
                                        </p:attrNameLst>
                                      </p:cBhvr>
                                      <p:to>
                                        <p:strVal val="visible"/>
                                      </p:to>
                                    </p:set>
                                    <p:animEffect transition="in" filter="wipe(up)">
                                      <p:cBhvr>
                                        <p:cTn id="74" dur="500"/>
                                        <p:tgtEl>
                                          <p:spTgt spid="309287"/>
                                        </p:tgtEl>
                                      </p:cBhvr>
                                    </p:animEffect>
                                  </p:childTnLst>
                                  <p:subTnLst>
                                    <p:set>
                                      <p:cBhvr override="childStyle">
                                        <p:cTn dur="1" fill="hold" display="0" masterRel="nextClick" afterEffect="1"/>
                                        <p:tgtEl>
                                          <p:spTgt spid="309287"/>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09297"/>
                                        </p:tgtEl>
                                        <p:attrNameLst>
                                          <p:attrName>style.visibility</p:attrName>
                                        </p:attrNameLst>
                                      </p:cBhvr>
                                      <p:to>
                                        <p:strVal val="visible"/>
                                      </p:to>
                                    </p:set>
                                    <p:anim calcmode="lin" valueType="num">
                                      <p:cBhvr additive="base">
                                        <p:cTn id="79" dur="1000" fill="hold"/>
                                        <p:tgtEl>
                                          <p:spTgt spid="309297"/>
                                        </p:tgtEl>
                                        <p:attrNameLst>
                                          <p:attrName>ppt_x</p:attrName>
                                        </p:attrNameLst>
                                      </p:cBhvr>
                                      <p:tavLst>
                                        <p:tav tm="0">
                                          <p:val>
                                            <p:strVal val="1+#ppt_w/2"/>
                                          </p:val>
                                        </p:tav>
                                        <p:tav tm="100000">
                                          <p:val>
                                            <p:strVal val="#ppt_x"/>
                                          </p:val>
                                        </p:tav>
                                      </p:tavLst>
                                    </p:anim>
                                    <p:anim calcmode="lin" valueType="num">
                                      <p:cBhvr additive="base">
                                        <p:cTn id="80" dur="1000" fill="hold"/>
                                        <p:tgtEl>
                                          <p:spTgt spid="309297"/>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09285"/>
                                        </p:tgtEl>
                                        <p:attrNameLst>
                                          <p:attrName>style.visibility</p:attrName>
                                        </p:attrNameLst>
                                      </p:cBhvr>
                                      <p:to>
                                        <p:strVal val="visible"/>
                                      </p:to>
                                    </p:set>
                                    <p:animEffect transition="in" filter="wipe(up)">
                                      <p:cBhvr>
                                        <p:cTn id="85" dur="500"/>
                                        <p:tgtEl>
                                          <p:spTgt spid="309285"/>
                                        </p:tgtEl>
                                      </p:cBhvr>
                                    </p:animEffect>
                                  </p:childTnLst>
                                  <p:subTnLst>
                                    <p:set>
                                      <p:cBhvr override="childStyle">
                                        <p:cTn dur="1" fill="hold" display="0" masterRel="nextClick" afterEffect="1"/>
                                        <p:tgtEl>
                                          <p:spTgt spid="309285"/>
                                        </p:tgtEl>
                                        <p:attrNameLst>
                                          <p:attrName>style.visibility</p:attrName>
                                        </p:attrNameLst>
                                      </p:cBhvr>
                                      <p:to>
                                        <p:strVal val="hidden"/>
                                      </p:to>
                                    </p:set>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309298"/>
                                        </p:tgtEl>
                                        <p:attrNameLst>
                                          <p:attrName>style.visibility</p:attrName>
                                        </p:attrNameLst>
                                      </p:cBhvr>
                                      <p:to>
                                        <p:strVal val="visible"/>
                                      </p:to>
                                    </p:set>
                                    <p:animEffect transition="in" filter="wipe(up)">
                                      <p:cBhvr>
                                        <p:cTn id="90" dur="500"/>
                                        <p:tgtEl>
                                          <p:spTgt spid="309298"/>
                                        </p:tgtEl>
                                      </p:cBhvr>
                                    </p:animEffect>
                                  </p:childTnLst>
                                  <p:subTnLst>
                                    <p:set>
                                      <p:cBhvr override="childStyle">
                                        <p:cTn dur="1" fill="hold" display="0" masterRel="nextClick" afterEffect="1"/>
                                        <p:tgtEl>
                                          <p:spTgt spid="309298"/>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309296"/>
                                        </p:tgtEl>
                                        <p:attrNameLst>
                                          <p:attrName>style.visibility</p:attrName>
                                        </p:attrNameLst>
                                      </p:cBhvr>
                                      <p:to>
                                        <p:strVal val="visible"/>
                                      </p:to>
                                    </p:set>
                                    <p:anim calcmode="lin" valueType="num">
                                      <p:cBhvr additive="base">
                                        <p:cTn id="95" dur="2000" fill="hold"/>
                                        <p:tgtEl>
                                          <p:spTgt spid="309296"/>
                                        </p:tgtEl>
                                        <p:attrNameLst>
                                          <p:attrName>ppt_x</p:attrName>
                                        </p:attrNameLst>
                                      </p:cBhvr>
                                      <p:tavLst>
                                        <p:tav tm="0">
                                          <p:val>
                                            <p:strVal val="1+#ppt_w/2"/>
                                          </p:val>
                                        </p:tav>
                                        <p:tav tm="100000">
                                          <p:val>
                                            <p:strVal val="#ppt_x"/>
                                          </p:val>
                                        </p:tav>
                                      </p:tavLst>
                                    </p:anim>
                                    <p:anim calcmode="lin" valueType="num">
                                      <p:cBhvr additive="base">
                                        <p:cTn id="96" dur="2000" fill="hold"/>
                                        <p:tgtEl>
                                          <p:spTgt spid="309296"/>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09300"/>
                                        </p:tgtEl>
                                        <p:attrNameLst>
                                          <p:attrName>style.visibility</p:attrName>
                                        </p:attrNameLst>
                                      </p:cBhvr>
                                      <p:to>
                                        <p:strVal val="visible"/>
                                      </p:to>
                                    </p:set>
                                    <p:anim calcmode="lin" valueType="num">
                                      <p:cBhvr additive="base">
                                        <p:cTn id="101" dur="1000" fill="hold"/>
                                        <p:tgtEl>
                                          <p:spTgt spid="309300"/>
                                        </p:tgtEl>
                                        <p:attrNameLst>
                                          <p:attrName>ppt_x</p:attrName>
                                        </p:attrNameLst>
                                      </p:cBhvr>
                                      <p:tavLst>
                                        <p:tav tm="0">
                                          <p:val>
                                            <p:strVal val="#ppt_x"/>
                                          </p:val>
                                        </p:tav>
                                        <p:tav tm="100000">
                                          <p:val>
                                            <p:strVal val="#ppt_x"/>
                                          </p:val>
                                        </p:tav>
                                      </p:tavLst>
                                    </p:anim>
                                    <p:anim calcmode="lin" valueType="num">
                                      <p:cBhvr additive="base">
                                        <p:cTn id="102" dur="1000" fill="hold"/>
                                        <p:tgtEl>
                                          <p:spTgt spid="309300"/>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82729"/>
                                        </p:tgtEl>
                                        <p:attrNameLst>
                                          <p:attrName>style.visibility</p:attrName>
                                        </p:attrNameLst>
                                      </p:cBhvr>
                                      <p:to>
                                        <p:strVal val="visible"/>
                                      </p:to>
                                    </p:set>
                                    <p:animEffect transition="in" filter="wipe(left)">
                                      <p:cBhvr>
                                        <p:cTn id="107" dur="1000"/>
                                        <p:tgtEl>
                                          <p:spTgt spid="28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7" grpId="0" autoUpdateAnimBg="0"/>
      <p:bldP spid="309258" grpId="0"/>
      <p:bldP spid="309280" grpId="0"/>
      <p:bldP spid="309281" grpId="0"/>
      <p:bldP spid="309282" grpId="0" animBg="1"/>
      <p:bldP spid="309283" grpId="0" animBg="1"/>
      <p:bldP spid="309284" grpId="0" animBg="1"/>
      <p:bldP spid="309285" grpId="0" animBg="1"/>
      <p:bldP spid="309286" grpId="0" animBg="1"/>
      <p:bldP spid="309287" grpId="0" animBg="1"/>
      <p:bldP spid="309295" grpId="0" animBg="1"/>
      <p:bldP spid="309296" grpId="0" animBg="1"/>
      <p:bldP spid="309297" grpId="0" animBg="1"/>
      <p:bldP spid="309298" grpId="0" animBg="1"/>
      <p:bldP spid="309299" grpId="0" animBg="1"/>
      <p:bldP spid="30930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80963" y="0"/>
            <a:ext cx="9224963" cy="620713"/>
          </a:xfrm>
        </p:spPr>
        <p:txBody>
          <a:bodyPr/>
          <a:lstStyle/>
          <a:p>
            <a:pPr algn="l" eaLnBrk="1" hangingPunct="1">
              <a:defRPr/>
            </a:pPr>
            <a:r>
              <a:rPr lang="en-US" sz="3200" b="1" u="sng" dirty="0">
                <a:solidFill>
                  <a:srgbClr val="FF3300"/>
                </a:solidFill>
                <a:effectLst>
                  <a:outerShdw blurRad="38100" dist="38100" dir="2700000" algn="tl">
                    <a:srgbClr val="000000"/>
                  </a:outerShdw>
                </a:effectLst>
              </a:rPr>
              <a:t>Kernfusie</a:t>
            </a:r>
            <a:r>
              <a:rPr lang="en-US" sz="3200" b="1" dirty="0">
                <a:solidFill>
                  <a:srgbClr val="FF3300"/>
                </a:solidFill>
                <a:effectLst>
                  <a:outerShdw blurRad="38100" dist="38100" dir="2700000" algn="tl">
                    <a:srgbClr val="000000"/>
                  </a:outerShdw>
                </a:effectLst>
              </a:rPr>
              <a:t> van kleine </a:t>
            </a:r>
            <a:r>
              <a:rPr lang="en-US" sz="3200" b="1" dirty="0" err="1">
                <a:solidFill>
                  <a:srgbClr val="FF3300"/>
                </a:solidFill>
                <a:effectLst>
                  <a:outerShdw blurRad="38100" dist="38100" dir="2700000" algn="tl">
                    <a:srgbClr val="000000"/>
                  </a:outerShdw>
                </a:effectLst>
              </a:rPr>
              <a:t>kernen</a:t>
            </a:r>
            <a:r>
              <a:rPr lang="en-US" sz="3200" b="1" dirty="0">
                <a:solidFill>
                  <a:srgbClr val="FF3300"/>
                </a:solidFill>
                <a:effectLst>
                  <a:outerShdw blurRad="38100" dist="38100" dir="2700000" algn="tl">
                    <a:srgbClr val="000000"/>
                  </a:outerShdw>
                </a:effectLst>
              </a:rPr>
              <a:t> (op de </a:t>
            </a:r>
            <a:r>
              <a:rPr lang="en-US" sz="3200" b="1" dirty="0" err="1">
                <a:solidFill>
                  <a:srgbClr val="FF3300"/>
                </a:solidFill>
                <a:effectLst>
                  <a:outerShdw blurRad="38100" dist="38100" dir="2700000" algn="tl">
                    <a:srgbClr val="000000"/>
                  </a:outerShdw>
                </a:effectLst>
              </a:rPr>
              <a:t>zon</a:t>
            </a:r>
            <a:r>
              <a:rPr lang="en-US" sz="3200" b="1" dirty="0">
                <a:solidFill>
                  <a:srgbClr val="FF3300"/>
                </a:solidFill>
                <a:effectLst>
                  <a:outerShdw blurRad="38100" dist="38100" dir="2700000" algn="tl">
                    <a:srgbClr val="000000"/>
                  </a:outerShdw>
                </a:effectLst>
              </a:rPr>
              <a:t> </a:t>
            </a:r>
            <a:r>
              <a:rPr lang="en-US" sz="3200" b="1" dirty="0" err="1">
                <a:solidFill>
                  <a:srgbClr val="FF3300"/>
                </a:solidFill>
                <a:effectLst>
                  <a:outerShdw blurRad="38100" dist="38100" dir="2700000" algn="tl">
                    <a:srgbClr val="000000"/>
                  </a:outerShdw>
                </a:effectLst>
              </a:rPr>
              <a:t>o.a</a:t>
            </a:r>
            <a:r>
              <a:rPr lang="en-US" sz="3200" b="1" dirty="0">
                <a:solidFill>
                  <a:srgbClr val="FF3300"/>
                </a:solidFill>
                <a:effectLst>
                  <a:outerShdw blurRad="38100" dist="38100" dir="2700000" algn="tl">
                    <a:srgbClr val="000000"/>
                  </a:outerShdw>
                </a:effectLst>
              </a:rPr>
              <a:t>.)</a:t>
            </a:r>
            <a:endParaRPr lang="nl-NL" sz="3200" b="1" dirty="0">
              <a:solidFill>
                <a:srgbClr val="FF3300"/>
              </a:solidFill>
              <a:effectLst>
                <a:outerShdw blurRad="38100" dist="38100" dir="2700000" algn="tl">
                  <a:srgbClr val="000000"/>
                </a:outerShdw>
              </a:effectLst>
            </a:endParaRPr>
          </a:p>
        </p:txBody>
      </p:sp>
      <p:grpSp>
        <p:nvGrpSpPr>
          <p:cNvPr id="311299" name="Group 3"/>
          <p:cNvGrpSpPr>
            <a:grpSpLocks/>
          </p:cNvGrpSpPr>
          <p:nvPr/>
        </p:nvGrpSpPr>
        <p:grpSpPr bwMode="auto">
          <a:xfrm>
            <a:off x="752475" y="2565400"/>
            <a:ext cx="7780338" cy="1922463"/>
            <a:chOff x="545" y="1570"/>
            <a:chExt cx="4901" cy="1211"/>
          </a:xfrm>
        </p:grpSpPr>
        <p:grpSp>
          <p:nvGrpSpPr>
            <p:cNvPr id="284677" name="Group 4"/>
            <p:cNvGrpSpPr>
              <a:grpSpLocks/>
            </p:cNvGrpSpPr>
            <p:nvPr/>
          </p:nvGrpSpPr>
          <p:grpSpPr bwMode="auto">
            <a:xfrm>
              <a:off x="545" y="2096"/>
              <a:ext cx="196" cy="212"/>
              <a:chOff x="1474" y="1888"/>
              <a:chExt cx="196" cy="212"/>
            </a:xfrm>
          </p:grpSpPr>
          <p:sp>
            <p:nvSpPr>
              <p:cNvPr id="284695" name="Oval 5"/>
              <p:cNvSpPr>
                <a:spLocks noChangeAspect="1" noChangeArrowheads="1"/>
              </p:cNvSpPr>
              <p:nvPr/>
            </p:nvSpPr>
            <p:spPr bwMode="auto">
              <a:xfrm>
                <a:off x="1474" y="1888"/>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96" name="Oval 6"/>
              <p:cNvSpPr>
                <a:spLocks noChangeAspect="1" noChangeArrowheads="1"/>
              </p:cNvSpPr>
              <p:nvPr/>
            </p:nvSpPr>
            <p:spPr bwMode="auto">
              <a:xfrm>
                <a:off x="1557" y="1987"/>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84678" name="Group 7"/>
            <p:cNvGrpSpPr>
              <a:grpSpLocks/>
            </p:cNvGrpSpPr>
            <p:nvPr/>
          </p:nvGrpSpPr>
          <p:grpSpPr bwMode="auto">
            <a:xfrm>
              <a:off x="1479" y="2064"/>
              <a:ext cx="249" cy="242"/>
              <a:chOff x="2336" y="1986"/>
              <a:chExt cx="249" cy="242"/>
            </a:xfrm>
          </p:grpSpPr>
          <p:sp>
            <p:nvSpPr>
              <p:cNvPr id="284692" name="Oval 8"/>
              <p:cNvSpPr>
                <a:spLocks noChangeAspect="1" noChangeArrowheads="1"/>
              </p:cNvSpPr>
              <p:nvPr/>
            </p:nvSpPr>
            <p:spPr bwMode="auto">
              <a:xfrm>
                <a:off x="2336" y="2115"/>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93" name="Oval 9"/>
              <p:cNvSpPr>
                <a:spLocks noChangeAspect="1" noChangeArrowheads="1"/>
              </p:cNvSpPr>
              <p:nvPr/>
            </p:nvSpPr>
            <p:spPr bwMode="auto">
              <a:xfrm>
                <a:off x="2373" y="1986"/>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94" name="Oval 10"/>
              <p:cNvSpPr>
                <a:spLocks noChangeAspect="1" noChangeArrowheads="1"/>
              </p:cNvSpPr>
              <p:nvPr/>
            </p:nvSpPr>
            <p:spPr bwMode="auto">
              <a:xfrm>
                <a:off x="2472" y="206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84679" name="Group 11"/>
            <p:cNvGrpSpPr>
              <a:grpSpLocks/>
            </p:cNvGrpSpPr>
            <p:nvPr/>
          </p:nvGrpSpPr>
          <p:grpSpPr bwMode="auto">
            <a:xfrm>
              <a:off x="2808" y="2027"/>
              <a:ext cx="294" cy="278"/>
              <a:chOff x="3334" y="1912"/>
              <a:chExt cx="294" cy="278"/>
            </a:xfrm>
          </p:grpSpPr>
          <p:sp>
            <p:nvSpPr>
              <p:cNvPr id="284688" name="Oval 12"/>
              <p:cNvSpPr>
                <a:spLocks noChangeAspect="1" noChangeArrowheads="1"/>
              </p:cNvSpPr>
              <p:nvPr/>
            </p:nvSpPr>
            <p:spPr bwMode="auto">
              <a:xfrm>
                <a:off x="3416" y="1912"/>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89" name="Oval 13"/>
              <p:cNvSpPr>
                <a:spLocks noChangeAspect="1" noChangeArrowheads="1"/>
              </p:cNvSpPr>
              <p:nvPr/>
            </p:nvSpPr>
            <p:spPr bwMode="auto">
              <a:xfrm>
                <a:off x="3515" y="197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90" name="Oval 14"/>
              <p:cNvSpPr>
                <a:spLocks noChangeAspect="1" noChangeArrowheads="1"/>
              </p:cNvSpPr>
              <p:nvPr/>
            </p:nvSpPr>
            <p:spPr bwMode="auto">
              <a:xfrm>
                <a:off x="3454" y="2077"/>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91" name="Oval 15"/>
              <p:cNvSpPr>
                <a:spLocks noChangeAspect="1" noChangeArrowheads="1"/>
              </p:cNvSpPr>
              <p:nvPr/>
            </p:nvSpPr>
            <p:spPr bwMode="auto">
              <a:xfrm>
                <a:off x="3334" y="2024"/>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84680" name="Oval 16"/>
            <p:cNvSpPr>
              <a:spLocks noChangeAspect="1" noChangeArrowheads="1"/>
            </p:cNvSpPr>
            <p:nvPr/>
          </p:nvSpPr>
          <p:spPr bwMode="auto">
            <a:xfrm>
              <a:off x="3606" y="206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84681" name="Group 17"/>
            <p:cNvGrpSpPr>
              <a:grpSpLocks/>
            </p:cNvGrpSpPr>
            <p:nvPr/>
          </p:nvGrpSpPr>
          <p:grpSpPr bwMode="auto">
            <a:xfrm>
              <a:off x="4371" y="1570"/>
              <a:ext cx="1075" cy="1211"/>
              <a:chOff x="3683" y="1071"/>
              <a:chExt cx="1075" cy="1211"/>
            </a:xfrm>
          </p:grpSpPr>
          <p:sp>
            <p:nvSpPr>
              <p:cNvPr id="284686" name="AutoShape 18"/>
              <p:cNvSpPr>
                <a:spLocks noChangeArrowheads="1"/>
              </p:cNvSpPr>
              <p:nvPr/>
            </p:nvSpPr>
            <p:spPr bwMode="auto">
              <a:xfrm>
                <a:off x="3683" y="1071"/>
                <a:ext cx="1075" cy="1211"/>
              </a:xfrm>
              <a:prstGeom prst="irregularSeal1">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4687" name="Text Box 19"/>
              <p:cNvSpPr txBox="1">
                <a:spLocks noChangeArrowheads="1"/>
              </p:cNvSpPr>
              <p:nvPr/>
            </p:nvSpPr>
            <p:spPr bwMode="auto">
              <a:xfrm>
                <a:off x="3814" y="1466"/>
                <a:ext cx="8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energie</a:t>
                </a:r>
              </a:p>
            </p:txBody>
          </p:sp>
        </p:grpSp>
        <p:sp>
          <p:nvSpPr>
            <p:cNvPr id="311316" name="Rectangle 20"/>
            <p:cNvSpPr>
              <a:spLocks noChangeArrowheads="1"/>
            </p:cNvSpPr>
            <p:nvPr/>
          </p:nvSpPr>
          <p:spPr bwMode="auto">
            <a:xfrm>
              <a:off x="2050" y="1920"/>
              <a:ext cx="590" cy="47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cs typeface="Times New Roman" pitchFamily="18" charset="0"/>
                </a:rPr>
                <a:t>→</a:t>
              </a:r>
            </a:p>
          </p:txBody>
        </p:sp>
        <p:sp>
          <p:nvSpPr>
            <p:cNvPr id="311317" name="Rectangle 21"/>
            <p:cNvSpPr>
              <a:spLocks noChangeArrowheads="1"/>
            </p:cNvSpPr>
            <p:nvPr/>
          </p:nvSpPr>
          <p:spPr bwMode="auto">
            <a:xfrm>
              <a:off x="986" y="1965"/>
              <a:ext cx="398" cy="421"/>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000000"/>
                  </a:solidFill>
                  <a:effectLst>
                    <a:outerShdw blurRad="38100" dist="38100" dir="2700000" algn="tl">
                      <a:srgbClr val="FFFFFF"/>
                    </a:outerShdw>
                  </a:effectLst>
                  <a:cs typeface="Times New Roman" pitchFamily="18" charset="0"/>
                </a:rPr>
                <a:t>+</a:t>
              </a:r>
            </a:p>
          </p:txBody>
        </p:sp>
        <p:sp>
          <p:nvSpPr>
            <p:cNvPr id="311318" name="Rectangle 22"/>
            <p:cNvSpPr>
              <a:spLocks noChangeArrowheads="1"/>
            </p:cNvSpPr>
            <p:nvPr/>
          </p:nvSpPr>
          <p:spPr bwMode="auto">
            <a:xfrm>
              <a:off x="3211" y="1947"/>
              <a:ext cx="398" cy="421"/>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000000"/>
                  </a:solidFill>
                  <a:effectLst>
                    <a:outerShdw blurRad="38100" dist="38100" dir="2700000" algn="tl">
                      <a:srgbClr val="FFFFFF"/>
                    </a:outerShdw>
                  </a:effectLst>
                  <a:cs typeface="Times New Roman" pitchFamily="18" charset="0"/>
                </a:rPr>
                <a:t>+</a:t>
              </a:r>
            </a:p>
          </p:txBody>
        </p:sp>
        <p:sp>
          <p:nvSpPr>
            <p:cNvPr id="311319" name="Rectangle 23"/>
            <p:cNvSpPr>
              <a:spLocks noChangeArrowheads="1"/>
            </p:cNvSpPr>
            <p:nvPr/>
          </p:nvSpPr>
          <p:spPr bwMode="auto">
            <a:xfrm>
              <a:off x="3921" y="1941"/>
              <a:ext cx="398" cy="421"/>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000000"/>
                  </a:solidFill>
                  <a:effectLst>
                    <a:outerShdw blurRad="38100" dist="38100" dir="2700000" algn="tl">
                      <a:srgbClr val="FFFFFF"/>
                    </a:outerShdw>
                  </a:effectLst>
                  <a:cs typeface="Times New Roman" pitchFamily="18" charset="0"/>
                </a:rPr>
                <a:t>+</a:t>
              </a:r>
            </a:p>
          </p:txBody>
        </p:sp>
      </p:grpSp>
      <p:sp>
        <p:nvSpPr>
          <p:cNvPr id="311320" name="Text Box 24"/>
          <p:cNvSpPr txBox="1">
            <a:spLocks noChangeArrowheads="1"/>
          </p:cNvSpPr>
          <p:nvPr/>
        </p:nvSpPr>
        <p:spPr bwMode="auto">
          <a:xfrm>
            <a:off x="0" y="765175"/>
            <a:ext cx="88931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Bij miljoenen graden Celcius knallen kleine kernen tegen elkaar en vormen een grotere kern = fusie.</a:t>
            </a:r>
            <a:br>
              <a:rPr lang="nl-NL" altLang="nl-NL" sz="2800" b="1">
                <a:solidFill>
                  <a:srgbClr val="000000"/>
                </a:solidFill>
              </a:rPr>
            </a:br>
            <a:r>
              <a:rPr lang="nl-NL" altLang="nl-NL" sz="2800" b="1">
                <a:solidFill>
                  <a:srgbClr val="000000"/>
                </a:solidFill>
              </a:rPr>
              <a:t>Er ontstaat ook veel warmte-energie!</a:t>
            </a:r>
          </a:p>
        </p:txBody>
      </p:sp>
      <p:sp>
        <p:nvSpPr>
          <p:cNvPr id="284676" name="Text Box 25"/>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426092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wipe(left)">
                                      <p:cBhvr>
                                        <p:cTn id="7" dur="500"/>
                                        <p:tgtEl>
                                          <p:spTgt spid="311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1320"/>
                                        </p:tgtEl>
                                        <p:attrNameLst>
                                          <p:attrName>style.visibility</p:attrName>
                                        </p:attrNameLst>
                                      </p:cBhvr>
                                      <p:to>
                                        <p:strVal val="visible"/>
                                      </p:to>
                                    </p:set>
                                    <p:anim calcmode="lin" valueType="num">
                                      <p:cBhvr additive="base">
                                        <p:cTn id="12" dur="1000" fill="hold"/>
                                        <p:tgtEl>
                                          <p:spTgt spid="311320"/>
                                        </p:tgtEl>
                                        <p:attrNameLst>
                                          <p:attrName>ppt_x</p:attrName>
                                        </p:attrNameLst>
                                      </p:cBhvr>
                                      <p:tavLst>
                                        <p:tav tm="0">
                                          <p:val>
                                            <p:strVal val="0-#ppt_w/2"/>
                                          </p:val>
                                        </p:tav>
                                        <p:tav tm="100000">
                                          <p:val>
                                            <p:strVal val="#ppt_x"/>
                                          </p:val>
                                        </p:tav>
                                      </p:tavLst>
                                    </p:anim>
                                    <p:anim calcmode="lin" valueType="num">
                                      <p:cBhvr additive="base">
                                        <p:cTn id="13" dur="1000" fill="hold"/>
                                        <p:tgtEl>
                                          <p:spTgt spid="31132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11299"/>
                                        </p:tgtEl>
                                        <p:attrNameLst>
                                          <p:attrName>style.visibility</p:attrName>
                                        </p:attrNameLst>
                                      </p:cBhvr>
                                      <p:to>
                                        <p:strVal val="visible"/>
                                      </p:to>
                                    </p:set>
                                    <p:animEffect transition="in" filter="wipe(left)">
                                      <p:cBhvr>
                                        <p:cTn id="18" dur="10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utoUpdateAnimBg="0"/>
      <p:bldP spid="31132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pSp>
        <p:nvGrpSpPr>
          <p:cNvPr id="312322" name="Group 2"/>
          <p:cNvGrpSpPr>
            <a:grpSpLocks/>
          </p:cNvGrpSpPr>
          <p:nvPr/>
        </p:nvGrpSpPr>
        <p:grpSpPr bwMode="auto">
          <a:xfrm>
            <a:off x="684213" y="2628900"/>
            <a:ext cx="5256212" cy="584200"/>
            <a:chOff x="385" y="2069"/>
            <a:chExt cx="3311" cy="368"/>
          </a:xfrm>
        </p:grpSpPr>
        <p:sp>
          <p:nvSpPr>
            <p:cNvPr id="312323" name="Rectangle 3"/>
            <p:cNvSpPr>
              <a:spLocks noChangeArrowheads="1"/>
            </p:cNvSpPr>
            <p:nvPr/>
          </p:nvSpPr>
          <p:spPr bwMode="auto">
            <a:xfrm>
              <a:off x="385" y="2069"/>
              <a:ext cx="703" cy="3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000000"/>
                  </a:solidFill>
                  <a:effectLst>
                    <a:outerShdw blurRad="38100" dist="38100" dir="2700000" algn="tl">
                      <a:srgbClr val="FFFFFF"/>
                    </a:outerShdw>
                  </a:effectLst>
                </a:rPr>
                <a:t>H-2</a:t>
              </a:r>
              <a:endParaRPr lang="nl-NL" sz="3200" b="1">
                <a:solidFill>
                  <a:srgbClr val="000000"/>
                </a:solidFill>
                <a:effectLst>
                  <a:outerShdw blurRad="38100" dist="38100" dir="2700000" algn="tl">
                    <a:srgbClr val="FFFFFF"/>
                  </a:outerShdw>
                </a:effectLst>
              </a:endParaRPr>
            </a:p>
          </p:txBody>
        </p:sp>
        <p:sp>
          <p:nvSpPr>
            <p:cNvPr id="312324" name="Rectangle 4"/>
            <p:cNvSpPr>
              <a:spLocks noChangeArrowheads="1"/>
            </p:cNvSpPr>
            <p:nvPr/>
          </p:nvSpPr>
          <p:spPr bwMode="auto">
            <a:xfrm>
              <a:off x="1292" y="2072"/>
              <a:ext cx="703" cy="3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000000"/>
                  </a:solidFill>
                  <a:effectLst>
                    <a:outerShdw blurRad="38100" dist="38100" dir="2700000" algn="tl">
                      <a:srgbClr val="FFFFFF"/>
                    </a:outerShdw>
                  </a:effectLst>
                </a:rPr>
                <a:t>H-3</a:t>
              </a:r>
              <a:endParaRPr lang="nl-NL" sz="3200" b="1">
                <a:solidFill>
                  <a:srgbClr val="000000"/>
                </a:solidFill>
                <a:effectLst>
                  <a:outerShdw blurRad="38100" dist="38100" dir="2700000" algn="tl">
                    <a:srgbClr val="FFFFFF"/>
                  </a:outerShdw>
                </a:effectLst>
              </a:endParaRPr>
            </a:p>
          </p:txBody>
        </p:sp>
        <p:sp>
          <p:nvSpPr>
            <p:cNvPr id="312325" name="Rectangle 5"/>
            <p:cNvSpPr>
              <a:spLocks noChangeArrowheads="1"/>
            </p:cNvSpPr>
            <p:nvPr/>
          </p:nvSpPr>
          <p:spPr bwMode="auto">
            <a:xfrm>
              <a:off x="2970" y="2074"/>
              <a:ext cx="726" cy="363"/>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000000"/>
                  </a:solidFill>
                  <a:effectLst>
                    <a:outerShdw blurRad="38100" dist="38100" dir="2700000" algn="tl">
                      <a:srgbClr val="FFFFFF"/>
                    </a:outerShdw>
                  </a:effectLst>
                </a:rPr>
                <a:t>??-?</a:t>
              </a:r>
              <a:endParaRPr lang="nl-NL" sz="3200" b="1">
                <a:solidFill>
                  <a:srgbClr val="000000"/>
                </a:solidFill>
                <a:effectLst>
                  <a:outerShdw blurRad="38100" dist="38100" dir="2700000" algn="tl">
                    <a:srgbClr val="FFFFFF"/>
                  </a:outerShdw>
                </a:effectLst>
              </a:endParaRPr>
            </a:p>
          </p:txBody>
        </p:sp>
      </p:grpSp>
      <p:grpSp>
        <p:nvGrpSpPr>
          <p:cNvPr id="312326" name="Group 6"/>
          <p:cNvGrpSpPr>
            <a:grpSpLocks/>
          </p:cNvGrpSpPr>
          <p:nvPr/>
        </p:nvGrpSpPr>
        <p:grpSpPr bwMode="auto">
          <a:xfrm>
            <a:off x="522288" y="1519238"/>
            <a:ext cx="6704012" cy="1117600"/>
            <a:chOff x="329" y="957"/>
            <a:chExt cx="4223" cy="704"/>
          </a:xfrm>
        </p:grpSpPr>
        <p:sp>
          <p:nvSpPr>
            <p:cNvPr id="285739" name="Text Box 7"/>
            <p:cNvSpPr txBox="1">
              <a:spLocks noChangeArrowheads="1"/>
            </p:cNvSpPr>
            <p:nvPr/>
          </p:nvSpPr>
          <p:spPr bwMode="auto">
            <a:xfrm>
              <a:off x="993" y="1136"/>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grpSp>
          <p:nvGrpSpPr>
            <p:cNvPr id="285740" name="Group 8"/>
            <p:cNvGrpSpPr>
              <a:grpSpLocks/>
            </p:cNvGrpSpPr>
            <p:nvPr/>
          </p:nvGrpSpPr>
          <p:grpSpPr bwMode="auto">
            <a:xfrm>
              <a:off x="1337" y="981"/>
              <a:ext cx="681" cy="680"/>
              <a:chOff x="801" y="981"/>
              <a:chExt cx="681" cy="680"/>
            </a:xfrm>
          </p:grpSpPr>
          <p:sp>
            <p:nvSpPr>
              <p:cNvPr id="285752" name="Oval 9" descr="Bol"/>
              <p:cNvSpPr>
                <a:spLocks noChangeAspect="1" noChangeArrowheads="1"/>
              </p:cNvSpPr>
              <p:nvPr/>
            </p:nvSpPr>
            <p:spPr bwMode="auto">
              <a:xfrm>
                <a:off x="801" y="98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53" name="Text Box 10"/>
              <p:cNvSpPr txBox="1">
                <a:spLocks noChangeArrowheads="1"/>
              </p:cNvSpPr>
              <p:nvPr/>
            </p:nvSpPr>
            <p:spPr bwMode="auto">
              <a:xfrm>
                <a:off x="844" y="1068"/>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grpSp>
          <p:nvGrpSpPr>
            <p:cNvPr id="285741" name="Group 11"/>
            <p:cNvGrpSpPr>
              <a:grpSpLocks/>
            </p:cNvGrpSpPr>
            <p:nvPr/>
          </p:nvGrpSpPr>
          <p:grpSpPr bwMode="auto">
            <a:xfrm>
              <a:off x="329" y="957"/>
              <a:ext cx="684" cy="680"/>
              <a:chOff x="-207" y="957"/>
              <a:chExt cx="684" cy="680"/>
            </a:xfrm>
          </p:grpSpPr>
          <p:sp>
            <p:nvSpPr>
              <p:cNvPr id="285750" name="Oval 12" descr="Bol"/>
              <p:cNvSpPr>
                <a:spLocks noChangeAspect="1" noChangeArrowheads="1"/>
              </p:cNvSpPr>
              <p:nvPr/>
            </p:nvSpPr>
            <p:spPr bwMode="auto">
              <a:xfrm>
                <a:off x="-204" y="957"/>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51" name="Text Box 13"/>
              <p:cNvSpPr txBox="1">
                <a:spLocks noChangeArrowheads="1"/>
              </p:cNvSpPr>
              <p:nvPr/>
            </p:nvSpPr>
            <p:spPr bwMode="auto">
              <a:xfrm>
                <a:off x="-207" y="997"/>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grpSp>
          <p:nvGrpSpPr>
            <p:cNvPr id="285742" name="Group 14"/>
            <p:cNvGrpSpPr>
              <a:grpSpLocks/>
            </p:cNvGrpSpPr>
            <p:nvPr/>
          </p:nvGrpSpPr>
          <p:grpSpPr bwMode="auto">
            <a:xfrm>
              <a:off x="2245" y="965"/>
              <a:ext cx="2307" cy="680"/>
              <a:chOff x="340" y="1811"/>
              <a:chExt cx="2307" cy="680"/>
            </a:xfrm>
          </p:grpSpPr>
          <p:grpSp>
            <p:nvGrpSpPr>
              <p:cNvPr id="285744" name="Group 15"/>
              <p:cNvGrpSpPr>
                <a:grpSpLocks/>
              </p:cNvGrpSpPr>
              <p:nvPr/>
            </p:nvGrpSpPr>
            <p:grpSpPr bwMode="auto">
              <a:xfrm>
                <a:off x="2290" y="1979"/>
                <a:ext cx="357" cy="327"/>
                <a:chOff x="604" y="2862"/>
                <a:chExt cx="357" cy="327"/>
              </a:xfrm>
            </p:grpSpPr>
            <p:sp>
              <p:nvSpPr>
                <p:cNvPr id="285748" name="Oval 16"/>
                <p:cNvSpPr>
                  <a:spLocks noChangeAspect="1" noChangeArrowheads="1"/>
                </p:cNvSpPr>
                <p:nvPr/>
              </p:nvSpPr>
              <p:spPr bwMode="auto">
                <a:xfrm>
                  <a:off x="612" y="2931"/>
                  <a:ext cx="227" cy="226"/>
                </a:xfrm>
                <a:prstGeom prst="ellipse">
                  <a:avLst/>
                </a:prstGeom>
                <a:solidFill>
                  <a:srgbClr val="99CCFF">
                    <a:alpha val="50195"/>
                  </a:srgbClr>
                </a:solidFill>
                <a:ln w="9525">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49" name="Text Box 17"/>
                <p:cNvSpPr txBox="1">
                  <a:spLocks noChangeArrowheads="1"/>
                </p:cNvSpPr>
                <p:nvPr/>
              </p:nvSpPr>
              <p:spPr bwMode="auto">
                <a:xfrm>
                  <a:off x="604" y="2862"/>
                  <a:ext cx="3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n</a:t>
                  </a:r>
                  <a:endParaRPr lang="nl-NL" altLang="nl-NL" sz="2800" b="1">
                    <a:solidFill>
                      <a:srgbClr val="FF0000"/>
                    </a:solidFill>
                  </a:endParaRPr>
                </a:p>
              </p:txBody>
            </p:sp>
          </p:grpSp>
          <p:sp>
            <p:nvSpPr>
              <p:cNvPr id="285745" name="Line 18"/>
              <p:cNvSpPr>
                <a:spLocks noChangeShapeType="1"/>
              </p:cNvSpPr>
              <p:nvPr/>
            </p:nvSpPr>
            <p:spPr bwMode="auto">
              <a:xfrm>
                <a:off x="340" y="2155"/>
                <a:ext cx="4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85746" name="Oval 19" descr="Bol"/>
              <p:cNvSpPr>
                <a:spLocks noChangeAspect="1" noChangeArrowheads="1"/>
              </p:cNvSpPr>
              <p:nvPr/>
            </p:nvSpPr>
            <p:spPr bwMode="auto">
              <a:xfrm>
                <a:off x="1021" y="1811"/>
                <a:ext cx="681" cy="680"/>
              </a:xfrm>
              <a:prstGeom prst="ellipse">
                <a:avLst/>
              </a:prstGeom>
              <a:pattFill prst="sphere">
                <a:fgClr>
                  <a:srgbClr val="FF5050">
                    <a:alpha val="50195"/>
                  </a:srgbClr>
                </a:fgClr>
                <a:bgClr>
                  <a:srgbClr val="6699FF">
                    <a:alpha val="50195"/>
                  </a:srgb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47" name="Text Box 20"/>
              <p:cNvSpPr txBox="1">
                <a:spLocks noChangeArrowheads="1"/>
              </p:cNvSpPr>
              <p:nvPr/>
            </p:nvSpPr>
            <p:spPr bwMode="auto">
              <a:xfrm>
                <a:off x="1781" y="1973"/>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 +</a:t>
                </a:r>
              </a:p>
            </p:txBody>
          </p:sp>
        </p:grpSp>
        <p:sp>
          <p:nvSpPr>
            <p:cNvPr id="285743" name="Text Box 21"/>
            <p:cNvSpPr txBox="1">
              <a:spLocks noChangeArrowheads="1"/>
            </p:cNvSpPr>
            <p:nvPr/>
          </p:nvSpPr>
          <p:spPr bwMode="auto">
            <a:xfrm>
              <a:off x="2979" y="1062"/>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  </a:t>
              </a:r>
              <a:endParaRPr lang="nl-NL" altLang="nl-NL" sz="2800" b="1">
                <a:solidFill>
                  <a:srgbClr val="FF0000"/>
                </a:solidFill>
              </a:endParaRPr>
            </a:p>
          </p:txBody>
        </p:sp>
      </p:grpSp>
      <p:sp>
        <p:nvSpPr>
          <p:cNvPr id="312342" name="Rectangle 22"/>
          <p:cNvSpPr>
            <a:spLocks noGrp="1" noChangeArrowheads="1"/>
          </p:cNvSpPr>
          <p:nvPr>
            <p:ph type="ctrTitle"/>
          </p:nvPr>
        </p:nvSpPr>
        <p:spPr>
          <a:xfrm>
            <a:off x="-80963" y="0"/>
            <a:ext cx="9224963" cy="620713"/>
          </a:xfrm>
        </p:spPr>
        <p:txBody>
          <a:bodyPr/>
          <a:lstStyle/>
          <a:p>
            <a:pPr algn="l" eaLnBrk="1" hangingPunct="1"/>
            <a:r>
              <a:rPr lang="en-US" altLang="nl-NL" sz="3200" b="1" u="sng" smtClean="0">
                <a:solidFill>
                  <a:srgbClr val="FF3300"/>
                </a:solidFill>
                <a:effectLst>
                  <a:outerShdw blurRad="38100" dist="38100" dir="2700000" algn="tl">
                    <a:srgbClr val="000000"/>
                  </a:outerShdw>
                </a:effectLst>
              </a:rPr>
              <a:t>Kernfusie: </a:t>
            </a:r>
            <a:r>
              <a:rPr lang="en-US" altLang="nl-NL" sz="3200" b="1" smtClean="0">
                <a:solidFill>
                  <a:srgbClr val="FF3300"/>
                </a:solidFill>
                <a:effectLst>
                  <a:outerShdw blurRad="38100" dist="38100" dir="2700000" algn="tl">
                    <a:srgbClr val="000000"/>
                  </a:outerShdw>
                </a:effectLst>
              </a:rPr>
              <a:t>fusieproduct vinden.</a:t>
            </a:r>
            <a:endParaRPr lang="nl-NL" altLang="nl-NL" sz="3200" b="1" smtClean="0">
              <a:solidFill>
                <a:srgbClr val="FF3300"/>
              </a:solidFill>
              <a:effectLst>
                <a:outerShdw blurRad="38100" dist="38100" dir="2700000" algn="tl">
                  <a:srgbClr val="000000"/>
                </a:outerShdw>
              </a:effectLst>
            </a:endParaRPr>
          </a:p>
        </p:txBody>
      </p:sp>
      <p:sp>
        <p:nvSpPr>
          <p:cNvPr id="312343" name="Rectangle 23"/>
          <p:cNvSpPr>
            <a:spLocks noChangeArrowheads="1"/>
          </p:cNvSpPr>
          <p:nvPr/>
        </p:nvSpPr>
        <p:spPr bwMode="auto">
          <a:xfrm>
            <a:off x="611188" y="3052763"/>
            <a:ext cx="1373187"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atnr 1</a:t>
            </a:r>
            <a:endParaRPr lang="nl-NL" sz="3200" b="1">
              <a:solidFill>
                <a:srgbClr val="FF3300"/>
              </a:solidFill>
              <a:effectLst>
                <a:outerShdw blurRad="38100" dist="38100" dir="2700000" algn="tl">
                  <a:srgbClr val="000000"/>
                </a:outerShdw>
              </a:effectLst>
            </a:endParaRPr>
          </a:p>
        </p:txBody>
      </p:sp>
      <p:sp>
        <p:nvSpPr>
          <p:cNvPr id="312344" name="Rectangle 24"/>
          <p:cNvSpPr>
            <a:spLocks noChangeArrowheads="1"/>
          </p:cNvSpPr>
          <p:nvPr/>
        </p:nvSpPr>
        <p:spPr bwMode="auto">
          <a:xfrm>
            <a:off x="2101850" y="3068638"/>
            <a:ext cx="1373188" cy="576262"/>
          </a:xfrm>
          <a:prstGeom prst="rect">
            <a:avLst/>
          </a:prstGeom>
          <a:noFill/>
          <a:ln w="9525">
            <a:noFill/>
            <a:miter lim="800000"/>
            <a:headEnd/>
            <a:tailEnd/>
          </a:ln>
          <a:effectLst/>
        </p:spPr>
        <p:txBody>
          <a:bodyPr/>
          <a:lstStyle/>
          <a:p>
            <a:pPr fontAlgn="base">
              <a:spcBef>
                <a:spcPct val="20000"/>
              </a:spcBef>
              <a:spcAft>
                <a:spcPct val="0"/>
              </a:spcAft>
              <a:defRPr/>
            </a:pPr>
            <a:r>
              <a:rPr lang="en-US" sz="3200" b="1">
                <a:solidFill>
                  <a:srgbClr val="FF3300"/>
                </a:solidFill>
                <a:effectLst>
                  <a:outerShdw blurRad="38100" dist="38100" dir="2700000" algn="tl">
                    <a:srgbClr val="000000"/>
                  </a:outerShdw>
                </a:effectLst>
              </a:rPr>
              <a:t>atnr 1</a:t>
            </a:r>
            <a:endParaRPr lang="nl-NL" sz="3200" b="1">
              <a:solidFill>
                <a:srgbClr val="FF3300"/>
              </a:solidFill>
              <a:effectLst>
                <a:outerShdw blurRad="38100" dist="38100" dir="2700000" algn="tl">
                  <a:srgbClr val="000000"/>
                </a:outerShdw>
              </a:effectLst>
            </a:endParaRPr>
          </a:p>
        </p:txBody>
      </p:sp>
      <p:sp>
        <p:nvSpPr>
          <p:cNvPr id="312345" name="Text Box 25"/>
          <p:cNvSpPr txBox="1">
            <a:spLocks noChangeArrowheads="1"/>
          </p:cNvSpPr>
          <p:nvPr/>
        </p:nvSpPr>
        <p:spPr bwMode="auto">
          <a:xfrm>
            <a:off x="595313" y="1951038"/>
            <a:ext cx="935037"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FF0000"/>
                </a:solidFill>
              </a:rPr>
              <a:t>  </a:t>
            </a:r>
            <a:r>
              <a:rPr lang="nl-NL" sz="2800" b="1">
                <a:solidFill>
                  <a:srgbClr val="FF0000"/>
                </a:solidFill>
                <a:effectLst>
                  <a:outerShdw blurRad="38100" dist="38100" dir="2700000" algn="tl">
                    <a:srgbClr val="000000"/>
                  </a:outerShdw>
                </a:effectLst>
              </a:rPr>
              <a:t>1p</a:t>
            </a:r>
          </a:p>
        </p:txBody>
      </p:sp>
      <p:sp>
        <p:nvSpPr>
          <p:cNvPr id="312346" name="Text Box 26"/>
          <p:cNvSpPr txBox="1">
            <a:spLocks noChangeArrowheads="1"/>
          </p:cNvSpPr>
          <p:nvPr/>
        </p:nvSpPr>
        <p:spPr bwMode="auto">
          <a:xfrm>
            <a:off x="2263775" y="2022475"/>
            <a:ext cx="935038" cy="519113"/>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FF0000"/>
                </a:solidFill>
              </a:rPr>
              <a:t>  </a:t>
            </a:r>
            <a:r>
              <a:rPr lang="nl-NL" sz="2800" b="1">
                <a:solidFill>
                  <a:srgbClr val="FF0000"/>
                </a:solidFill>
                <a:effectLst>
                  <a:outerShdw blurRad="38100" dist="38100" dir="2700000" algn="tl">
                    <a:srgbClr val="000000"/>
                  </a:outerShdw>
                </a:effectLst>
              </a:rPr>
              <a:t>1p</a:t>
            </a:r>
          </a:p>
        </p:txBody>
      </p:sp>
      <p:sp>
        <p:nvSpPr>
          <p:cNvPr id="312347" name="Text Box 27"/>
          <p:cNvSpPr txBox="1">
            <a:spLocks noChangeArrowheads="1"/>
          </p:cNvSpPr>
          <p:nvPr/>
        </p:nvSpPr>
        <p:spPr bwMode="auto">
          <a:xfrm>
            <a:off x="4749800" y="1976438"/>
            <a:ext cx="935038"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a:solidFill>
                  <a:srgbClr val="FF0000"/>
                </a:solidFill>
                <a:effectLst>
                  <a:outerShdw blurRad="38100" dist="38100" dir="2700000" algn="tl">
                    <a:srgbClr val="000000"/>
                  </a:outerShdw>
                </a:effectLst>
              </a:rPr>
              <a:t>  </a:t>
            </a:r>
            <a:r>
              <a:rPr lang="nl-NL" sz="2800" b="1">
                <a:solidFill>
                  <a:srgbClr val="FF0000"/>
                </a:solidFill>
                <a:effectLst>
                  <a:outerShdw blurRad="38100" dist="38100" dir="2700000" algn="tl">
                    <a:srgbClr val="000000"/>
                  </a:outerShdw>
                </a:effectLst>
              </a:rPr>
              <a:t>2p</a:t>
            </a:r>
          </a:p>
        </p:txBody>
      </p:sp>
      <p:sp>
        <p:nvSpPr>
          <p:cNvPr id="312348" name="Text Box 28"/>
          <p:cNvSpPr txBox="1">
            <a:spLocks noChangeArrowheads="1"/>
          </p:cNvSpPr>
          <p:nvPr/>
        </p:nvSpPr>
        <p:spPr bwMode="auto">
          <a:xfrm>
            <a:off x="577850" y="1947863"/>
            <a:ext cx="935038"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FF0000"/>
                </a:solidFill>
                <a:effectLst>
                  <a:outerShdw blurRad="38100" dist="38100" dir="2700000" algn="tl">
                    <a:srgbClr val="000000"/>
                  </a:outerShdw>
                </a:effectLst>
              </a:rPr>
              <a:t>  ?p</a:t>
            </a:r>
          </a:p>
        </p:txBody>
      </p:sp>
      <p:sp>
        <p:nvSpPr>
          <p:cNvPr id="312349" name="Text Box 29"/>
          <p:cNvSpPr txBox="1">
            <a:spLocks noChangeArrowheads="1"/>
          </p:cNvSpPr>
          <p:nvPr/>
        </p:nvSpPr>
        <p:spPr bwMode="auto">
          <a:xfrm>
            <a:off x="2268538" y="1990725"/>
            <a:ext cx="935037" cy="519113"/>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FF0000"/>
                </a:solidFill>
                <a:effectLst>
                  <a:outerShdw blurRad="38100" dist="38100" dir="2700000" algn="tl">
                    <a:srgbClr val="000000"/>
                  </a:outerShdw>
                </a:effectLst>
              </a:rPr>
              <a:t>  ?p</a:t>
            </a:r>
          </a:p>
        </p:txBody>
      </p:sp>
      <p:sp>
        <p:nvSpPr>
          <p:cNvPr id="312350" name="Text Box 30"/>
          <p:cNvSpPr txBox="1">
            <a:spLocks noChangeArrowheads="1"/>
          </p:cNvSpPr>
          <p:nvPr/>
        </p:nvSpPr>
        <p:spPr bwMode="auto">
          <a:xfrm>
            <a:off x="4767263" y="1957388"/>
            <a:ext cx="935037" cy="519112"/>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FF0000"/>
                </a:solidFill>
                <a:effectLst>
                  <a:outerShdw blurRad="38100" dist="38100" dir="2700000" algn="tl">
                    <a:srgbClr val="000000"/>
                  </a:outerShdw>
                </a:effectLst>
              </a:rPr>
              <a:t>  ?p</a:t>
            </a:r>
          </a:p>
        </p:txBody>
      </p:sp>
      <p:sp>
        <p:nvSpPr>
          <p:cNvPr id="312351" name="Text Box 31"/>
          <p:cNvSpPr txBox="1">
            <a:spLocks noChangeArrowheads="1"/>
          </p:cNvSpPr>
          <p:nvPr/>
        </p:nvSpPr>
        <p:spPr bwMode="auto">
          <a:xfrm>
            <a:off x="4559300" y="3157538"/>
            <a:ext cx="1800225" cy="579437"/>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dirty="0">
                <a:solidFill>
                  <a:srgbClr val="FF0000"/>
                </a:solidFill>
                <a:effectLst>
                  <a:outerShdw blurRad="38100" dist="38100" dir="2700000" algn="tl">
                    <a:srgbClr val="000000"/>
                  </a:outerShdw>
                </a:effectLst>
              </a:rPr>
              <a:t>atnr =</a:t>
            </a:r>
            <a:r>
              <a:rPr lang="nl-NL" sz="3200" b="1" u="sng" dirty="0">
                <a:solidFill>
                  <a:srgbClr val="FF0000"/>
                </a:solidFill>
                <a:effectLst>
                  <a:outerShdw blurRad="38100" dist="38100" dir="2700000" algn="tl">
                    <a:srgbClr val="000000"/>
                  </a:outerShdw>
                </a:effectLst>
              </a:rPr>
              <a:t>2</a:t>
            </a:r>
          </a:p>
        </p:txBody>
      </p:sp>
      <p:sp>
        <p:nvSpPr>
          <p:cNvPr id="312352" name="Text Box 32"/>
          <p:cNvSpPr txBox="1">
            <a:spLocks noChangeArrowheads="1"/>
          </p:cNvSpPr>
          <p:nvPr/>
        </p:nvSpPr>
        <p:spPr bwMode="auto">
          <a:xfrm>
            <a:off x="4500563" y="3175000"/>
            <a:ext cx="2089150" cy="579438"/>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dirty="0">
                <a:solidFill>
                  <a:srgbClr val="FF0000"/>
                </a:solidFill>
                <a:effectLst>
                  <a:outerShdw blurRad="38100" dist="38100" dir="2700000" algn="tl">
                    <a:srgbClr val="000000"/>
                  </a:outerShdw>
                </a:effectLst>
              </a:rPr>
              <a:t>atnr =?</a:t>
            </a:r>
          </a:p>
        </p:txBody>
      </p:sp>
      <p:sp>
        <p:nvSpPr>
          <p:cNvPr id="312353" name="Text Box 33"/>
          <p:cNvSpPr txBox="1">
            <a:spLocks noChangeArrowheads="1"/>
          </p:cNvSpPr>
          <p:nvPr/>
        </p:nvSpPr>
        <p:spPr bwMode="auto">
          <a:xfrm>
            <a:off x="39688" y="3860800"/>
            <a:ext cx="4824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a:solidFill>
                  <a:srgbClr val="000000"/>
                </a:solidFill>
              </a:rPr>
              <a:t>BasisBINAS: atnr 2 = He:</a:t>
            </a:r>
          </a:p>
        </p:txBody>
      </p:sp>
      <p:sp>
        <p:nvSpPr>
          <p:cNvPr id="312354" name="Text Box 34"/>
          <p:cNvSpPr txBox="1">
            <a:spLocks noChangeArrowheads="1"/>
          </p:cNvSpPr>
          <p:nvPr/>
        </p:nvSpPr>
        <p:spPr bwMode="auto">
          <a:xfrm>
            <a:off x="4859338" y="3860800"/>
            <a:ext cx="1511300" cy="617538"/>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nl-NL" sz="3200" b="1">
                <a:solidFill>
                  <a:srgbClr val="FF0000"/>
                </a:solidFill>
                <a:effectLst>
                  <a:outerShdw blurRad="38100" dist="38100" dir="2700000" algn="tl">
                    <a:srgbClr val="000000"/>
                  </a:outerShdw>
                </a:effectLst>
              </a:rPr>
              <a:t>He-4</a:t>
            </a:r>
          </a:p>
        </p:txBody>
      </p:sp>
      <p:sp>
        <p:nvSpPr>
          <p:cNvPr id="312355" name="AutoShape 35"/>
          <p:cNvSpPr>
            <a:spLocks noChangeArrowheads="1"/>
          </p:cNvSpPr>
          <p:nvPr/>
        </p:nvSpPr>
        <p:spPr bwMode="auto">
          <a:xfrm>
            <a:off x="5580063" y="4724400"/>
            <a:ext cx="3024187" cy="504825"/>
          </a:xfrm>
          <a:prstGeom prst="wedgeRoundRectCallout">
            <a:avLst>
              <a:gd name="adj1" fmla="val -125694"/>
              <a:gd name="adj2" fmla="val -29528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dirty="0">
                <a:solidFill>
                  <a:srgbClr val="FF0000"/>
                </a:solidFill>
                <a:effectLst>
                  <a:outerShdw blurRad="38100" dist="38100" dir="2700000" algn="tl">
                    <a:srgbClr val="000000"/>
                  </a:outerShdw>
                </a:effectLst>
                <a:latin typeface="Comic Sans MS" pitchFamily="66" charset="0"/>
              </a:rPr>
              <a:t>Uit BasisBINAS</a:t>
            </a:r>
            <a:endParaRPr lang="nl-NL" sz="2400" b="1" u="sng" dirty="0">
              <a:solidFill>
                <a:srgbClr val="FF0000"/>
              </a:solidFill>
              <a:effectLst>
                <a:outerShdw blurRad="38100" dist="38100" dir="2700000" algn="tl">
                  <a:srgbClr val="000000"/>
                </a:outerShdw>
              </a:effectLst>
              <a:latin typeface="Comic Sans MS" pitchFamily="66" charset="0"/>
            </a:endParaRPr>
          </a:p>
        </p:txBody>
      </p:sp>
      <p:sp>
        <p:nvSpPr>
          <p:cNvPr id="312356" name="Text Box 36"/>
          <p:cNvSpPr txBox="1">
            <a:spLocks noChangeArrowheads="1"/>
          </p:cNvSpPr>
          <p:nvPr/>
        </p:nvSpPr>
        <p:spPr bwMode="auto">
          <a:xfrm>
            <a:off x="4529138" y="2628900"/>
            <a:ext cx="2519362" cy="579438"/>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a:solidFill>
                  <a:srgbClr val="FF0000"/>
                </a:solidFill>
                <a:effectLst>
                  <a:outerShdw blurRad="38100" dist="38100" dir="2700000" algn="tl">
                    <a:srgbClr val="000000"/>
                  </a:outerShdw>
                </a:effectLst>
              </a:rPr>
              <a:t>massagetal=?</a:t>
            </a:r>
          </a:p>
        </p:txBody>
      </p:sp>
      <p:sp>
        <p:nvSpPr>
          <p:cNvPr id="312357" name="Text Box 37"/>
          <p:cNvSpPr txBox="1">
            <a:spLocks noChangeArrowheads="1"/>
          </p:cNvSpPr>
          <p:nvPr/>
        </p:nvSpPr>
        <p:spPr bwMode="auto">
          <a:xfrm>
            <a:off x="4500563" y="2676525"/>
            <a:ext cx="2519362" cy="579438"/>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a:solidFill>
                  <a:srgbClr val="FF0000"/>
                </a:solidFill>
                <a:effectLst>
                  <a:outerShdw blurRad="38100" dist="38100" dir="2700000" algn="tl">
                    <a:srgbClr val="000000"/>
                  </a:outerShdw>
                </a:effectLst>
              </a:rPr>
              <a:t>massagetal=</a:t>
            </a:r>
            <a:r>
              <a:rPr lang="nl-NL" sz="3200" b="1" u="sng">
                <a:solidFill>
                  <a:srgbClr val="FF0000"/>
                </a:solidFill>
                <a:effectLst>
                  <a:outerShdw blurRad="38100" dist="38100" dir="2700000" algn="tl">
                    <a:srgbClr val="000000"/>
                  </a:outerShdw>
                </a:effectLst>
              </a:rPr>
              <a:t>4</a:t>
            </a:r>
          </a:p>
        </p:txBody>
      </p:sp>
      <p:sp>
        <p:nvSpPr>
          <p:cNvPr id="312358" name="Text Box 38"/>
          <p:cNvSpPr txBox="1">
            <a:spLocks noChangeArrowheads="1"/>
          </p:cNvSpPr>
          <p:nvPr/>
        </p:nvSpPr>
        <p:spPr bwMode="auto">
          <a:xfrm>
            <a:off x="4502150" y="2687638"/>
            <a:ext cx="3382963" cy="579437"/>
          </a:xfrm>
          <a:prstGeom prst="rect">
            <a:avLst/>
          </a:prstGeom>
          <a:solidFill>
            <a:srgbClr val="FFFFCC"/>
          </a:solidFill>
          <a:ln w="9525">
            <a:noFill/>
            <a:miter lim="800000"/>
            <a:headEnd/>
            <a:tailEnd/>
          </a:ln>
          <a:effectLst/>
        </p:spPr>
        <p:txBody>
          <a:bodyPr>
            <a:spAutoFit/>
          </a:bodyPr>
          <a:lstStyle/>
          <a:p>
            <a:pPr fontAlgn="base">
              <a:spcBef>
                <a:spcPct val="50000"/>
              </a:spcBef>
              <a:spcAft>
                <a:spcPct val="0"/>
              </a:spcAft>
              <a:defRPr/>
            </a:pPr>
            <a:r>
              <a:rPr lang="nl-NL" sz="3200" b="1">
                <a:solidFill>
                  <a:srgbClr val="FF0000"/>
                </a:solidFill>
                <a:effectLst>
                  <a:outerShdw blurRad="38100" dist="38100" dir="2700000" algn="tl">
                    <a:srgbClr val="000000"/>
                  </a:outerShdw>
                </a:effectLst>
              </a:rPr>
              <a:t>massagetal=</a:t>
            </a:r>
            <a:r>
              <a:rPr lang="nl-NL" sz="3200" b="1" u="sng">
                <a:solidFill>
                  <a:srgbClr val="FF0000"/>
                </a:solidFill>
                <a:effectLst>
                  <a:outerShdw blurRad="38100" dist="38100" dir="2700000" algn="tl">
                    <a:srgbClr val="000000"/>
                  </a:outerShdw>
                </a:effectLst>
              </a:rPr>
              <a:t>2+3-1</a:t>
            </a:r>
          </a:p>
        </p:txBody>
      </p:sp>
      <p:grpSp>
        <p:nvGrpSpPr>
          <p:cNvPr id="312359" name="Group 39"/>
          <p:cNvGrpSpPr>
            <a:grpSpLocks/>
          </p:cNvGrpSpPr>
          <p:nvPr/>
        </p:nvGrpSpPr>
        <p:grpSpPr bwMode="auto">
          <a:xfrm>
            <a:off x="752475" y="4819650"/>
            <a:ext cx="7780338" cy="1922463"/>
            <a:chOff x="545" y="1570"/>
            <a:chExt cx="4901" cy="1211"/>
          </a:xfrm>
        </p:grpSpPr>
        <p:grpSp>
          <p:nvGrpSpPr>
            <p:cNvPr id="285719" name="Group 40"/>
            <p:cNvGrpSpPr>
              <a:grpSpLocks/>
            </p:cNvGrpSpPr>
            <p:nvPr/>
          </p:nvGrpSpPr>
          <p:grpSpPr bwMode="auto">
            <a:xfrm>
              <a:off x="545" y="2096"/>
              <a:ext cx="196" cy="212"/>
              <a:chOff x="1474" y="1888"/>
              <a:chExt cx="196" cy="212"/>
            </a:xfrm>
          </p:grpSpPr>
          <p:sp>
            <p:nvSpPr>
              <p:cNvPr id="285737" name="Oval 41"/>
              <p:cNvSpPr>
                <a:spLocks noChangeAspect="1" noChangeArrowheads="1"/>
              </p:cNvSpPr>
              <p:nvPr/>
            </p:nvSpPr>
            <p:spPr bwMode="auto">
              <a:xfrm>
                <a:off x="1474" y="1888"/>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38" name="Oval 42"/>
              <p:cNvSpPr>
                <a:spLocks noChangeAspect="1" noChangeArrowheads="1"/>
              </p:cNvSpPr>
              <p:nvPr/>
            </p:nvSpPr>
            <p:spPr bwMode="auto">
              <a:xfrm>
                <a:off x="1557" y="1987"/>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85720" name="Group 43"/>
            <p:cNvGrpSpPr>
              <a:grpSpLocks/>
            </p:cNvGrpSpPr>
            <p:nvPr/>
          </p:nvGrpSpPr>
          <p:grpSpPr bwMode="auto">
            <a:xfrm>
              <a:off x="1479" y="2064"/>
              <a:ext cx="249" cy="242"/>
              <a:chOff x="2336" y="1986"/>
              <a:chExt cx="249" cy="242"/>
            </a:xfrm>
          </p:grpSpPr>
          <p:sp>
            <p:nvSpPr>
              <p:cNvPr id="285734" name="Oval 44"/>
              <p:cNvSpPr>
                <a:spLocks noChangeAspect="1" noChangeArrowheads="1"/>
              </p:cNvSpPr>
              <p:nvPr/>
            </p:nvSpPr>
            <p:spPr bwMode="auto">
              <a:xfrm>
                <a:off x="2336" y="2115"/>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35" name="Oval 45"/>
              <p:cNvSpPr>
                <a:spLocks noChangeAspect="1" noChangeArrowheads="1"/>
              </p:cNvSpPr>
              <p:nvPr/>
            </p:nvSpPr>
            <p:spPr bwMode="auto">
              <a:xfrm>
                <a:off x="2373" y="1986"/>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36" name="Oval 46"/>
              <p:cNvSpPr>
                <a:spLocks noChangeAspect="1" noChangeArrowheads="1"/>
              </p:cNvSpPr>
              <p:nvPr/>
            </p:nvSpPr>
            <p:spPr bwMode="auto">
              <a:xfrm>
                <a:off x="2472" y="206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grpSp>
          <p:nvGrpSpPr>
            <p:cNvPr id="285721" name="Group 47"/>
            <p:cNvGrpSpPr>
              <a:grpSpLocks/>
            </p:cNvGrpSpPr>
            <p:nvPr/>
          </p:nvGrpSpPr>
          <p:grpSpPr bwMode="auto">
            <a:xfrm>
              <a:off x="2808" y="2027"/>
              <a:ext cx="294" cy="278"/>
              <a:chOff x="3334" y="1912"/>
              <a:chExt cx="294" cy="278"/>
            </a:xfrm>
          </p:grpSpPr>
          <p:sp>
            <p:nvSpPr>
              <p:cNvPr id="285730" name="Oval 48"/>
              <p:cNvSpPr>
                <a:spLocks noChangeAspect="1" noChangeArrowheads="1"/>
              </p:cNvSpPr>
              <p:nvPr/>
            </p:nvSpPr>
            <p:spPr bwMode="auto">
              <a:xfrm>
                <a:off x="3416" y="1912"/>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31" name="Oval 49"/>
              <p:cNvSpPr>
                <a:spLocks noChangeAspect="1" noChangeArrowheads="1"/>
              </p:cNvSpPr>
              <p:nvPr/>
            </p:nvSpPr>
            <p:spPr bwMode="auto">
              <a:xfrm>
                <a:off x="3515" y="197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32" name="Oval 50"/>
              <p:cNvSpPr>
                <a:spLocks noChangeAspect="1" noChangeArrowheads="1"/>
              </p:cNvSpPr>
              <p:nvPr/>
            </p:nvSpPr>
            <p:spPr bwMode="auto">
              <a:xfrm>
                <a:off x="3454" y="2077"/>
                <a:ext cx="113" cy="113"/>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33" name="Oval 51"/>
              <p:cNvSpPr>
                <a:spLocks noChangeAspect="1" noChangeArrowheads="1"/>
              </p:cNvSpPr>
              <p:nvPr/>
            </p:nvSpPr>
            <p:spPr bwMode="auto">
              <a:xfrm>
                <a:off x="3334" y="2024"/>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sp>
          <p:nvSpPr>
            <p:cNvPr id="285722" name="Oval 52"/>
            <p:cNvSpPr>
              <a:spLocks noChangeAspect="1" noChangeArrowheads="1"/>
            </p:cNvSpPr>
            <p:nvPr/>
          </p:nvSpPr>
          <p:spPr bwMode="auto">
            <a:xfrm>
              <a:off x="3606" y="2069"/>
              <a:ext cx="113" cy="113"/>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pSp>
          <p:nvGrpSpPr>
            <p:cNvPr id="285723" name="Group 53"/>
            <p:cNvGrpSpPr>
              <a:grpSpLocks/>
            </p:cNvGrpSpPr>
            <p:nvPr/>
          </p:nvGrpSpPr>
          <p:grpSpPr bwMode="auto">
            <a:xfrm>
              <a:off x="4371" y="1570"/>
              <a:ext cx="1075" cy="1211"/>
              <a:chOff x="3683" y="1071"/>
              <a:chExt cx="1075" cy="1211"/>
            </a:xfrm>
          </p:grpSpPr>
          <p:sp>
            <p:nvSpPr>
              <p:cNvPr id="285728" name="AutoShape 54"/>
              <p:cNvSpPr>
                <a:spLocks noChangeArrowheads="1"/>
              </p:cNvSpPr>
              <p:nvPr/>
            </p:nvSpPr>
            <p:spPr bwMode="auto">
              <a:xfrm>
                <a:off x="3683" y="1071"/>
                <a:ext cx="1075" cy="1211"/>
              </a:xfrm>
              <a:prstGeom prst="irregularSeal1">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85729" name="Text Box 55"/>
              <p:cNvSpPr txBox="1">
                <a:spLocks noChangeArrowheads="1"/>
              </p:cNvSpPr>
              <p:nvPr/>
            </p:nvSpPr>
            <p:spPr bwMode="auto">
              <a:xfrm>
                <a:off x="3814" y="1466"/>
                <a:ext cx="8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000000"/>
                    </a:solidFill>
                  </a:rPr>
                  <a:t>energie</a:t>
                </a:r>
              </a:p>
            </p:txBody>
          </p:sp>
        </p:grpSp>
        <p:sp>
          <p:nvSpPr>
            <p:cNvPr id="312376" name="Rectangle 56"/>
            <p:cNvSpPr>
              <a:spLocks noChangeArrowheads="1"/>
            </p:cNvSpPr>
            <p:nvPr/>
          </p:nvSpPr>
          <p:spPr bwMode="auto">
            <a:xfrm>
              <a:off x="2050" y="1920"/>
              <a:ext cx="590" cy="47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cs typeface="Times New Roman" pitchFamily="18" charset="0"/>
                </a:rPr>
                <a:t>→</a:t>
              </a:r>
            </a:p>
          </p:txBody>
        </p:sp>
        <p:sp>
          <p:nvSpPr>
            <p:cNvPr id="312377" name="Rectangle 57"/>
            <p:cNvSpPr>
              <a:spLocks noChangeArrowheads="1"/>
            </p:cNvSpPr>
            <p:nvPr/>
          </p:nvSpPr>
          <p:spPr bwMode="auto">
            <a:xfrm>
              <a:off x="986" y="1965"/>
              <a:ext cx="398" cy="421"/>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000000"/>
                  </a:solidFill>
                  <a:effectLst>
                    <a:outerShdw blurRad="38100" dist="38100" dir="2700000" algn="tl">
                      <a:srgbClr val="FFFFFF"/>
                    </a:outerShdw>
                  </a:effectLst>
                  <a:cs typeface="Times New Roman" pitchFamily="18" charset="0"/>
                </a:rPr>
                <a:t>+</a:t>
              </a:r>
            </a:p>
          </p:txBody>
        </p:sp>
        <p:sp>
          <p:nvSpPr>
            <p:cNvPr id="312378" name="Rectangle 58"/>
            <p:cNvSpPr>
              <a:spLocks noChangeArrowheads="1"/>
            </p:cNvSpPr>
            <p:nvPr/>
          </p:nvSpPr>
          <p:spPr bwMode="auto">
            <a:xfrm>
              <a:off x="3211" y="1947"/>
              <a:ext cx="398" cy="421"/>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000000"/>
                  </a:solidFill>
                  <a:effectLst>
                    <a:outerShdw blurRad="38100" dist="38100" dir="2700000" algn="tl">
                      <a:srgbClr val="FFFFFF"/>
                    </a:outerShdw>
                  </a:effectLst>
                  <a:cs typeface="Times New Roman" pitchFamily="18" charset="0"/>
                </a:rPr>
                <a:t>+</a:t>
              </a:r>
            </a:p>
          </p:txBody>
        </p:sp>
        <p:sp>
          <p:nvSpPr>
            <p:cNvPr id="312379" name="Rectangle 59"/>
            <p:cNvSpPr>
              <a:spLocks noChangeArrowheads="1"/>
            </p:cNvSpPr>
            <p:nvPr/>
          </p:nvSpPr>
          <p:spPr bwMode="auto">
            <a:xfrm>
              <a:off x="3921" y="1941"/>
              <a:ext cx="398" cy="421"/>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000000"/>
                  </a:solidFill>
                  <a:effectLst>
                    <a:outerShdw blurRad="38100" dist="38100" dir="2700000" algn="tl">
                      <a:srgbClr val="FFFFFF"/>
                    </a:outerShdw>
                  </a:effectLst>
                  <a:cs typeface="Times New Roman" pitchFamily="18" charset="0"/>
                </a:rPr>
                <a:t>+</a:t>
              </a:r>
            </a:p>
          </p:txBody>
        </p:sp>
      </p:grpSp>
      <p:sp>
        <p:nvSpPr>
          <p:cNvPr id="312380" name="Text Box 60"/>
          <p:cNvSpPr txBox="1">
            <a:spLocks noChangeArrowheads="1"/>
          </p:cNvSpPr>
          <p:nvPr/>
        </p:nvSpPr>
        <p:spPr bwMode="auto">
          <a:xfrm>
            <a:off x="34925" y="4433888"/>
            <a:ext cx="3241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3200" b="1" u="sng">
                <a:solidFill>
                  <a:srgbClr val="FF0000"/>
                </a:solidFill>
              </a:rPr>
              <a:t>Dit gebeurde er</a:t>
            </a:r>
            <a:r>
              <a:rPr lang="nl-NL" altLang="nl-NL" sz="3200" b="1">
                <a:solidFill>
                  <a:srgbClr val="FF0000"/>
                </a:solidFill>
              </a:rPr>
              <a:t>:</a:t>
            </a:r>
          </a:p>
        </p:txBody>
      </p:sp>
      <p:sp>
        <p:nvSpPr>
          <p:cNvPr id="285718" name="Text Box 61"/>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1095959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2342"/>
                                        </p:tgtEl>
                                        <p:attrNameLst>
                                          <p:attrName>style.visibility</p:attrName>
                                        </p:attrNameLst>
                                      </p:cBhvr>
                                      <p:to>
                                        <p:strVal val="visible"/>
                                      </p:to>
                                    </p:set>
                                    <p:animEffect transition="in" filter="wipe(left)">
                                      <p:cBhvr>
                                        <p:cTn id="7" dur="500"/>
                                        <p:tgtEl>
                                          <p:spTgt spid="31234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2326"/>
                                        </p:tgtEl>
                                        <p:attrNameLst>
                                          <p:attrName>style.visibility</p:attrName>
                                        </p:attrNameLst>
                                      </p:cBhvr>
                                      <p:to>
                                        <p:strVal val="visible"/>
                                      </p:to>
                                    </p:set>
                                    <p:animEffect transition="in" filter="wipe(left)">
                                      <p:cBhvr>
                                        <p:cTn id="11" dur="500"/>
                                        <p:tgtEl>
                                          <p:spTgt spid="31232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12322"/>
                                        </p:tgtEl>
                                        <p:attrNameLst>
                                          <p:attrName>style.visibility</p:attrName>
                                        </p:attrNameLst>
                                      </p:cBhvr>
                                      <p:to>
                                        <p:strVal val="visible"/>
                                      </p:to>
                                    </p:set>
                                    <p:animEffect transition="in" filter="wipe(left)">
                                      <p:cBhvr>
                                        <p:cTn id="15" dur="1000"/>
                                        <p:tgtEl>
                                          <p:spTgt spid="3123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2343"/>
                                        </p:tgtEl>
                                        <p:attrNameLst>
                                          <p:attrName>style.visibility</p:attrName>
                                        </p:attrNameLst>
                                      </p:cBhvr>
                                      <p:to>
                                        <p:strVal val="visible"/>
                                      </p:to>
                                    </p:set>
                                    <p:animEffect transition="in" filter="dissolve">
                                      <p:cBhvr>
                                        <p:cTn id="20" dur="500"/>
                                        <p:tgtEl>
                                          <p:spTgt spid="312343"/>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312344"/>
                                        </p:tgtEl>
                                        <p:attrNameLst>
                                          <p:attrName>style.visibility</p:attrName>
                                        </p:attrNameLst>
                                      </p:cBhvr>
                                      <p:to>
                                        <p:strVal val="visible"/>
                                      </p:to>
                                    </p:set>
                                    <p:animEffect transition="in" filter="dissolve">
                                      <p:cBhvr>
                                        <p:cTn id="24" dur="500"/>
                                        <p:tgtEl>
                                          <p:spTgt spid="312344"/>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12355"/>
                                        </p:tgtEl>
                                        <p:attrNameLst>
                                          <p:attrName>style.visibility</p:attrName>
                                        </p:attrNameLst>
                                      </p:cBhvr>
                                      <p:to>
                                        <p:strVal val="visible"/>
                                      </p:to>
                                    </p:set>
                                    <p:animEffect transition="in" filter="wipe(up)">
                                      <p:cBhvr>
                                        <p:cTn id="28" dur="500"/>
                                        <p:tgtEl>
                                          <p:spTgt spid="312355"/>
                                        </p:tgtEl>
                                      </p:cBhvr>
                                    </p:animEffect>
                                  </p:childTnLst>
                                  <p:subTnLst>
                                    <p:set>
                                      <p:cBhvr override="childStyle">
                                        <p:cTn dur="1" fill="hold" display="0" masterRel="nextClick" afterEffect="1"/>
                                        <p:tgtEl>
                                          <p:spTgt spid="312355"/>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2348"/>
                                        </p:tgtEl>
                                        <p:attrNameLst>
                                          <p:attrName>style.visibility</p:attrName>
                                        </p:attrNameLst>
                                      </p:cBhvr>
                                      <p:to>
                                        <p:strVal val="visible"/>
                                      </p:to>
                                    </p:set>
                                    <p:anim calcmode="lin" valueType="num">
                                      <p:cBhvr additive="base">
                                        <p:cTn id="33" dur="500" fill="hold"/>
                                        <p:tgtEl>
                                          <p:spTgt spid="312348"/>
                                        </p:tgtEl>
                                        <p:attrNameLst>
                                          <p:attrName>ppt_x</p:attrName>
                                        </p:attrNameLst>
                                      </p:cBhvr>
                                      <p:tavLst>
                                        <p:tav tm="0">
                                          <p:val>
                                            <p:strVal val="#ppt_x"/>
                                          </p:val>
                                        </p:tav>
                                        <p:tav tm="100000">
                                          <p:val>
                                            <p:strVal val="#ppt_x"/>
                                          </p:val>
                                        </p:tav>
                                      </p:tavLst>
                                    </p:anim>
                                    <p:anim calcmode="lin" valueType="num">
                                      <p:cBhvr additive="base">
                                        <p:cTn id="34" dur="500" fill="hold"/>
                                        <p:tgtEl>
                                          <p:spTgt spid="31234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234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12345"/>
                                        </p:tgtEl>
                                        <p:attrNameLst>
                                          <p:attrName>style.visibility</p:attrName>
                                        </p:attrNameLst>
                                      </p:cBhvr>
                                      <p:to>
                                        <p:strVal val="visible"/>
                                      </p:to>
                                    </p:set>
                                    <p:anim calcmode="lin" valueType="num">
                                      <p:cBhvr additive="base">
                                        <p:cTn id="39" dur="1000" fill="hold"/>
                                        <p:tgtEl>
                                          <p:spTgt spid="312345"/>
                                        </p:tgtEl>
                                        <p:attrNameLst>
                                          <p:attrName>ppt_x</p:attrName>
                                        </p:attrNameLst>
                                      </p:cBhvr>
                                      <p:tavLst>
                                        <p:tav tm="0">
                                          <p:val>
                                            <p:strVal val="#ppt_x"/>
                                          </p:val>
                                        </p:tav>
                                        <p:tav tm="100000">
                                          <p:val>
                                            <p:strVal val="#ppt_x"/>
                                          </p:val>
                                        </p:tav>
                                      </p:tavLst>
                                    </p:anim>
                                    <p:anim calcmode="lin" valueType="num">
                                      <p:cBhvr additive="base">
                                        <p:cTn id="40" dur="1000" fill="hold"/>
                                        <p:tgtEl>
                                          <p:spTgt spid="31234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2349"/>
                                        </p:tgtEl>
                                        <p:attrNameLst>
                                          <p:attrName>style.visibility</p:attrName>
                                        </p:attrNameLst>
                                      </p:cBhvr>
                                      <p:to>
                                        <p:strVal val="visible"/>
                                      </p:to>
                                    </p:set>
                                    <p:anim calcmode="lin" valueType="num">
                                      <p:cBhvr additive="base">
                                        <p:cTn id="45" dur="500" fill="hold"/>
                                        <p:tgtEl>
                                          <p:spTgt spid="312349"/>
                                        </p:tgtEl>
                                        <p:attrNameLst>
                                          <p:attrName>ppt_x</p:attrName>
                                        </p:attrNameLst>
                                      </p:cBhvr>
                                      <p:tavLst>
                                        <p:tav tm="0">
                                          <p:val>
                                            <p:strVal val="#ppt_x"/>
                                          </p:val>
                                        </p:tav>
                                        <p:tav tm="100000">
                                          <p:val>
                                            <p:strVal val="#ppt_x"/>
                                          </p:val>
                                        </p:tav>
                                      </p:tavLst>
                                    </p:anim>
                                    <p:anim calcmode="lin" valueType="num">
                                      <p:cBhvr additive="base">
                                        <p:cTn id="46" dur="500" fill="hold"/>
                                        <p:tgtEl>
                                          <p:spTgt spid="31234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2349"/>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2346"/>
                                        </p:tgtEl>
                                        <p:attrNameLst>
                                          <p:attrName>style.visibility</p:attrName>
                                        </p:attrNameLst>
                                      </p:cBhvr>
                                      <p:to>
                                        <p:strVal val="visible"/>
                                      </p:to>
                                    </p:set>
                                    <p:anim calcmode="lin" valueType="num">
                                      <p:cBhvr additive="base">
                                        <p:cTn id="51" dur="1000" fill="hold"/>
                                        <p:tgtEl>
                                          <p:spTgt spid="312346"/>
                                        </p:tgtEl>
                                        <p:attrNameLst>
                                          <p:attrName>ppt_x</p:attrName>
                                        </p:attrNameLst>
                                      </p:cBhvr>
                                      <p:tavLst>
                                        <p:tav tm="0">
                                          <p:val>
                                            <p:strVal val="#ppt_x"/>
                                          </p:val>
                                        </p:tav>
                                        <p:tav tm="100000">
                                          <p:val>
                                            <p:strVal val="#ppt_x"/>
                                          </p:val>
                                        </p:tav>
                                      </p:tavLst>
                                    </p:anim>
                                    <p:anim calcmode="lin" valueType="num">
                                      <p:cBhvr additive="base">
                                        <p:cTn id="52" dur="1000" fill="hold"/>
                                        <p:tgtEl>
                                          <p:spTgt spid="31234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12350"/>
                                        </p:tgtEl>
                                        <p:attrNameLst>
                                          <p:attrName>style.visibility</p:attrName>
                                        </p:attrNameLst>
                                      </p:cBhvr>
                                      <p:to>
                                        <p:strVal val="visible"/>
                                      </p:to>
                                    </p:set>
                                    <p:anim calcmode="lin" valueType="num">
                                      <p:cBhvr additive="base">
                                        <p:cTn id="57" dur="500" fill="hold"/>
                                        <p:tgtEl>
                                          <p:spTgt spid="312350"/>
                                        </p:tgtEl>
                                        <p:attrNameLst>
                                          <p:attrName>ppt_x</p:attrName>
                                        </p:attrNameLst>
                                      </p:cBhvr>
                                      <p:tavLst>
                                        <p:tav tm="0">
                                          <p:val>
                                            <p:strVal val="#ppt_x"/>
                                          </p:val>
                                        </p:tav>
                                        <p:tav tm="100000">
                                          <p:val>
                                            <p:strVal val="#ppt_x"/>
                                          </p:val>
                                        </p:tav>
                                      </p:tavLst>
                                    </p:anim>
                                    <p:anim calcmode="lin" valueType="num">
                                      <p:cBhvr additive="base">
                                        <p:cTn id="58" dur="500" fill="hold"/>
                                        <p:tgtEl>
                                          <p:spTgt spid="31235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2350"/>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12347"/>
                                        </p:tgtEl>
                                        <p:attrNameLst>
                                          <p:attrName>style.visibility</p:attrName>
                                        </p:attrNameLst>
                                      </p:cBhvr>
                                      <p:to>
                                        <p:strVal val="visible"/>
                                      </p:to>
                                    </p:set>
                                    <p:anim calcmode="lin" valueType="num">
                                      <p:cBhvr additive="base">
                                        <p:cTn id="63" dur="1000" fill="hold"/>
                                        <p:tgtEl>
                                          <p:spTgt spid="312347"/>
                                        </p:tgtEl>
                                        <p:attrNameLst>
                                          <p:attrName>ppt_x</p:attrName>
                                        </p:attrNameLst>
                                      </p:cBhvr>
                                      <p:tavLst>
                                        <p:tav tm="0">
                                          <p:val>
                                            <p:strVal val="#ppt_x"/>
                                          </p:val>
                                        </p:tav>
                                        <p:tav tm="100000">
                                          <p:val>
                                            <p:strVal val="#ppt_x"/>
                                          </p:val>
                                        </p:tav>
                                      </p:tavLst>
                                    </p:anim>
                                    <p:anim calcmode="lin" valueType="num">
                                      <p:cBhvr additive="base">
                                        <p:cTn id="64" dur="1000" fill="hold"/>
                                        <p:tgtEl>
                                          <p:spTgt spid="31234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12356"/>
                                        </p:tgtEl>
                                        <p:attrNameLst>
                                          <p:attrName>style.visibility</p:attrName>
                                        </p:attrNameLst>
                                      </p:cBhvr>
                                      <p:to>
                                        <p:strVal val="visible"/>
                                      </p:to>
                                    </p:set>
                                    <p:anim calcmode="lin" valueType="num">
                                      <p:cBhvr additive="base">
                                        <p:cTn id="69" dur="1000" fill="hold"/>
                                        <p:tgtEl>
                                          <p:spTgt spid="312356"/>
                                        </p:tgtEl>
                                        <p:attrNameLst>
                                          <p:attrName>ppt_x</p:attrName>
                                        </p:attrNameLst>
                                      </p:cBhvr>
                                      <p:tavLst>
                                        <p:tav tm="0">
                                          <p:val>
                                            <p:strVal val="#ppt_x"/>
                                          </p:val>
                                        </p:tav>
                                        <p:tav tm="100000">
                                          <p:val>
                                            <p:strVal val="#ppt_x"/>
                                          </p:val>
                                        </p:tav>
                                      </p:tavLst>
                                    </p:anim>
                                    <p:anim calcmode="lin" valueType="num">
                                      <p:cBhvr additive="base">
                                        <p:cTn id="70" dur="1000" fill="hold"/>
                                        <p:tgtEl>
                                          <p:spTgt spid="31235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2356"/>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12358"/>
                                        </p:tgtEl>
                                        <p:attrNameLst>
                                          <p:attrName>style.visibility</p:attrName>
                                        </p:attrNameLst>
                                      </p:cBhvr>
                                      <p:to>
                                        <p:strVal val="visible"/>
                                      </p:to>
                                    </p:set>
                                    <p:anim calcmode="lin" valueType="num">
                                      <p:cBhvr additive="base">
                                        <p:cTn id="75" dur="1000" fill="hold"/>
                                        <p:tgtEl>
                                          <p:spTgt spid="312358"/>
                                        </p:tgtEl>
                                        <p:attrNameLst>
                                          <p:attrName>ppt_x</p:attrName>
                                        </p:attrNameLst>
                                      </p:cBhvr>
                                      <p:tavLst>
                                        <p:tav tm="0">
                                          <p:val>
                                            <p:strVal val="#ppt_x"/>
                                          </p:val>
                                        </p:tav>
                                        <p:tav tm="100000">
                                          <p:val>
                                            <p:strVal val="#ppt_x"/>
                                          </p:val>
                                        </p:tav>
                                      </p:tavLst>
                                    </p:anim>
                                    <p:anim calcmode="lin" valueType="num">
                                      <p:cBhvr additive="base">
                                        <p:cTn id="76" dur="1000" fill="hold"/>
                                        <p:tgtEl>
                                          <p:spTgt spid="31235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2358"/>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2357"/>
                                        </p:tgtEl>
                                        <p:attrNameLst>
                                          <p:attrName>style.visibility</p:attrName>
                                        </p:attrNameLst>
                                      </p:cBhvr>
                                      <p:to>
                                        <p:strVal val="visible"/>
                                      </p:to>
                                    </p:set>
                                    <p:anim calcmode="lin" valueType="num">
                                      <p:cBhvr additive="base">
                                        <p:cTn id="81" dur="1000" fill="hold"/>
                                        <p:tgtEl>
                                          <p:spTgt spid="312357"/>
                                        </p:tgtEl>
                                        <p:attrNameLst>
                                          <p:attrName>ppt_x</p:attrName>
                                        </p:attrNameLst>
                                      </p:cBhvr>
                                      <p:tavLst>
                                        <p:tav tm="0">
                                          <p:val>
                                            <p:strVal val="#ppt_x"/>
                                          </p:val>
                                        </p:tav>
                                        <p:tav tm="100000">
                                          <p:val>
                                            <p:strVal val="#ppt_x"/>
                                          </p:val>
                                        </p:tav>
                                      </p:tavLst>
                                    </p:anim>
                                    <p:anim calcmode="lin" valueType="num">
                                      <p:cBhvr additive="base">
                                        <p:cTn id="82" dur="1000" fill="hold"/>
                                        <p:tgtEl>
                                          <p:spTgt spid="31235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12352"/>
                                        </p:tgtEl>
                                        <p:attrNameLst>
                                          <p:attrName>style.visibility</p:attrName>
                                        </p:attrNameLst>
                                      </p:cBhvr>
                                      <p:to>
                                        <p:strVal val="visible"/>
                                      </p:to>
                                    </p:set>
                                    <p:anim calcmode="lin" valueType="num">
                                      <p:cBhvr additive="base">
                                        <p:cTn id="87" dur="1000" fill="hold"/>
                                        <p:tgtEl>
                                          <p:spTgt spid="312352"/>
                                        </p:tgtEl>
                                        <p:attrNameLst>
                                          <p:attrName>ppt_x</p:attrName>
                                        </p:attrNameLst>
                                      </p:cBhvr>
                                      <p:tavLst>
                                        <p:tav tm="0">
                                          <p:val>
                                            <p:strVal val="#ppt_x"/>
                                          </p:val>
                                        </p:tav>
                                        <p:tav tm="100000">
                                          <p:val>
                                            <p:strVal val="#ppt_x"/>
                                          </p:val>
                                        </p:tav>
                                      </p:tavLst>
                                    </p:anim>
                                    <p:anim calcmode="lin" valueType="num">
                                      <p:cBhvr additive="base">
                                        <p:cTn id="88" dur="1000" fill="hold"/>
                                        <p:tgtEl>
                                          <p:spTgt spid="31235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2352"/>
                                        </p:tgtEl>
                                        <p:attrNameLst>
                                          <p:attrName>style.visibility</p:attrName>
                                        </p:attrNameLst>
                                      </p:cBhvr>
                                      <p:to>
                                        <p:strVal val="hidden"/>
                                      </p:to>
                                    </p:set>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12351"/>
                                        </p:tgtEl>
                                        <p:attrNameLst>
                                          <p:attrName>style.visibility</p:attrName>
                                        </p:attrNameLst>
                                      </p:cBhvr>
                                      <p:to>
                                        <p:strVal val="visible"/>
                                      </p:to>
                                    </p:set>
                                    <p:anim calcmode="lin" valueType="num">
                                      <p:cBhvr additive="base">
                                        <p:cTn id="93" dur="1000" fill="hold"/>
                                        <p:tgtEl>
                                          <p:spTgt spid="312351"/>
                                        </p:tgtEl>
                                        <p:attrNameLst>
                                          <p:attrName>ppt_x</p:attrName>
                                        </p:attrNameLst>
                                      </p:cBhvr>
                                      <p:tavLst>
                                        <p:tav tm="0">
                                          <p:val>
                                            <p:strVal val="#ppt_x"/>
                                          </p:val>
                                        </p:tav>
                                        <p:tav tm="100000">
                                          <p:val>
                                            <p:strVal val="#ppt_x"/>
                                          </p:val>
                                        </p:tav>
                                      </p:tavLst>
                                    </p:anim>
                                    <p:anim calcmode="lin" valueType="num">
                                      <p:cBhvr additive="base">
                                        <p:cTn id="94" dur="1000" fill="hold"/>
                                        <p:tgtEl>
                                          <p:spTgt spid="312351"/>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2353"/>
                                        </p:tgtEl>
                                        <p:attrNameLst>
                                          <p:attrName>style.visibility</p:attrName>
                                        </p:attrNameLst>
                                      </p:cBhvr>
                                      <p:to>
                                        <p:strVal val="visible"/>
                                      </p:to>
                                    </p:set>
                                    <p:anim calcmode="lin" valueType="num">
                                      <p:cBhvr additive="base">
                                        <p:cTn id="99" dur="1000" fill="hold"/>
                                        <p:tgtEl>
                                          <p:spTgt spid="312353"/>
                                        </p:tgtEl>
                                        <p:attrNameLst>
                                          <p:attrName>ppt_x</p:attrName>
                                        </p:attrNameLst>
                                      </p:cBhvr>
                                      <p:tavLst>
                                        <p:tav tm="0">
                                          <p:val>
                                            <p:strVal val="#ppt_x"/>
                                          </p:val>
                                        </p:tav>
                                        <p:tav tm="100000">
                                          <p:val>
                                            <p:strVal val="#ppt_x"/>
                                          </p:val>
                                        </p:tav>
                                      </p:tavLst>
                                    </p:anim>
                                    <p:anim calcmode="lin" valueType="num">
                                      <p:cBhvr additive="base">
                                        <p:cTn id="100" dur="1000" fill="hold"/>
                                        <p:tgtEl>
                                          <p:spTgt spid="312353"/>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12354"/>
                                        </p:tgtEl>
                                        <p:attrNameLst>
                                          <p:attrName>style.visibility</p:attrName>
                                        </p:attrNameLst>
                                      </p:cBhvr>
                                      <p:to>
                                        <p:strVal val="visible"/>
                                      </p:to>
                                    </p:set>
                                    <p:anim calcmode="lin" valueType="num">
                                      <p:cBhvr additive="base">
                                        <p:cTn id="105" dur="1000" fill="hold"/>
                                        <p:tgtEl>
                                          <p:spTgt spid="312354"/>
                                        </p:tgtEl>
                                        <p:attrNameLst>
                                          <p:attrName>ppt_x</p:attrName>
                                        </p:attrNameLst>
                                      </p:cBhvr>
                                      <p:tavLst>
                                        <p:tav tm="0">
                                          <p:val>
                                            <p:strVal val="#ppt_x"/>
                                          </p:val>
                                        </p:tav>
                                        <p:tav tm="100000">
                                          <p:val>
                                            <p:strVal val="#ppt_x"/>
                                          </p:val>
                                        </p:tav>
                                      </p:tavLst>
                                    </p:anim>
                                    <p:anim calcmode="lin" valueType="num">
                                      <p:cBhvr additive="base">
                                        <p:cTn id="106" dur="1000" fill="hold"/>
                                        <p:tgtEl>
                                          <p:spTgt spid="312354"/>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312380"/>
                                        </p:tgtEl>
                                        <p:attrNameLst>
                                          <p:attrName>style.visibility</p:attrName>
                                        </p:attrNameLst>
                                      </p:cBhvr>
                                      <p:to>
                                        <p:strVal val="visible"/>
                                      </p:to>
                                    </p:set>
                                    <p:anim calcmode="lin" valueType="num">
                                      <p:cBhvr additive="base">
                                        <p:cTn id="111" dur="1000" fill="hold"/>
                                        <p:tgtEl>
                                          <p:spTgt spid="312380"/>
                                        </p:tgtEl>
                                        <p:attrNameLst>
                                          <p:attrName>ppt_x</p:attrName>
                                        </p:attrNameLst>
                                      </p:cBhvr>
                                      <p:tavLst>
                                        <p:tav tm="0">
                                          <p:val>
                                            <p:strVal val="0-#ppt_w/2"/>
                                          </p:val>
                                        </p:tav>
                                        <p:tav tm="100000">
                                          <p:val>
                                            <p:strVal val="#ppt_x"/>
                                          </p:val>
                                        </p:tav>
                                      </p:tavLst>
                                    </p:anim>
                                    <p:anim calcmode="lin" valueType="num">
                                      <p:cBhvr additive="base">
                                        <p:cTn id="112" dur="1000" fill="hold"/>
                                        <p:tgtEl>
                                          <p:spTgt spid="312380"/>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312359"/>
                                        </p:tgtEl>
                                        <p:attrNameLst>
                                          <p:attrName>style.visibility</p:attrName>
                                        </p:attrNameLst>
                                      </p:cBhvr>
                                      <p:to>
                                        <p:strVal val="visible"/>
                                      </p:to>
                                    </p:set>
                                    <p:animEffect transition="in" filter="wipe(left)">
                                      <p:cBhvr>
                                        <p:cTn id="117" dur="1000"/>
                                        <p:tgtEl>
                                          <p:spTgt spid="312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2" grpId="0" autoUpdateAnimBg="0"/>
      <p:bldP spid="312343" grpId="0" autoUpdateAnimBg="0"/>
      <p:bldP spid="312344" grpId="0" autoUpdateAnimBg="0"/>
      <p:bldP spid="312345" grpId="0"/>
      <p:bldP spid="312346" grpId="0"/>
      <p:bldP spid="312347" grpId="0"/>
      <p:bldP spid="312348" grpId="0"/>
      <p:bldP spid="312349" grpId="0"/>
      <p:bldP spid="312350" grpId="0"/>
      <p:bldP spid="312351" grpId="0" animBg="1"/>
      <p:bldP spid="312352" grpId="0" animBg="1"/>
      <p:bldP spid="312353" grpId="0"/>
      <p:bldP spid="312354" grpId="0" animBg="1"/>
      <p:bldP spid="312355" grpId="0" animBg="1"/>
      <p:bldP spid="312356" grpId="0" animBg="1"/>
      <p:bldP spid="312357" grpId="0" animBg="1"/>
      <p:bldP spid="312358" grpId="0" animBg="1"/>
      <p:bldP spid="31238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76200" y="76200"/>
            <a:ext cx="8839200" cy="1143000"/>
          </a:xfrm>
        </p:spPr>
        <p:txBody>
          <a:bodyPr/>
          <a:lstStyle/>
          <a:p>
            <a:pPr algn="l" eaLnBrk="1" hangingPunct="1">
              <a:defRPr/>
            </a:pPr>
            <a:r>
              <a:rPr lang="en-US" sz="4000" b="1">
                <a:solidFill>
                  <a:schemeClr val="accent2"/>
                </a:solidFill>
                <a:effectLst>
                  <a:outerShdw blurRad="38100" dist="38100" dir="2700000" algn="tl">
                    <a:srgbClr val="000000"/>
                  </a:outerShdw>
                </a:effectLst>
              </a:rPr>
              <a:t>1896: Henri Becquerel ontdekt straling van uranium.</a:t>
            </a:r>
            <a:endParaRPr lang="nl-NL" sz="4000" b="1">
              <a:solidFill>
                <a:schemeClr val="accent2"/>
              </a:solidFill>
              <a:effectLst>
                <a:outerShdw blurRad="38100" dist="38100" dir="2700000" algn="tl">
                  <a:srgbClr val="000000"/>
                </a:outerShdw>
              </a:effectLst>
            </a:endParaRPr>
          </a:p>
        </p:txBody>
      </p:sp>
      <p:pic>
        <p:nvPicPr>
          <p:cNvPr id="286722" name="Picture 3" descr="Henri_Becque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84313"/>
            <a:ext cx="44513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3" name="Text Box 4"/>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2984529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wipe(left)">
                                      <p:cBhvr>
                                        <p:cTn id="7" dur="500"/>
                                        <p:tgtEl>
                                          <p:spTgt spid="272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Rectangle 4"/>
          <p:cNvSpPr>
            <a:spLocks noGrp="1" noChangeArrowheads="1"/>
          </p:cNvSpPr>
          <p:nvPr>
            <p:ph type="ctrTitle"/>
          </p:nvPr>
        </p:nvSpPr>
        <p:spPr>
          <a:xfrm>
            <a:off x="0" y="76200"/>
            <a:ext cx="9144000" cy="1481138"/>
          </a:xfrm>
        </p:spPr>
        <p:txBody>
          <a:bodyPr/>
          <a:lstStyle/>
          <a:p>
            <a:pPr algn="l" eaLnBrk="1" hangingPunct="1">
              <a:defRPr/>
            </a:pPr>
            <a:r>
              <a:rPr lang="en-US" sz="3200" b="1">
                <a:solidFill>
                  <a:srgbClr val="FF3300"/>
                </a:solidFill>
                <a:effectLst>
                  <a:outerShdw blurRad="38100" dist="38100" dir="2700000" algn="tl">
                    <a:srgbClr val="000000"/>
                  </a:outerShdw>
                </a:effectLst>
              </a:rPr>
              <a:t>1898: </a:t>
            </a:r>
            <a:r>
              <a:rPr lang="nl-NL" sz="3200" b="1">
                <a:solidFill>
                  <a:srgbClr val="FF3300"/>
                </a:solidFill>
                <a:effectLst>
                  <a:outerShdw blurRad="38100" dist="38100" dir="2700000" algn="tl">
                    <a:srgbClr val="000000"/>
                  </a:outerShdw>
                </a:effectLst>
              </a:rPr>
              <a:t>Maria Skłodowska-Curie</a:t>
            </a:r>
            <a:r>
              <a:rPr lang="nl-NL" sz="3200">
                <a:solidFill>
                  <a:srgbClr val="FF3300"/>
                </a:solidFill>
              </a:rPr>
              <a:t> </a:t>
            </a:r>
            <a:r>
              <a:rPr lang="en-US" sz="3200" b="1">
                <a:solidFill>
                  <a:srgbClr val="FF3300"/>
                </a:solidFill>
                <a:effectLst>
                  <a:outerShdw blurRad="38100" dist="38100" dir="2700000" algn="tl">
                    <a:srgbClr val="000000"/>
                  </a:outerShdw>
                </a:effectLst>
              </a:rPr>
              <a:t> en Pierre Curie ontdekken de straling van polonium en radium.</a:t>
            </a:r>
            <a:endParaRPr lang="nl-NL" sz="3200" b="1">
              <a:solidFill>
                <a:srgbClr val="FF3300"/>
              </a:solidFill>
              <a:effectLst>
                <a:outerShdw blurRad="38100" dist="38100" dir="2700000" algn="tl">
                  <a:srgbClr val="000000"/>
                </a:outerShdw>
              </a:effectLst>
            </a:endParaRPr>
          </a:p>
        </p:txBody>
      </p:sp>
      <p:grpSp>
        <p:nvGrpSpPr>
          <p:cNvPr id="288770" name="Group 1031"/>
          <p:cNvGrpSpPr>
            <a:grpSpLocks/>
          </p:cNvGrpSpPr>
          <p:nvPr/>
        </p:nvGrpSpPr>
        <p:grpSpPr bwMode="auto">
          <a:xfrm>
            <a:off x="703263" y="1557338"/>
            <a:ext cx="7324725" cy="5040312"/>
            <a:chOff x="80" y="981"/>
            <a:chExt cx="4614" cy="3175"/>
          </a:xfrm>
        </p:grpSpPr>
        <p:pic>
          <p:nvPicPr>
            <p:cNvPr id="288772" name="Picture 1029" descr="Pierrecu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 y="981"/>
              <a:ext cx="2299"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3" name="Picture 1030" descr="Marie_Curie_%28Nobel-Chem%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 y="981"/>
              <a:ext cx="2244"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8771" name="Text Box 1033"/>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486733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wipe(left)">
                                      <p:cBhvr>
                                        <p:cTn id="7"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0820" name="Picture 4" descr="Enrico_Fermi_194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476250"/>
            <a:ext cx="516096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18" name="Rectangle 2"/>
          <p:cNvSpPr>
            <a:spLocks noGrp="1" noChangeArrowheads="1"/>
          </p:cNvSpPr>
          <p:nvPr>
            <p:ph type="ctrTitle"/>
          </p:nvPr>
        </p:nvSpPr>
        <p:spPr>
          <a:xfrm>
            <a:off x="50800" y="76200"/>
            <a:ext cx="9093200" cy="1481138"/>
          </a:xfrm>
        </p:spPr>
        <p:txBody>
          <a:bodyPr/>
          <a:lstStyle/>
          <a:p>
            <a:pPr algn="l" eaLnBrk="1" hangingPunct="1">
              <a:defRPr/>
            </a:pPr>
            <a:r>
              <a:rPr lang="en-US" sz="2800" b="1" u="sng">
                <a:solidFill>
                  <a:srgbClr val="FF0000"/>
                </a:solidFill>
                <a:effectLst>
                  <a:outerShdw blurRad="38100" dist="38100" dir="2700000" algn="tl">
                    <a:srgbClr val="000000"/>
                  </a:outerShdw>
                </a:effectLst>
              </a:rPr>
              <a:t>Enrico Fermi</a:t>
            </a:r>
            <a:r>
              <a:rPr lang="en-US" sz="2800" b="1">
                <a:solidFill>
                  <a:srgbClr val="FF0000"/>
                </a:solidFill>
                <a:effectLst>
                  <a:outerShdw blurRad="38100" dist="38100" dir="2700000" algn="tl">
                    <a:srgbClr val="000000"/>
                  </a:outerShdw>
                </a:effectLst>
              </a:rPr>
              <a:t> bouwde de</a:t>
            </a:r>
            <a:br>
              <a:rPr lang="en-US" sz="2800" b="1">
                <a:solidFill>
                  <a:srgbClr val="FF0000"/>
                </a:solidFill>
                <a:effectLst>
                  <a:outerShdw blurRad="38100" dist="38100" dir="2700000" algn="tl">
                    <a:srgbClr val="000000"/>
                  </a:outerShdw>
                </a:effectLst>
              </a:rPr>
            </a:br>
            <a:r>
              <a:rPr lang="en-US" sz="2800" b="1">
                <a:solidFill>
                  <a:srgbClr val="FF0000"/>
                </a:solidFill>
                <a:effectLst>
                  <a:outerShdw blurRad="38100" dist="38100" dir="2700000" algn="tl">
                    <a:srgbClr val="000000"/>
                  </a:outerShdw>
                </a:effectLst>
              </a:rPr>
              <a:t>eerste experimentele</a:t>
            </a:r>
            <a:br>
              <a:rPr lang="en-US" sz="2800" b="1">
                <a:solidFill>
                  <a:srgbClr val="FF0000"/>
                </a:solidFill>
                <a:effectLst>
                  <a:outerShdw blurRad="38100" dist="38100" dir="2700000" algn="tl">
                    <a:srgbClr val="000000"/>
                  </a:outerShdw>
                </a:effectLst>
              </a:rPr>
            </a:br>
            <a:r>
              <a:rPr lang="en-US" sz="2800" b="1">
                <a:solidFill>
                  <a:srgbClr val="FF0000"/>
                </a:solidFill>
                <a:effectLst>
                  <a:outerShdw blurRad="38100" dist="38100" dir="2700000" algn="tl">
                    <a:srgbClr val="000000"/>
                  </a:outerShdw>
                </a:effectLst>
              </a:rPr>
              <a:t>kernreactor.</a:t>
            </a:r>
            <a:br>
              <a:rPr lang="en-US" sz="2800" b="1">
                <a:solidFill>
                  <a:srgbClr val="FF0000"/>
                </a:solidFill>
                <a:effectLst>
                  <a:outerShdw blurRad="38100" dist="38100" dir="2700000" algn="tl">
                    <a:srgbClr val="000000"/>
                  </a:outerShdw>
                </a:effectLst>
              </a:rPr>
            </a:br>
            <a:r>
              <a:rPr lang="en-US" sz="2800" b="1">
                <a:solidFill>
                  <a:srgbClr val="FF0000"/>
                </a:solidFill>
                <a:effectLst>
                  <a:outerShdw blurRad="38100" dist="38100" dir="2700000" algn="tl">
                    <a:srgbClr val="000000"/>
                  </a:outerShdw>
                </a:effectLst>
              </a:rPr>
              <a:t>Nobelprijs in 1938.</a:t>
            </a:r>
            <a:endParaRPr lang="nl-NL" sz="2800" b="1">
              <a:solidFill>
                <a:srgbClr val="FF0000"/>
              </a:solidFill>
              <a:effectLst>
                <a:outerShdw blurRad="38100" dist="38100" dir="2700000" algn="tl">
                  <a:srgbClr val="000000"/>
                </a:outerShdw>
              </a:effectLst>
            </a:endParaRPr>
          </a:p>
        </p:txBody>
      </p:sp>
      <p:sp>
        <p:nvSpPr>
          <p:cNvPr id="290819" name="Text Box 5"/>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31172882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wipe(left)">
                                      <p:cBhvr>
                                        <p:cTn id="7" dur="500"/>
                                        <p:tgtEl>
                                          <p:spTgt spid="29081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90820"/>
                                        </p:tgtEl>
                                        <p:attrNameLst>
                                          <p:attrName>style.visibility</p:attrName>
                                        </p:attrNameLst>
                                      </p:cBhvr>
                                      <p:to>
                                        <p:strVal val="visible"/>
                                      </p:to>
                                    </p:set>
                                    <p:animEffect transition="in" filter="dissolve">
                                      <p:cBhvr>
                                        <p:cTn id="11" dur="500"/>
                                        <p:tgtEl>
                                          <p:spTgt spid="29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5800" y="2286000"/>
            <a:ext cx="7772400" cy="1143000"/>
          </a:xfrm>
        </p:spPr>
        <p:txBody>
          <a:bodyPr/>
          <a:lstStyle/>
          <a:p>
            <a:pPr eaLnBrk="1" hangingPunct="1">
              <a:defRPr/>
            </a:pPr>
            <a:r>
              <a:rPr lang="en-US" sz="6000" b="1">
                <a:solidFill>
                  <a:schemeClr val="accent1"/>
                </a:solidFill>
                <a:effectLst>
                  <a:outerShdw blurRad="38100" dist="38100" dir="2700000" algn="tl">
                    <a:srgbClr val="000000"/>
                  </a:outerShdw>
                </a:effectLst>
              </a:rPr>
              <a:t>Einde</a:t>
            </a:r>
            <a:endParaRPr lang="nl-NL" sz="6000" b="1">
              <a:solidFill>
                <a:schemeClr val="accent1"/>
              </a:solidFill>
              <a:effectLst>
                <a:outerShdw blurRad="38100" dist="38100" dir="2700000" algn="tl">
                  <a:srgbClr val="000000"/>
                </a:outerShdw>
              </a:effectLst>
            </a:endParaRPr>
          </a:p>
        </p:txBody>
      </p:sp>
      <p:sp>
        <p:nvSpPr>
          <p:cNvPr id="88069" name="Rectangle 5"/>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marL="609600" indent="-609600" algn="r" fontAlgn="base">
              <a:spcBef>
                <a:spcPct val="20000"/>
              </a:spcBef>
              <a:spcAft>
                <a:spcPct val="0"/>
              </a:spcAft>
              <a:defRPr/>
            </a:pPr>
            <a:r>
              <a:rPr lang="en-US" sz="1000" b="1">
                <a:solidFill>
                  <a:srgbClr val="000000"/>
                </a:solidFill>
                <a:effectLst>
                  <a:outerShdw blurRad="38100" dist="38100" dir="2700000" algn="tl">
                    <a:srgbClr val="FFFFFF"/>
                  </a:outerShdw>
                </a:effectLst>
              </a:rPr>
              <a:t>© Het Vlietland College Leiden</a:t>
            </a:r>
            <a:endParaRPr lang="nl-NL" sz="1000" b="1">
              <a:solidFill>
                <a:srgbClr val="000000"/>
              </a:solidFill>
              <a:effectLst>
                <a:outerShdw blurRad="38100" dist="38100" dir="2700000" algn="tl">
                  <a:srgbClr val="FFFFFF"/>
                </a:outerShdw>
              </a:effectLst>
            </a:endParaRPr>
          </a:p>
        </p:txBody>
      </p:sp>
      <p:sp>
        <p:nvSpPr>
          <p:cNvPr id="292867" name="Text Box 6"/>
          <p:cNvSpPr txBox="1">
            <a:spLocks noChangeArrowheads="1"/>
          </p:cNvSpPr>
          <p:nvPr/>
        </p:nvSpPr>
        <p:spPr bwMode="auto">
          <a:xfrm>
            <a:off x="0"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a:solidFill>
                  <a:srgbClr val="000000"/>
                </a:solidFill>
                <a:hlinkClick r:id="" action="ppaction://hlinkshowjump?jump=firstslide"/>
              </a:rPr>
              <a:t>menu</a:t>
            </a:r>
            <a:endParaRPr lang="nl-NL" altLang="nl-NL">
              <a:solidFill>
                <a:srgbClr val="000000"/>
              </a:solidFill>
            </a:endParaRPr>
          </a:p>
        </p:txBody>
      </p:sp>
    </p:spTree>
    <p:extLst>
      <p:ext uri="{BB962C8B-B14F-4D97-AF65-F5344CB8AC3E}">
        <p14:creationId xmlns:p14="http://schemas.microsoft.com/office/powerpoint/2010/main" val="3294324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45" name="Rectangle 13"/>
          <p:cNvSpPr>
            <a:spLocks noGrp="1" noChangeArrowheads="1"/>
          </p:cNvSpPr>
          <p:nvPr>
            <p:ph type="ctrTitle"/>
          </p:nvPr>
        </p:nvSpPr>
        <p:spPr>
          <a:xfrm>
            <a:off x="0" y="0"/>
            <a:ext cx="8893175" cy="620713"/>
          </a:xfrm>
        </p:spPr>
        <p:txBody>
          <a:bodyPr/>
          <a:lstStyle/>
          <a:p>
            <a:pPr algn="l" eaLnBrk="1" hangingPunct="1">
              <a:defRPr/>
            </a:pPr>
            <a:r>
              <a:rPr lang="en-US" sz="3600" b="1">
                <a:solidFill>
                  <a:srgbClr val="FF3300"/>
                </a:solidFill>
                <a:effectLst>
                  <a:outerShdw blurRad="38100" dist="38100" dir="2700000" algn="tl">
                    <a:srgbClr val="000000"/>
                  </a:outerShdw>
                </a:effectLst>
              </a:rPr>
              <a:t>Frequentie en trillingstijd</a:t>
            </a:r>
            <a:endParaRPr lang="nl-NL" sz="4000" b="1">
              <a:solidFill>
                <a:srgbClr val="FF3300"/>
              </a:solidFill>
              <a:effectLst>
                <a:outerShdw blurRad="38100" dist="38100" dir="2700000" algn="tl">
                  <a:srgbClr val="000000"/>
                </a:outerShdw>
              </a:effectLst>
            </a:endParaRPr>
          </a:p>
        </p:txBody>
      </p:sp>
      <p:sp>
        <p:nvSpPr>
          <p:cNvPr id="248857" name="Text Box 25"/>
          <p:cNvSpPr txBox="1">
            <a:spLocks noChangeArrowheads="1"/>
          </p:cNvSpPr>
          <p:nvPr/>
        </p:nvSpPr>
        <p:spPr bwMode="auto">
          <a:xfrm>
            <a:off x="0" y="1687513"/>
            <a:ext cx="882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f = frequentie in Hz (trillingen per seconde)</a:t>
            </a:r>
          </a:p>
        </p:txBody>
      </p:sp>
      <p:sp>
        <p:nvSpPr>
          <p:cNvPr id="248858" name="Text Box 26"/>
          <p:cNvSpPr txBox="1">
            <a:spLocks noChangeArrowheads="1"/>
          </p:cNvSpPr>
          <p:nvPr/>
        </p:nvSpPr>
        <p:spPr bwMode="auto">
          <a:xfrm>
            <a:off x="0" y="2262188"/>
            <a:ext cx="8820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T = trillingstijd in s</a:t>
            </a:r>
          </a:p>
        </p:txBody>
      </p:sp>
      <p:graphicFrame>
        <p:nvGraphicFramePr>
          <p:cNvPr id="248860" name="Object 2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2" name="Vergelijking" r:id="rId3" imgW="114120" imgH="215640" progId="Equation.3">
                  <p:embed/>
                </p:oleObj>
              </mc:Choice>
              <mc:Fallback>
                <p:oleObj name="Vergelijking"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80" name="Rectangle 30"/>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aphicFrame>
        <p:nvGraphicFramePr>
          <p:cNvPr id="248861" name="Object 29"/>
          <p:cNvGraphicFramePr>
            <a:graphicFrameLocks noChangeAspect="1"/>
          </p:cNvGraphicFramePr>
          <p:nvPr/>
        </p:nvGraphicFramePr>
        <p:xfrm>
          <a:off x="250825" y="620713"/>
          <a:ext cx="1201738" cy="1260475"/>
        </p:xfrm>
        <a:graphic>
          <a:graphicData uri="http://schemas.openxmlformats.org/presentationml/2006/ole">
            <mc:AlternateContent xmlns:mc="http://schemas.openxmlformats.org/markup-compatibility/2006">
              <mc:Choice xmlns:v="urn:schemas-microsoft-com:vml" Requires="v">
                <p:oleObj spid="_x0000_s1043" name="Vergelijking" r:id="rId5" imgW="393359" imgH="406048" progId="Equation.3">
                  <p:embed/>
                </p:oleObj>
              </mc:Choice>
              <mc:Fallback>
                <p:oleObj name="Vergelijking" r:id="rId5" imgW="393359" imgH="40604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20713"/>
                        <a:ext cx="1201738"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63" name="Text Box 31"/>
          <p:cNvSpPr txBox="1">
            <a:spLocks noChangeArrowheads="1"/>
          </p:cNvSpPr>
          <p:nvPr/>
        </p:nvSpPr>
        <p:spPr bwMode="auto">
          <a:xfrm>
            <a:off x="-36513" y="2781300"/>
            <a:ext cx="88201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u="sng">
                <a:solidFill>
                  <a:srgbClr val="3333CC"/>
                </a:solidFill>
              </a:rPr>
              <a:t>Voorbeeld:</a:t>
            </a:r>
          </a:p>
        </p:txBody>
      </p:sp>
      <p:sp>
        <p:nvSpPr>
          <p:cNvPr id="248864" name="Text Box 32"/>
          <p:cNvSpPr txBox="1">
            <a:spLocks noChangeArrowheads="1"/>
          </p:cNvSpPr>
          <p:nvPr/>
        </p:nvSpPr>
        <p:spPr bwMode="auto">
          <a:xfrm>
            <a:off x="-36513" y="3298825"/>
            <a:ext cx="914400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Van rood licht is de frequentie 4.10</a:t>
            </a:r>
            <a:r>
              <a:rPr lang="nl-NL" altLang="nl-NL" sz="2800" b="1" baseline="30000">
                <a:solidFill>
                  <a:srgbClr val="3333CC"/>
                </a:solidFill>
              </a:rPr>
              <a:t>14</a:t>
            </a:r>
            <a:r>
              <a:rPr lang="nl-NL" altLang="nl-NL" sz="2800" b="1">
                <a:solidFill>
                  <a:srgbClr val="3333CC"/>
                </a:solidFill>
              </a:rPr>
              <a:t> Hz.</a:t>
            </a:r>
            <a:br>
              <a:rPr lang="nl-NL" altLang="nl-NL" sz="2800" b="1">
                <a:solidFill>
                  <a:srgbClr val="3333CC"/>
                </a:solidFill>
              </a:rPr>
            </a:br>
            <a:r>
              <a:rPr lang="nl-NL" altLang="nl-NL" sz="2800" b="1">
                <a:solidFill>
                  <a:srgbClr val="3333CC"/>
                </a:solidFill>
              </a:rPr>
              <a:t>Bereken de trillingstijd.</a:t>
            </a:r>
          </a:p>
        </p:txBody>
      </p:sp>
      <p:sp>
        <p:nvSpPr>
          <p:cNvPr id="248865" name="Text Box 33"/>
          <p:cNvSpPr txBox="1">
            <a:spLocks noChangeArrowheads="1"/>
          </p:cNvSpPr>
          <p:nvPr/>
        </p:nvSpPr>
        <p:spPr bwMode="auto">
          <a:xfrm>
            <a:off x="1974850" y="1109663"/>
            <a:ext cx="2376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Basis-BINAS</a:t>
            </a:r>
          </a:p>
        </p:txBody>
      </p:sp>
      <p:sp>
        <p:nvSpPr>
          <p:cNvPr id="248866" name="Text Box 34"/>
          <p:cNvSpPr txBox="1">
            <a:spLocks noChangeArrowheads="1"/>
          </p:cNvSpPr>
          <p:nvPr/>
        </p:nvSpPr>
        <p:spPr bwMode="auto">
          <a:xfrm>
            <a:off x="-36513" y="4233863"/>
            <a:ext cx="914400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FF3300"/>
                </a:solidFill>
              </a:rPr>
              <a:t>Opl.:</a:t>
            </a:r>
            <a:r>
              <a:rPr lang="nl-NL" altLang="nl-NL" sz="2800" b="1">
                <a:solidFill>
                  <a:srgbClr val="3333CC"/>
                </a:solidFill>
              </a:rPr>
              <a:t/>
            </a:r>
            <a:br>
              <a:rPr lang="nl-NL" altLang="nl-NL" sz="2800" b="1">
                <a:solidFill>
                  <a:srgbClr val="3333CC"/>
                </a:solidFill>
              </a:rPr>
            </a:br>
            <a:r>
              <a:rPr lang="nl-NL" altLang="nl-NL" sz="2800" b="1">
                <a:solidFill>
                  <a:srgbClr val="3333CC"/>
                </a:solidFill>
              </a:rPr>
              <a:t>f = 4.10</a:t>
            </a:r>
            <a:r>
              <a:rPr lang="nl-NL" altLang="nl-NL" sz="2800" b="1" baseline="30000">
                <a:solidFill>
                  <a:srgbClr val="3333CC"/>
                </a:solidFill>
              </a:rPr>
              <a:t>14</a:t>
            </a:r>
            <a:r>
              <a:rPr lang="nl-NL" altLang="nl-NL" sz="2800" b="1">
                <a:solidFill>
                  <a:srgbClr val="3333CC"/>
                </a:solidFill>
              </a:rPr>
              <a:t> Hz en T = ?</a:t>
            </a:r>
          </a:p>
        </p:txBody>
      </p:sp>
      <p:sp>
        <p:nvSpPr>
          <p:cNvPr id="248885" name="Rectangle 38"/>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48886" name="Rectangle 40"/>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aphicFrame>
        <p:nvGraphicFramePr>
          <p:cNvPr id="248871" name="Object 39"/>
          <p:cNvGraphicFramePr>
            <a:graphicFrameLocks noChangeAspect="1"/>
          </p:cNvGraphicFramePr>
          <p:nvPr/>
        </p:nvGraphicFramePr>
        <p:xfrm>
          <a:off x="0" y="5178425"/>
          <a:ext cx="2992438" cy="900113"/>
        </p:xfrm>
        <a:graphic>
          <a:graphicData uri="http://schemas.openxmlformats.org/presentationml/2006/ole">
            <mc:AlternateContent xmlns:mc="http://schemas.openxmlformats.org/markup-compatibility/2006">
              <mc:Choice xmlns:v="urn:schemas-microsoft-com:vml" Requires="v">
                <p:oleObj spid="_x0000_s1044" name="Vergelijking" r:id="rId7" imgW="1358310" imgH="406224" progId="Equation.3">
                  <p:embed/>
                </p:oleObj>
              </mc:Choice>
              <mc:Fallback>
                <p:oleObj name="Vergelijking" r:id="rId7" imgW="1358310" imgH="4062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178425"/>
                        <a:ext cx="2992438"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87" name="Rectangle 42"/>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48875" name="Text Box 43"/>
          <p:cNvSpPr txBox="1">
            <a:spLocks noChangeArrowheads="1"/>
          </p:cNvSpPr>
          <p:nvPr/>
        </p:nvSpPr>
        <p:spPr bwMode="auto">
          <a:xfrm>
            <a:off x="5764213" y="5373688"/>
            <a:ext cx="2376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2,5.10</a:t>
            </a:r>
            <a:r>
              <a:rPr lang="nl-NL" altLang="nl-NL" sz="2800" b="1" baseline="30000">
                <a:solidFill>
                  <a:srgbClr val="3333CC"/>
                </a:solidFill>
              </a:rPr>
              <a:t>-15</a:t>
            </a:r>
            <a:r>
              <a:rPr lang="nl-NL" altLang="nl-NL" sz="2800" b="1">
                <a:solidFill>
                  <a:srgbClr val="3333CC"/>
                </a:solidFill>
              </a:rPr>
              <a:t> s</a:t>
            </a:r>
          </a:p>
        </p:txBody>
      </p:sp>
      <p:sp>
        <p:nvSpPr>
          <p:cNvPr id="248889" name="Rectangle 4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graphicFrame>
        <p:nvGraphicFramePr>
          <p:cNvPr id="248876" name="Object 44"/>
          <p:cNvGraphicFramePr>
            <a:graphicFrameLocks noChangeAspect="1"/>
          </p:cNvGraphicFramePr>
          <p:nvPr/>
        </p:nvGraphicFramePr>
        <p:xfrm>
          <a:off x="3743325" y="5203825"/>
          <a:ext cx="1900238" cy="900113"/>
        </p:xfrm>
        <a:graphic>
          <a:graphicData uri="http://schemas.openxmlformats.org/presentationml/2006/ole">
            <mc:AlternateContent xmlns:mc="http://schemas.openxmlformats.org/markup-compatibility/2006">
              <mc:Choice xmlns:v="urn:schemas-microsoft-com:vml" Requires="v">
                <p:oleObj spid="_x0000_s1045" name="Vergelijking" r:id="rId9" imgW="901309" imgH="431613" progId="Equation.3">
                  <p:embed/>
                </p:oleObj>
              </mc:Choice>
              <mc:Fallback>
                <p:oleObj name="Vergelijking" r:id="rId9" imgW="901309"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3325" y="5203825"/>
                        <a:ext cx="1900238"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78" name="AutoShape 46"/>
          <p:cNvSpPr>
            <a:spLocks noChangeArrowheads="1"/>
          </p:cNvSpPr>
          <p:nvPr/>
        </p:nvSpPr>
        <p:spPr bwMode="auto">
          <a:xfrm>
            <a:off x="5788025" y="266700"/>
            <a:ext cx="3241675" cy="1268413"/>
          </a:xfrm>
          <a:prstGeom prst="wedgeRoundRectCallout">
            <a:avLst>
              <a:gd name="adj1" fmla="val -12931"/>
              <a:gd name="adj2" fmla="val 36301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10</a:t>
            </a:r>
            <a:r>
              <a:rPr lang="nl-NL" altLang="nl-NL" b="1" baseline="30000">
                <a:solidFill>
                  <a:srgbClr val="000000"/>
                </a:solidFill>
                <a:latin typeface="Comic Sans MS" pitchFamily="66" charset="0"/>
              </a:rPr>
              <a:t>-15</a:t>
            </a:r>
            <a:r>
              <a:rPr lang="nl-NL" altLang="nl-NL" b="1">
                <a:solidFill>
                  <a:srgbClr val="000000"/>
                </a:solidFill>
                <a:latin typeface="Comic Sans MS" pitchFamily="66" charset="0"/>
              </a:rPr>
              <a:t> betekent:</a:t>
            </a:r>
          </a:p>
          <a:p>
            <a:pPr algn="ctr" fontAlgn="base">
              <a:spcBef>
                <a:spcPct val="0"/>
              </a:spcBef>
              <a:spcAft>
                <a:spcPct val="0"/>
              </a:spcAft>
            </a:pPr>
            <a:r>
              <a:rPr lang="nl-NL" altLang="nl-NL">
                <a:solidFill>
                  <a:srgbClr val="000000"/>
                </a:solidFill>
                <a:latin typeface="Comic Sans MS" pitchFamily="66" charset="0"/>
              </a:rPr>
              <a:t>komma 15 plaatsen naar links!</a:t>
            </a:r>
          </a:p>
        </p:txBody>
      </p:sp>
      <p:sp>
        <p:nvSpPr>
          <p:cNvPr id="248879" name="Text Box 47"/>
          <p:cNvSpPr txBox="1">
            <a:spLocks noChangeArrowheads="1"/>
          </p:cNvSpPr>
          <p:nvPr/>
        </p:nvSpPr>
        <p:spPr bwMode="auto">
          <a:xfrm>
            <a:off x="0" y="61658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T = 0.000.000.000.000.002.5 s</a:t>
            </a:r>
          </a:p>
        </p:txBody>
      </p:sp>
      <p:sp>
        <p:nvSpPr>
          <p:cNvPr id="2" name="AutoShape 48"/>
          <p:cNvSpPr>
            <a:spLocks noChangeArrowheads="1"/>
          </p:cNvSpPr>
          <p:nvPr/>
        </p:nvSpPr>
        <p:spPr bwMode="auto">
          <a:xfrm>
            <a:off x="5580063" y="3789363"/>
            <a:ext cx="3348037" cy="863600"/>
          </a:xfrm>
          <a:prstGeom prst="wedgeRoundRectCallout">
            <a:avLst>
              <a:gd name="adj1" fmla="val -21931"/>
              <a:gd name="adj2" fmla="val 139889"/>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Wetenschappelijke notatie!</a:t>
            </a:r>
            <a:endParaRPr lang="nl-NL" altLang="nl-NL">
              <a:solidFill>
                <a:srgbClr val="000000"/>
              </a:solidFill>
              <a:latin typeface="Comic Sans MS" pitchFamily="66" charset="0"/>
            </a:endParaRPr>
          </a:p>
        </p:txBody>
      </p:sp>
      <p:sp>
        <p:nvSpPr>
          <p:cNvPr id="248881" name="AutoShape 49"/>
          <p:cNvSpPr>
            <a:spLocks noChangeArrowheads="1"/>
          </p:cNvSpPr>
          <p:nvPr/>
        </p:nvSpPr>
        <p:spPr bwMode="auto">
          <a:xfrm>
            <a:off x="5292081" y="5943600"/>
            <a:ext cx="2892674" cy="863600"/>
          </a:xfrm>
          <a:prstGeom prst="wedgeRoundRectCallout">
            <a:avLst>
              <a:gd name="adj1" fmla="val -77342"/>
              <a:gd name="adj2" fmla="val 898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Niet wetenschappelijk</a:t>
            </a:r>
            <a:endParaRPr lang="nl-NL" altLang="nl-NL">
              <a:solidFill>
                <a:srgbClr val="000000"/>
              </a:solidFill>
              <a:latin typeface="Comic Sans MS" pitchFamily="66" charset="0"/>
            </a:endParaRPr>
          </a:p>
        </p:txBody>
      </p:sp>
      <p:sp>
        <p:nvSpPr>
          <p:cNvPr id="248882" name="AutoShape 50"/>
          <p:cNvSpPr>
            <a:spLocks noChangeArrowheads="1"/>
          </p:cNvSpPr>
          <p:nvPr/>
        </p:nvSpPr>
        <p:spPr bwMode="auto">
          <a:xfrm>
            <a:off x="5651500" y="620713"/>
            <a:ext cx="3241675" cy="1268412"/>
          </a:xfrm>
          <a:prstGeom prst="wedgeRoundRectCallout">
            <a:avLst>
              <a:gd name="adj1" fmla="val -180704"/>
              <a:gd name="adj2" fmla="val 272028"/>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10</a:t>
            </a:r>
            <a:r>
              <a:rPr lang="nl-NL" altLang="nl-NL" b="1" baseline="30000">
                <a:solidFill>
                  <a:srgbClr val="000000"/>
                </a:solidFill>
                <a:latin typeface="Comic Sans MS" pitchFamily="66" charset="0"/>
              </a:rPr>
              <a:t>14</a:t>
            </a:r>
            <a:r>
              <a:rPr lang="nl-NL" altLang="nl-NL" b="1">
                <a:solidFill>
                  <a:srgbClr val="000000"/>
                </a:solidFill>
                <a:latin typeface="Comic Sans MS" pitchFamily="66" charset="0"/>
              </a:rPr>
              <a:t> betekent:</a:t>
            </a:r>
          </a:p>
          <a:p>
            <a:pPr algn="ctr" fontAlgn="base">
              <a:spcBef>
                <a:spcPct val="0"/>
              </a:spcBef>
              <a:spcAft>
                <a:spcPct val="0"/>
              </a:spcAft>
            </a:pPr>
            <a:r>
              <a:rPr lang="nl-NL" altLang="nl-NL">
                <a:solidFill>
                  <a:srgbClr val="000000"/>
                </a:solidFill>
                <a:latin typeface="Comic Sans MS" pitchFamily="66" charset="0"/>
              </a:rPr>
              <a:t>komma 14 plaatsen naar rechts!</a:t>
            </a:r>
          </a:p>
        </p:txBody>
      </p:sp>
      <p:sp>
        <p:nvSpPr>
          <p:cNvPr id="248895" name="Text Box 51"/>
          <p:cNvSpPr txBox="1">
            <a:spLocks noChangeArrowheads="1"/>
          </p:cNvSpPr>
          <p:nvPr/>
        </p:nvSpPr>
        <p:spPr bwMode="auto">
          <a:xfrm>
            <a:off x="8184754" y="6414754"/>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1093746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8845"/>
                                        </p:tgtEl>
                                        <p:attrNameLst>
                                          <p:attrName>style.visibility</p:attrName>
                                        </p:attrNameLst>
                                      </p:cBhvr>
                                      <p:to>
                                        <p:strVal val="visible"/>
                                      </p:to>
                                    </p:set>
                                    <p:animEffect transition="in" filter="wipe(left)">
                                      <p:cBhvr>
                                        <p:cTn id="7" dur="500"/>
                                        <p:tgtEl>
                                          <p:spTgt spid="248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8861"/>
                                        </p:tgtEl>
                                        <p:attrNameLst>
                                          <p:attrName>style.visibility</p:attrName>
                                        </p:attrNameLst>
                                      </p:cBhvr>
                                      <p:to>
                                        <p:strVal val="visible"/>
                                      </p:to>
                                    </p:set>
                                    <p:animEffect transition="in" filter="wipe(left)">
                                      <p:cBhvr>
                                        <p:cTn id="12" dur="1000"/>
                                        <p:tgtEl>
                                          <p:spTgt spid="248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8865"/>
                                        </p:tgtEl>
                                        <p:attrNameLst>
                                          <p:attrName>style.visibility</p:attrName>
                                        </p:attrNameLst>
                                      </p:cBhvr>
                                      <p:to>
                                        <p:strVal val="visible"/>
                                      </p:to>
                                    </p:set>
                                    <p:animEffect transition="in" filter="wipe(left)">
                                      <p:cBhvr>
                                        <p:cTn id="17" dur="1000"/>
                                        <p:tgtEl>
                                          <p:spTgt spid="2488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8857"/>
                                        </p:tgtEl>
                                        <p:attrNameLst>
                                          <p:attrName>style.visibility</p:attrName>
                                        </p:attrNameLst>
                                      </p:cBhvr>
                                      <p:to>
                                        <p:strVal val="visible"/>
                                      </p:to>
                                    </p:set>
                                    <p:animEffect transition="in" filter="wipe(left)">
                                      <p:cBhvr>
                                        <p:cTn id="22" dur="1000"/>
                                        <p:tgtEl>
                                          <p:spTgt spid="2488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8858"/>
                                        </p:tgtEl>
                                        <p:attrNameLst>
                                          <p:attrName>style.visibility</p:attrName>
                                        </p:attrNameLst>
                                      </p:cBhvr>
                                      <p:to>
                                        <p:strVal val="visible"/>
                                      </p:to>
                                    </p:set>
                                    <p:animEffect transition="in" filter="wipe(left)">
                                      <p:cBhvr>
                                        <p:cTn id="27" dur="1000"/>
                                        <p:tgtEl>
                                          <p:spTgt spid="2488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8863"/>
                                        </p:tgtEl>
                                        <p:attrNameLst>
                                          <p:attrName>style.visibility</p:attrName>
                                        </p:attrNameLst>
                                      </p:cBhvr>
                                      <p:to>
                                        <p:strVal val="visible"/>
                                      </p:to>
                                    </p:set>
                                    <p:animEffect transition="in" filter="wipe(left)">
                                      <p:cBhvr>
                                        <p:cTn id="32" dur="1000"/>
                                        <p:tgtEl>
                                          <p:spTgt spid="2488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8864"/>
                                        </p:tgtEl>
                                        <p:attrNameLst>
                                          <p:attrName>style.visibility</p:attrName>
                                        </p:attrNameLst>
                                      </p:cBhvr>
                                      <p:to>
                                        <p:strVal val="visible"/>
                                      </p:to>
                                    </p:set>
                                    <p:animEffect transition="in" filter="wipe(left)">
                                      <p:cBhvr>
                                        <p:cTn id="37" dur="1000"/>
                                        <p:tgtEl>
                                          <p:spTgt spid="2488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8866"/>
                                        </p:tgtEl>
                                        <p:attrNameLst>
                                          <p:attrName>style.visibility</p:attrName>
                                        </p:attrNameLst>
                                      </p:cBhvr>
                                      <p:to>
                                        <p:strVal val="visible"/>
                                      </p:to>
                                    </p:set>
                                    <p:animEffect transition="in" filter="wipe(left)">
                                      <p:cBhvr>
                                        <p:cTn id="42" dur="1000"/>
                                        <p:tgtEl>
                                          <p:spTgt spid="2488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8882"/>
                                        </p:tgtEl>
                                        <p:attrNameLst>
                                          <p:attrName>style.visibility</p:attrName>
                                        </p:attrNameLst>
                                      </p:cBhvr>
                                      <p:to>
                                        <p:strVal val="visible"/>
                                      </p:to>
                                    </p:set>
                                    <p:animEffect transition="in" filter="wipe(down)">
                                      <p:cBhvr>
                                        <p:cTn id="47" dur="1000"/>
                                        <p:tgtEl>
                                          <p:spTgt spid="248882"/>
                                        </p:tgtEl>
                                      </p:cBhvr>
                                    </p:animEffect>
                                  </p:childTnLst>
                                  <p:subTnLst>
                                    <p:set>
                                      <p:cBhvr override="childStyle">
                                        <p:cTn dur="1" fill="hold" display="0" masterRel="nextClick" afterEffect="1"/>
                                        <p:tgtEl>
                                          <p:spTgt spid="248882"/>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48871"/>
                                        </p:tgtEl>
                                        <p:attrNameLst>
                                          <p:attrName>style.visibility</p:attrName>
                                        </p:attrNameLst>
                                      </p:cBhvr>
                                      <p:to>
                                        <p:strVal val="visible"/>
                                      </p:to>
                                    </p:set>
                                    <p:animEffect transition="in" filter="wipe(left)">
                                      <p:cBhvr>
                                        <p:cTn id="52" dur="1000"/>
                                        <p:tgtEl>
                                          <p:spTgt spid="24887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48876"/>
                                        </p:tgtEl>
                                        <p:attrNameLst>
                                          <p:attrName>style.visibility</p:attrName>
                                        </p:attrNameLst>
                                      </p:cBhvr>
                                      <p:to>
                                        <p:strVal val="visible"/>
                                      </p:to>
                                    </p:set>
                                    <p:animEffect transition="in" filter="wipe(left)">
                                      <p:cBhvr>
                                        <p:cTn id="57" dur="1000"/>
                                        <p:tgtEl>
                                          <p:spTgt spid="24887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8875"/>
                                        </p:tgtEl>
                                        <p:attrNameLst>
                                          <p:attrName>style.visibility</p:attrName>
                                        </p:attrNameLst>
                                      </p:cBhvr>
                                      <p:to>
                                        <p:strVal val="visible"/>
                                      </p:to>
                                    </p:set>
                                    <p:animEffect transition="in" filter="wipe(left)">
                                      <p:cBhvr>
                                        <p:cTn id="62" dur="1000"/>
                                        <p:tgtEl>
                                          <p:spTgt spid="2488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48878"/>
                                        </p:tgtEl>
                                        <p:attrNameLst>
                                          <p:attrName>style.visibility</p:attrName>
                                        </p:attrNameLst>
                                      </p:cBhvr>
                                      <p:to>
                                        <p:strVal val="visible"/>
                                      </p:to>
                                    </p:set>
                                    <p:animEffect transition="in" filter="wipe(down)">
                                      <p:cBhvr>
                                        <p:cTn id="67" dur="1000"/>
                                        <p:tgtEl>
                                          <p:spTgt spid="2488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down)">
                                      <p:cBhvr>
                                        <p:cTn id="72" dur="1000"/>
                                        <p:tgtEl>
                                          <p:spTgt spid="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8879"/>
                                        </p:tgtEl>
                                        <p:attrNameLst>
                                          <p:attrName>style.visibility</p:attrName>
                                        </p:attrNameLst>
                                      </p:cBhvr>
                                      <p:to>
                                        <p:strVal val="visible"/>
                                      </p:to>
                                    </p:set>
                                    <p:animEffect transition="in" filter="wipe(left)">
                                      <p:cBhvr>
                                        <p:cTn id="77" dur="1000"/>
                                        <p:tgtEl>
                                          <p:spTgt spid="24887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8881"/>
                                        </p:tgtEl>
                                        <p:attrNameLst>
                                          <p:attrName>style.visibility</p:attrName>
                                        </p:attrNameLst>
                                      </p:cBhvr>
                                      <p:to>
                                        <p:strVal val="visible"/>
                                      </p:to>
                                    </p:set>
                                    <p:animEffect transition="in" filter="wipe(left)">
                                      <p:cBhvr>
                                        <p:cTn id="82" dur="1000"/>
                                        <p:tgtEl>
                                          <p:spTgt spid="248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5" grpId="0" autoUpdateAnimBg="0"/>
      <p:bldP spid="248857" grpId="0"/>
      <p:bldP spid="248858" grpId="0"/>
      <p:bldP spid="248863" grpId="0"/>
      <p:bldP spid="248864" grpId="0"/>
      <p:bldP spid="248865" grpId="0"/>
      <p:bldP spid="248866" grpId="0"/>
      <p:bldP spid="248875" grpId="0"/>
      <p:bldP spid="248878" grpId="0" animBg="1"/>
      <p:bldP spid="248879" grpId="0"/>
      <p:bldP spid="2" grpId="0" animBg="1"/>
      <p:bldP spid="248881" grpId="0" animBg="1"/>
      <p:bldP spid="24888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45" name="Rectangle 13"/>
          <p:cNvSpPr>
            <a:spLocks noGrp="1" noChangeArrowheads="1"/>
          </p:cNvSpPr>
          <p:nvPr>
            <p:ph type="ctrTitle" idx="4294967295"/>
          </p:nvPr>
        </p:nvSpPr>
        <p:spPr>
          <a:xfrm>
            <a:off x="0" y="0"/>
            <a:ext cx="8893175" cy="620713"/>
          </a:xfrm>
        </p:spPr>
        <p:txBody>
          <a:bodyPr/>
          <a:lstStyle/>
          <a:p>
            <a:pPr algn="l" eaLnBrk="1" hangingPunct="1"/>
            <a:r>
              <a:rPr lang="en-US" altLang="nl-NL" sz="3600" b="1" smtClean="0">
                <a:solidFill>
                  <a:srgbClr val="FF3300"/>
                </a:solidFill>
                <a:effectLst>
                  <a:outerShdw blurRad="38100" dist="38100" dir="2700000" algn="tl">
                    <a:srgbClr val="000000"/>
                  </a:outerShdw>
                </a:effectLst>
              </a:rPr>
              <a:t>Snelheid van elektromagnetische straling</a:t>
            </a:r>
            <a:endParaRPr lang="nl-NL" altLang="nl-NL" sz="4000" b="1" smtClean="0">
              <a:solidFill>
                <a:srgbClr val="FF3300"/>
              </a:solidFill>
              <a:effectLst>
                <a:outerShdw blurRad="38100" dist="38100" dir="2700000" algn="tl">
                  <a:srgbClr val="000000"/>
                </a:outerShdw>
              </a:effectLst>
            </a:endParaRPr>
          </a:p>
        </p:txBody>
      </p:sp>
      <p:sp>
        <p:nvSpPr>
          <p:cNvPr id="248857" name="Text Box 25"/>
          <p:cNvSpPr txBox="1">
            <a:spLocks noChangeArrowheads="1"/>
          </p:cNvSpPr>
          <p:nvPr/>
        </p:nvSpPr>
        <p:spPr bwMode="auto">
          <a:xfrm>
            <a:off x="0" y="1268413"/>
            <a:ext cx="4067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afstand = snelheid x tijd</a:t>
            </a:r>
          </a:p>
        </p:txBody>
      </p:sp>
      <p:graphicFrame>
        <p:nvGraphicFramePr>
          <p:cNvPr id="30208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4" name="Vergelijking" r:id="rId3" imgW="114120" imgH="215640" progId="Equation.3">
                  <p:embed/>
                </p:oleObj>
              </mc:Choice>
              <mc:Fallback>
                <p:oleObj name="Vergelijking"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2086" name="Rectangle 30"/>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48863" name="Text Box 31"/>
          <p:cNvSpPr txBox="1">
            <a:spLocks noChangeArrowheads="1"/>
          </p:cNvSpPr>
          <p:nvPr/>
        </p:nvSpPr>
        <p:spPr bwMode="auto">
          <a:xfrm>
            <a:off x="-36513" y="1773238"/>
            <a:ext cx="882015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u="sng">
                <a:solidFill>
                  <a:srgbClr val="3333CC"/>
                </a:solidFill>
              </a:rPr>
              <a:t>Voorbeeld:</a:t>
            </a:r>
          </a:p>
        </p:txBody>
      </p:sp>
      <p:sp>
        <p:nvSpPr>
          <p:cNvPr id="248864" name="Text Box 32"/>
          <p:cNvSpPr txBox="1">
            <a:spLocks noChangeArrowheads="1"/>
          </p:cNvSpPr>
          <p:nvPr/>
        </p:nvSpPr>
        <p:spPr bwMode="auto">
          <a:xfrm>
            <a:off x="-36513" y="2349500"/>
            <a:ext cx="914400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Bereken hoe lang het IR uit je afstandsbediening er over doet om de TV te bereiken die 5 m verder staat.</a:t>
            </a:r>
          </a:p>
        </p:txBody>
      </p:sp>
      <p:sp>
        <p:nvSpPr>
          <p:cNvPr id="248865" name="Text Box 33"/>
          <p:cNvSpPr txBox="1">
            <a:spLocks noChangeArrowheads="1"/>
          </p:cNvSpPr>
          <p:nvPr/>
        </p:nvSpPr>
        <p:spPr bwMode="auto">
          <a:xfrm>
            <a:off x="4211638" y="679450"/>
            <a:ext cx="2376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Basis-BINAS</a:t>
            </a:r>
          </a:p>
        </p:txBody>
      </p:sp>
      <p:sp>
        <p:nvSpPr>
          <p:cNvPr id="248866" name="Text Box 34"/>
          <p:cNvSpPr txBox="1">
            <a:spLocks noChangeArrowheads="1"/>
          </p:cNvSpPr>
          <p:nvPr/>
        </p:nvSpPr>
        <p:spPr bwMode="auto">
          <a:xfrm>
            <a:off x="26988" y="3357563"/>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FF3300"/>
                </a:solidFill>
              </a:rPr>
              <a:t>Opl.:</a:t>
            </a:r>
            <a:r>
              <a:rPr lang="nl-NL" altLang="nl-NL" sz="2800" b="1">
                <a:solidFill>
                  <a:srgbClr val="3333CC"/>
                </a:solidFill>
              </a:rPr>
              <a:t/>
            </a:r>
            <a:br>
              <a:rPr lang="nl-NL" altLang="nl-NL" sz="2800" b="1">
                <a:solidFill>
                  <a:srgbClr val="3333CC"/>
                </a:solidFill>
              </a:rPr>
            </a:br>
            <a:r>
              <a:rPr lang="nl-NL" altLang="nl-NL" sz="2800" b="1">
                <a:solidFill>
                  <a:srgbClr val="3333CC"/>
                </a:solidFill>
              </a:rPr>
              <a:t>afstand = 5 m en snelheid = 3.10</a:t>
            </a:r>
            <a:r>
              <a:rPr lang="nl-NL" altLang="nl-NL" sz="2800" b="1" baseline="30000">
                <a:solidFill>
                  <a:srgbClr val="3333CC"/>
                </a:solidFill>
              </a:rPr>
              <a:t>8</a:t>
            </a:r>
            <a:r>
              <a:rPr lang="nl-NL" altLang="nl-NL" sz="2800" b="1">
                <a:solidFill>
                  <a:srgbClr val="3333CC"/>
                </a:solidFill>
              </a:rPr>
              <a:t> m/s</a:t>
            </a:r>
          </a:p>
        </p:txBody>
      </p:sp>
      <p:sp>
        <p:nvSpPr>
          <p:cNvPr id="302092" name="Rectangle 38"/>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02093" name="Rectangle 40"/>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302095" name="Rectangle 42"/>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48875" name="Text Box 43"/>
          <p:cNvSpPr txBox="1">
            <a:spLocks noChangeArrowheads="1"/>
          </p:cNvSpPr>
          <p:nvPr/>
        </p:nvSpPr>
        <p:spPr bwMode="auto">
          <a:xfrm>
            <a:off x="2411413" y="5275263"/>
            <a:ext cx="2376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1,67.10</a:t>
            </a:r>
            <a:r>
              <a:rPr lang="nl-NL" altLang="nl-NL" sz="2800" b="1" baseline="30000">
                <a:solidFill>
                  <a:srgbClr val="3333CC"/>
                </a:solidFill>
              </a:rPr>
              <a:t>-8</a:t>
            </a:r>
            <a:r>
              <a:rPr lang="nl-NL" altLang="nl-NL" sz="2800" b="1">
                <a:solidFill>
                  <a:srgbClr val="3333CC"/>
                </a:solidFill>
              </a:rPr>
              <a:t> s</a:t>
            </a:r>
          </a:p>
        </p:txBody>
      </p:sp>
      <p:sp>
        <p:nvSpPr>
          <p:cNvPr id="302097" name="Rectangle 4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endParaRPr lang="nl-NL" altLang="nl-NL">
              <a:solidFill>
                <a:srgbClr val="000000"/>
              </a:solidFill>
            </a:endParaRPr>
          </a:p>
        </p:txBody>
      </p:sp>
      <p:sp>
        <p:nvSpPr>
          <p:cNvPr id="248878" name="AutoShape 46"/>
          <p:cNvSpPr>
            <a:spLocks noChangeArrowheads="1"/>
          </p:cNvSpPr>
          <p:nvPr/>
        </p:nvSpPr>
        <p:spPr bwMode="auto">
          <a:xfrm>
            <a:off x="5003800" y="1628775"/>
            <a:ext cx="3816350" cy="2016125"/>
          </a:xfrm>
          <a:prstGeom prst="wedgeRoundRectCallout">
            <a:avLst>
              <a:gd name="adj1" fmla="val -119426"/>
              <a:gd name="adj2" fmla="val 119764"/>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Trucje:</a:t>
            </a:r>
          </a:p>
          <a:p>
            <a:pPr algn="ctr" fontAlgn="base">
              <a:spcBef>
                <a:spcPct val="0"/>
              </a:spcBef>
              <a:spcAft>
                <a:spcPct val="0"/>
              </a:spcAft>
            </a:pPr>
            <a:r>
              <a:rPr lang="nl-NL" altLang="nl-NL" b="1">
                <a:solidFill>
                  <a:srgbClr val="000000"/>
                </a:solidFill>
                <a:latin typeface="Comic Sans MS" pitchFamily="66" charset="0"/>
              </a:rPr>
              <a:t>Maak een simpel getallenvoorbeeld:</a:t>
            </a:r>
          </a:p>
          <a:p>
            <a:pPr algn="ctr" fontAlgn="base">
              <a:spcBef>
                <a:spcPct val="0"/>
              </a:spcBef>
              <a:spcAft>
                <a:spcPct val="0"/>
              </a:spcAft>
            </a:pPr>
            <a:r>
              <a:rPr lang="nl-NL" altLang="nl-NL" b="1">
                <a:solidFill>
                  <a:srgbClr val="000000"/>
                </a:solidFill>
                <a:latin typeface="Comic Sans MS" pitchFamily="66" charset="0"/>
              </a:rPr>
              <a:t>10 = 5 x </a:t>
            </a:r>
            <a:r>
              <a:rPr lang="nl-NL" altLang="nl-NL" b="1">
                <a:solidFill>
                  <a:srgbClr val="FF0000"/>
                </a:solidFill>
                <a:latin typeface="Comic Sans MS" pitchFamily="66" charset="0"/>
              </a:rPr>
              <a:t>2</a:t>
            </a:r>
          </a:p>
          <a:p>
            <a:pPr algn="ctr" fontAlgn="base">
              <a:spcBef>
                <a:spcPct val="0"/>
              </a:spcBef>
              <a:spcAft>
                <a:spcPct val="0"/>
              </a:spcAft>
            </a:pPr>
            <a:r>
              <a:rPr lang="nl-NL" altLang="nl-NL" b="1">
                <a:solidFill>
                  <a:srgbClr val="000000"/>
                </a:solidFill>
                <a:latin typeface="Comic Sans MS" pitchFamily="66" charset="0"/>
              </a:rPr>
              <a:t>Dus </a:t>
            </a:r>
            <a:r>
              <a:rPr lang="nl-NL" altLang="nl-NL" b="1">
                <a:solidFill>
                  <a:srgbClr val="FF0000"/>
                </a:solidFill>
                <a:latin typeface="Comic Sans MS" pitchFamily="66" charset="0"/>
              </a:rPr>
              <a:t>2</a:t>
            </a:r>
            <a:r>
              <a:rPr lang="nl-NL" altLang="nl-NL" b="1">
                <a:solidFill>
                  <a:srgbClr val="000000"/>
                </a:solidFill>
                <a:latin typeface="Comic Sans MS" pitchFamily="66" charset="0"/>
              </a:rPr>
              <a:t> = 10/5</a:t>
            </a:r>
            <a:endParaRPr lang="en-US" altLang="nl-NL">
              <a:solidFill>
                <a:srgbClr val="000000"/>
              </a:solidFill>
              <a:latin typeface="Comic Sans MS" pitchFamily="66" charset="0"/>
            </a:endParaRPr>
          </a:p>
        </p:txBody>
      </p:sp>
      <p:sp>
        <p:nvSpPr>
          <p:cNvPr id="302104" name="Text Box 51"/>
          <p:cNvSpPr txBox="1">
            <a:spLocks noChangeArrowheads="1"/>
          </p:cNvSpPr>
          <p:nvPr/>
        </p:nvSpPr>
        <p:spPr bwMode="auto">
          <a:xfrm>
            <a:off x="8170863"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
        <p:nvSpPr>
          <p:cNvPr id="2" name="Text Box 33"/>
          <p:cNvSpPr txBox="1">
            <a:spLocks noChangeArrowheads="1"/>
          </p:cNvSpPr>
          <p:nvPr/>
        </p:nvSpPr>
        <p:spPr bwMode="auto">
          <a:xfrm>
            <a:off x="0" y="692150"/>
            <a:ext cx="3995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lichtsnelheid = 3.10</a:t>
            </a:r>
            <a:r>
              <a:rPr lang="nl-NL" altLang="nl-NL" sz="2800" b="1" baseline="30000">
                <a:solidFill>
                  <a:srgbClr val="3333CC"/>
                </a:solidFill>
              </a:rPr>
              <a:t>8</a:t>
            </a:r>
            <a:r>
              <a:rPr lang="nl-NL" altLang="nl-NL" sz="2800" b="1">
                <a:solidFill>
                  <a:srgbClr val="3333CC"/>
                </a:solidFill>
              </a:rPr>
              <a:t> m/s</a:t>
            </a:r>
          </a:p>
        </p:txBody>
      </p:sp>
      <p:sp>
        <p:nvSpPr>
          <p:cNvPr id="3" name="Text Box 25"/>
          <p:cNvSpPr txBox="1">
            <a:spLocks noChangeArrowheads="1"/>
          </p:cNvSpPr>
          <p:nvPr/>
        </p:nvSpPr>
        <p:spPr bwMode="auto">
          <a:xfrm>
            <a:off x="4211638" y="1255713"/>
            <a:ext cx="4752975" cy="5286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OF: s(t) = v.t      BasisBINAS</a:t>
            </a:r>
          </a:p>
        </p:txBody>
      </p:sp>
      <p:sp>
        <p:nvSpPr>
          <p:cNvPr id="4" name="Text Box 34"/>
          <p:cNvSpPr txBox="1">
            <a:spLocks noChangeArrowheads="1"/>
          </p:cNvSpPr>
          <p:nvPr/>
        </p:nvSpPr>
        <p:spPr bwMode="auto">
          <a:xfrm>
            <a:off x="34925" y="42640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afstand = snelheid x tijd</a:t>
            </a:r>
          </a:p>
        </p:txBody>
      </p:sp>
      <p:sp>
        <p:nvSpPr>
          <p:cNvPr id="5" name="Text Box 34"/>
          <p:cNvSpPr txBox="1">
            <a:spLocks noChangeArrowheads="1"/>
          </p:cNvSpPr>
          <p:nvPr/>
        </p:nvSpPr>
        <p:spPr bwMode="auto">
          <a:xfrm>
            <a:off x="34925" y="4735513"/>
            <a:ext cx="2449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5 = 3.10</a:t>
            </a:r>
            <a:r>
              <a:rPr lang="nl-NL" altLang="nl-NL" sz="2800" b="1" baseline="30000">
                <a:solidFill>
                  <a:srgbClr val="3333CC"/>
                </a:solidFill>
              </a:rPr>
              <a:t>8</a:t>
            </a:r>
            <a:r>
              <a:rPr lang="nl-NL" altLang="nl-NL" sz="2800" b="1">
                <a:solidFill>
                  <a:srgbClr val="3333CC"/>
                </a:solidFill>
              </a:rPr>
              <a:t> x tijd</a:t>
            </a:r>
          </a:p>
        </p:txBody>
      </p:sp>
      <p:sp>
        <p:nvSpPr>
          <p:cNvPr id="6" name="Text Box 34"/>
          <p:cNvSpPr txBox="1">
            <a:spLocks noChangeArrowheads="1"/>
          </p:cNvSpPr>
          <p:nvPr/>
        </p:nvSpPr>
        <p:spPr bwMode="auto">
          <a:xfrm>
            <a:off x="34925" y="5286375"/>
            <a:ext cx="2449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nl-NL" altLang="nl-NL" sz="2800" b="1">
                <a:solidFill>
                  <a:srgbClr val="3333CC"/>
                </a:solidFill>
              </a:rPr>
              <a:t>tijd = 5/3.10</a:t>
            </a:r>
            <a:r>
              <a:rPr lang="nl-NL" altLang="nl-NL" sz="2800" b="1" baseline="30000">
                <a:solidFill>
                  <a:srgbClr val="3333CC"/>
                </a:solidFill>
              </a:rPr>
              <a:t>8</a:t>
            </a:r>
            <a:r>
              <a:rPr lang="nl-NL" altLang="nl-NL" sz="2800" b="1">
                <a:solidFill>
                  <a:srgbClr val="3333CC"/>
                </a:solidFill>
              </a:rPr>
              <a:t> =</a:t>
            </a:r>
          </a:p>
        </p:txBody>
      </p:sp>
      <p:sp>
        <p:nvSpPr>
          <p:cNvPr id="7" name="AutoShape 46"/>
          <p:cNvSpPr>
            <a:spLocks noChangeArrowheads="1"/>
          </p:cNvSpPr>
          <p:nvPr/>
        </p:nvSpPr>
        <p:spPr bwMode="auto">
          <a:xfrm>
            <a:off x="5003800" y="3860800"/>
            <a:ext cx="3816350" cy="2736850"/>
          </a:xfrm>
          <a:prstGeom prst="wedgeRoundRectCallout">
            <a:avLst>
              <a:gd name="adj1" fmla="val -122088"/>
              <a:gd name="adj2" fmla="val 12065"/>
              <a:gd name="adj3" fmla="val 16667"/>
            </a:avLst>
          </a:prstGeom>
          <a:solidFill>
            <a:srgbClr val="CCFFCC"/>
          </a:solidFill>
          <a:ln w="9525">
            <a:solidFill>
              <a:schemeClr val="tx1"/>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nl-NL" altLang="nl-NL" b="1">
                <a:solidFill>
                  <a:srgbClr val="000000"/>
                </a:solidFill>
                <a:latin typeface="Comic Sans MS" pitchFamily="66" charset="0"/>
              </a:rPr>
              <a:t>Zo tik je dat in je rekenapparaat:</a:t>
            </a:r>
          </a:p>
          <a:p>
            <a:pPr algn="ctr" fontAlgn="base">
              <a:spcBef>
                <a:spcPct val="0"/>
              </a:spcBef>
              <a:spcAft>
                <a:spcPct val="0"/>
              </a:spcAft>
            </a:pPr>
            <a:r>
              <a:rPr lang="nl-NL" altLang="nl-NL" b="1">
                <a:solidFill>
                  <a:srgbClr val="000000"/>
                </a:solidFill>
                <a:latin typeface="Comic Sans MS" pitchFamily="66" charset="0"/>
              </a:rPr>
              <a:t>5</a:t>
            </a:r>
            <a:r>
              <a:rPr lang="en-US" altLang="nl-NL" b="1">
                <a:solidFill>
                  <a:srgbClr val="000000"/>
                </a:solidFill>
                <a:latin typeface="Comic Sans MS" pitchFamily="66" charset="0"/>
              </a:rPr>
              <a:t>:3EXP+/-8</a:t>
            </a:r>
          </a:p>
          <a:p>
            <a:pPr algn="ctr" fontAlgn="base">
              <a:spcBef>
                <a:spcPct val="0"/>
              </a:spcBef>
              <a:spcAft>
                <a:spcPct val="0"/>
              </a:spcAft>
            </a:pPr>
            <a:r>
              <a:rPr lang="en-US" altLang="nl-NL" b="1">
                <a:solidFill>
                  <a:srgbClr val="000000"/>
                </a:solidFill>
                <a:latin typeface="Comic Sans MS" pitchFamily="66" charset="0"/>
              </a:rPr>
              <a:t>OF:</a:t>
            </a:r>
          </a:p>
          <a:p>
            <a:pPr algn="ctr" fontAlgn="base">
              <a:spcBef>
                <a:spcPct val="0"/>
              </a:spcBef>
              <a:spcAft>
                <a:spcPct val="0"/>
              </a:spcAft>
            </a:pPr>
            <a:r>
              <a:rPr lang="en-US" altLang="nl-NL" b="1">
                <a:solidFill>
                  <a:srgbClr val="000000"/>
                </a:solidFill>
                <a:latin typeface="Comic Sans MS" pitchFamily="66" charset="0"/>
              </a:rPr>
              <a:t>5:(</a:t>
            </a:r>
            <a:r>
              <a:rPr lang="en-US" altLang="nl-NL" b="1">
                <a:solidFill>
                  <a:srgbClr val="000000"/>
                </a:solidFill>
                <a:latin typeface="Comic Sans MS" pitchFamily="66" charset="0"/>
                <a:sym typeface="Wingdings" pitchFamily="2" charset="2"/>
              </a:rPr>
              <a:t>3*10^+/-8)</a:t>
            </a:r>
          </a:p>
          <a:p>
            <a:pPr algn="ctr" fontAlgn="base">
              <a:spcBef>
                <a:spcPct val="0"/>
              </a:spcBef>
              <a:spcAft>
                <a:spcPct val="0"/>
              </a:spcAft>
            </a:pPr>
            <a:r>
              <a:rPr lang="en-US" altLang="nl-NL" b="1">
                <a:solidFill>
                  <a:srgbClr val="000000"/>
                </a:solidFill>
                <a:latin typeface="Comic Sans MS" pitchFamily="66" charset="0"/>
                <a:sym typeface="Wingdings" pitchFamily="2" charset="2"/>
              </a:rPr>
              <a:t>Vergeet de haakjes niet!</a:t>
            </a:r>
            <a:endParaRPr lang="en-US" altLang="nl-NL">
              <a:solidFill>
                <a:srgbClr val="000000"/>
              </a:solidFill>
              <a:latin typeface="Comic Sans MS" pitchFamily="66" charset="0"/>
            </a:endParaRPr>
          </a:p>
        </p:txBody>
      </p:sp>
    </p:spTree>
    <p:extLst>
      <p:ext uri="{BB962C8B-B14F-4D97-AF65-F5344CB8AC3E}">
        <p14:creationId xmlns:p14="http://schemas.microsoft.com/office/powerpoint/2010/main" val="10451497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8845"/>
                                        </p:tgtEl>
                                        <p:attrNameLst>
                                          <p:attrName>style.visibility</p:attrName>
                                        </p:attrNameLst>
                                      </p:cBhvr>
                                      <p:to>
                                        <p:strVal val="visible"/>
                                      </p:to>
                                    </p:set>
                                    <p:animEffect transition="in" filter="wipe(left)">
                                      <p:cBhvr>
                                        <p:cTn id="7" dur="500"/>
                                        <p:tgtEl>
                                          <p:spTgt spid="248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8865"/>
                                        </p:tgtEl>
                                        <p:attrNameLst>
                                          <p:attrName>style.visibility</p:attrName>
                                        </p:attrNameLst>
                                      </p:cBhvr>
                                      <p:to>
                                        <p:strVal val="visible"/>
                                      </p:to>
                                    </p:set>
                                    <p:animEffect transition="in" filter="wipe(left)">
                                      <p:cBhvr>
                                        <p:cTn id="17" dur="500"/>
                                        <p:tgtEl>
                                          <p:spTgt spid="2488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8857"/>
                                        </p:tgtEl>
                                        <p:attrNameLst>
                                          <p:attrName>style.visibility</p:attrName>
                                        </p:attrNameLst>
                                      </p:cBhvr>
                                      <p:to>
                                        <p:strVal val="visible"/>
                                      </p:to>
                                    </p:set>
                                    <p:animEffect transition="in" filter="wipe(left)">
                                      <p:cBhvr>
                                        <p:cTn id="22" dur="500"/>
                                        <p:tgtEl>
                                          <p:spTgt spid="2488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8863"/>
                                        </p:tgtEl>
                                        <p:attrNameLst>
                                          <p:attrName>style.visibility</p:attrName>
                                        </p:attrNameLst>
                                      </p:cBhvr>
                                      <p:to>
                                        <p:strVal val="visible"/>
                                      </p:to>
                                    </p:set>
                                    <p:animEffect transition="in" filter="wipe(left)">
                                      <p:cBhvr>
                                        <p:cTn id="32" dur="500"/>
                                        <p:tgtEl>
                                          <p:spTgt spid="2488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8864"/>
                                        </p:tgtEl>
                                        <p:attrNameLst>
                                          <p:attrName>style.visibility</p:attrName>
                                        </p:attrNameLst>
                                      </p:cBhvr>
                                      <p:to>
                                        <p:strVal val="visible"/>
                                      </p:to>
                                    </p:set>
                                    <p:animEffect transition="in" filter="wipe(left)">
                                      <p:cBhvr>
                                        <p:cTn id="37" dur="500"/>
                                        <p:tgtEl>
                                          <p:spTgt spid="2488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8866"/>
                                        </p:tgtEl>
                                        <p:attrNameLst>
                                          <p:attrName>style.visibility</p:attrName>
                                        </p:attrNameLst>
                                      </p:cBhvr>
                                      <p:to>
                                        <p:strVal val="visible"/>
                                      </p:to>
                                    </p:set>
                                    <p:animEffect transition="in" filter="wipe(left)">
                                      <p:cBhvr>
                                        <p:cTn id="42" dur="500"/>
                                        <p:tgtEl>
                                          <p:spTgt spid="2488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48878"/>
                                        </p:tgtEl>
                                        <p:attrNameLst>
                                          <p:attrName>style.visibility</p:attrName>
                                        </p:attrNameLst>
                                      </p:cBhvr>
                                      <p:to>
                                        <p:strVal val="visible"/>
                                      </p:to>
                                    </p:set>
                                    <p:animEffect transition="in" filter="wipe(left)">
                                      <p:cBhvr>
                                        <p:cTn id="57" dur="500"/>
                                        <p:tgtEl>
                                          <p:spTgt spid="2488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48875"/>
                                        </p:tgtEl>
                                        <p:attrNameLst>
                                          <p:attrName>style.visibility</p:attrName>
                                        </p:attrNameLst>
                                      </p:cBhvr>
                                      <p:to>
                                        <p:strVal val="visible"/>
                                      </p:to>
                                    </p:set>
                                    <p:animEffect transition="in" filter="wipe(left)">
                                      <p:cBhvr>
                                        <p:cTn id="72" dur="500"/>
                                        <p:tgtEl>
                                          <p:spTgt spid="248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5" grpId="0" autoUpdateAnimBg="0"/>
      <p:bldP spid="248857" grpId="0"/>
      <p:bldP spid="248863" grpId="0"/>
      <p:bldP spid="248864" grpId="0"/>
      <p:bldP spid="248865" grpId="0"/>
      <p:bldP spid="248866" grpId="0"/>
      <p:bldP spid="248875" grpId="0"/>
      <p:bldP spid="248878" grpId="0" animBg="1"/>
      <p:bldP spid="2" grpId="0"/>
      <p:bldP spid="3" grpId="0" animBg="1"/>
      <p:bldP spid="4" grpId="0"/>
      <p:bldP spid="5"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9858" name="Picture 2" descr="bestral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9388" y="836613"/>
            <a:ext cx="7848600" cy="5888037"/>
          </a:xfrm>
        </p:spPr>
      </p:pic>
      <p:sp>
        <p:nvSpPr>
          <p:cNvPr id="125954" name="Rectangle 2"/>
          <p:cNvSpPr>
            <a:spLocks noGrp="1" noChangeArrowheads="1"/>
          </p:cNvSpPr>
          <p:nvPr>
            <p:ph type="title"/>
          </p:nvPr>
        </p:nvSpPr>
        <p:spPr>
          <a:xfrm>
            <a:off x="0" y="0"/>
            <a:ext cx="9144000" cy="765175"/>
          </a:xfrm>
        </p:spPr>
        <p:txBody>
          <a:bodyPr/>
          <a:lstStyle/>
          <a:p>
            <a:pPr algn="l" eaLnBrk="1" hangingPunct="1">
              <a:defRPr/>
            </a:pPr>
            <a:r>
              <a:rPr lang="en-US" sz="4000" b="1">
                <a:solidFill>
                  <a:srgbClr val="FF3300"/>
                </a:solidFill>
                <a:effectLst>
                  <a:outerShdw blurRad="38100" dist="38100" dir="2700000" algn="tl">
                    <a:srgbClr val="000000"/>
                  </a:outerShdw>
                </a:effectLst>
              </a:rPr>
              <a:t>Bestraling in de geneeskunde</a:t>
            </a:r>
            <a:endParaRPr lang="nl-NL" sz="4000" b="1">
              <a:solidFill>
                <a:srgbClr val="FF3300"/>
              </a:solidFill>
              <a:effectLst>
                <a:outerShdw blurRad="38100" dist="38100" dir="2700000" algn="tl">
                  <a:srgbClr val="000000"/>
                </a:outerShdw>
              </a:effectLst>
            </a:endParaRPr>
          </a:p>
        </p:txBody>
      </p:sp>
      <p:sp>
        <p:nvSpPr>
          <p:cNvPr id="125957" name="Freeform 5"/>
          <p:cNvSpPr>
            <a:spLocks/>
          </p:cNvSpPr>
          <p:nvPr/>
        </p:nvSpPr>
        <p:spPr bwMode="auto">
          <a:xfrm>
            <a:off x="4406900" y="889000"/>
            <a:ext cx="2273300" cy="1155700"/>
          </a:xfrm>
          <a:custGeom>
            <a:avLst/>
            <a:gdLst>
              <a:gd name="T0" fmla="*/ 1432 w 1432"/>
              <a:gd name="T1" fmla="*/ 0 h 728"/>
              <a:gd name="T2" fmla="*/ 0 w 1432"/>
              <a:gd name="T3" fmla="*/ 728 h 728"/>
              <a:gd name="T4" fmla="*/ 0 60000 65536"/>
              <a:gd name="T5" fmla="*/ 0 60000 65536"/>
              <a:gd name="T6" fmla="*/ 0 w 1432"/>
              <a:gd name="T7" fmla="*/ 0 h 728"/>
              <a:gd name="T8" fmla="*/ 1432 w 1432"/>
              <a:gd name="T9" fmla="*/ 728 h 728"/>
            </a:gdLst>
            <a:ahLst/>
            <a:cxnLst>
              <a:cxn ang="T4">
                <a:pos x="T0" y="T1"/>
              </a:cxn>
              <a:cxn ang="T5">
                <a:pos x="T2" y="T3"/>
              </a:cxn>
            </a:cxnLst>
            <a:rect l="T6" t="T7" r="T8" b="T9"/>
            <a:pathLst>
              <a:path w="1432" h="728">
                <a:moveTo>
                  <a:pt x="1432" y="0"/>
                </a:moveTo>
                <a:lnTo>
                  <a:pt x="0" y="728"/>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5964" name="Text Box 12"/>
          <p:cNvSpPr txBox="1">
            <a:spLocks noChangeArrowheads="1"/>
          </p:cNvSpPr>
          <p:nvPr/>
        </p:nvSpPr>
        <p:spPr bwMode="auto">
          <a:xfrm>
            <a:off x="6659563" y="4941888"/>
            <a:ext cx="2667000" cy="11906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000000"/>
                  </a:outerShdw>
                </a:effectLst>
                <a:latin typeface="Comic Sans MS" pitchFamily="66" charset="0"/>
              </a:rPr>
              <a:t>roterende arm</a:t>
            </a:r>
            <a:endParaRPr lang="nl-NL" sz="3600" b="1">
              <a:solidFill>
                <a:srgbClr val="FF3300"/>
              </a:solidFill>
              <a:effectLst>
                <a:outerShdw blurRad="38100" dist="38100" dir="2700000" algn="tl">
                  <a:srgbClr val="000000"/>
                </a:outerShdw>
              </a:effectLst>
              <a:latin typeface="Comic Sans MS" pitchFamily="66" charset="0"/>
            </a:endParaRPr>
          </a:p>
        </p:txBody>
      </p:sp>
      <p:sp>
        <p:nvSpPr>
          <p:cNvPr id="125965" name="Freeform 13"/>
          <p:cNvSpPr>
            <a:spLocks/>
          </p:cNvSpPr>
          <p:nvPr/>
        </p:nvSpPr>
        <p:spPr bwMode="auto">
          <a:xfrm>
            <a:off x="2616200" y="4127500"/>
            <a:ext cx="4051300" cy="1168400"/>
          </a:xfrm>
          <a:custGeom>
            <a:avLst/>
            <a:gdLst>
              <a:gd name="T0" fmla="*/ 2552 w 2552"/>
              <a:gd name="T1" fmla="*/ 736 h 736"/>
              <a:gd name="T2" fmla="*/ 0 w 2552"/>
              <a:gd name="T3" fmla="*/ 0 h 736"/>
              <a:gd name="T4" fmla="*/ 0 60000 65536"/>
              <a:gd name="T5" fmla="*/ 0 60000 65536"/>
              <a:gd name="T6" fmla="*/ 0 w 2552"/>
              <a:gd name="T7" fmla="*/ 0 h 736"/>
              <a:gd name="T8" fmla="*/ 2552 w 2552"/>
              <a:gd name="T9" fmla="*/ 736 h 736"/>
            </a:gdLst>
            <a:ahLst/>
            <a:cxnLst>
              <a:cxn ang="T4">
                <a:pos x="T0" y="T1"/>
              </a:cxn>
              <a:cxn ang="T5">
                <a:pos x="T2" y="T3"/>
              </a:cxn>
            </a:cxnLst>
            <a:rect l="T6" t="T7" r="T8" b="T9"/>
            <a:pathLst>
              <a:path w="2552" h="736">
                <a:moveTo>
                  <a:pt x="2552" y="736"/>
                </a:moveTo>
                <a:lnTo>
                  <a:pt x="0" y="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5967" name="Freeform 15"/>
          <p:cNvSpPr>
            <a:spLocks/>
          </p:cNvSpPr>
          <p:nvPr/>
        </p:nvSpPr>
        <p:spPr bwMode="auto">
          <a:xfrm>
            <a:off x="5461000" y="2540000"/>
            <a:ext cx="2006600" cy="1612900"/>
          </a:xfrm>
          <a:custGeom>
            <a:avLst/>
            <a:gdLst>
              <a:gd name="T0" fmla="*/ 1264 w 1264"/>
              <a:gd name="T1" fmla="*/ 0 h 1016"/>
              <a:gd name="T2" fmla="*/ 0 w 1264"/>
              <a:gd name="T3" fmla="*/ 1016 h 1016"/>
              <a:gd name="T4" fmla="*/ 0 60000 65536"/>
              <a:gd name="T5" fmla="*/ 0 60000 65536"/>
              <a:gd name="T6" fmla="*/ 0 w 1264"/>
              <a:gd name="T7" fmla="*/ 0 h 1016"/>
              <a:gd name="T8" fmla="*/ 1264 w 1264"/>
              <a:gd name="T9" fmla="*/ 1016 h 1016"/>
            </a:gdLst>
            <a:ahLst/>
            <a:cxnLst>
              <a:cxn ang="T4">
                <a:pos x="T0" y="T1"/>
              </a:cxn>
              <a:cxn ang="T5">
                <a:pos x="T2" y="T3"/>
              </a:cxn>
            </a:cxnLst>
            <a:rect l="T6" t="T7" r="T8" b="T9"/>
            <a:pathLst>
              <a:path w="1264" h="1016">
                <a:moveTo>
                  <a:pt x="1264" y="0"/>
                </a:moveTo>
                <a:lnTo>
                  <a:pt x="0" y="1016"/>
                </a:lnTo>
              </a:path>
            </a:pathLst>
          </a:custGeom>
          <a:noFill/>
          <a:ln w="38100" cmpd="sng">
            <a:solidFill>
              <a:schemeClr val="accent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5968" name="Text Box 16"/>
          <p:cNvSpPr txBox="1">
            <a:spLocks noChangeArrowheads="1"/>
          </p:cNvSpPr>
          <p:nvPr/>
        </p:nvSpPr>
        <p:spPr bwMode="auto">
          <a:xfrm>
            <a:off x="6477000" y="2133600"/>
            <a:ext cx="2667000" cy="641350"/>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3600" b="1">
                <a:solidFill>
                  <a:srgbClr val="00CC99"/>
                </a:solidFill>
                <a:effectLst>
                  <a:outerShdw blurRad="38100" dist="38100" dir="2700000" algn="tl">
                    <a:srgbClr val="000000"/>
                  </a:outerShdw>
                </a:effectLst>
                <a:latin typeface="Comic Sans MS" pitchFamily="66" charset="0"/>
              </a:rPr>
              <a:t>patiënt</a:t>
            </a:r>
            <a:endParaRPr lang="nl-NL" sz="3600" b="1">
              <a:solidFill>
                <a:srgbClr val="00CC99"/>
              </a:solidFill>
              <a:effectLst>
                <a:outerShdw blurRad="38100" dist="38100" dir="2700000" algn="tl">
                  <a:srgbClr val="000000"/>
                </a:outerShdw>
              </a:effectLst>
              <a:latin typeface="Comic Sans MS" pitchFamily="66" charset="0"/>
            </a:endParaRPr>
          </a:p>
        </p:txBody>
      </p:sp>
      <p:grpSp>
        <p:nvGrpSpPr>
          <p:cNvPr id="125977" name="Group 25"/>
          <p:cNvGrpSpPr>
            <a:grpSpLocks/>
          </p:cNvGrpSpPr>
          <p:nvPr/>
        </p:nvGrpSpPr>
        <p:grpSpPr bwMode="auto">
          <a:xfrm>
            <a:off x="6477000" y="620713"/>
            <a:ext cx="2667000" cy="877887"/>
            <a:chOff x="3787" y="981"/>
            <a:chExt cx="1680" cy="553"/>
          </a:xfrm>
        </p:grpSpPr>
        <p:sp>
          <p:nvSpPr>
            <p:cNvPr id="125963" name="Text Box 11"/>
            <p:cNvSpPr txBox="1">
              <a:spLocks noChangeArrowheads="1"/>
            </p:cNvSpPr>
            <p:nvPr/>
          </p:nvSpPr>
          <p:spPr bwMode="auto">
            <a:xfrm>
              <a:off x="3787" y="981"/>
              <a:ext cx="1680" cy="327"/>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2800" b="1">
                  <a:solidFill>
                    <a:srgbClr val="FF3300"/>
                  </a:solidFill>
                  <a:effectLst>
                    <a:outerShdw blurRad="38100" dist="38100" dir="2700000" algn="tl">
                      <a:srgbClr val="000000"/>
                    </a:outerShdw>
                  </a:effectLst>
                  <a:latin typeface="Comic Sans MS" pitchFamily="66" charset="0"/>
                </a:rPr>
                <a:t>Stralingsbron</a:t>
              </a:r>
              <a:endParaRPr lang="nl-NL" sz="2800" b="1">
                <a:solidFill>
                  <a:srgbClr val="FF3300"/>
                </a:solidFill>
                <a:effectLst>
                  <a:outerShdw blurRad="38100" dist="38100" dir="2700000" algn="tl">
                    <a:srgbClr val="000000"/>
                  </a:outerShdw>
                </a:effectLst>
                <a:latin typeface="Comic Sans MS" pitchFamily="66" charset="0"/>
              </a:endParaRPr>
            </a:p>
          </p:txBody>
        </p:sp>
        <p:sp>
          <p:nvSpPr>
            <p:cNvPr id="125976" name="Text Box 24"/>
            <p:cNvSpPr txBox="1">
              <a:spLocks noChangeArrowheads="1"/>
            </p:cNvSpPr>
            <p:nvPr/>
          </p:nvSpPr>
          <p:spPr bwMode="auto">
            <a:xfrm>
              <a:off x="3787" y="1207"/>
              <a:ext cx="1680" cy="327"/>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nl-NL" sz="2800" b="1">
                <a:solidFill>
                  <a:srgbClr val="FF3300"/>
                </a:solidFill>
                <a:effectLst>
                  <a:outerShdw blurRad="38100" dist="38100" dir="2700000" algn="tl">
                    <a:srgbClr val="000000"/>
                  </a:outerShdw>
                </a:effectLst>
                <a:latin typeface="Comic Sans MS" pitchFamily="66" charset="0"/>
              </a:endParaRPr>
            </a:p>
          </p:txBody>
        </p:sp>
      </p:grpSp>
      <p:sp>
        <p:nvSpPr>
          <p:cNvPr id="249865" name="Text Box 5"/>
          <p:cNvSpPr txBox="1">
            <a:spLocks noChangeArrowheads="1"/>
          </p:cNvSpPr>
          <p:nvPr/>
        </p:nvSpPr>
        <p:spPr bwMode="auto">
          <a:xfrm>
            <a:off x="820737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1394266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wipe(left)">
                                      <p:cBhvr>
                                        <p:cTn id="7" dur="500"/>
                                        <p:tgtEl>
                                          <p:spTgt spid="125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9858"/>
                                        </p:tgtEl>
                                        <p:attrNameLst>
                                          <p:attrName>style.visibility</p:attrName>
                                        </p:attrNameLst>
                                      </p:cBhvr>
                                      <p:to>
                                        <p:strVal val="visible"/>
                                      </p:to>
                                    </p:set>
                                    <p:animEffect transition="in" filter="dissolve">
                                      <p:cBhvr>
                                        <p:cTn id="12" dur="500"/>
                                        <p:tgtEl>
                                          <p:spTgt spid="2498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5957"/>
                                        </p:tgtEl>
                                        <p:attrNameLst>
                                          <p:attrName>style.visibility</p:attrName>
                                        </p:attrNameLst>
                                      </p:cBhvr>
                                      <p:to>
                                        <p:strVal val="visible"/>
                                      </p:to>
                                    </p:set>
                                    <p:animEffect transition="in" filter="wipe(right)">
                                      <p:cBhvr>
                                        <p:cTn id="17" dur="500"/>
                                        <p:tgtEl>
                                          <p:spTgt spid="1259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5977"/>
                                        </p:tgtEl>
                                        <p:attrNameLst>
                                          <p:attrName>style.visibility</p:attrName>
                                        </p:attrNameLst>
                                      </p:cBhvr>
                                      <p:to>
                                        <p:strVal val="visible"/>
                                      </p:to>
                                    </p:set>
                                    <p:animEffect transition="in" filter="dissolve">
                                      <p:cBhvr>
                                        <p:cTn id="22" dur="500"/>
                                        <p:tgtEl>
                                          <p:spTgt spid="1259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5967"/>
                                        </p:tgtEl>
                                        <p:attrNameLst>
                                          <p:attrName>style.visibility</p:attrName>
                                        </p:attrNameLst>
                                      </p:cBhvr>
                                      <p:to>
                                        <p:strVal val="visible"/>
                                      </p:to>
                                    </p:set>
                                    <p:animEffect transition="in" filter="wipe(right)">
                                      <p:cBhvr>
                                        <p:cTn id="27" dur="500"/>
                                        <p:tgtEl>
                                          <p:spTgt spid="1259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68"/>
                                        </p:tgtEl>
                                        <p:attrNameLst>
                                          <p:attrName>style.visibility</p:attrName>
                                        </p:attrNameLst>
                                      </p:cBhvr>
                                      <p:to>
                                        <p:strVal val="visible"/>
                                      </p:to>
                                    </p:set>
                                    <p:animEffect transition="in" filter="dissolve">
                                      <p:cBhvr>
                                        <p:cTn id="32" dur="500"/>
                                        <p:tgtEl>
                                          <p:spTgt spid="1259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5965"/>
                                        </p:tgtEl>
                                        <p:attrNameLst>
                                          <p:attrName>style.visibility</p:attrName>
                                        </p:attrNameLst>
                                      </p:cBhvr>
                                      <p:to>
                                        <p:strVal val="visible"/>
                                      </p:to>
                                    </p:set>
                                    <p:animEffect transition="in" filter="wipe(right)">
                                      <p:cBhvr>
                                        <p:cTn id="37" dur="500"/>
                                        <p:tgtEl>
                                          <p:spTgt spid="1259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64"/>
                                        </p:tgtEl>
                                        <p:attrNameLst>
                                          <p:attrName>style.visibility</p:attrName>
                                        </p:attrNameLst>
                                      </p:cBhvr>
                                      <p:to>
                                        <p:strVal val="visible"/>
                                      </p:to>
                                    </p:set>
                                    <p:animEffect transition="in" filter="dissolve">
                                      <p:cBhvr>
                                        <p:cTn id="42" dur="500"/>
                                        <p:tgtEl>
                                          <p:spTgt spid="125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57" grpId="0" animBg="1"/>
      <p:bldP spid="125964" grpId="0"/>
      <p:bldP spid="125965" grpId="0" animBg="1"/>
      <p:bldP spid="125967" grpId="0" animBg="1"/>
      <p:bldP spid="12596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2100" name="Picture 1028" descr="muisgezw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401763"/>
            <a:ext cx="379095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Line 1029"/>
          <p:cNvSpPr>
            <a:spLocks noChangeShapeType="1"/>
          </p:cNvSpPr>
          <p:nvPr/>
        </p:nvSpPr>
        <p:spPr bwMode="auto">
          <a:xfrm>
            <a:off x="685800" y="5943600"/>
            <a:ext cx="19812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32102" name="Rectangle 1030"/>
          <p:cNvSpPr>
            <a:spLocks noGrp="1" noChangeArrowheads="1"/>
          </p:cNvSpPr>
          <p:nvPr>
            <p:ph type="ctrTitle"/>
          </p:nvPr>
        </p:nvSpPr>
        <p:spPr>
          <a:xfrm>
            <a:off x="0" y="-76200"/>
            <a:ext cx="9144000" cy="1143000"/>
          </a:xfrm>
        </p:spPr>
        <p:txBody>
          <a:bodyPr/>
          <a:lstStyle/>
          <a:p>
            <a:pPr algn="l" eaLnBrk="1" hangingPunct="1">
              <a:defRPr/>
            </a:pPr>
            <a:r>
              <a:rPr lang="en-US" b="1">
                <a:solidFill>
                  <a:srgbClr val="FF3300"/>
                </a:solidFill>
                <a:effectLst>
                  <a:outerShdw blurRad="38100" dist="38100" dir="2700000" algn="tl">
                    <a:srgbClr val="000000"/>
                  </a:outerShdw>
                </a:effectLst>
              </a:rPr>
              <a:t>Röntgenfoto van een rat</a:t>
            </a:r>
            <a:endParaRPr lang="nl-NL" sz="3600" b="1">
              <a:solidFill>
                <a:srgbClr val="FF3300"/>
              </a:solidFill>
              <a:effectLst>
                <a:outerShdw blurRad="38100" dist="38100" dir="2700000" algn="tl">
                  <a:srgbClr val="000000"/>
                </a:outerShdw>
              </a:effectLst>
            </a:endParaRPr>
          </a:p>
        </p:txBody>
      </p:sp>
      <p:sp>
        <p:nvSpPr>
          <p:cNvPr id="132103" name="Text Box 1031"/>
          <p:cNvSpPr txBox="1">
            <a:spLocks noChangeArrowheads="1"/>
          </p:cNvSpPr>
          <p:nvPr/>
        </p:nvSpPr>
        <p:spPr bwMode="auto">
          <a:xfrm>
            <a:off x="533400" y="5318125"/>
            <a:ext cx="20574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Tumor</a:t>
            </a:r>
            <a:endParaRPr lang="nl-NL" sz="4000" b="1">
              <a:solidFill>
                <a:srgbClr val="FF3300"/>
              </a:solidFill>
              <a:effectLst>
                <a:outerShdw blurRad="38100" dist="38100" dir="2700000" algn="tl">
                  <a:srgbClr val="000000"/>
                </a:outerShdw>
              </a:effectLst>
            </a:endParaRPr>
          </a:p>
        </p:txBody>
      </p:sp>
      <p:sp>
        <p:nvSpPr>
          <p:cNvPr id="251909" name="Text Box 1033"/>
          <p:cNvSpPr txBox="1">
            <a:spLocks noChangeArrowheads="1"/>
          </p:cNvSpPr>
          <p:nvPr/>
        </p:nvSpPr>
        <p:spPr bwMode="auto">
          <a:xfrm>
            <a:off x="8200001"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1503436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wipe(left)">
                                      <p:cBhvr>
                                        <p:cTn id="7" dur="500"/>
                                        <p:tgtEl>
                                          <p:spTgt spid="132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Effect transition="in" filter="dissolve">
                                      <p:cBhvr>
                                        <p:cTn id="12" dur="500"/>
                                        <p:tgtEl>
                                          <p:spTgt spid="132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2101"/>
                                        </p:tgtEl>
                                        <p:attrNameLst>
                                          <p:attrName>style.visibility</p:attrName>
                                        </p:attrNameLst>
                                      </p:cBhvr>
                                      <p:to>
                                        <p:strVal val="visible"/>
                                      </p:to>
                                    </p:set>
                                    <p:anim calcmode="lin" valueType="num">
                                      <p:cBhvr additive="base">
                                        <p:cTn id="17" dur="500" fill="hold"/>
                                        <p:tgtEl>
                                          <p:spTgt spid="132101"/>
                                        </p:tgtEl>
                                        <p:attrNameLst>
                                          <p:attrName>ppt_x</p:attrName>
                                        </p:attrNameLst>
                                      </p:cBhvr>
                                      <p:tavLst>
                                        <p:tav tm="0">
                                          <p:val>
                                            <p:strVal val="0-#ppt_w/2"/>
                                          </p:val>
                                        </p:tav>
                                        <p:tav tm="100000">
                                          <p:val>
                                            <p:strVal val="#ppt_x"/>
                                          </p:val>
                                        </p:tav>
                                      </p:tavLst>
                                    </p:anim>
                                    <p:anim calcmode="lin" valueType="num">
                                      <p:cBhvr additive="base">
                                        <p:cTn id="18" dur="500" fill="hold"/>
                                        <p:tgtEl>
                                          <p:spTgt spid="13210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2103"/>
                                        </p:tgtEl>
                                        <p:attrNameLst>
                                          <p:attrName>style.visibility</p:attrName>
                                        </p:attrNameLst>
                                      </p:cBhvr>
                                      <p:to>
                                        <p:strVal val="visible"/>
                                      </p:to>
                                    </p:set>
                                    <p:anim calcmode="lin" valueType="num">
                                      <p:cBhvr additive="base">
                                        <p:cTn id="23" dur="500" fill="hold"/>
                                        <p:tgtEl>
                                          <p:spTgt spid="132103"/>
                                        </p:tgtEl>
                                        <p:attrNameLst>
                                          <p:attrName>ppt_x</p:attrName>
                                        </p:attrNameLst>
                                      </p:cBhvr>
                                      <p:tavLst>
                                        <p:tav tm="0">
                                          <p:val>
                                            <p:strVal val="0-#ppt_w/2"/>
                                          </p:val>
                                        </p:tav>
                                        <p:tav tm="100000">
                                          <p:val>
                                            <p:strVal val="#ppt_x"/>
                                          </p:val>
                                        </p:tav>
                                      </p:tavLst>
                                    </p:anim>
                                    <p:anim calcmode="lin" valueType="num">
                                      <p:cBhvr additive="base">
                                        <p:cTn id="24" dur="500" fill="hold"/>
                                        <p:tgtEl>
                                          <p:spTgt spid="132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2" grpId="0" autoUpdateAnimBg="0"/>
      <p:bldP spid="13210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80" name="Rectangle 4"/>
          <p:cNvSpPr>
            <a:spLocks noGrp="1" noChangeArrowheads="1"/>
          </p:cNvSpPr>
          <p:nvPr>
            <p:ph type="ctrTitle"/>
          </p:nvPr>
        </p:nvSpPr>
        <p:spPr>
          <a:xfrm>
            <a:off x="0" y="-76200"/>
            <a:ext cx="9144000" cy="696913"/>
          </a:xfrm>
        </p:spPr>
        <p:txBody>
          <a:bodyPr/>
          <a:lstStyle/>
          <a:p>
            <a:pPr algn="l" eaLnBrk="1" hangingPunct="1">
              <a:defRPr/>
            </a:pPr>
            <a:r>
              <a:rPr lang="en-US" sz="3200" b="1">
                <a:solidFill>
                  <a:srgbClr val="FF3300"/>
                </a:solidFill>
                <a:effectLst>
                  <a:outerShdw blurRad="38100" dist="38100" dir="2700000" algn="tl">
                    <a:srgbClr val="000000"/>
                  </a:outerShdw>
                </a:effectLst>
              </a:rPr>
              <a:t>Bodyscan na inbrengen van radioactieve iosotoop</a:t>
            </a:r>
            <a:endParaRPr lang="nl-NL" sz="3200" b="1">
              <a:solidFill>
                <a:srgbClr val="FF3300"/>
              </a:solidFill>
              <a:effectLst>
                <a:outerShdw blurRad="38100" dist="38100" dir="2700000" algn="tl">
                  <a:srgbClr val="000000"/>
                </a:outerShdw>
              </a:effectLst>
            </a:endParaRPr>
          </a:p>
        </p:txBody>
      </p:sp>
      <p:sp>
        <p:nvSpPr>
          <p:cNvPr id="253954" name="Text Box 6"/>
          <p:cNvSpPr txBox="1">
            <a:spLocks noChangeArrowheads="1"/>
          </p:cNvSpPr>
          <p:nvPr/>
        </p:nvSpPr>
        <p:spPr bwMode="auto">
          <a:xfrm>
            <a:off x="8207375" y="64008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pic>
        <p:nvPicPr>
          <p:cNvPr id="253955" name="Picture 10" descr="body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20713"/>
            <a:ext cx="6075362"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51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wipe(left)">
                                      <p:cBhvr>
                                        <p:cTn id="7"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0" y="762000"/>
            <a:ext cx="305911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Basis-BINAS:</a:t>
            </a:r>
            <a:endParaRPr lang="nl-NL" sz="3600" b="1">
              <a:solidFill>
                <a:srgbClr val="FF3300"/>
              </a:solidFill>
              <a:effectLst>
                <a:outerShdw blurRad="38100" dist="38100" dir="2700000" algn="tl">
                  <a:srgbClr val="000000"/>
                </a:outerShdw>
              </a:effectLst>
            </a:endParaRPr>
          </a:p>
        </p:txBody>
      </p:sp>
      <p:sp>
        <p:nvSpPr>
          <p:cNvPr id="103428" name="Rectangle 4"/>
          <p:cNvSpPr>
            <a:spLocks noChangeArrowheads="1"/>
          </p:cNvSpPr>
          <p:nvPr/>
        </p:nvSpPr>
        <p:spPr bwMode="auto">
          <a:xfrm>
            <a:off x="2879725" y="854075"/>
            <a:ext cx="4038600" cy="574675"/>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halfwaardetijd 8 d</a:t>
            </a:r>
          </a:p>
        </p:txBody>
      </p:sp>
      <p:graphicFrame>
        <p:nvGraphicFramePr>
          <p:cNvPr id="103471" name="Group 47"/>
          <p:cNvGraphicFramePr>
            <a:graphicFrameLocks noGrp="1"/>
          </p:cNvGraphicFramePr>
          <p:nvPr/>
        </p:nvGraphicFramePr>
        <p:xfrm>
          <a:off x="1524000" y="1752600"/>
          <a:ext cx="6096000" cy="4876800"/>
        </p:xfrm>
        <a:graphic>
          <a:graphicData uri="http://schemas.openxmlformats.org/drawingml/2006/table">
            <a:tbl>
              <a:tblPr/>
              <a:tblGrid>
                <a:gridCol w="3048000"/>
                <a:gridCol w="30480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tijd in d</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 I-131</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100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8</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16</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24</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32</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72" name="Text Box 48"/>
          <p:cNvSpPr txBox="1">
            <a:spLocks noChangeArrowheads="1"/>
          </p:cNvSpPr>
          <p:nvPr/>
        </p:nvSpPr>
        <p:spPr bwMode="auto">
          <a:xfrm>
            <a:off x="4648200" y="3429000"/>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50</a:t>
            </a:r>
            <a:endParaRPr lang="nl-NL" sz="4000" b="1">
              <a:solidFill>
                <a:srgbClr val="FF3300"/>
              </a:solidFill>
              <a:effectLst>
                <a:outerShdw blurRad="38100" dist="38100" dir="2700000" algn="tl">
                  <a:srgbClr val="000000"/>
                </a:outerShdw>
              </a:effectLst>
            </a:endParaRPr>
          </a:p>
        </p:txBody>
      </p:sp>
      <p:sp>
        <p:nvSpPr>
          <p:cNvPr id="103473" name="Text Box 49"/>
          <p:cNvSpPr txBox="1">
            <a:spLocks noChangeArrowheads="1"/>
          </p:cNvSpPr>
          <p:nvPr/>
        </p:nvSpPr>
        <p:spPr bwMode="auto">
          <a:xfrm>
            <a:off x="4648200" y="4284663"/>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25</a:t>
            </a:r>
            <a:endParaRPr lang="nl-NL" sz="4000" b="1">
              <a:solidFill>
                <a:srgbClr val="FF3300"/>
              </a:solidFill>
              <a:effectLst>
                <a:outerShdw blurRad="38100" dist="38100" dir="2700000" algn="tl">
                  <a:srgbClr val="000000"/>
                </a:outerShdw>
              </a:effectLst>
            </a:endParaRPr>
          </a:p>
        </p:txBody>
      </p:sp>
      <p:sp>
        <p:nvSpPr>
          <p:cNvPr id="103474" name="Text Box 50"/>
          <p:cNvSpPr txBox="1">
            <a:spLocks noChangeArrowheads="1"/>
          </p:cNvSpPr>
          <p:nvPr/>
        </p:nvSpPr>
        <p:spPr bwMode="auto">
          <a:xfrm>
            <a:off x="4610100" y="5022850"/>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12,5</a:t>
            </a:r>
            <a:endParaRPr lang="nl-NL" sz="4000" b="1">
              <a:solidFill>
                <a:srgbClr val="FF3300"/>
              </a:solidFill>
              <a:effectLst>
                <a:outerShdw blurRad="38100" dist="38100" dir="2700000" algn="tl">
                  <a:srgbClr val="000000"/>
                </a:outerShdw>
              </a:effectLst>
            </a:endParaRPr>
          </a:p>
        </p:txBody>
      </p:sp>
      <p:sp>
        <p:nvSpPr>
          <p:cNvPr id="103475" name="Text Box 51"/>
          <p:cNvSpPr txBox="1">
            <a:spLocks noChangeArrowheads="1"/>
          </p:cNvSpPr>
          <p:nvPr/>
        </p:nvSpPr>
        <p:spPr bwMode="auto">
          <a:xfrm>
            <a:off x="4662488" y="5856288"/>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6,25</a:t>
            </a:r>
            <a:endParaRPr lang="nl-NL" sz="4000" b="1">
              <a:solidFill>
                <a:srgbClr val="FF3300"/>
              </a:solidFill>
              <a:effectLst>
                <a:outerShdw blurRad="38100" dist="38100" dir="2700000" algn="tl">
                  <a:srgbClr val="000000"/>
                </a:outerShdw>
              </a:effectLst>
            </a:endParaRPr>
          </a:p>
        </p:txBody>
      </p:sp>
      <p:sp>
        <p:nvSpPr>
          <p:cNvPr id="103476" name="Rectangle 52"/>
          <p:cNvSpPr>
            <a:spLocks noGrp="1" noChangeArrowheads="1"/>
          </p:cNvSpPr>
          <p:nvPr>
            <p:ph type="ctrTitle"/>
          </p:nvPr>
        </p:nvSpPr>
        <p:spPr>
          <a:xfrm>
            <a:off x="0" y="-76200"/>
            <a:ext cx="8458200" cy="838200"/>
          </a:xfrm>
        </p:spPr>
        <p:txBody>
          <a:bodyPr/>
          <a:lstStyle/>
          <a:p>
            <a:pPr algn="l" eaLnBrk="1" hangingPunct="1">
              <a:defRPr/>
            </a:pPr>
            <a:r>
              <a:rPr lang="en-US" sz="4200" b="1">
                <a:solidFill>
                  <a:srgbClr val="FF3300"/>
                </a:solidFill>
                <a:effectLst>
                  <a:outerShdw blurRad="38100" dist="38100" dir="2700000" algn="tl">
                    <a:srgbClr val="000000"/>
                  </a:outerShdw>
                </a:effectLst>
              </a:rPr>
              <a:t>Halfwaardetijd van I-131:</a:t>
            </a:r>
            <a:endParaRPr lang="nl-NL" sz="4200" b="1">
              <a:solidFill>
                <a:srgbClr val="FF3300"/>
              </a:solidFill>
              <a:effectLst>
                <a:outerShdw blurRad="38100" dist="38100" dir="2700000" algn="tl">
                  <a:srgbClr val="000000"/>
                </a:outerShdw>
              </a:effectLst>
            </a:endParaRPr>
          </a:p>
        </p:txBody>
      </p:sp>
      <p:sp>
        <p:nvSpPr>
          <p:cNvPr id="256031" name="Text Box 53"/>
          <p:cNvSpPr txBox="1">
            <a:spLocks noChangeArrowheads="1"/>
          </p:cNvSpPr>
          <p:nvPr/>
        </p:nvSpPr>
        <p:spPr bwMode="auto">
          <a:xfrm>
            <a:off x="8207375" y="6430297"/>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nl-NL" altLang="nl-NL" dirty="0">
                <a:solidFill>
                  <a:srgbClr val="000000"/>
                </a:solidFill>
                <a:hlinkClick r:id="" action="ppaction://hlinkshowjump?jump=firstslide"/>
              </a:rPr>
              <a:t>menu</a:t>
            </a:r>
            <a:endParaRPr lang="nl-NL" altLang="nl-NL" dirty="0">
              <a:solidFill>
                <a:srgbClr val="000000"/>
              </a:solidFill>
            </a:endParaRPr>
          </a:p>
        </p:txBody>
      </p:sp>
    </p:spTree>
    <p:extLst>
      <p:ext uri="{BB962C8B-B14F-4D97-AF65-F5344CB8AC3E}">
        <p14:creationId xmlns:p14="http://schemas.microsoft.com/office/powerpoint/2010/main" val="1621986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76"/>
                                        </p:tgtEl>
                                        <p:attrNameLst>
                                          <p:attrName>style.visibility</p:attrName>
                                        </p:attrNameLst>
                                      </p:cBhvr>
                                      <p:to>
                                        <p:strVal val="visible"/>
                                      </p:to>
                                    </p:set>
                                    <p:animEffect transition="in" filter="wipe(left)">
                                      <p:cBhvr>
                                        <p:cTn id="7" dur="500"/>
                                        <p:tgtEl>
                                          <p:spTgt spid="10347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427"/>
                                        </p:tgtEl>
                                        <p:attrNameLst>
                                          <p:attrName>style.visibility</p:attrName>
                                        </p:attrNameLst>
                                      </p:cBhvr>
                                      <p:to>
                                        <p:strVal val="visible"/>
                                      </p:to>
                                    </p:set>
                                    <p:animEffect transition="in" filter="wipe(left)">
                                      <p:cBhvr>
                                        <p:cTn id="11" dur="500"/>
                                        <p:tgtEl>
                                          <p:spTgt spid="1034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3428"/>
                                        </p:tgtEl>
                                        <p:attrNameLst>
                                          <p:attrName>style.visibility</p:attrName>
                                        </p:attrNameLst>
                                      </p:cBhvr>
                                      <p:to>
                                        <p:strVal val="visible"/>
                                      </p:to>
                                    </p:set>
                                    <p:animEffect transition="in" filter="wipe(left)">
                                      <p:cBhvr>
                                        <p:cTn id="16" dur="500"/>
                                        <p:tgtEl>
                                          <p:spTgt spid="1034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3471"/>
                                        </p:tgtEl>
                                        <p:attrNameLst>
                                          <p:attrName>style.visibility</p:attrName>
                                        </p:attrNameLst>
                                      </p:cBhvr>
                                      <p:to>
                                        <p:strVal val="visible"/>
                                      </p:to>
                                    </p:set>
                                    <p:animEffect transition="in" filter="dissolve">
                                      <p:cBhvr>
                                        <p:cTn id="21" dur="500"/>
                                        <p:tgtEl>
                                          <p:spTgt spid="1034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3472"/>
                                        </p:tgtEl>
                                        <p:attrNameLst>
                                          <p:attrName>style.visibility</p:attrName>
                                        </p:attrNameLst>
                                      </p:cBhvr>
                                      <p:to>
                                        <p:strVal val="visible"/>
                                      </p:to>
                                    </p:set>
                                    <p:animEffect transition="in" filter="dissolve">
                                      <p:cBhvr>
                                        <p:cTn id="26" dur="500"/>
                                        <p:tgtEl>
                                          <p:spTgt spid="1034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3473"/>
                                        </p:tgtEl>
                                        <p:attrNameLst>
                                          <p:attrName>style.visibility</p:attrName>
                                        </p:attrNameLst>
                                      </p:cBhvr>
                                      <p:to>
                                        <p:strVal val="visible"/>
                                      </p:to>
                                    </p:set>
                                    <p:animEffect transition="in" filter="dissolve">
                                      <p:cBhvr>
                                        <p:cTn id="31" dur="500"/>
                                        <p:tgtEl>
                                          <p:spTgt spid="1034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3474"/>
                                        </p:tgtEl>
                                        <p:attrNameLst>
                                          <p:attrName>style.visibility</p:attrName>
                                        </p:attrNameLst>
                                      </p:cBhvr>
                                      <p:to>
                                        <p:strVal val="visible"/>
                                      </p:to>
                                    </p:set>
                                    <p:animEffect transition="in" filter="dissolve">
                                      <p:cBhvr>
                                        <p:cTn id="36" dur="500"/>
                                        <p:tgtEl>
                                          <p:spTgt spid="10347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3475"/>
                                        </p:tgtEl>
                                        <p:attrNameLst>
                                          <p:attrName>style.visibility</p:attrName>
                                        </p:attrNameLst>
                                      </p:cBhvr>
                                      <p:to>
                                        <p:strVal val="visible"/>
                                      </p:to>
                                    </p:set>
                                    <p:animEffect transition="in" filter="dissolve">
                                      <p:cBhvr>
                                        <p:cTn id="41" dur="500"/>
                                        <p:tgtEl>
                                          <p:spTgt spid="103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P spid="103428" grpId="0" autoUpdateAnimBg="0"/>
      <p:bldP spid="103472" grpId="0" autoUpdateAnimBg="0"/>
      <p:bldP spid="103473" grpId="0" autoUpdateAnimBg="0"/>
      <p:bldP spid="103474" grpId="0" autoUpdateAnimBg="0"/>
      <p:bldP spid="103475" grpId="0" autoUpdateAnimBg="0"/>
      <p:bldP spid="103476" grpId="0" autoUpdateAnimBg="0"/>
    </p:bldLst>
  </p:timing>
</p:sld>
</file>

<file path=ppt/theme/theme1.xml><?xml version="1.0" encoding="utf-8"?>
<a:theme xmlns:a="http://schemas.openxmlformats.org/drawingml/2006/main" name="Standaardontwerp">
  <a:themeElements>
    <a:clrScheme name="ppt">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B9D5FB"/>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1674</Words>
  <Application>Microsoft Office PowerPoint</Application>
  <PresentationFormat>Diavoorstelling (4:3)</PresentationFormat>
  <Paragraphs>578</Paragraphs>
  <Slides>38</Slides>
  <Notes>16</Notes>
  <HiddenSlides>2</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38</vt:i4>
      </vt:variant>
    </vt:vector>
  </HeadingPairs>
  <TitlesOfParts>
    <vt:vector size="41" baseType="lpstr">
      <vt:lpstr>Standaardontwerp</vt:lpstr>
      <vt:lpstr>Vergelijking</vt:lpstr>
      <vt:lpstr>Grafiek</vt:lpstr>
      <vt:lpstr>Straling</vt:lpstr>
      <vt:lpstr>Elektromagnetisch spectrum:</vt:lpstr>
      <vt:lpstr>Melanoom:</vt:lpstr>
      <vt:lpstr>Frequentie en trillingstijd</vt:lpstr>
      <vt:lpstr>Snelheid van elektromagnetische straling</vt:lpstr>
      <vt:lpstr>Bestraling in de geneeskunde</vt:lpstr>
      <vt:lpstr>Röntgenfoto van een rat</vt:lpstr>
      <vt:lpstr>Bodyscan na inbrengen van radioactieve iosotoop</vt:lpstr>
      <vt:lpstr>Halfwaardetijd van I-131:</vt:lpstr>
      <vt:lpstr>PowerPoint-presentatie</vt:lpstr>
      <vt:lpstr>PowerPoint-presentatie</vt:lpstr>
      <vt:lpstr>PowerPoint-presentatie</vt:lpstr>
      <vt:lpstr>PowerPoint-presentatie</vt:lpstr>
      <vt:lpstr>Halfwaarde-dikte voor gamma-straling:</vt:lpstr>
      <vt:lpstr>Halfwaarde-dikte van beton is 5 cm.</vt:lpstr>
      <vt:lpstr>Diktemeting in de papierindustrie:</vt:lpstr>
      <vt:lpstr>Stralingsbelasting: </vt:lpstr>
      <vt:lpstr>Kerncentrale</vt:lpstr>
      <vt:lpstr>Kettingreactie bij splijting van U-235 in kerncentrale</vt:lpstr>
      <vt:lpstr>Opslag radioactief afval</vt:lpstr>
      <vt:lpstr>Chernobyl  na de ramp 26 April 1986 </vt:lpstr>
      <vt:lpstr>Een atoom:</vt:lpstr>
      <vt:lpstr>Een atoom:</vt:lpstr>
      <vt:lpstr>Bouw van een atoom:</vt:lpstr>
      <vt:lpstr>BasisBINAS:</vt:lpstr>
      <vt:lpstr>PowerPoint-presentatie</vt:lpstr>
      <vt:lpstr>PowerPoint-presentatie</vt:lpstr>
      <vt:lpstr>Verval-reactie van Pu-239</vt:lpstr>
      <vt:lpstr>Verval-reactie van Pu-239</vt:lpstr>
      <vt:lpstr>Verval-reactie van Po-211</vt:lpstr>
      <vt:lpstr>PowerPoint-presentatie</vt:lpstr>
      <vt:lpstr>Kernsplijting: splijtingsproduct vinden.</vt:lpstr>
      <vt:lpstr>Kernfusie van kleine kernen (op de zon o.a.)</vt:lpstr>
      <vt:lpstr>Kernfusie: fusieproduct vinden.</vt:lpstr>
      <vt:lpstr>1896: Henri Becquerel ontdekt straling van uranium.</vt:lpstr>
      <vt:lpstr>1898: Maria Skłodowska-Curie  en Pierre Curie ontdekken de straling van polonium en radium.</vt:lpstr>
      <vt:lpstr>Enrico Fermi bouwde de eerste experimentele kernreactor. Nobelprijs in 1938.</vt:lpstr>
      <vt:lpstr>Einde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Straling</dc:title>
  <dc:creator>Ton&amp;Els</dc:creator>
  <cp:lastModifiedBy>Ton&amp;Els</cp:lastModifiedBy>
  <cp:revision>4</cp:revision>
  <dcterms:created xsi:type="dcterms:W3CDTF">2018-10-05T19:38:30Z</dcterms:created>
  <dcterms:modified xsi:type="dcterms:W3CDTF">2018-10-19T12:43:11Z</dcterms:modified>
</cp:coreProperties>
</file>