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91474-1952-40DC-B1D9-D4C81148D69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669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1262-4B8F-4D35-BECA-73D8A0ED9C1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3B582-4FC6-48A7-9A94-4AFFB97A08E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346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ACCA-5E52-45A2-8E99-6C8ECB11DED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8659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30765-EC59-4F3C-B5EE-02DDD16B53A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56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59A43-BC64-4BA6-BF70-F4BD7B34B6B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1242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EF948-D536-4731-AAFD-B837975A558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3751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55521-B925-4031-8B9F-C53E05A2E8E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3065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6B554-0C56-4095-91E7-100A6B6440E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3649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B23F2-39E7-475F-9F1E-8A274B9A579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5920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C2872-6095-4D87-8054-B8B49CC5EF2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849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DFDD7E-EE8A-40FC-8BC8-BCDC26089DA4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5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tijmensen.nl/" TargetMode="Externa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Warmtetransport en isolatie: Onderbouw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4975225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Drie</a:t>
            </a:r>
            <a:r>
              <a:rPr lang="en-US" altLang="nl-N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 </a:t>
            </a: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manieren</a:t>
            </a:r>
            <a:r>
              <a:rPr lang="en-US" altLang="nl-N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 van </a:t>
            </a: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warmtetransport</a:t>
            </a:r>
            <a:endParaRPr lang="en-US" altLang="nl-N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Thermosfles</a:t>
            </a:r>
            <a:endParaRPr lang="en-US" altLang="nl-N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Spouwmuur</a:t>
            </a:r>
            <a:endParaRPr lang="en-US" altLang="nl-N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Dubbel</a:t>
            </a:r>
            <a:r>
              <a:rPr lang="en-US" altLang="nl-N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 </a:t>
            </a: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glas</a:t>
            </a:r>
            <a:endParaRPr lang="en-US" altLang="nl-N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Steenwol</a:t>
            </a:r>
            <a:endParaRPr lang="en-US" altLang="nl-NL" sz="36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Een</a:t>
            </a:r>
            <a:r>
              <a:rPr lang="en-US" altLang="nl-N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 </a:t>
            </a: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kachel</a:t>
            </a:r>
            <a:r>
              <a:rPr lang="en-US" altLang="nl-N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 in </a:t>
            </a: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een</a:t>
            </a:r>
            <a:r>
              <a:rPr lang="en-US" altLang="nl-NL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 </a:t>
            </a: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kamer</a:t>
            </a:r>
            <a:endParaRPr lang="en-US" altLang="nl-N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8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962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Warmtetransport vindt plaats d.m.v.: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0" y="914400"/>
            <a:ext cx="388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Stroming in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3657600" y="914400"/>
            <a:ext cx="548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gassen en vloeistoffen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0" y="2286000"/>
            <a:ext cx="388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Geleiding in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3733800" y="2314575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vaste stoffen, vloeistoffen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gassen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3657600" y="3505200"/>
            <a:ext cx="5486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Gassen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kunststoffen geleiden ______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Metalen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geleiden_____           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3581400" y="5410200"/>
            <a:ext cx="533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vacuüm en in  doorzichtige stoffen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0" y="5438775"/>
            <a:ext cx="350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Straling in . . 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5578475" y="4035425"/>
            <a:ext cx="1657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slecht!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7423150" y="4638675"/>
            <a:ext cx="1657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goed!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39" name="AutoShape 19"/>
          <p:cNvSpPr>
            <a:spLocks noChangeArrowheads="1"/>
          </p:cNvSpPr>
          <p:nvPr/>
        </p:nvSpPr>
        <p:spPr bwMode="auto">
          <a:xfrm>
            <a:off x="0" y="4076700"/>
            <a:ext cx="3311525" cy="2781300"/>
          </a:xfrm>
          <a:prstGeom prst="wedgeRoundRectCallout">
            <a:avLst>
              <a:gd name="adj1" fmla="val 62222"/>
              <a:gd name="adj2" fmla="val -2534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Houd met je hand een plastic staaf en een ijzerdraad van dezelfde afmetingen(!) in een gasvlam . . 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Conclusie?</a:t>
            </a: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0749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75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7" grpId="0" autoUpdateAnimBg="0"/>
      <p:bldP spid="81933" grpId="0" autoUpdateAnimBg="0"/>
      <p:bldP spid="81934" grpId="0" autoUpdateAnimBg="0"/>
      <p:bldP spid="81935" grpId="0" autoUpdateAnimBg="0"/>
      <p:bldP spid="81936" grpId="0" autoUpdateAnimBg="0"/>
      <p:bldP spid="81937" grpId="0" autoUpdateAnimBg="0"/>
      <p:bldP spid="81938" grpId="0" autoUpdateAnimBg="0"/>
      <p:bldP spid="81940" grpId="0" autoUpdateAnimBg="0"/>
      <p:bldP spid="81941" grpId="0" autoUpdateAnimBg="0"/>
      <p:bldP spid="819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203" name="Group 67"/>
          <p:cNvGrpSpPr>
            <a:grpSpLocks/>
          </p:cNvGrpSpPr>
          <p:nvPr/>
        </p:nvGrpSpPr>
        <p:grpSpPr bwMode="auto">
          <a:xfrm>
            <a:off x="250825" y="765175"/>
            <a:ext cx="2989263" cy="5886450"/>
            <a:chOff x="158" y="482"/>
            <a:chExt cx="1883" cy="3708"/>
          </a:xfrm>
        </p:grpSpPr>
        <p:pic>
          <p:nvPicPr>
            <p:cNvPr id="91155" name="Picture 19" descr="thermosflessen_doorsne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482"/>
              <a:ext cx="1883" cy="3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202" name="Text Box 66"/>
            <p:cNvSpPr txBox="1">
              <a:spLocks noChangeArrowheads="1"/>
            </p:cNvSpPr>
            <p:nvPr/>
          </p:nvSpPr>
          <p:spPr bwMode="auto">
            <a:xfrm>
              <a:off x="1066" y="3889"/>
              <a:ext cx="725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Thermosfles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1205" name="Group 69"/>
          <p:cNvGrpSpPr>
            <a:grpSpLocks/>
          </p:cNvGrpSpPr>
          <p:nvPr/>
        </p:nvGrpSpPr>
        <p:grpSpPr bwMode="auto">
          <a:xfrm>
            <a:off x="984250" y="3213100"/>
            <a:ext cx="7002463" cy="958850"/>
            <a:chOff x="620" y="2024"/>
            <a:chExt cx="4411" cy="604"/>
          </a:xfrm>
        </p:grpSpPr>
        <p:grpSp>
          <p:nvGrpSpPr>
            <p:cNvPr id="91196" name="Group 60"/>
            <p:cNvGrpSpPr>
              <a:grpSpLocks/>
            </p:cNvGrpSpPr>
            <p:nvPr/>
          </p:nvGrpSpPr>
          <p:grpSpPr bwMode="auto">
            <a:xfrm>
              <a:off x="3061" y="2024"/>
              <a:ext cx="1970" cy="454"/>
              <a:chOff x="2997" y="2251"/>
              <a:chExt cx="1970" cy="454"/>
            </a:xfrm>
          </p:grpSpPr>
          <p:grpSp>
            <p:nvGrpSpPr>
              <p:cNvPr id="91194" name="Group 58"/>
              <p:cNvGrpSpPr>
                <a:grpSpLocks/>
              </p:cNvGrpSpPr>
              <p:nvPr/>
            </p:nvGrpSpPr>
            <p:grpSpPr bwMode="auto">
              <a:xfrm>
                <a:off x="2997" y="2251"/>
                <a:ext cx="1959" cy="453"/>
                <a:chOff x="2997" y="2251"/>
                <a:chExt cx="1959" cy="777"/>
              </a:xfrm>
            </p:grpSpPr>
            <p:sp>
              <p:nvSpPr>
                <p:cNvPr id="91161" name="Rectangle 25"/>
                <p:cNvSpPr>
                  <a:spLocks noChangeArrowheads="1"/>
                </p:cNvSpPr>
                <p:nvPr/>
              </p:nvSpPr>
              <p:spPr bwMode="auto">
                <a:xfrm>
                  <a:off x="3833" y="2251"/>
                  <a:ext cx="289" cy="771"/>
                </a:xfrm>
                <a:prstGeom prst="rect">
                  <a:avLst/>
                </a:prstGeom>
                <a:solidFill>
                  <a:srgbClr val="00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997" y="2251"/>
                  <a:ext cx="579" cy="771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83" name="Rectangle 47"/>
                <p:cNvSpPr>
                  <a:spLocks noChangeArrowheads="1"/>
                </p:cNvSpPr>
                <p:nvPr/>
              </p:nvSpPr>
              <p:spPr bwMode="auto">
                <a:xfrm>
                  <a:off x="4377" y="2259"/>
                  <a:ext cx="579" cy="7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91190" name="Group 54"/>
                <p:cNvGrpSpPr>
                  <a:grpSpLocks/>
                </p:cNvGrpSpPr>
                <p:nvPr/>
              </p:nvGrpSpPr>
              <p:grpSpPr bwMode="auto">
                <a:xfrm>
                  <a:off x="3571" y="2251"/>
                  <a:ext cx="264" cy="771"/>
                  <a:chOff x="3379" y="2251"/>
                  <a:chExt cx="264" cy="771"/>
                </a:xfrm>
              </p:grpSpPr>
              <p:sp>
                <p:nvSpPr>
                  <p:cNvPr id="9118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2251"/>
                    <a:ext cx="136" cy="771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118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507" y="2251"/>
                    <a:ext cx="136" cy="771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91191" name="Group 55"/>
                <p:cNvGrpSpPr>
                  <a:grpSpLocks/>
                </p:cNvGrpSpPr>
                <p:nvPr/>
              </p:nvGrpSpPr>
              <p:grpSpPr bwMode="auto">
                <a:xfrm flipH="1">
                  <a:off x="4123" y="2251"/>
                  <a:ext cx="264" cy="771"/>
                  <a:chOff x="3379" y="2251"/>
                  <a:chExt cx="264" cy="771"/>
                </a:xfrm>
              </p:grpSpPr>
              <p:sp>
                <p:nvSpPr>
                  <p:cNvPr id="91192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2251"/>
                    <a:ext cx="136" cy="771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11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507" y="2251"/>
                    <a:ext cx="136" cy="771"/>
                  </a:xfrm>
                  <a:prstGeom prst="rect">
                    <a:avLst/>
                  </a:prstGeom>
                  <a:solidFill>
                    <a:srgbClr val="DDDDD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91182" name="Rectangle 46"/>
              <p:cNvSpPr>
                <a:spLocks noChangeArrowheads="1"/>
              </p:cNvSpPr>
              <p:nvPr/>
            </p:nvSpPr>
            <p:spPr bwMode="auto">
              <a:xfrm>
                <a:off x="3000" y="2251"/>
                <a:ext cx="1967" cy="454"/>
              </a:xfrm>
              <a:prstGeom prst="rect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1204" name="Group 68"/>
            <p:cNvGrpSpPr>
              <a:grpSpLocks/>
            </p:cNvGrpSpPr>
            <p:nvPr/>
          </p:nvGrpSpPr>
          <p:grpSpPr bwMode="auto">
            <a:xfrm>
              <a:off x="620" y="2256"/>
              <a:ext cx="2356" cy="372"/>
              <a:chOff x="620" y="2256"/>
              <a:chExt cx="2356" cy="372"/>
            </a:xfrm>
          </p:grpSpPr>
          <p:sp>
            <p:nvSpPr>
              <p:cNvPr id="91177" name="Freeform 41"/>
              <p:cNvSpPr>
                <a:spLocks/>
              </p:cNvSpPr>
              <p:nvPr/>
            </p:nvSpPr>
            <p:spPr bwMode="auto">
              <a:xfrm>
                <a:off x="1128" y="2256"/>
                <a:ext cx="1848" cy="312"/>
              </a:xfrm>
              <a:custGeom>
                <a:avLst/>
                <a:gdLst>
                  <a:gd name="T0" fmla="*/ 0 w 1848"/>
                  <a:gd name="T1" fmla="*/ 312 h 312"/>
                  <a:gd name="T2" fmla="*/ 1848 w 1848"/>
                  <a:gd name="T3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8" h="312">
                    <a:moveTo>
                      <a:pt x="0" y="312"/>
                    </a:moveTo>
                    <a:lnTo>
                      <a:pt x="1848" y="0"/>
                    </a:ln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195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620" y="2523"/>
                <a:ext cx="453" cy="105"/>
              </a:xfrm>
              <a:prstGeom prst="rect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1208" name="Group 72"/>
          <p:cNvGrpSpPr>
            <a:grpSpLocks/>
          </p:cNvGrpSpPr>
          <p:nvPr/>
        </p:nvGrpSpPr>
        <p:grpSpPr bwMode="auto">
          <a:xfrm>
            <a:off x="4572000" y="4724400"/>
            <a:ext cx="4032250" cy="685800"/>
            <a:chOff x="2880" y="2976"/>
            <a:chExt cx="2540" cy="432"/>
          </a:xfrm>
        </p:grpSpPr>
        <p:sp>
          <p:nvSpPr>
            <p:cNvPr id="91153" name="AutoShape 17"/>
            <p:cNvSpPr>
              <a:spLocks noChangeArrowheads="1"/>
            </p:cNvSpPr>
            <p:nvPr/>
          </p:nvSpPr>
          <p:spPr bwMode="auto">
            <a:xfrm>
              <a:off x="2880" y="2976"/>
              <a:ext cx="816" cy="432"/>
            </a:xfrm>
            <a:prstGeom prst="wedgeRoundRectCallout">
              <a:avLst>
                <a:gd name="adj1" fmla="val 52574"/>
                <a:gd name="adj2" fmla="val -23009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glas</a:t>
              </a:r>
              <a:endPara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91186" name="AutoShape 50"/>
            <p:cNvSpPr>
              <a:spLocks noChangeArrowheads="1"/>
            </p:cNvSpPr>
            <p:nvPr/>
          </p:nvSpPr>
          <p:spPr bwMode="auto">
            <a:xfrm>
              <a:off x="4659" y="2976"/>
              <a:ext cx="761" cy="432"/>
            </a:xfrm>
            <a:prstGeom prst="wedgeRoundRectCallout">
              <a:avLst>
                <a:gd name="adj1" fmla="val -89551"/>
                <a:gd name="adj2" fmla="val -221528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glas</a:t>
              </a:r>
              <a:endPara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3416300" y="5589588"/>
            <a:ext cx="4859338" cy="1123950"/>
          </a:xfrm>
          <a:prstGeom prst="wedgeRoundRectCallout">
            <a:avLst>
              <a:gd name="adj1" fmla="val 10894"/>
              <a:gd name="adj2" fmla="val -21214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Vac</a:t>
            </a:r>
            <a:r>
              <a:rPr lang="el-GR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ϋ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um </a:t>
            </a:r>
            <a:r>
              <a: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voorkomt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geleiding en stroming.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1209" name="Group 73"/>
          <p:cNvGrpSpPr>
            <a:grpSpLocks/>
          </p:cNvGrpSpPr>
          <p:nvPr/>
        </p:nvGrpSpPr>
        <p:grpSpPr bwMode="auto">
          <a:xfrm>
            <a:off x="3276600" y="188913"/>
            <a:ext cx="5722938" cy="2089150"/>
            <a:chOff x="2064" y="119"/>
            <a:chExt cx="3605" cy="1316"/>
          </a:xfrm>
        </p:grpSpPr>
        <p:sp>
          <p:nvSpPr>
            <p:cNvPr id="91199" name="AutoShape 63"/>
            <p:cNvSpPr>
              <a:spLocks noChangeArrowheads="1"/>
            </p:cNvSpPr>
            <p:nvPr/>
          </p:nvSpPr>
          <p:spPr bwMode="auto">
            <a:xfrm>
              <a:off x="3923" y="164"/>
              <a:ext cx="1746" cy="799"/>
            </a:xfrm>
            <a:prstGeom prst="wedgeRoundRectCallout">
              <a:avLst>
                <a:gd name="adj1" fmla="val -30528"/>
                <a:gd name="adj2" fmla="val 195931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Spiegelende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laag</a:t>
              </a:r>
              <a:endParaRPr lang="nl-NL" altLang="nl-NL" sz="3200" b="1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91187" name="AutoShape 51"/>
            <p:cNvSpPr>
              <a:spLocks noChangeArrowheads="1"/>
            </p:cNvSpPr>
            <p:nvPr/>
          </p:nvSpPr>
          <p:spPr bwMode="auto">
            <a:xfrm>
              <a:off x="2064" y="119"/>
              <a:ext cx="1769" cy="1316"/>
            </a:xfrm>
            <a:prstGeom prst="wedgeRoundRectCallout">
              <a:avLst>
                <a:gd name="adj1" fmla="val 49435"/>
                <a:gd name="adj2" fmla="val 103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Spiegelende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DDDDD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laag voorkomt straling</a:t>
              </a:r>
              <a:endParaRPr lang="nl-NL" altLang="nl-NL" sz="3200" b="1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91210" name="Rectangle 74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176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4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214" name="Picture 30" descr="Spouwmuur geisolee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3937000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Muurisolatie woning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5219700" y="333375"/>
            <a:ext cx="3708400" cy="2592388"/>
          </a:xfrm>
          <a:prstGeom prst="wedgeRoundRectCallout">
            <a:avLst>
              <a:gd name="adj1" fmla="val -140412"/>
              <a:gd name="adj2" fmla="val 7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Steenwol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of glaswol: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 stilstaande lucht in de wol isoleert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5" name="AutoShape 31"/>
          <p:cNvSpPr>
            <a:spLocks noChangeArrowheads="1"/>
          </p:cNvSpPr>
          <p:nvPr/>
        </p:nvSpPr>
        <p:spPr bwMode="auto">
          <a:xfrm>
            <a:off x="5867400" y="3284538"/>
            <a:ext cx="2951163" cy="719137"/>
          </a:xfrm>
          <a:prstGeom prst="wedgeRoundRectCallout">
            <a:avLst>
              <a:gd name="adj1" fmla="val -219125"/>
              <a:gd name="adj2" fmla="val -10474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Binnenmuur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6" name="AutoShape 32"/>
          <p:cNvSpPr>
            <a:spLocks noChangeArrowheads="1"/>
          </p:cNvSpPr>
          <p:nvPr/>
        </p:nvSpPr>
        <p:spPr bwMode="auto">
          <a:xfrm>
            <a:off x="5795963" y="4221163"/>
            <a:ext cx="2951162" cy="719137"/>
          </a:xfrm>
          <a:prstGeom prst="wedgeRoundRectCallout">
            <a:avLst>
              <a:gd name="adj1" fmla="val -118583"/>
              <a:gd name="adj2" fmla="val -4779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Buitenmuur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7" name="AutoShape 33"/>
          <p:cNvSpPr>
            <a:spLocks noChangeArrowheads="1"/>
          </p:cNvSpPr>
          <p:nvPr/>
        </p:nvSpPr>
        <p:spPr bwMode="auto">
          <a:xfrm>
            <a:off x="5364163" y="5157788"/>
            <a:ext cx="3635375" cy="1557337"/>
          </a:xfrm>
          <a:prstGeom prst="wedgeRoundRectCallout">
            <a:avLst>
              <a:gd name="adj1" fmla="val -129912"/>
              <a:gd name="adj2" fmla="val -3695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Luchtspouw: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afvoer vochtige lucht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3218" name="Rectangle 34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492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  <p:bldP spid="93210" grpId="0" animBg="1" autoUpdateAnimBg="0"/>
      <p:bldP spid="93215" grpId="0" animBg="1" autoUpdateAnimBg="0"/>
      <p:bldP spid="93216" grpId="0" animBg="1" autoUpdateAnimBg="0"/>
      <p:bldP spid="9321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0" name="Picture 12" descr="dubbel g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981" y="1196975"/>
            <a:ext cx="23431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Dubbel</a:t>
            </a:r>
            <a:r>
              <a:rPr lang="en-US" altLang="nl-NL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glas</a:t>
            </a:r>
            <a:endParaRPr lang="nl-NL" altLang="nl-NL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1980356" y="5949950"/>
            <a:ext cx="2881312" cy="719138"/>
          </a:xfrm>
          <a:prstGeom prst="wedgeRoundRectCallout">
            <a:avLst>
              <a:gd name="adj1" fmla="val -6417"/>
              <a:gd name="adj2" fmla="val -29701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Droogmiddel</a:t>
            </a:r>
            <a:endParaRPr lang="nl-NL" altLang="nl-NL" sz="3200" b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6012160" y="3644900"/>
            <a:ext cx="2951163" cy="719138"/>
          </a:xfrm>
          <a:prstGeom prst="wedgeRoundRectCallout">
            <a:avLst>
              <a:gd name="adj1" fmla="val -112914"/>
              <a:gd name="adj2" fmla="val -24336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Binnenglas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6300192" y="476250"/>
            <a:ext cx="2700338" cy="719138"/>
          </a:xfrm>
          <a:prstGeom prst="wedgeRoundRectCallout">
            <a:avLst>
              <a:gd name="adj1" fmla="val -124702"/>
              <a:gd name="adj2" fmla="val 10281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Buitenglas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6228184" y="1484313"/>
            <a:ext cx="2771775" cy="1080591"/>
          </a:xfrm>
          <a:prstGeom prst="wedgeRoundRectCallout">
            <a:avLst>
              <a:gd name="adj1" fmla="val -125847"/>
              <a:gd name="adj2" fmla="val 28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Gasgevulde</a:t>
            </a:r>
            <a:endParaRPr lang="en-US" altLang="nl-NL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spouw</a:t>
            </a:r>
            <a:endParaRPr lang="nl-NL" altLang="nl-NL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96448" y="1307139"/>
            <a:ext cx="2863384" cy="1119521"/>
          </a:xfrm>
          <a:prstGeom prst="wedgeRoundRectCallout">
            <a:avLst>
              <a:gd name="adj1" fmla="val 66649"/>
              <a:gd name="adj2" fmla="val 12419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Spiegelende</a:t>
            </a:r>
            <a:r>
              <a:rPr lang="en-US" altLang="nl-NL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nl-NL" sz="32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laag</a:t>
            </a:r>
            <a:endParaRPr lang="nl-NL" altLang="nl-NL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3" grpId="1" animBg="1"/>
      <p:bldP spid="94214" grpId="1" animBg="1"/>
      <p:bldP spid="94215" grpId="1" animBg="1"/>
      <p:bldP spid="94216" grpId="1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69" name="Group 13"/>
          <p:cNvGrpSpPr>
            <a:grpSpLocks/>
          </p:cNvGrpSpPr>
          <p:nvPr/>
        </p:nvGrpSpPr>
        <p:grpSpPr bwMode="auto">
          <a:xfrm>
            <a:off x="0" y="796925"/>
            <a:ext cx="9144000" cy="6061075"/>
            <a:chOff x="0" y="502"/>
            <a:chExt cx="5760" cy="3818"/>
          </a:xfrm>
        </p:grpSpPr>
        <p:pic>
          <p:nvPicPr>
            <p:cNvPr id="96267" name="Picture 11" descr="IMG_0142 b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0" y="502"/>
              <a:ext cx="4070" cy="3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266" name="Picture 10" descr="Productro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11"/>
              <a:ext cx="1610" cy="1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692275" y="6165850"/>
            <a:ext cx="1511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Steenwolisolatie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3851275" y="0"/>
            <a:ext cx="5292725" cy="936625"/>
          </a:xfrm>
          <a:prstGeom prst="wedgeRoundRectCallout">
            <a:avLst>
              <a:gd name="adj1" fmla="val -11486"/>
              <a:gd name="adj2" fmla="val 22254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Warmtegeleidingscoëffici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ë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nt 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0,036 Wm</a:t>
            </a:r>
            <a:r>
              <a:rPr lang="en-US" altLang="nl-NL" sz="2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-1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</a:t>
            </a:r>
            <a:r>
              <a:rPr lang="en-US" altLang="nl-NL" sz="24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-1</a:t>
            </a:r>
            <a:endParaRPr lang="nl-NL" altLang="nl-NL" sz="24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3851275" y="4581525"/>
            <a:ext cx="2233613" cy="431800"/>
          </a:xfrm>
          <a:prstGeom prst="wedgeRoundRectCallout">
            <a:avLst>
              <a:gd name="adj1" fmla="val 23417"/>
              <a:gd name="adj2" fmla="val -32941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 = 0,800 m</a:t>
            </a:r>
            <a:endParaRPr lang="nl-NL" altLang="nl-NL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0" y="3429000"/>
            <a:ext cx="2700338" cy="936625"/>
          </a:xfrm>
          <a:prstGeom prst="wedgeRoundRectCallout">
            <a:avLst>
              <a:gd name="adj1" fmla="val 120019"/>
              <a:gd name="adj2" fmla="val -1069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R-waarde =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2,75 m</a:t>
            </a:r>
            <a:r>
              <a:rPr lang="en-US" altLang="nl-NL" sz="24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KW</a:t>
            </a:r>
            <a:r>
              <a:rPr lang="en-US" altLang="nl-NL" sz="24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-1</a:t>
            </a:r>
            <a:endParaRPr lang="nl-NL" altLang="nl-NL" sz="2400" b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0" y="5373688"/>
            <a:ext cx="2627313" cy="503237"/>
          </a:xfrm>
          <a:prstGeom prst="wedgeRoundRectCallout">
            <a:avLst>
              <a:gd name="adj1" fmla="val 134954"/>
              <a:gd name="adj2" fmla="val -44621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 = 100 mm</a:t>
            </a:r>
            <a:endParaRPr lang="nl-NL" altLang="nl-NL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6804025" y="3789363"/>
            <a:ext cx="2160588" cy="503237"/>
          </a:xfrm>
          <a:prstGeom prst="wedgeRoundRectCallout">
            <a:avLst>
              <a:gd name="adj1" fmla="val -60435"/>
              <a:gd name="adj2" fmla="val -1216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 = 5,000 m</a:t>
            </a:r>
            <a:endParaRPr lang="nl-NL" altLang="nl-NL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7617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1" grpId="0" animBg="1" autoUpdateAnimBg="0"/>
      <p:bldP spid="96262" grpId="0" animBg="1" autoUpdateAnimBg="0"/>
      <p:bldP spid="96263" grpId="0" animBg="1" autoUpdateAnimBg="0"/>
      <p:bldP spid="96264" grpId="0" animBg="1" autoUpdateAnimBg="0"/>
      <p:bldP spid="9626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kachel in een vertrek: T – t grafiek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57" name="Freeform 13"/>
          <p:cNvSpPr>
            <a:spLocks/>
          </p:cNvSpPr>
          <p:nvPr/>
        </p:nvSpPr>
        <p:spPr bwMode="auto">
          <a:xfrm>
            <a:off x="1679575" y="2887663"/>
            <a:ext cx="6988175" cy="22225"/>
          </a:xfrm>
          <a:custGeom>
            <a:avLst/>
            <a:gdLst>
              <a:gd name="T0" fmla="*/ 0 w 4402"/>
              <a:gd name="T1" fmla="*/ 14 h 14"/>
              <a:gd name="T2" fmla="*/ 4402 w 4402"/>
              <a:gd name="T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02" h="14">
                <a:moveTo>
                  <a:pt x="0" y="14"/>
                </a:moveTo>
                <a:lnTo>
                  <a:pt x="440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59" name="Freeform 15"/>
          <p:cNvSpPr>
            <a:spLocks/>
          </p:cNvSpPr>
          <p:nvPr/>
        </p:nvSpPr>
        <p:spPr bwMode="auto">
          <a:xfrm>
            <a:off x="1676400" y="1973263"/>
            <a:ext cx="2082800" cy="3589337"/>
          </a:xfrm>
          <a:custGeom>
            <a:avLst/>
            <a:gdLst>
              <a:gd name="T0" fmla="*/ 0 w 1312"/>
              <a:gd name="T1" fmla="*/ 2261 h 2261"/>
              <a:gd name="T2" fmla="*/ 1312 w 1312"/>
              <a:gd name="T3" fmla="*/ 0 h 226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12" h="2261">
                <a:moveTo>
                  <a:pt x="0" y="2261"/>
                </a:moveTo>
                <a:lnTo>
                  <a:pt x="1312" y="0"/>
                </a:lnTo>
              </a:path>
            </a:pathLst>
          </a:cu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62" name="Freeform 18"/>
          <p:cNvSpPr>
            <a:spLocks/>
          </p:cNvSpPr>
          <p:nvPr/>
        </p:nvSpPr>
        <p:spPr bwMode="auto">
          <a:xfrm>
            <a:off x="1676400" y="2921000"/>
            <a:ext cx="6900863" cy="2641600"/>
          </a:xfrm>
          <a:custGeom>
            <a:avLst/>
            <a:gdLst>
              <a:gd name="T0" fmla="*/ 0 w 4347"/>
              <a:gd name="T1" fmla="*/ 1664 h 1664"/>
              <a:gd name="T2" fmla="*/ 432 w 4347"/>
              <a:gd name="T3" fmla="*/ 992 h 1664"/>
              <a:gd name="T4" fmla="*/ 816 w 4347"/>
              <a:gd name="T5" fmla="*/ 512 h 1664"/>
              <a:gd name="T6" fmla="*/ 1285 w 4347"/>
              <a:gd name="T7" fmla="*/ 201 h 1664"/>
              <a:gd name="T8" fmla="*/ 1751 w 4347"/>
              <a:gd name="T9" fmla="*/ 55 h 1664"/>
              <a:gd name="T10" fmla="*/ 2327 w 4347"/>
              <a:gd name="T11" fmla="*/ 9 h 1664"/>
              <a:gd name="T12" fmla="*/ 4347 w 4347"/>
              <a:gd name="T13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7" h="1664">
                <a:moveTo>
                  <a:pt x="0" y="1664"/>
                </a:moveTo>
                <a:cubicBezTo>
                  <a:pt x="148" y="1424"/>
                  <a:pt x="296" y="1184"/>
                  <a:pt x="432" y="992"/>
                </a:cubicBezTo>
                <a:cubicBezTo>
                  <a:pt x="568" y="800"/>
                  <a:pt x="674" y="644"/>
                  <a:pt x="816" y="512"/>
                </a:cubicBezTo>
                <a:cubicBezTo>
                  <a:pt x="958" y="380"/>
                  <a:pt x="1129" y="277"/>
                  <a:pt x="1285" y="201"/>
                </a:cubicBezTo>
                <a:cubicBezTo>
                  <a:pt x="1441" y="125"/>
                  <a:pt x="1578" y="87"/>
                  <a:pt x="1751" y="55"/>
                </a:cubicBezTo>
                <a:cubicBezTo>
                  <a:pt x="1924" y="23"/>
                  <a:pt x="1894" y="18"/>
                  <a:pt x="2327" y="9"/>
                </a:cubicBezTo>
                <a:cubicBezTo>
                  <a:pt x="2760" y="0"/>
                  <a:pt x="3926" y="2"/>
                  <a:pt x="4347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63" name="AutoShape 19"/>
          <p:cNvSpPr>
            <a:spLocks noChangeArrowheads="1"/>
          </p:cNvSpPr>
          <p:nvPr/>
        </p:nvSpPr>
        <p:spPr bwMode="auto">
          <a:xfrm>
            <a:off x="114300" y="765175"/>
            <a:ext cx="2513013" cy="1655763"/>
          </a:xfrm>
          <a:prstGeom prst="wedgeRoundRectCallout">
            <a:avLst>
              <a:gd name="adj1" fmla="val 63014"/>
              <a:gd name="adj2" fmla="val 10062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Perfecte isolatie: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geen verlies</a:t>
            </a:r>
            <a:endParaRPr lang="nl-NL" altLang="nl-NL" sz="3200" b="1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64" name="AutoShape 20"/>
          <p:cNvSpPr>
            <a:spLocks noChangeArrowheads="1"/>
          </p:cNvSpPr>
          <p:nvPr/>
        </p:nvSpPr>
        <p:spPr bwMode="auto">
          <a:xfrm>
            <a:off x="2124075" y="4572000"/>
            <a:ext cx="3527425" cy="2097088"/>
          </a:xfrm>
          <a:prstGeom prst="wedgeRoundRectCallout">
            <a:avLst>
              <a:gd name="adj1" fmla="val -27815"/>
              <a:gd name="adj2" fmla="val -853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Kachel geeft meer warmte af dan het vertrek verliest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65" name="AutoShape 21"/>
          <p:cNvSpPr>
            <a:spLocks noChangeArrowheads="1"/>
          </p:cNvSpPr>
          <p:nvPr/>
        </p:nvSpPr>
        <p:spPr bwMode="auto">
          <a:xfrm>
            <a:off x="5867400" y="3573463"/>
            <a:ext cx="3025775" cy="2663825"/>
          </a:xfrm>
          <a:prstGeom prst="wedgeRoundRectCallout">
            <a:avLst>
              <a:gd name="adj1" fmla="val -34889"/>
              <a:gd name="adj2" fmla="val -722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Kachel geeft evenveel warmte af als het vertrek verliest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2968" name="Group 24"/>
          <p:cNvGrpSpPr>
            <a:grpSpLocks/>
          </p:cNvGrpSpPr>
          <p:nvPr/>
        </p:nvGrpSpPr>
        <p:grpSpPr bwMode="auto">
          <a:xfrm>
            <a:off x="152400" y="2514600"/>
            <a:ext cx="8534400" cy="4098925"/>
            <a:chOff x="96" y="1584"/>
            <a:chExt cx="5376" cy="2582"/>
          </a:xfrm>
        </p:grpSpPr>
        <p:grpSp>
          <p:nvGrpSpPr>
            <p:cNvPr id="82956" name="Group 12"/>
            <p:cNvGrpSpPr>
              <a:grpSpLocks/>
            </p:cNvGrpSpPr>
            <p:nvPr/>
          </p:nvGrpSpPr>
          <p:grpSpPr bwMode="auto">
            <a:xfrm>
              <a:off x="1056" y="1584"/>
              <a:ext cx="4416" cy="2352"/>
              <a:chOff x="672" y="1152"/>
              <a:chExt cx="4416" cy="2352"/>
            </a:xfrm>
          </p:grpSpPr>
          <p:sp>
            <p:nvSpPr>
              <p:cNvPr id="82954" name="Line 10"/>
              <p:cNvSpPr>
                <a:spLocks noChangeShapeType="1"/>
              </p:cNvSpPr>
              <p:nvPr/>
            </p:nvSpPr>
            <p:spPr bwMode="auto">
              <a:xfrm>
                <a:off x="672" y="1152"/>
                <a:ext cx="0" cy="23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955" name="Line 11"/>
              <p:cNvSpPr>
                <a:spLocks noChangeShapeType="1"/>
              </p:cNvSpPr>
              <p:nvPr/>
            </p:nvSpPr>
            <p:spPr bwMode="auto">
              <a:xfrm>
                <a:off x="672" y="3504"/>
                <a:ext cx="44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966" name="Text Box 22"/>
            <p:cNvSpPr txBox="1">
              <a:spLocks noChangeArrowheads="1"/>
            </p:cNvSpPr>
            <p:nvPr/>
          </p:nvSpPr>
          <p:spPr bwMode="auto">
            <a:xfrm>
              <a:off x="96" y="2092"/>
              <a:ext cx="1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Temp. in °C</a:t>
              </a:r>
              <a:endParaRPr lang="nl-NL" altLang="nl-NL" sz="2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967" name="Text Box 23"/>
            <p:cNvSpPr txBox="1">
              <a:spLocks noChangeArrowheads="1"/>
            </p:cNvSpPr>
            <p:nvPr/>
          </p:nvSpPr>
          <p:spPr bwMode="auto">
            <a:xfrm>
              <a:off x="4176" y="3916"/>
              <a:ext cx="1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tijd in s</a:t>
              </a:r>
              <a:endParaRPr lang="nl-NL" altLang="nl-NL" sz="2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5562600" y="2895600"/>
            <a:ext cx="0" cy="3352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2969" name="AutoShape 25"/>
          <p:cNvSpPr>
            <a:spLocks noChangeArrowheads="1"/>
          </p:cNvSpPr>
          <p:nvPr/>
        </p:nvSpPr>
        <p:spPr bwMode="auto">
          <a:xfrm>
            <a:off x="3419475" y="188913"/>
            <a:ext cx="2943225" cy="2016125"/>
          </a:xfrm>
          <a:prstGeom prst="wedgeRoundRectCallout">
            <a:avLst>
              <a:gd name="adj1" fmla="val -27454"/>
              <a:gd name="adj2" fmla="val 929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Temperatuurverschil stijgt: toenemend verlies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72" name="AutoShape 28"/>
          <p:cNvSpPr>
            <a:spLocks noChangeArrowheads="1"/>
          </p:cNvSpPr>
          <p:nvPr/>
        </p:nvSpPr>
        <p:spPr bwMode="auto">
          <a:xfrm>
            <a:off x="6388100" y="50800"/>
            <a:ext cx="2755900" cy="2586038"/>
          </a:xfrm>
          <a:prstGeom prst="wedgeRoundRectCallout">
            <a:avLst>
              <a:gd name="adj1" fmla="val -21431"/>
              <a:gd name="adj2" fmla="val 584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Temperatuurverschil maximaal: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meeste verlies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74" name="AutoShape 30"/>
          <p:cNvSpPr>
            <a:spLocks noChangeArrowheads="1"/>
          </p:cNvSpPr>
          <p:nvPr/>
        </p:nvSpPr>
        <p:spPr bwMode="auto">
          <a:xfrm>
            <a:off x="0" y="4149725"/>
            <a:ext cx="1619250" cy="1079500"/>
          </a:xfrm>
          <a:prstGeom prst="wedgeRoundRectCallout">
            <a:avLst>
              <a:gd name="adj1" fmla="val 136963"/>
              <a:gd name="adj2" fmla="val -9882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 verlies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19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57" grpId="0" animBg="1"/>
      <p:bldP spid="82959" grpId="0" animBg="1"/>
      <p:bldP spid="82962" grpId="0" animBg="1"/>
      <p:bldP spid="82963" grpId="0" animBg="1" autoUpdateAnimBg="0"/>
      <p:bldP spid="82964" grpId="0" animBg="1" autoUpdateAnimBg="0"/>
      <p:bldP spid="82965" grpId="0" animBg="1" autoUpdateAnimBg="0"/>
      <p:bldP spid="82970" grpId="0" animBg="1"/>
      <p:bldP spid="82969" grpId="0" animBg="1"/>
      <p:bldP spid="82972" grpId="0" animBg="1"/>
      <p:bldP spid="8297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667000"/>
            <a:ext cx="2209800" cy="990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8094663" y="6353175"/>
            <a:ext cx="10493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menu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395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222</Words>
  <Application>Microsoft Office PowerPoint</Application>
  <PresentationFormat>Diavoorstelling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Standaardontwerp</vt:lpstr>
      <vt:lpstr>Warmtetransport en isolatie: Onderbouw</vt:lpstr>
      <vt:lpstr>Warmtetransport vindt plaats d.m.v.:</vt:lpstr>
      <vt:lpstr>Thermosfles</vt:lpstr>
      <vt:lpstr>Muurisolatie woning</vt:lpstr>
      <vt:lpstr>Dubbel glas</vt:lpstr>
      <vt:lpstr>Steenwolisolatie</vt:lpstr>
      <vt:lpstr>Een kachel in een vertrek: T – t grafiek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Warmtetransport en isolatie: Onderbouw</dc:title>
  <dc:creator>Ton&amp;Els</dc:creator>
  <cp:lastModifiedBy>Ton&amp;Els</cp:lastModifiedBy>
  <cp:revision>3</cp:revision>
  <dcterms:created xsi:type="dcterms:W3CDTF">2018-10-05T19:12:56Z</dcterms:created>
  <dcterms:modified xsi:type="dcterms:W3CDTF">2018-10-23T12:44:43Z</dcterms:modified>
</cp:coreProperties>
</file>