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98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99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9" r:id="rId29"/>
    <p:sldId id="291" r:id="rId30"/>
    <p:sldId id="292" r:id="rId31"/>
    <p:sldId id="294" r:id="rId32"/>
    <p:sldId id="295" r:id="rId33"/>
    <p:sldId id="296" r:id="rId34"/>
    <p:sldId id="300" r:id="rId35"/>
    <p:sldId id="301" r:id="rId36"/>
    <p:sldId id="297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p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1578947368421"/>
          <c:y val="6.0751759475175977E-2"/>
          <c:w val="0.85684210526315785"/>
          <c:h val="0.8155641156532405"/>
        </c:manualLayout>
      </c:layout>
      <c:scatterChart>
        <c:scatterStyle val="smoothMarker"/>
        <c:varyColors val="0"/>
        <c:ser>
          <c:idx val="0"/>
          <c:order val="0"/>
          <c:tx>
            <c:v>1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Blad1!$A$4:$A$14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Blad1!$B$4:$B$14</c:f>
              <c:numCache>
                <c:formatCode>General</c:formatCode>
                <c:ptCount val="11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3">
                  <c:v>70</c:v>
                </c:pt>
                <c:pt idx="4">
                  <c:v>90</c:v>
                </c:pt>
                <c:pt idx="5">
                  <c:v>110</c:v>
                </c:pt>
                <c:pt idx="6">
                  <c:v>130</c:v>
                </c:pt>
                <c:pt idx="7">
                  <c:v>150</c:v>
                </c:pt>
                <c:pt idx="8">
                  <c:v>170</c:v>
                </c:pt>
                <c:pt idx="9">
                  <c:v>190</c:v>
                </c:pt>
                <c:pt idx="10">
                  <c:v>210</c:v>
                </c:pt>
              </c:numCache>
            </c:numRef>
          </c:yVal>
          <c:smooth val="1"/>
        </c:ser>
        <c:ser>
          <c:idx val="1"/>
          <c:order val="1"/>
          <c:tx>
            <c:v>er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5"/>
            <c:marker>
              <c:symbol val="circle"/>
              <c:size val="10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dPt>
            <c:idx val="10"/>
            <c:marker>
              <c:symbol val="circle"/>
              <c:size val="10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</c:dPt>
          <c:xVal>
            <c:numRef>
              <c:f>Blad1!$A$4:$A$14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Blad1!$C$4:$C$14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v>2</c:v>
          </c:tx>
          <c:spPr>
            <a:ln w="51557">
              <a:noFill/>
            </a:ln>
          </c:spPr>
          <c:marker>
            <c:symbol val="none"/>
          </c:marker>
          <c:trendline>
            <c:spPr>
              <a:ln w="25400">
                <a:solidFill>
                  <a:srgbClr val="008000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xVal>
            <c:numRef>
              <c:f>Blad1!$A$4:$A$14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Blad1!$D$4:$D$14</c:f>
              <c:numCache>
                <c:formatCode>General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12</c:v>
                </c:pt>
                <c:pt idx="3">
                  <c:v>27</c:v>
                </c:pt>
                <c:pt idx="4">
                  <c:v>48</c:v>
                </c:pt>
                <c:pt idx="5">
                  <c:v>75</c:v>
                </c:pt>
                <c:pt idx="6">
                  <c:v>108</c:v>
                </c:pt>
                <c:pt idx="7">
                  <c:v>147</c:v>
                </c:pt>
                <c:pt idx="8">
                  <c:v>192</c:v>
                </c:pt>
                <c:pt idx="9">
                  <c:v>243</c:v>
                </c:pt>
                <c:pt idx="10">
                  <c:v>300</c:v>
                </c:pt>
              </c:numCache>
            </c:numRef>
          </c:yVal>
          <c:smooth val="1"/>
        </c:ser>
        <c:ser>
          <c:idx val="3"/>
          <c:order val="3"/>
          <c:tx>
            <c:v>2/x</c:v>
          </c:tx>
          <c:spPr>
            <a:ln w="51557">
              <a:noFill/>
            </a:ln>
          </c:spPr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  <c:bubble3D val="0"/>
          </c:dPt>
          <c:dPt>
            <c:idx val="2"/>
            <c:marker>
              <c:symbol val="circle"/>
              <c:size val="10"/>
              <c:spPr>
                <a:solidFill>
                  <a:srgbClr val="000000"/>
                </a:solidFill>
                <a:ln>
                  <a:solidFill>
                    <a:srgbClr val="000000"/>
                  </a:solidFill>
                  <a:prstDash val="solid"/>
                </a:ln>
              </c:spPr>
            </c:marker>
            <c:bubble3D val="0"/>
          </c:dPt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power"/>
            <c:dispRSqr val="0"/>
            <c:dispEq val="0"/>
          </c:trendline>
          <c:xVal>
            <c:numRef>
              <c:f>Blad1!$E$4:$E$14</c:f>
              <c:numCache>
                <c:formatCode>General</c:formatCode>
                <c:ptCount val="11"/>
                <c:pt idx="0">
                  <c:v>0.1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Blad1!$F$4:$F$14</c:f>
              <c:numCache>
                <c:formatCode>0.00</c:formatCode>
                <c:ptCount val="11"/>
                <c:pt idx="0">
                  <c:v>500</c:v>
                </c:pt>
                <c:pt idx="1">
                  <c:v>50</c:v>
                </c:pt>
                <c:pt idx="2">
                  <c:v>25</c:v>
                </c:pt>
                <c:pt idx="3">
                  <c:v>16.666666666666668</c:v>
                </c:pt>
                <c:pt idx="4">
                  <c:v>12.5</c:v>
                </c:pt>
                <c:pt idx="5">
                  <c:v>10</c:v>
                </c:pt>
                <c:pt idx="6">
                  <c:v>8.3333333333333339</c:v>
                </c:pt>
                <c:pt idx="7">
                  <c:v>7.1428571428571432</c:v>
                </c:pt>
                <c:pt idx="8">
                  <c:v>6.25</c:v>
                </c:pt>
                <c:pt idx="9">
                  <c:v>5.5555555555555554</c:v>
                </c:pt>
                <c:pt idx="10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507200"/>
        <c:axId val="227533568"/>
      </c:scatterChart>
      <c:valAx>
        <c:axId val="227507200"/>
        <c:scaling>
          <c:orientation val="minMax"/>
          <c:max val="10"/>
        </c:scaling>
        <c:delete val="0"/>
        <c:axPos val="b"/>
        <c:majorGridlines>
          <c:spPr>
            <a:ln w="572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227533568"/>
        <c:crosses val="autoZero"/>
        <c:crossBetween val="midCat"/>
        <c:majorUnit val="1"/>
        <c:minorUnit val="1"/>
      </c:valAx>
      <c:valAx>
        <c:axId val="227533568"/>
        <c:scaling>
          <c:orientation val="minMax"/>
          <c:max val="100"/>
          <c:min val="0"/>
        </c:scaling>
        <c:delete val="0"/>
        <c:axPos val="l"/>
        <c:majorGridlines>
          <c:spPr>
            <a:ln w="572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227507200"/>
        <c:crosses val="autoZero"/>
        <c:crossBetween val="midCat"/>
        <c:majorUnit val="10"/>
      </c:valAx>
      <c:spPr>
        <a:noFill/>
        <a:ln w="254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7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3093950931519"/>
          <c:y val="5.1400554097404488E-2"/>
          <c:w val="0.75729941615188467"/>
          <c:h val="0.72987037735725502"/>
        </c:manualLayout>
      </c:layout>
      <c:scatterChart>
        <c:scatterStyle val="lineMarker"/>
        <c:varyColors val="0"/>
        <c:ser>
          <c:idx val="0"/>
          <c:order val="0"/>
          <c:tx>
            <c:v>m en V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25400">
                <a:solidFill>
                  <a:srgbClr val="0033CC"/>
                </a:solidFill>
              </a:ln>
            </c:spPr>
            <c:trendlineType val="linear"/>
            <c:forward val="50"/>
            <c:backward val="5"/>
            <c:dispRSqr val="0"/>
            <c:dispEq val="0"/>
          </c:trendline>
          <c:xVal>
            <c:numRef>
              <c:f>Blad1!$C$2:$C$6</c:f>
              <c:numCache>
                <c:formatCode>0.0</c:formatCode>
                <c:ptCount val="5"/>
                <c:pt idx="0">
                  <c:v>1</c:v>
                </c:pt>
                <c:pt idx="1">
                  <c:v>3.375</c:v>
                </c:pt>
                <c:pt idx="2">
                  <c:v>15.625</c:v>
                </c:pt>
                <c:pt idx="3">
                  <c:v>27</c:v>
                </c:pt>
                <c:pt idx="4">
                  <c:v>42.875</c:v>
                </c:pt>
              </c:numCache>
            </c:numRef>
          </c:xVal>
          <c:yVal>
            <c:numRef>
              <c:f>Blad1!$B$2:$B$6</c:f>
              <c:numCache>
                <c:formatCode>0.0</c:formatCode>
                <c:ptCount val="5"/>
                <c:pt idx="0">
                  <c:v>3.2</c:v>
                </c:pt>
                <c:pt idx="1">
                  <c:v>8.1125000000000007</c:v>
                </c:pt>
                <c:pt idx="2">
                  <c:v>46.1875</c:v>
                </c:pt>
                <c:pt idx="3">
                  <c:v>65.900000000000006</c:v>
                </c:pt>
                <c:pt idx="4">
                  <c:v>120.7625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644544"/>
        <c:axId val="229646336"/>
      </c:scatterChart>
      <c:valAx>
        <c:axId val="229644544"/>
        <c:scaling>
          <c:orientation val="minMax"/>
          <c:max val="50"/>
          <c:min val="0"/>
        </c:scaling>
        <c:delete val="0"/>
        <c:axPos val="b"/>
        <c:majorGridlines>
          <c:spPr>
            <a:ln w="12700">
              <a:solidFill>
                <a:srgbClr val="000000"/>
              </a:solidFill>
            </a:ln>
          </c:spPr>
        </c:majorGridlines>
        <c:minorGridlines/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229646336"/>
        <c:crosses val="autoZero"/>
        <c:crossBetween val="midCat"/>
        <c:majorUnit val="10"/>
        <c:minorUnit val="10"/>
      </c:valAx>
      <c:valAx>
        <c:axId val="229646336"/>
        <c:scaling>
          <c:orientation val="minMax"/>
          <c:max val="140"/>
          <c:min val="0"/>
        </c:scaling>
        <c:delete val="0"/>
        <c:axPos val="l"/>
        <c:majorGridlines>
          <c:spPr>
            <a:ln w="12700">
              <a:solidFill>
                <a:srgbClr val="000000"/>
              </a:solidFill>
            </a:ln>
          </c:spPr>
        </c:majorGridlines>
        <c:minorGridlines>
          <c:spPr>
            <a:ln w="12700">
              <a:solidFill>
                <a:srgbClr val="000000"/>
              </a:solidFill>
            </a:ln>
          </c:spPr>
        </c:minorGridlines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229644544"/>
        <c:crosses val="autoZero"/>
        <c:crossBetween val="midCat"/>
        <c:majorUnit val="20"/>
        <c:minorUnit val="10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 w="12700">
      <a:solidFill>
        <a:srgbClr val="000000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40160482062569"/>
          <c:y val="5.1020408163265307E-2"/>
          <c:w val="0.74489047020542709"/>
          <c:h val="0.75510204081632648"/>
        </c:manualLayout>
      </c:layout>
      <c:scatterChart>
        <c:scatterStyle val="lineMarker"/>
        <c:varyColors val="0"/>
        <c:ser>
          <c:idx val="0"/>
          <c:order val="0"/>
          <c:spPr>
            <a:ln w="42549">
              <a:noFill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19050">
                <a:solidFill>
                  <a:srgbClr val="FF0000"/>
                </a:solidFill>
                <a:prstDash val="solid"/>
              </a:ln>
            </c:spPr>
            <c:trendlineType val="poly"/>
            <c:order val="2"/>
            <c:backward val="10"/>
            <c:dispRSqr val="0"/>
            <c:dispEq val="0"/>
          </c:trendline>
          <c:xVal>
            <c:numRef>
              <c:f>Blad1!$C$3:$C$5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9</c:v>
                </c:pt>
              </c:numCache>
            </c:numRef>
          </c:xVal>
          <c:yVal>
            <c:numRef>
              <c:f>Blad1!$B$3:$B$5</c:f>
              <c:numCache>
                <c:formatCode>General</c:formatCode>
                <c:ptCount val="3"/>
                <c:pt idx="0">
                  <c:v>28</c:v>
                </c:pt>
                <c:pt idx="1">
                  <c:v>113</c:v>
                </c:pt>
                <c:pt idx="2">
                  <c:v>254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511552"/>
        <c:axId val="229513472"/>
      </c:scatterChart>
      <c:valAx>
        <c:axId val="229511552"/>
        <c:scaling>
          <c:orientation val="minMax"/>
          <c:min val="0"/>
        </c:scaling>
        <c:delete val="0"/>
        <c:axPos val="b"/>
        <c:majorGridlines>
          <c:spPr>
            <a:ln w="4728">
              <a:solidFill>
                <a:srgbClr val="000000"/>
              </a:solidFill>
              <a:prstDash val="solid"/>
            </a:ln>
          </c:spPr>
        </c:majorGridlines>
        <c:minorGridlines>
          <c:spPr>
            <a:ln w="4728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r>
                  <a:rPr lang="nl-NL" sz="2400" b="0">
                    <a:latin typeface="Arial" panose="020B0604020202020204" pitchFamily="34" charset="0"/>
                    <a:cs typeface="Arial" panose="020B0604020202020204" pitchFamily="34" charset="0"/>
                  </a:rPr>
                  <a:t>r in cm</a:t>
                </a:r>
              </a:p>
            </c:rich>
          </c:tx>
          <c:layout>
            <c:manualLayout>
              <c:xMode val="edge"/>
              <c:yMode val="edge"/>
              <c:x val="0.83582089552238803"/>
              <c:y val="0.90136054421768708"/>
            </c:manualLayout>
          </c:layout>
          <c:overlay val="0"/>
          <c:spPr>
            <a:noFill/>
            <a:ln w="378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472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nl-NL"/>
          </a:p>
        </c:txPr>
        <c:crossAx val="229513472"/>
        <c:crosses val="autoZero"/>
        <c:crossBetween val="midCat"/>
        <c:majorUnit val="1"/>
        <c:minorUnit val="1"/>
      </c:valAx>
      <c:valAx>
        <c:axId val="229513472"/>
        <c:scaling>
          <c:orientation val="minMax"/>
          <c:min val="0"/>
        </c:scaling>
        <c:delete val="0"/>
        <c:axPos val="l"/>
        <c:majorGridlines>
          <c:spPr>
            <a:ln w="472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r>
                  <a:rPr lang="nl-NL"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in cm</a:t>
                </a:r>
                <a:r>
                  <a:rPr lang="nl-NL" sz="2400" b="0" i="0" u="none" strike="noStrike" baseline="30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c:rich>
          </c:tx>
          <c:layout>
            <c:manualLayout>
              <c:xMode val="edge"/>
              <c:yMode val="edge"/>
              <c:x val="0"/>
              <c:y val="1.020408163265306E-2"/>
            </c:manualLayout>
          </c:layout>
          <c:overlay val="0"/>
          <c:spPr>
            <a:noFill/>
            <a:ln w="3782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72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nl-NL"/>
          </a:p>
        </c:txPr>
        <c:crossAx val="229511552"/>
        <c:crosses val="autoZero"/>
        <c:crossBetween val="midCat"/>
      </c:valAx>
      <c:spPr>
        <a:noFill/>
        <a:ln w="18911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25400">
      <a:solidFill>
        <a:srgbClr val="000000"/>
      </a:solidFill>
      <a:prstDash val="solid"/>
    </a:ln>
  </c:spPr>
  <c:txPr>
    <a:bodyPr/>
    <a:lstStyle/>
    <a:p>
      <a:pPr>
        <a:defRPr sz="171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74217932923358"/>
          <c:y val="4.4368600682593858E-2"/>
          <c:w val="0.71546533855493999"/>
          <c:h val="0.7235494880546075"/>
        </c:manualLayout>
      </c:layout>
      <c:scatterChart>
        <c:scatterStyle val="lineMarker"/>
        <c:varyColors val="0"/>
        <c:ser>
          <c:idx val="0"/>
          <c:order val="0"/>
          <c:spPr>
            <a:ln w="39562">
              <a:noFill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19050">
                <a:solidFill>
                  <a:srgbClr val="FF0000"/>
                </a:solidFill>
                <a:prstDash val="solid"/>
              </a:ln>
            </c:spPr>
            <c:trendlineType val="linear"/>
            <c:backward val="10"/>
            <c:dispRSqr val="0"/>
            <c:dispEq val="0"/>
          </c:trendline>
          <c:xVal>
            <c:numRef>
              <c:f>Blad1!$A$3:$A$5</c:f>
              <c:numCache>
                <c:formatCode>General</c:formatCode>
                <c:ptCount val="3"/>
                <c:pt idx="0">
                  <c:v>9</c:v>
                </c:pt>
                <c:pt idx="1">
                  <c:v>36</c:v>
                </c:pt>
                <c:pt idx="2">
                  <c:v>81</c:v>
                </c:pt>
              </c:numCache>
            </c:numRef>
          </c:xVal>
          <c:yVal>
            <c:numRef>
              <c:f>Blad1!$B$3:$B$5</c:f>
              <c:numCache>
                <c:formatCode>General</c:formatCode>
                <c:ptCount val="3"/>
                <c:pt idx="0">
                  <c:v>28</c:v>
                </c:pt>
                <c:pt idx="1">
                  <c:v>113</c:v>
                </c:pt>
                <c:pt idx="2">
                  <c:v>254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776960"/>
        <c:axId val="228779136"/>
      </c:scatterChart>
      <c:valAx>
        <c:axId val="228776960"/>
        <c:scaling>
          <c:orientation val="minMax"/>
          <c:min val="0"/>
        </c:scaling>
        <c:delete val="0"/>
        <c:axPos val="b"/>
        <c:majorGridlines>
          <c:spPr>
            <a:ln w="4396">
              <a:solidFill>
                <a:srgbClr val="000000"/>
              </a:solidFill>
              <a:prstDash val="solid"/>
            </a:ln>
          </c:spPr>
        </c:majorGridlines>
        <c:minorGridlines>
          <c:spPr>
            <a:ln w="4396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r>
                  <a:rPr lang="nl-NL" sz="24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nl-NL" sz="2400" b="0" i="0" u="none" strike="noStrike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l-NL" sz="24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 cm</a:t>
                </a:r>
                <a:r>
                  <a:rPr lang="nl-NL" sz="2400" b="0" i="0" u="none" strike="noStrike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c:rich>
          </c:tx>
          <c:layout>
            <c:manualLayout>
              <c:xMode val="edge"/>
              <c:yMode val="edge"/>
              <c:x val="0.76415094339622647"/>
              <c:y val="0.90443686006825941"/>
            </c:manualLayout>
          </c:layout>
          <c:overlay val="0"/>
          <c:spPr>
            <a:noFill/>
            <a:ln w="35166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nl-NL"/>
          </a:p>
        </c:txPr>
        <c:crossAx val="228779136"/>
        <c:crosses val="autoZero"/>
        <c:crossBetween val="midCat"/>
        <c:majorUnit val="10"/>
        <c:minorUnit val="10"/>
      </c:valAx>
      <c:valAx>
        <c:axId val="228779136"/>
        <c:scaling>
          <c:orientation val="minMax"/>
          <c:min val="0"/>
        </c:scaling>
        <c:delete val="0"/>
        <c:axPos val="l"/>
        <c:majorGridlines>
          <c:spPr>
            <a:ln w="439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r>
                  <a:rPr lang="nl-NL" sz="2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in cm</a:t>
                </a:r>
                <a:r>
                  <a:rPr lang="nl-NL" sz="2400" b="0" i="0" u="none" strike="noStrike" baseline="30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overlay val="0"/>
          <c:spPr>
            <a:noFill/>
            <a:ln w="3516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39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nl-NL"/>
          </a:p>
        </c:txPr>
        <c:crossAx val="228776960"/>
        <c:crosses val="autoZero"/>
        <c:crossBetween val="midCat"/>
      </c:valAx>
      <c:spPr>
        <a:noFill/>
        <a:ln w="17583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25400">
      <a:noFill/>
      <a:prstDash val="solid"/>
    </a:ln>
  </c:spPr>
  <c:txPr>
    <a:bodyPr/>
    <a:lstStyle/>
    <a:p>
      <a:pPr>
        <a:defRPr sz="155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22462817147853"/>
          <c:y val="5.0266067712780201E-2"/>
          <c:w val="0.7580949256342957"/>
          <c:h val="0.75190514546002829"/>
        </c:manualLayout>
      </c:layout>
      <c:scatterChart>
        <c:scatterStyle val="lineMarker"/>
        <c:varyColors val="0"/>
        <c:ser>
          <c:idx val="0"/>
          <c:order val="0"/>
          <c:tx>
            <c:v>I-R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rgbClr val="0033CC"/>
                </a:solidFill>
              </a:ln>
            </c:spPr>
          </c:marker>
          <c:trendline>
            <c:spPr>
              <a:ln w="19050">
                <a:solidFill>
                  <a:srgbClr val="FF0000"/>
                </a:solidFill>
              </a:ln>
            </c:spPr>
            <c:trendlineType val="power"/>
            <c:dispRSqr val="0"/>
            <c:dispEq val="0"/>
          </c:trendline>
          <c:xVal>
            <c:numRef>
              <c:f>Blad1!$A$2:$A$6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160</c:v>
                </c:pt>
              </c:numCache>
            </c:numRef>
          </c:xVal>
          <c:yVal>
            <c:numRef>
              <c:f>Blad1!$B$2:$B$6</c:f>
              <c:numCache>
                <c:formatCode>0.00</c:formatCode>
                <c:ptCount val="5"/>
                <c:pt idx="0">
                  <c:v>1.1499999999999999</c:v>
                </c:pt>
                <c:pt idx="1">
                  <c:v>0.65</c:v>
                </c:pt>
                <c:pt idx="2">
                  <c:v>0.28000000000000003</c:v>
                </c:pt>
                <c:pt idx="3">
                  <c:v>0.18</c:v>
                </c:pt>
                <c:pt idx="4">
                  <c:v>7.0000000000000007E-2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278848"/>
        <c:axId val="163280384"/>
      </c:scatterChart>
      <c:valAx>
        <c:axId val="163278848"/>
        <c:scaling>
          <c:orientation val="minMax"/>
          <c:max val="160"/>
          <c:min val="0"/>
        </c:scaling>
        <c:delete val="0"/>
        <c:axPos val="b"/>
        <c:majorGridlines>
          <c:spPr>
            <a:ln>
              <a:solidFill>
                <a:srgbClr val="000000"/>
              </a:solidFill>
            </a:ln>
          </c:spPr>
        </c:majorGridlines>
        <c:minorGridlines>
          <c:spPr>
            <a:ln>
              <a:solidFill>
                <a:srgbClr val="000000">
                  <a:alpha val="50000"/>
                </a:srgbClr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163280384"/>
        <c:crosses val="autoZero"/>
        <c:crossBetween val="midCat"/>
        <c:majorUnit val="20"/>
        <c:minorUnit val="10"/>
      </c:valAx>
      <c:valAx>
        <c:axId val="163280384"/>
        <c:scaling>
          <c:orientation val="minMax"/>
          <c:max val="1.2"/>
        </c:scaling>
        <c:delete val="0"/>
        <c:axPos val="l"/>
        <c:majorGridlines>
          <c:spPr>
            <a:ln w="12700">
              <a:solidFill>
                <a:srgbClr val="000000"/>
              </a:solidFill>
            </a:ln>
          </c:spPr>
        </c:majorGridlines>
        <c:minorGridlines>
          <c:spPr>
            <a:ln>
              <a:solidFill>
                <a:srgbClr val="000000">
                  <a:alpha val="50000"/>
                </a:srgbClr>
              </a:solidFill>
            </a:ln>
          </c:spPr>
        </c:minorGridlines>
        <c:numFmt formatCode="0.00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163278848"/>
        <c:crosses val="autoZero"/>
        <c:crossBetween val="midCat"/>
        <c:majorUnit val="0.2"/>
        <c:minorUnit val="0.1"/>
      </c:valAx>
      <c:spPr>
        <a:noFill/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noFill/>
    <a:ln w="25400"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65497277517816"/>
          <c:y val="5.8642726565735118E-2"/>
          <c:w val="0.67869667468982808"/>
          <c:h val="0.72223692317015276"/>
        </c:manualLayout>
      </c:layout>
      <c:scatterChart>
        <c:scatterStyle val="lineMarker"/>
        <c:varyColors val="0"/>
        <c:ser>
          <c:idx val="0"/>
          <c:order val="0"/>
          <c:tx>
            <c:v>I-1/R</c:v>
          </c:tx>
          <c:spPr>
            <a:ln w="28575">
              <a:noFill/>
            </a:ln>
          </c:spPr>
          <c:marker>
            <c:symbol val="square"/>
            <c:size val="6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</c:spPr>
          </c:marker>
          <c:trendline>
            <c:spPr>
              <a:ln w="19050">
                <a:solidFill>
                  <a:srgbClr val="FF0000"/>
                </a:solidFill>
              </a:ln>
            </c:spPr>
            <c:trendlineType val="linear"/>
            <c:forward val="1.0000000000000002E-2"/>
            <c:backward val="0.5"/>
            <c:dispRSqr val="0"/>
            <c:dispEq val="0"/>
          </c:trendline>
          <c:xVal>
            <c:numRef>
              <c:f>Blad1!$C$2:$C$6</c:f>
              <c:numCache>
                <c:formatCode>0.000</c:formatCode>
                <c:ptCount val="5"/>
                <c:pt idx="0">
                  <c:v>0.1</c:v>
                </c:pt>
                <c:pt idx="1">
                  <c:v>0.05</c:v>
                </c:pt>
                <c:pt idx="2">
                  <c:v>2.5000000000000001E-2</c:v>
                </c:pt>
                <c:pt idx="3">
                  <c:v>1.2500000000000001E-2</c:v>
                </c:pt>
                <c:pt idx="4">
                  <c:v>6.2500000000000003E-3</c:v>
                </c:pt>
              </c:numCache>
            </c:numRef>
          </c:xVal>
          <c:yVal>
            <c:numRef>
              <c:f>Blad1!$B$2:$B$6</c:f>
              <c:numCache>
                <c:formatCode>0.00</c:formatCode>
                <c:ptCount val="5"/>
                <c:pt idx="0">
                  <c:v>1.1499999999999999</c:v>
                </c:pt>
                <c:pt idx="1">
                  <c:v>0.65</c:v>
                </c:pt>
                <c:pt idx="2">
                  <c:v>0.28000000000000003</c:v>
                </c:pt>
                <c:pt idx="3">
                  <c:v>0.18</c:v>
                </c:pt>
                <c:pt idx="4">
                  <c:v>7.0000000000000007E-2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760896"/>
        <c:axId val="109763200"/>
      </c:scatterChart>
      <c:valAx>
        <c:axId val="109760896"/>
        <c:scaling>
          <c:orientation val="minMax"/>
          <c:max val="0.1"/>
          <c:min val="0"/>
        </c:scaling>
        <c:delete val="0"/>
        <c:axPos val="b"/>
        <c:majorGridlines>
          <c:spPr>
            <a:ln>
              <a:solidFill>
                <a:srgbClr val="000000"/>
              </a:solidFill>
            </a:ln>
          </c:spPr>
        </c:majorGridlines>
        <c:minorGridlines>
          <c:spPr>
            <a:ln>
              <a:solidFill>
                <a:srgbClr val="000000">
                  <a:alpha val="50000"/>
                </a:srgbClr>
              </a:solidFill>
            </a:ln>
          </c:spPr>
        </c:minorGridlines>
        <c:numFmt formatCode="0.00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109763200"/>
        <c:crosses val="autoZero"/>
        <c:crossBetween val="midCat"/>
        <c:majorUnit val="2.0000000000000004E-2"/>
        <c:minorUnit val="1.0000000000000002E-2"/>
      </c:valAx>
      <c:valAx>
        <c:axId val="109763200"/>
        <c:scaling>
          <c:orientation val="minMax"/>
          <c:max val="1.2"/>
          <c:min val="0"/>
        </c:scaling>
        <c:delete val="0"/>
        <c:axPos val="l"/>
        <c:majorGridlines>
          <c:spPr>
            <a:ln>
              <a:solidFill>
                <a:srgbClr val="000000"/>
              </a:solidFill>
            </a:ln>
          </c:spPr>
        </c:majorGridlines>
        <c:minorGridlines>
          <c:spPr>
            <a:ln>
              <a:solidFill>
                <a:srgbClr val="000000">
                  <a:alpha val="50000"/>
                </a:srgbClr>
              </a:solidFill>
            </a:ln>
          </c:spPr>
        </c:minorGridlines>
        <c:numFmt formatCode="0.00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24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nl-NL"/>
          </a:p>
        </c:txPr>
        <c:crossAx val="109760896"/>
        <c:crosses val="autoZero"/>
        <c:crossBetween val="midCat"/>
        <c:majorUnit val="0.2"/>
        <c:minorUnit val="0.1"/>
      </c:valAx>
    </c:plotArea>
    <c:plotVisOnly val="1"/>
    <c:dispBlanksAs val="gap"/>
    <c:showDLblsOverMax val="0"/>
  </c:chart>
  <c:spPr>
    <a:ln w="12700">
      <a:solidFill>
        <a:srgbClr val="000000"/>
      </a:solidFill>
    </a:ln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nl-N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0.72947</cdr:x>
      <cdr:y>0.88864</cdr:y>
    </cdr:from>
    <cdr:to>
      <cdr:x>0.997</cdr:x>
      <cdr:y>1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4993679" y="3935738"/>
          <a:ext cx="1831393" cy="493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2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V in cm</a:t>
          </a:r>
          <a:r>
            <a:rPr lang="nl-NL" sz="2800" b="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nl-NL" sz="2800" b="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0.01626</cdr:y>
    </cdr:from>
    <cdr:to>
      <cdr:x>0.08415</cdr:x>
      <cdr:y>0.32106</cdr:y>
    </cdr:to>
    <cdr:sp macro="" textlink="">
      <cdr:nvSpPr>
        <cdr:cNvPr id="4" name="Tekstvak 1"/>
        <cdr:cNvSpPr txBox="1"/>
      </cdr:nvSpPr>
      <cdr:spPr>
        <a:xfrm xmlns:a="http://schemas.openxmlformats.org/drawingml/2006/main" rot="16200000">
          <a:off x="-386947" y="458956"/>
          <a:ext cx="1349958" cy="57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NL" sz="2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 in g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0DD6-1745-4183-B061-5785B0B93F5D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0311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F305-40B9-47EF-BB85-FB7D7169553D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6958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62A08-7D0A-4217-B42B-A5D229C8061D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265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F6F8-B4EB-48C0-AA8F-190FCB94302D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669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62191-242A-443B-93F8-7C1A1D29E36F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6518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2F37-11A6-40D3-B005-7072273C48CC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0082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9DD6-62C0-470C-9E7E-E9C6E650F606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035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B4C3-9771-46F3-B633-8FDEC57F3120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499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07DD-D50F-4AAE-B5A0-7C4142CF4153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9789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6466-E55D-439F-9700-227D4BE9460E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0692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4C528-0490-46E3-9251-91D8C0E89D37}" type="slidenum">
              <a:rPr lang="nl-NL" altLang="nl-NL">
                <a:solidFill>
                  <a:srgbClr val="92D050"/>
                </a:solidFill>
              </a:rPr>
              <a:pPr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655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92D05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463782-78B8-4F0D-A1AE-B95D07201381}" type="slidenum">
              <a:rPr lang="nl-NL" altLang="nl-NL">
                <a:solidFill>
                  <a:srgbClr val="92D05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altLang="nl-NL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2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28.xml"/><Relationship Id="rId3" Type="http://schemas.openxmlformats.org/officeDocument/2006/relationships/slide" Target="slide2.xml"/><Relationship Id="rId21" Type="http://schemas.openxmlformats.org/officeDocument/2006/relationships/image" Target="../media/image3.png"/><Relationship Id="rId7" Type="http://schemas.openxmlformats.org/officeDocument/2006/relationships/slide" Target="slide7.xml"/><Relationship Id="rId12" Type="http://schemas.openxmlformats.org/officeDocument/2006/relationships/slide" Target="slide19.xml"/><Relationship Id="rId17" Type="http://schemas.openxmlformats.org/officeDocument/2006/relationships/slide" Target="slide25.xml"/><Relationship Id="rId2" Type="http://schemas.openxmlformats.org/officeDocument/2006/relationships/image" Target="../media/image2.png"/><Relationship Id="rId16" Type="http://schemas.openxmlformats.org/officeDocument/2006/relationships/slide" Target="slide23.xml"/><Relationship Id="rId20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6.xml"/><Relationship Id="rId5" Type="http://schemas.openxmlformats.org/officeDocument/2006/relationships/slide" Target="slide4.xml"/><Relationship Id="rId15" Type="http://schemas.openxmlformats.org/officeDocument/2006/relationships/slide" Target="slide22.xml"/><Relationship Id="rId10" Type="http://schemas.openxmlformats.org/officeDocument/2006/relationships/slide" Target="slide13.xml"/><Relationship Id="rId19" Type="http://schemas.openxmlformats.org/officeDocument/2006/relationships/slide" Target="slide34.xml"/><Relationship Id="rId4" Type="http://schemas.openxmlformats.org/officeDocument/2006/relationships/slide" Target="slide3.xml"/><Relationship Id="rId9" Type="http://schemas.openxmlformats.org/officeDocument/2006/relationships/slide" Target="slide9.xml"/><Relationship Id="rId14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32" Type="http://schemas.openxmlformats.org/officeDocument/2006/relationships/image" Target="../media/image30.png"/><Relationship Id="rId5" Type="http://schemas.openxmlformats.org/officeDocument/2006/relationships/image" Target="../media/image29.png"/><Relationship Id="rId31" Type="http://schemas.openxmlformats.org/officeDocument/2006/relationships/image" Target="../media/image55.png"/><Relationship Id="rId4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3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Afbeelding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75" y="-99392"/>
            <a:ext cx="3321425" cy="2736303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251" y="0"/>
            <a:ext cx="788644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Basisvaardigheden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8801"/>
            <a:ext cx="8892480" cy="5938200"/>
          </a:xfrm>
        </p:spPr>
        <p:txBody>
          <a:bodyPr anchor="ctr" anchorCtr="0"/>
          <a:lstStyle/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Eenheden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: Het S.I.-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stelsel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Voorvoegsels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Afgeleide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eenheden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Voorvoegsels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eenheden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omrekenen</a:t>
            </a:r>
            <a:endParaRPr lang="en-US" altLang="nl-NL" sz="2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Rekenen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met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machten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van 10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De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wetenschappelijke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notatie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(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standaardvorm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)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Nauwkeurigheid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van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metingen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(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meetonzekerheid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)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Significante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cijfers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Afrondregels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 (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vuistregels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)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Kloppen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 de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vuistregels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goed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?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Waar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 is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afronden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voor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nodig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?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Verbanden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 action="ppaction://hlinksldjump"/>
              </a:rPr>
              <a:t>grafieken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sldjump"/>
              </a:rPr>
              <a:t>r.c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sldjump"/>
              </a:rPr>
              <a:t>. of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 action="ppaction://hlinksldjump"/>
              </a:rPr>
              <a:t>steilheid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sldjump"/>
              </a:rPr>
              <a:t>Formule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sldjump"/>
              </a:rPr>
              <a:t> (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sldjump"/>
              </a:rPr>
              <a:t>verbanden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sldjump"/>
              </a:rPr>
              <a:t>)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6" action="ppaction://hlinksldjump"/>
              </a:rPr>
              <a:t>afleiden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</a:pP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Natuurkundige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betekenis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 van de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r.c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 action="ppaction://hlinksldjump"/>
              </a:rPr>
              <a:t>.</a:t>
            </a:r>
            <a:endParaRPr lang="en-US" altLang="nl-NL" sz="220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  <a:tabLst>
                <a:tab pos="627063" algn="l"/>
              </a:tabLst>
            </a:pP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Van </a:t>
            </a:r>
            <a:r>
              <a:rPr lang="en-US" altLang="nl-NL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krom</a:t>
            </a:r>
            <a:r>
              <a:rPr lang="en-US" altLang="nl-NL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 </a:t>
            </a:r>
            <a:r>
              <a:rPr lang="en-US" altLang="nl-NL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naar</a:t>
            </a:r>
            <a:r>
              <a:rPr lang="en-US" altLang="nl-NL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 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recht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 (</a:t>
            </a:r>
            <a:r>
              <a:rPr lang="en-US" altLang="nl-NL" sz="2200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coördinaten-transformatie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18" action="ppaction://hlinksldjump"/>
              </a:rPr>
              <a:t>)</a:t>
            </a:r>
            <a:r>
              <a:rPr lang="en-US" altLang="nl-NL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nl-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endParaRPr lang="en-US" altLang="nl-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eaLnBrk="1" hangingPunct="1">
              <a:lnSpc>
                <a:spcPct val="80000"/>
              </a:lnSpc>
              <a:buClr>
                <a:schemeClr val="accent2"/>
              </a:buClr>
              <a:buFont typeface="+mj-lt"/>
              <a:buAutoNum type="arabicPeriod"/>
              <a:tabLst>
                <a:tab pos="627063" algn="l"/>
              </a:tabLst>
            </a:pPr>
            <a:r>
              <a:rPr lang="en-US" altLang="nl-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nl-NL" sz="2200" dirty="0" err="1" smtClean="0">
                <a:latin typeface="Arial" panose="020B0604020202020204" pitchFamily="34" charset="0"/>
                <a:cs typeface="Arial" panose="020B0604020202020204" pitchFamily="34" charset="0"/>
                <a:hlinkClick r:id="rId19" action="ppaction://hlinksldjump"/>
              </a:rPr>
              <a:t>Samenvatting</a:t>
            </a:r>
            <a:endParaRPr lang="en-US" altLang="nl-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5982" y="6504384"/>
            <a:ext cx="3776018" cy="35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nl-NL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agtijmensen.nl </a:t>
            </a:r>
            <a:r>
              <a:rPr lang="en-US" altLang="nl-NL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26062021</a:t>
            </a:r>
            <a:endParaRPr lang="nl-NL" altLang="nl-NL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2725"/>
            <a:ext cx="838200" cy="295275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959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7747" y="1388"/>
            <a:ext cx="808801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Meetnauwkeurigheid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2/4: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7747" y="1285859"/>
            <a:ext cx="9144001" cy="437043"/>
          </a:xfrm>
        </p:spPr>
        <p:txBody>
          <a:bodyPr anchor="t" anchorCtr="0">
            <a:spAutoFit/>
          </a:bodyPr>
          <a:lstStyle/>
          <a:p>
            <a:pPr marL="87313" indent="-87313" algn="l" eaLnBrk="1" hangingPunct="1">
              <a:lnSpc>
                <a:spcPct val="80000"/>
              </a:lnSpc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Hele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schaaldelen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kun 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precies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aflezen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743200" y="2987552"/>
            <a:ext cx="580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thermometer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op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743200" y="3520952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26,7 °C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-37747" y="1885005"/>
            <a:ext cx="9144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7313" indent="-87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49363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8595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6338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3006725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4639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9211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3783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8355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Tienden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schaaldeel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schatten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ctieknop: Verder of Volgende 3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-37747" y="686712"/>
            <a:ext cx="9144001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-87313" algn="l" eaLnBrk="1" hangingPunct="1">
              <a:lnSpc>
                <a:spcPct val="80000"/>
              </a:lnSpc>
            </a:pP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aflezen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schaalverdeling</a:t>
            </a:r>
            <a:r>
              <a:rPr lang="en-US" altLang="nl-NL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4372230" y="3645024"/>
            <a:ext cx="41759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laatste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cijfer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(de 7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) is 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geschat (de 7 is onzeker).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369606" y="3643413"/>
            <a:ext cx="417597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2 en de 6 weet je zeker.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3860" y="1700808"/>
            <a:ext cx="8964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Eén schaaldeel is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afstand tussen twee maatstreepjes.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Hier 1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620613" y="2935984"/>
            <a:ext cx="1734905" cy="4247219"/>
            <a:chOff x="620613" y="2636912"/>
            <a:chExt cx="1734905" cy="4247219"/>
          </a:xfrm>
        </p:grpSpPr>
        <p:grpSp>
          <p:nvGrpSpPr>
            <p:cNvPr id="9" name="Groep 8"/>
            <p:cNvGrpSpPr/>
            <p:nvPr/>
          </p:nvGrpSpPr>
          <p:grpSpPr>
            <a:xfrm>
              <a:off x="620613" y="2636912"/>
              <a:ext cx="1734905" cy="4221165"/>
              <a:chOff x="620613" y="2636912"/>
              <a:chExt cx="1734905" cy="4221165"/>
            </a:xfrm>
          </p:grpSpPr>
          <p:sp>
            <p:nvSpPr>
              <p:cNvPr id="43" name="Rectangle 12"/>
              <p:cNvSpPr>
                <a:spLocks noChangeArrowheads="1"/>
              </p:cNvSpPr>
              <p:nvPr/>
            </p:nvSpPr>
            <p:spPr bwMode="auto">
              <a:xfrm>
                <a:off x="679118" y="2636912"/>
                <a:ext cx="1676400" cy="4221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>
                  <a:solidFill>
                    <a:srgbClr val="92D050"/>
                  </a:solidFill>
                </a:endParaRPr>
              </a:p>
            </p:txBody>
          </p:sp>
          <p:grpSp>
            <p:nvGrpSpPr>
              <p:cNvPr id="8" name="Groep 7"/>
              <p:cNvGrpSpPr/>
              <p:nvPr/>
            </p:nvGrpSpPr>
            <p:grpSpPr>
              <a:xfrm>
                <a:off x="620613" y="2651128"/>
                <a:ext cx="1734185" cy="3705336"/>
                <a:chOff x="620613" y="2651128"/>
                <a:chExt cx="1734185" cy="3705336"/>
              </a:xfrm>
            </p:grpSpPr>
            <p:grpSp>
              <p:nvGrpSpPr>
                <p:cNvPr id="7" name="Groep 6"/>
                <p:cNvGrpSpPr/>
                <p:nvPr/>
              </p:nvGrpSpPr>
              <p:grpSpPr>
                <a:xfrm>
                  <a:off x="698526" y="3789111"/>
                  <a:ext cx="1656272" cy="2472982"/>
                  <a:chOff x="698526" y="3789111"/>
                  <a:chExt cx="1656272" cy="2472982"/>
                </a:xfrm>
              </p:grpSpPr>
              <p:grpSp>
                <p:nvGrpSpPr>
                  <p:cNvPr id="44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753543" y="4037017"/>
                    <a:ext cx="476250" cy="1976439"/>
                    <a:chOff x="1095" y="2543"/>
                    <a:chExt cx="300" cy="1245"/>
                  </a:xfrm>
                </p:grpSpPr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7" y="2543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5" y="2699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" y="2854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7" y="3010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" y="3322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477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633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5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788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</p:grpSp>
              <p:sp>
                <p:nvSpPr>
                  <p:cNvPr id="61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6260505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62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5024809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60" name="Freeform 23"/>
                  <p:cNvSpPr>
                    <a:spLocks/>
                  </p:cNvSpPr>
                  <p:nvPr/>
                </p:nvSpPr>
                <p:spPr bwMode="auto">
                  <a:xfrm>
                    <a:off x="698526" y="3789111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</p:grpSp>
            <p:sp>
              <p:nvSpPr>
                <p:cNvPr id="4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58858" y="5772264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58858" y="3294175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620613" y="2651128"/>
                  <a:ext cx="720725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r>
                    <a:rPr lang="nl-NL" altLang="nl-NL" sz="3200" dirty="0">
                      <a:solidFill>
                        <a:srgbClr val="000000"/>
                      </a:solidFill>
                    </a:rPr>
                    <a:t>°C</a:t>
                  </a:r>
                </a:p>
              </p:txBody>
            </p:sp>
            <p:sp>
              <p:nvSpPr>
                <p:cNvPr id="4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61130" y="4541645"/>
                  <a:ext cx="639919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5" name="Rectangle 27"/>
            <p:cNvSpPr>
              <a:spLocks noChangeArrowheads="1"/>
            </p:cNvSpPr>
            <p:nvPr/>
          </p:nvSpPr>
          <p:spPr bwMode="auto">
            <a:xfrm>
              <a:off x="1382688" y="2911942"/>
              <a:ext cx="381000" cy="396240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1428358" y="4616131"/>
              <a:ext cx="287338" cy="22680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</p:grpSp>
      <p:sp>
        <p:nvSpPr>
          <p:cNvPr id="71" name="Tekstvak 70"/>
          <p:cNvSpPr txBox="1"/>
          <p:nvPr/>
        </p:nvSpPr>
        <p:spPr>
          <a:xfrm>
            <a:off x="93860" y="2317348"/>
            <a:ext cx="462215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Eéntiende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schaaldeel is 0,1 °C</a:t>
            </a: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2743200" y="4149080"/>
            <a:ext cx="58070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26,7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afgerond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26,7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26,65 tot 26,75.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2743200" y="5148190"/>
            <a:ext cx="6040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0,05 °C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minder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0,05 °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2743200" y="6147301"/>
            <a:ext cx="580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Ofwel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26,7 ± 0,05 °C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605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86" grpId="0" autoUpdateAnimBg="0"/>
      <p:bldP spid="36887" grpId="0" autoUpdateAnimBg="0"/>
      <p:bldP spid="35" grpId="0" animBg="1"/>
      <p:bldP spid="36" grpId="0" animBg="1"/>
      <p:bldP spid="37" grpId="0" animBg="1"/>
      <p:bldP spid="71" grpId="0" animBg="1"/>
      <p:bldP spid="38" grpId="0" autoUpdateAnimBg="0"/>
      <p:bldP spid="39" grpId="0" autoUpdateAnimBg="0"/>
      <p:bldP spid="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Meetnauwkeurigheid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3/4: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977603" y="836712"/>
            <a:ext cx="580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thermometer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op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977603" y="1370112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27,0 °C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8119542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ctieknop: Verder of Volgende 3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ep 58"/>
          <p:cNvGrpSpPr/>
          <p:nvPr/>
        </p:nvGrpSpPr>
        <p:grpSpPr>
          <a:xfrm>
            <a:off x="658858" y="836712"/>
            <a:ext cx="1696660" cy="4233818"/>
            <a:chOff x="658858" y="2636912"/>
            <a:chExt cx="1696660" cy="4233818"/>
          </a:xfrm>
        </p:grpSpPr>
        <p:grpSp>
          <p:nvGrpSpPr>
            <p:cNvPr id="60" name="Groep 59"/>
            <p:cNvGrpSpPr/>
            <p:nvPr/>
          </p:nvGrpSpPr>
          <p:grpSpPr>
            <a:xfrm>
              <a:off x="658858" y="2636912"/>
              <a:ext cx="1696660" cy="4221165"/>
              <a:chOff x="658858" y="2636912"/>
              <a:chExt cx="1696660" cy="4221165"/>
            </a:xfrm>
          </p:grpSpPr>
          <p:sp>
            <p:nvSpPr>
              <p:cNvPr id="63" name="Rectangle 12"/>
              <p:cNvSpPr>
                <a:spLocks noChangeArrowheads="1"/>
              </p:cNvSpPr>
              <p:nvPr/>
            </p:nvSpPr>
            <p:spPr bwMode="auto">
              <a:xfrm>
                <a:off x="679118" y="2636912"/>
                <a:ext cx="1676400" cy="4221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>
                  <a:solidFill>
                    <a:srgbClr val="92D050"/>
                  </a:solidFill>
                </a:endParaRPr>
              </a:p>
            </p:txBody>
          </p:sp>
          <p:grpSp>
            <p:nvGrpSpPr>
              <p:cNvPr id="64" name="Groep 63"/>
              <p:cNvGrpSpPr/>
              <p:nvPr/>
            </p:nvGrpSpPr>
            <p:grpSpPr>
              <a:xfrm>
                <a:off x="658858" y="2651128"/>
                <a:ext cx="1695940" cy="3705336"/>
                <a:chOff x="658858" y="2651128"/>
                <a:chExt cx="1695940" cy="3705336"/>
              </a:xfrm>
            </p:grpSpPr>
            <p:grpSp>
              <p:nvGrpSpPr>
                <p:cNvPr id="65" name="Groep 64"/>
                <p:cNvGrpSpPr/>
                <p:nvPr/>
              </p:nvGrpSpPr>
              <p:grpSpPr>
                <a:xfrm>
                  <a:off x="698526" y="3789111"/>
                  <a:ext cx="1656272" cy="2472982"/>
                  <a:chOff x="698526" y="3789111"/>
                  <a:chExt cx="1656272" cy="2472982"/>
                </a:xfrm>
              </p:grpSpPr>
              <p:grpSp>
                <p:nvGrpSpPr>
                  <p:cNvPr id="70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753543" y="4037017"/>
                    <a:ext cx="476250" cy="1976439"/>
                    <a:chOff x="1095" y="2543"/>
                    <a:chExt cx="300" cy="1245"/>
                  </a:xfrm>
                </p:grpSpPr>
                <p:sp>
                  <p:nvSpPr>
                    <p:cNvPr id="7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7" y="2543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75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5" y="2699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7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" y="2854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7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7" y="3010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7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" y="3322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79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477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80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633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  <p:sp>
                  <p:nvSpPr>
                    <p:cNvPr id="81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98" y="3788"/>
                      <a:ext cx="28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92D050"/>
                        </a:solidFill>
                      </a:endParaRPr>
                    </a:p>
                  </p:txBody>
                </p:sp>
              </p:grpSp>
              <p:sp>
                <p:nvSpPr>
                  <p:cNvPr id="71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6260505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72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5024809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73" name="Freeform 23"/>
                  <p:cNvSpPr>
                    <a:spLocks/>
                  </p:cNvSpPr>
                  <p:nvPr/>
                </p:nvSpPr>
                <p:spPr bwMode="auto">
                  <a:xfrm>
                    <a:off x="698526" y="3789111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</p:grpSp>
            <p:sp>
              <p:nvSpPr>
                <p:cNvPr id="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58858" y="5772264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58858" y="3294175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667911" y="2651128"/>
                  <a:ext cx="720725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r>
                    <a:rPr lang="nl-NL" altLang="nl-NL" sz="3200" dirty="0">
                      <a:solidFill>
                        <a:srgbClr val="000000"/>
                      </a:solidFill>
                    </a:rPr>
                    <a:t>°C</a:t>
                  </a:r>
                </a:p>
              </p:txBody>
            </p:sp>
            <p:sp>
              <p:nvSpPr>
                <p:cNvPr id="6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61130" y="4541645"/>
                  <a:ext cx="639919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1382688" y="2896176"/>
              <a:ext cx="381000" cy="396240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1428358" y="4530730"/>
              <a:ext cx="287338" cy="23400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</p:grp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2977603" y="1978786"/>
            <a:ext cx="58070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27,0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afgerond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27,0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26,95 tot 27,05.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2977603" y="3018347"/>
            <a:ext cx="6418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27,0 °C is 0,05 °C.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2946071" y="3627021"/>
            <a:ext cx="580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Ofwel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27,0 ± 0,05 °C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772632" y="1948364"/>
            <a:ext cx="7207067" cy="2160000"/>
            <a:chOff x="1785084" y="4191985"/>
            <a:chExt cx="6519581" cy="2160000"/>
          </a:xfrm>
        </p:grpSpPr>
        <p:grpSp>
          <p:nvGrpSpPr>
            <p:cNvPr id="6" name="Groep 5"/>
            <p:cNvGrpSpPr/>
            <p:nvPr/>
          </p:nvGrpSpPr>
          <p:grpSpPr>
            <a:xfrm>
              <a:off x="1785084" y="4853954"/>
              <a:ext cx="1080000" cy="246996"/>
              <a:chOff x="1753543" y="4853954"/>
              <a:chExt cx="1128697" cy="246996"/>
            </a:xfrm>
          </p:grpSpPr>
          <p:cxnSp>
            <p:nvCxnSpPr>
              <p:cNvPr id="5" name="Rechte verbindingslijn 4"/>
              <p:cNvCxnSpPr/>
              <p:nvPr/>
            </p:nvCxnSpPr>
            <p:spPr>
              <a:xfrm>
                <a:off x="1753543" y="4853954"/>
                <a:ext cx="1128697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chte verbindingslijn 44"/>
              <p:cNvCxnSpPr/>
              <p:nvPr/>
            </p:nvCxnSpPr>
            <p:spPr>
              <a:xfrm>
                <a:off x="1753543" y="5100950"/>
                <a:ext cx="1128697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kstvak 39"/>
            <p:cNvSpPr txBox="1"/>
            <p:nvPr/>
          </p:nvSpPr>
          <p:spPr>
            <a:xfrm>
              <a:off x="2801021" y="4191985"/>
              <a:ext cx="5503644" cy="216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NL" altLang="nl-N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 °C is fout!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 </a:t>
              </a:r>
              <a:r>
                <a:rPr lang="en-US" altLang="nl-NL" sz="24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betekent</a:t>
              </a:r>
              <a:r>
                <a:rPr lang="en-US" altLang="nl-NL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afgerond</a:t>
              </a:r>
              <a:r>
                <a:rPr lang="en-US" altLang="nl-NL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dus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>
                  <a:latin typeface="Arial" panose="020B0604020202020204" pitchFamily="34" charset="0"/>
                  <a:cs typeface="Arial" panose="020B0604020202020204" pitchFamily="34" charset="0"/>
                </a:rPr>
                <a:t>van 26,5 tot 27,5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En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dat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verschil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zie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je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duidelijk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deze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4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schaalverdeling</a:t>
              </a:r>
              <a:r>
                <a:rPr lang="en-US" altLang="nl-NL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nl-NL" altLang="nl-N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Tekstvak 57"/>
          <p:cNvSpPr txBox="1"/>
          <p:nvPr/>
        </p:nvSpPr>
        <p:spPr>
          <a:xfrm>
            <a:off x="4574624" y="1517883"/>
            <a:ext cx="4464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laatste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cijfer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(de 0)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is 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onzeker.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4572000" y="1484948"/>
            <a:ext cx="4464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2 en de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weet je zeker.</a:t>
            </a:r>
          </a:p>
        </p:txBody>
      </p:sp>
    </p:spTree>
    <p:extLst>
      <p:ext uri="{BB962C8B-B14F-4D97-AF65-F5344CB8AC3E}">
        <p14:creationId xmlns:p14="http://schemas.microsoft.com/office/powerpoint/2010/main" val="39281533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25" grpId="0" autoUpdateAnimBg="0"/>
      <p:bldP spid="8226" grpId="0" autoUpdateAnimBg="0"/>
      <p:bldP spid="37" grpId="0" autoUpdateAnimBg="0"/>
      <p:bldP spid="38" grpId="0" autoUpdateAnimBg="0"/>
      <p:bldP spid="39" grpId="0" autoUpdateAnimBg="0"/>
      <p:bldP spid="58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743200" y="3141663"/>
            <a:ext cx="580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thermometer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op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743200" y="37465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°C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0" y="620688"/>
            <a:ext cx="3563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Eén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schaaldeel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2891106" y="622882"/>
            <a:ext cx="1439863" cy="51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10 °C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0" y="1082196"/>
            <a:ext cx="4787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Eéntiende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schaaldeel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995936" y="1082196"/>
            <a:ext cx="1223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 °C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8103776" y="6491308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0" y="1636761"/>
            <a:ext cx="9144000" cy="53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hele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schatten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ctieknop: Verder of Volgende 2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78621" y="29691"/>
            <a:ext cx="7772400" cy="523220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Meetnauwkeurigheid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4/4: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dirty="0"/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2743200" y="4513023"/>
            <a:ext cx="29035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van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2743201" y="5052774"/>
            <a:ext cx="4493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24 °C is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55"/>
          <p:cNvSpPr txBox="1">
            <a:spLocks noChangeArrowheads="1"/>
          </p:cNvSpPr>
          <p:nvPr/>
        </p:nvSpPr>
        <p:spPr bwMode="auto">
          <a:xfrm>
            <a:off x="2743201" y="5571740"/>
            <a:ext cx="2044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Ofwel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24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ep 79"/>
          <p:cNvGrpSpPr/>
          <p:nvPr/>
        </p:nvGrpSpPr>
        <p:grpSpPr>
          <a:xfrm>
            <a:off x="658858" y="2289427"/>
            <a:ext cx="1696660" cy="4223757"/>
            <a:chOff x="658858" y="2636912"/>
            <a:chExt cx="1696660" cy="4223757"/>
          </a:xfrm>
        </p:grpSpPr>
        <p:grpSp>
          <p:nvGrpSpPr>
            <p:cNvPr id="81" name="Groep 80"/>
            <p:cNvGrpSpPr/>
            <p:nvPr/>
          </p:nvGrpSpPr>
          <p:grpSpPr>
            <a:xfrm>
              <a:off x="658858" y="2636912"/>
              <a:ext cx="1696660" cy="4221165"/>
              <a:chOff x="658858" y="2636912"/>
              <a:chExt cx="1696660" cy="4221165"/>
            </a:xfrm>
          </p:grpSpPr>
          <p:sp>
            <p:nvSpPr>
              <p:cNvPr id="84" name="Rectangle 12"/>
              <p:cNvSpPr>
                <a:spLocks noChangeArrowheads="1"/>
              </p:cNvSpPr>
              <p:nvPr/>
            </p:nvSpPr>
            <p:spPr bwMode="auto">
              <a:xfrm>
                <a:off x="679118" y="2636912"/>
                <a:ext cx="1676400" cy="422116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nl-NL" altLang="nl-NL">
                  <a:solidFill>
                    <a:srgbClr val="92D050"/>
                  </a:solidFill>
                </a:endParaRPr>
              </a:p>
            </p:txBody>
          </p:sp>
          <p:grpSp>
            <p:nvGrpSpPr>
              <p:cNvPr id="85" name="Groep 84"/>
              <p:cNvGrpSpPr/>
              <p:nvPr/>
            </p:nvGrpSpPr>
            <p:grpSpPr>
              <a:xfrm>
                <a:off x="658858" y="2651128"/>
                <a:ext cx="1695940" cy="3705336"/>
                <a:chOff x="658858" y="2651128"/>
                <a:chExt cx="1695940" cy="3705336"/>
              </a:xfrm>
            </p:grpSpPr>
            <p:grpSp>
              <p:nvGrpSpPr>
                <p:cNvPr id="86" name="Groep 85"/>
                <p:cNvGrpSpPr/>
                <p:nvPr/>
              </p:nvGrpSpPr>
              <p:grpSpPr>
                <a:xfrm>
                  <a:off x="698526" y="3789111"/>
                  <a:ext cx="1656272" cy="2472982"/>
                  <a:chOff x="698526" y="3789111"/>
                  <a:chExt cx="1656272" cy="2472982"/>
                </a:xfrm>
              </p:grpSpPr>
              <p:sp>
                <p:nvSpPr>
                  <p:cNvPr id="92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6260505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93" name="Freeform 23"/>
                  <p:cNvSpPr>
                    <a:spLocks/>
                  </p:cNvSpPr>
                  <p:nvPr/>
                </p:nvSpPr>
                <p:spPr bwMode="auto">
                  <a:xfrm>
                    <a:off x="698798" y="5024808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  <p:sp>
                <p:nvSpPr>
                  <p:cNvPr id="94" name="Freeform 23"/>
                  <p:cNvSpPr>
                    <a:spLocks/>
                  </p:cNvSpPr>
                  <p:nvPr/>
                </p:nvSpPr>
                <p:spPr bwMode="auto">
                  <a:xfrm>
                    <a:off x="698526" y="3789111"/>
                    <a:ext cx="1656000" cy="1588"/>
                  </a:xfrm>
                  <a:custGeom>
                    <a:avLst/>
                    <a:gdLst>
                      <a:gd name="T0" fmla="*/ 0 w 381"/>
                      <a:gd name="T1" fmla="*/ 0 h 1"/>
                      <a:gd name="T2" fmla="*/ 381 w 381"/>
                      <a:gd name="T3" fmla="*/ 0 h 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" h="1">
                        <a:moveTo>
                          <a:pt x="0" y="0"/>
                        </a:moveTo>
                        <a:lnTo>
                          <a:pt x="38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92D050"/>
                      </a:solidFill>
                    </a:endParaRPr>
                  </a:p>
                </p:txBody>
              </p:sp>
            </p:grpSp>
            <p:sp>
              <p:nvSpPr>
                <p:cNvPr id="8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58858" y="5772264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58858" y="3294175"/>
                  <a:ext cx="639763" cy="58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30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667911" y="2651128"/>
                  <a:ext cx="720725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r>
                    <a:rPr lang="nl-NL" altLang="nl-NL" sz="3200" dirty="0">
                      <a:solidFill>
                        <a:srgbClr val="000000"/>
                      </a:solidFill>
                    </a:rPr>
                    <a:t>°C</a:t>
                  </a:r>
                </a:p>
              </p:txBody>
            </p:sp>
            <p:sp>
              <p:nvSpPr>
                <p:cNvPr id="9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61130" y="4541645"/>
                  <a:ext cx="639919" cy="584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3200" dirty="0" smtClean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</a:t>
                  </a:r>
                  <a:endParaRPr lang="nl-NL" altLang="nl-NL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2" name="Rectangle 27"/>
            <p:cNvSpPr>
              <a:spLocks noChangeArrowheads="1"/>
            </p:cNvSpPr>
            <p:nvPr/>
          </p:nvSpPr>
          <p:spPr bwMode="auto">
            <a:xfrm>
              <a:off x="1382688" y="2896176"/>
              <a:ext cx="381000" cy="396240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  <p:sp>
          <p:nvSpPr>
            <p:cNvPr id="83" name="Rectangle 28"/>
            <p:cNvSpPr>
              <a:spLocks noChangeArrowheads="1"/>
            </p:cNvSpPr>
            <p:nvPr/>
          </p:nvSpPr>
          <p:spPr bwMode="auto">
            <a:xfrm>
              <a:off x="1444124" y="5240669"/>
              <a:ext cx="287338" cy="16200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3995936" y="3746500"/>
            <a:ext cx="41759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laatste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cijfer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(de 4)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is 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onzeker (het is geschat).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995936" y="3746500"/>
            <a:ext cx="417597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weet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je zeker.</a:t>
            </a:r>
          </a:p>
        </p:txBody>
      </p:sp>
      <p:sp>
        <p:nvSpPr>
          <p:cNvPr id="103" name="Text Box 55"/>
          <p:cNvSpPr txBox="1">
            <a:spLocks noChangeArrowheads="1"/>
          </p:cNvSpPr>
          <p:nvPr/>
        </p:nvSpPr>
        <p:spPr bwMode="auto">
          <a:xfrm>
            <a:off x="5429274" y="4513023"/>
            <a:ext cx="2387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23,5 tot 24, 5.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 Box 55"/>
          <p:cNvSpPr txBox="1">
            <a:spLocks noChangeArrowheads="1"/>
          </p:cNvSpPr>
          <p:nvPr/>
        </p:nvSpPr>
        <p:spPr bwMode="auto">
          <a:xfrm>
            <a:off x="7078637" y="5052774"/>
            <a:ext cx="1299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0,5 °C.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 Box 55"/>
          <p:cNvSpPr txBox="1">
            <a:spLocks noChangeArrowheads="1"/>
          </p:cNvSpPr>
          <p:nvPr/>
        </p:nvSpPr>
        <p:spPr bwMode="auto">
          <a:xfrm>
            <a:off x="4283671" y="557174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± 0,5 °C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294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/>
      <p:bldP spid="11288" grpId="0"/>
      <p:bldP spid="11299" grpId="0"/>
      <p:bldP spid="11300" grpId="0"/>
      <p:bldP spid="11301" grpId="0"/>
      <p:bldP spid="11302" grpId="0"/>
      <p:bldP spid="27" grpId="0"/>
      <p:bldP spid="3" grpId="0"/>
      <p:bldP spid="31" grpId="0"/>
      <p:bldP spid="32" grpId="0"/>
      <p:bldP spid="33" grpId="0"/>
      <p:bldP spid="29" grpId="0" animBg="1"/>
      <p:bldP spid="30" grpId="0" animBg="1"/>
      <p:bldP spid="103" grpId="0"/>
      <p:bldP spid="104" grpId="0"/>
      <p:bldP spid="1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vak 25"/>
          <p:cNvSpPr txBox="1"/>
          <p:nvPr/>
        </p:nvSpPr>
        <p:spPr>
          <a:xfrm>
            <a:off x="414220" y="4439234"/>
            <a:ext cx="410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nl-N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4501567"/>
            <a:ext cx="5076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0,055.10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157328" y="4166968"/>
            <a:ext cx="934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endParaRPr lang="nl-NL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360128" y="4398007"/>
            <a:ext cx="410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nl-NL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09075" cy="476672"/>
          </a:xfrm>
        </p:spPr>
        <p:txBody>
          <a:bodyPr/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1/3: hoe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het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" y="605644"/>
            <a:ext cx="9144000" cy="954107"/>
          </a:xfrm>
        </p:spPr>
        <p:txBody>
          <a:bodyPr>
            <a:spAutoFit/>
          </a:bodyPr>
          <a:lstStyle/>
          <a:p>
            <a:pPr marL="95250" algn="l" eaLnBrk="1" hangingPunct="1"/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tellen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hoef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op: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1" y="1573369"/>
            <a:ext cx="5940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komma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708991" y="4501567"/>
            <a:ext cx="3995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3755949"/>
            <a:ext cx="80880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Voorbeelden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Tel het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-1" y="213076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getal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-1" y="268816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van 10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-1" y="5302949"/>
            <a:ext cx="2970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2,54.10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0" y="6095037"/>
            <a:ext cx="46434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2000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528956" y="5311642"/>
            <a:ext cx="49953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860406" y="6095037"/>
            <a:ext cx="3995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eknop: Verder of Volgende 2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870058" y="4629386"/>
            <a:ext cx="417597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 niet op de komma.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2870058" y="4629386"/>
            <a:ext cx="417597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Let niet op de macht van 10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822760" y="4629386"/>
            <a:ext cx="485841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Let niet op nullen voor het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getal.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627784" y="5445224"/>
            <a:ext cx="573332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komma en macht van 10 wegdenken.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Dan blijft 254 over.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604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2533" grpId="0" autoUpdateAnimBg="0"/>
      <p:bldP spid="27" grpId="0"/>
      <p:bldP spid="2" grpId="0"/>
      <p:bldP spid="22530" grpId="0"/>
      <p:bldP spid="22531" grpId="0" build="p"/>
      <p:bldP spid="22532" grpId="0"/>
      <p:bldP spid="22534" grpId="0"/>
      <p:bldP spid="22535" grpId="0"/>
      <p:bldP spid="22536" grpId="0"/>
      <p:bldP spid="22537" grpId="0"/>
      <p:bldP spid="22538" grpId="0" autoUpdateAnimBg="0"/>
      <p:bldP spid="22542" grpId="0" autoUpdateAnimBg="0"/>
      <p:bldP spid="22543" grpId="0"/>
      <p:bldP spid="22544" grpId="0"/>
      <p:bldP spid="22" grpId="0" animBg="1"/>
      <p:bldP spid="23" grpId="0" animBg="1"/>
      <p:bldP spid="24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-1488"/>
            <a:ext cx="9144001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2/3: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639593"/>
            <a:ext cx="63001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ℓ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5 m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afgerond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3111558"/>
            <a:ext cx="60279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ℓ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5,0 m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ℓ zit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tussen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1241477"/>
            <a:ext cx="3230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ℓ zit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tussen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021863" y="1241477"/>
            <a:ext cx="23452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4,5 </a:t>
            </a: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 en de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026016" y="1241477"/>
            <a:ext cx="18239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5,5 </a:t>
            </a: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1830863"/>
            <a:ext cx="2659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Kortweg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ℓ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= 5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432" y="3668047"/>
            <a:ext cx="5215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Kortweg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ℓ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= 5,0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0,05 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-26798" y="4828322"/>
            <a:ext cx="91573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Dus 5,0 m is </a:t>
            </a: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nauwkeuriger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dan 5 </a:t>
            </a: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0" y="536629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327025" eaLnBrk="1" fontAlgn="base" hangingPunct="1">
              <a:spcBef>
                <a:spcPct val="0"/>
              </a:spcBef>
              <a:spcAft>
                <a:spcPct val="0"/>
              </a:spcAft>
              <a:tabLst>
                <a:tab pos="2155825" algn="l"/>
              </a:tabLs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0" y="631901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155825" algn="l"/>
              </a:tabLst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nauwkeuriger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getal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612018" y="1830863"/>
            <a:ext cx="1103187" cy="52322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0,5 m</a:t>
            </a:r>
          </a:p>
        </p:txBody>
      </p:sp>
      <p:sp>
        <p:nvSpPr>
          <p:cNvPr id="22" name="Actieknop: Verder of Volgende 2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2420888"/>
            <a:ext cx="7596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onzekerheid is </a:t>
            </a:r>
            <a:r>
              <a:rPr lang="nl-NL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0,5 m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643176" y="3111558"/>
            <a:ext cx="23452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4,59 m en de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7835949" y="3111558"/>
            <a:ext cx="18239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5,05 m.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-82963" y="4224536"/>
            <a:ext cx="7596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onzekerheid is </a:t>
            </a:r>
            <a:r>
              <a:rPr lang="nl-NL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0,05 m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0" y="584265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327025" eaLnBrk="1" fontAlgn="base" hangingPunct="1">
              <a:spcBef>
                <a:spcPct val="0"/>
              </a:spcBef>
              <a:spcAft>
                <a:spcPct val="0"/>
              </a:spcAft>
              <a:tabLst>
                <a:tab pos="2155825" algn="l"/>
              </a:tabLst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nl-NL" altLang="nl-NL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13954" y="718257"/>
            <a:ext cx="4365659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(meet)</a:t>
            </a:r>
            <a:r>
              <a:rPr lang="nl-NL" altLang="nl-N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wordt ook wel (meet)</a:t>
            </a:r>
            <a:r>
              <a:rPr lang="nl-NL" altLang="nl-N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fout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(meet)</a:t>
            </a:r>
            <a:r>
              <a:rPr lang="nl-NL" altLang="nl-N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onnauwkeurigheid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genoemd.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734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  <p:bldP spid="23559" grpId="0"/>
      <p:bldP spid="23560" grpId="0"/>
      <p:bldP spid="23561" grpId="0"/>
      <p:bldP spid="23571" grpId="0"/>
      <p:bldP spid="23572" grpId="0"/>
      <p:bldP spid="23573" grpId="0"/>
      <p:bldP spid="23574" grpId="0"/>
      <p:bldP spid="20" grpId="0"/>
      <p:bldP spid="21" grpId="0"/>
      <p:bldP spid="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-36512" y="634474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333625" algn="l"/>
              </a:tabLst>
            </a:pP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kleiner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procentuele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(meet)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2" y="-88"/>
            <a:ext cx="914400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3/3: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procentuele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-36512" y="588974"/>
            <a:ext cx="5194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5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± 0,5 m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-36512" y="3534284"/>
            <a:ext cx="521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5,0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5,0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± 0,05 m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-36512" y="1767098"/>
            <a:ext cx="5436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Hoeveel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% is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-36512" y="2355931"/>
            <a:ext cx="3635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0,5/5 . 100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%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430106" y="2355931"/>
            <a:ext cx="1619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-36512" y="5304164"/>
            <a:ext cx="1864613" cy="52322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ctieknop: Verder of Volgende 1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-36512" y="4123346"/>
            <a:ext cx="5436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Hoeveel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% is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-36512" y="4714924"/>
            <a:ext cx="3635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0,05/5 . 100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%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2608476" y="4714924"/>
            <a:ext cx="809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355037" y="2355931"/>
            <a:ext cx="37461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5 m ± </a:t>
            </a:r>
            <a:r>
              <a:rPr lang="en-US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nl-NL" altLang="nl-NL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418101" y="4714924"/>
            <a:ext cx="3170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5,0 m ± </a:t>
            </a:r>
            <a:r>
              <a:rPr lang="en-US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nl-NL" altLang="nl-NL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-36512" y="5808717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eaLnBrk="1" fontAlgn="base" hangingPunct="1">
              <a:spcBef>
                <a:spcPct val="0"/>
              </a:spcBef>
              <a:spcAft>
                <a:spcPct val="0"/>
              </a:spcAft>
              <a:tabLst>
                <a:tab pos="2333625" algn="l"/>
              </a:tabLst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-36512" y="1178036"/>
            <a:ext cx="7196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absolute (meet)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0,5 m.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-36512" y="2945222"/>
            <a:ext cx="7196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procentuele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(meet)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10%.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7298" y="3454036"/>
            <a:ext cx="436565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0,5/5 = 0,1 is de </a:t>
            </a:r>
            <a:r>
              <a:rPr lang="nl-NL" altLang="nl-N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relatiev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(meet)onzekerheid.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77065" y="4865440"/>
            <a:ext cx="8295593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 op.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km is niet hetzelfde als 1000 m!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km heeft 1 significant cijfer en 1000 heeft er 4!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km = 1 ± 0,5 km dus een grote onzekerheid.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1000 m =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1000 ± 0,5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  dus een veel kleinere onzekerheid.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2831" y="2311067"/>
            <a:ext cx="390162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Percentatie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bereken je met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“deel/geheel.100%”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914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/>
      <p:bldP spid="29698" grpId="0" autoUpdateAnimBg="0"/>
      <p:bldP spid="29704" grpId="0"/>
      <p:bldP spid="29706" grpId="0"/>
      <p:bldP spid="29711" grpId="0"/>
      <p:bldP spid="29713" grpId="0"/>
      <p:bldP spid="29714" grpId="0"/>
      <p:bldP spid="2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 animBg="1"/>
      <p:bldP spid="21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6652" y="0"/>
            <a:ext cx="9144000" cy="548680"/>
          </a:xfrm>
        </p:spPr>
        <p:txBody>
          <a:bodyPr/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vuistregels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1/5: </a:t>
            </a:r>
            <a:r>
              <a:rPr lang="en-US" altLang="nl-N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optellen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aftrekken</a:t>
            </a:r>
            <a:r>
              <a:rPr lang="en-US" alt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6652" y="568438"/>
            <a:ext cx="9144000" cy="561975"/>
          </a:xfrm>
        </p:spPr>
        <p:txBody>
          <a:bodyPr/>
          <a:lstStyle/>
          <a:p>
            <a:pPr marL="609600" indent="-609600" algn="l" eaLnBrk="1" hangingPunct="1"/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Rond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endParaRPr lang="nl-NL" altLang="nl-NL" sz="2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523" y="2145432"/>
            <a:ext cx="37763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0,055 m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0,05 m =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263144" y="2145432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0,11 m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545" y="1592982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Voorbeelden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491880" y="2145432"/>
            <a:ext cx="18070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0,105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ctieknop: Verder of Volgende 1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14153" y="2627640"/>
            <a:ext cx="4488707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dec.          2 dec.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636777" y="2627640"/>
            <a:ext cx="266342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Goed afgerond?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3253" y="3115776"/>
            <a:ext cx="4417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2,25 kg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0,002 kg =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450954" y="3115776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2,25 kg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31704" y="3115776"/>
            <a:ext cx="2389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2,252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kg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332929" y="3600861"/>
            <a:ext cx="668734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dec.         3 dec.            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436096" y="3697173"/>
            <a:ext cx="291890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decimalen is 2.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964" y="4065451"/>
            <a:ext cx="37763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2,7 kg - 0,7 kg =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221812" y="4065451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2,0 kg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044066" y="4065451"/>
            <a:ext cx="18070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kg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239167" y="4552747"/>
            <a:ext cx="4611936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dec.       1 dec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373728" y="4221088"/>
            <a:ext cx="337473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decimalen is 1.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-16652" y="1054249"/>
            <a:ext cx="9144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i="1" u="sng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decimalen</a:t>
            </a:r>
            <a:r>
              <a:rPr lang="en-US" altLang="nl-NL" sz="2800" i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319336" y="3668266"/>
            <a:ext cx="858444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i="1" dirty="0"/>
              <a:t>Dat lijkt gek! Je hebt 2,25 kg, doet er 0,002 kg bij waarna je nog steeds 2,25 kg hebt!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319336" y="3668266"/>
            <a:ext cx="859077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i="1" dirty="0"/>
              <a:t>Je hebt echter 2,25 ± </a:t>
            </a:r>
            <a:r>
              <a:rPr lang="nl-NL" sz="2400" i="1" u="sng" dirty="0"/>
              <a:t>0,005</a:t>
            </a:r>
            <a:r>
              <a:rPr lang="nl-NL" sz="2400" i="1" dirty="0"/>
              <a:t> kg, dus die 0,002 kg erbij maakt niets uit!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159340" y="638750"/>
            <a:ext cx="40924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afrondregels worden ook wel vuistregels genoemd.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0" y="5143247"/>
            <a:ext cx="4164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1,0 + 0,005 = 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1,005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5436096" y="2627641"/>
            <a:ext cx="28917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decimalen is 2.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4067085" y="5853221"/>
            <a:ext cx="11612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1,005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0" y="5853221"/>
            <a:ext cx="4164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1,000+ 0,005 = 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1,005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3758016" y="5143247"/>
            <a:ext cx="7861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4498835" y="5262299"/>
            <a:ext cx="273364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decimalen is 1.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5076056" y="5963329"/>
            <a:ext cx="273364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decimalen is 3.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7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1000"/>
      <p:bldP spid="9239" grpId="0" autoUpdateAnimBg="0"/>
      <p:bldP spid="9241" grpId="0"/>
      <p:bldP spid="9242" grpId="0" autoUpdateAnimBg="0"/>
      <p:bldP spid="9251" grpId="0"/>
      <p:bldP spid="18" grpId="0"/>
      <p:bldP spid="22" grpId="0" animBg="1"/>
      <p:bldP spid="23" grpId="0"/>
      <p:bldP spid="24" grpId="0"/>
      <p:bldP spid="25" grpId="0"/>
      <p:bldP spid="28" grpId="0"/>
      <p:bldP spid="31" grpId="0" animBg="1"/>
      <p:bldP spid="32" grpId="0" autoUpdateAnimBg="0"/>
      <p:bldP spid="33" grpId="0"/>
      <p:bldP spid="34" grpId="0"/>
      <p:bldP spid="35" grpId="0"/>
      <p:bldP spid="38" grpId="0" animBg="1"/>
      <p:bldP spid="40" grpId="0" build="p" autoUpdateAnimBg="0" advAuto="1000"/>
      <p:bldP spid="39" grpId="0" animBg="1"/>
      <p:bldP spid="41" grpId="0" animBg="1"/>
      <p:bldP spid="42" grpId="0" animBg="1"/>
      <p:bldP spid="43" grpId="0" autoUpdateAnimBg="0"/>
      <p:bldP spid="44" grpId="0" animBg="1"/>
      <p:bldP spid="45" grpId="0" autoUpdateAnimBg="0"/>
      <p:bldP spid="46" grpId="0" autoUpdateAnimBg="0"/>
      <p:bldP spid="47" grpId="0" autoUpdateAnimBg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82126" y="0"/>
            <a:ext cx="9226126" cy="523220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vuistregels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2/5: 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vermenigvuldigen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delen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88" y="548680"/>
            <a:ext cx="9144000" cy="523220"/>
          </a:xfrm>
        </p:spPr>
        <p:txBody>
          <a:bodyPr anchor="t" anchorCtr="0">
            <a:spAutoFit/>
          </a:bodyPr>
          <a:lstStyle/>
          <a:p>
            <a:pPr marL="609600" indent="-609600" algn="l" eaLnBrk="1" hangingPunct="1"/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Rond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de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endParaRPr lang="nl-NL" altLang="nl-NL" sz="2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88" y="2348880"/>
            <a:ext cx="4859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0,0055 m/s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5,00.10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 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589056" y="2355064"/>
            <a:ext cx="146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2,8.10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688" y="1772816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Voorbeelden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688" y="113548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nl-NL" altLang="nl-NL" sz="2800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nl-NL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40468" y="2348880"/>
            <a:ext cx="151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275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64736" y="2908117"/>
            <a:ext cx="3459192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3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661760" y="2891290"/>
            <a:ext cx="337473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 significante cijfers is 2.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617176" y="2908117"/>
            <a:ext cx="266342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Goed afgerond?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28500" y="3982475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3,3.10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932040" y="5522292"/>
            <a:ext cx="14209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685316" y="5523487"/>
            <a:ext cx="1548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491040" y="3988022"/>
            <a:ext cx="1684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0,033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752622" y="3976956"/>
            <a:ext cx="2016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0,03333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988282" y="4510411"/>
            <a:ext cx="2803853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standaarvorm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5077333" y="5877272"/>
            <a:ext cx="972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214540" y="5484192"/>
            <a:ext cx="106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/h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6284426" y="4013253"/>
            <a:ext cx="149068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eenheid?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23158" y="3784463"/>
            <a:ext cx="2148961" cy="815864"/>
            <a:chOff x="23158" y="3784463"/>
            <a:chExt cx="2148961" cy="815864"/>
          </a:xfrm>
        </p:grpSpPr>
        <p:grpSp>
          <p:nvGrpSpPr>
            <p:cNvPr id="4" name="Groep 3"/>
            <p:cNvGrpSpPr/>
            <p:nvPr/>
          </p:nvGrpSpPr>
          <p:grpSpPr>
            <a:xfrm>
              <a:off x="257290" y="3784463"/>
              <a:ext cx="1914829" cy="815864"/>
              <a:chOff x="512034" y="4869160"/>
              <a:chExt cx="1914829" cy="81586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kstvak 2"/>
                  <p:cNvSpPr txBox="1"/>
                  <p:nvPr/>
                </p:nvSpPr>
                <p:spPr>
                  <a:xfrm>
                    <a:off x="512034" y="4869160"/>
                    <a:ext cx="1247136" cy="8158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nl-NL" sz="400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nl-NL" sz="4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nl-NL" sz="4000" b="0" i="0" smtClean="0">
                                      <a:latin typeface="Cambria Math"/>
                                    </a:rPr>
                                    <m:t>10 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nl-NL" sz="4000" b="0" i="0" smtClean="0">
                                      <a:latin typeface="Cambria Math"/>
                                    </a:rPr>
                                    <m:t>300 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</a:rPr>
                                    <m:t>s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nl-NL" sz="2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" name="Tekstvak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034" y="4869160"/>
                    <a:ext cx="1247136" cy="815864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1640138" y="5081786"/>
                <a:ext cx="78672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23158" y="3979296"/>
              <a:ext cx="46716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•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46317" y="5241776"/>
            <a:ext cx="3690111" cy="948914"/>
            <a:chOff x="46317" y="5013176"/>
            <a:chExt cx="3690111" cy="948914"/>
          </a:xfrm>
        </p:grpSpPr>
        <p:grpSp>
          <p:nvGrpSpPr>
            <p:cNvPr id="5" name="Groep 4"/>
            <p:cNvGrpSpPr/>
            <p:nvPr/>
          </p:nvGrpSpPr>
          <p:grpSpPr>
            <a:xfrm>
              <a:off x="230324" y="5013176"/>
              <a:ext cx="3506104" cy="948914"/>
              <a:chOff x="435282" y="5741736"/>
              <a:chExt cx="3393379" cy="9489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kstvak 38"/>
                  <p:cNvSpPr txBox="1"/>
                  <p:nvPr/>
                </p:nvSpPr>
                <p:spPr>
                  <a:xfrm>
                    <a:off x="435282" y="5741736"/>
                    <a:ext cx="3243773" cy="94891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nl-NL" sz="40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nl-NL" sz="40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5,0.</m:t>
                                  </m:r>
                                  <m:sSup>
                                    <m:sSupPr>
                                      <m:ctrlPr>
                                        <a:rPr lang="nl-NL" sz="40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nl-NL" sz="40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m</m:t>
                                      </m:r>
                                    </m:e>
                                    <m:sup>
                                      <m: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2.</m:t>
                                      </m:r>
                                    </m:sup>
                                  </m:sSup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20,0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10,0 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nl-NL" sz="4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9" name="Tekstvak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282" y="5741736"/>
                    <a:ext cx="3243773" cy="948914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3372369" y="6033356"/>
                <a:ext cx="45629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3" name="Text Box 5"/>
            <p:cNvSpPr txBox="1">
              <a:spLocks noChangeArrowheads="1"/>
            </p:cNvSpPr>
            <p:nvPr/>
          </p:nvSpPr>
          <p:spPr bwMode="auto">
            <a:xfrm>
              <a:off x="46317" y="5306040"/>
              <a:ext cx="45238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•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kstvak 31"/>
          <p:cNvSpPr txBox="1"/>
          <p:nvPr/>
        </p:nvSpPr>
        <p:spPr>
          <a:xfrm>
            <a:off x="449860" y="3501008"/>
            <a:ext cx="972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97526" y="4490070"/>
            <a:ext cx="1108362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493233" y="4998812"/>
            <a:ext cx="972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1435262" y="6012998"/>
            <a:ext cx="972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2304949" y="4998812"/>
            <a:ext cx="972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6966152" y="2385842"/>
            <a:ext cx="139425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eenheid?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6876030" y="2355064"/>
            <a:ext cx="4322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6180886" y="3982475"/>
            <a:ext cx="873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m/s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353150" y="5553070"/>
            <a:ext cx="139425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eenheid?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3679662" y="4490070"/>
            <a:ext cx="1108362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altLang="nl-N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5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1000"/>
      <p:bldP spid="12293" grpId="0" autoUpdateAnimBg="0"/>
      <p:bldP spid="12294" grpId="0"/>
      <p:bldP spid="12295" grpId="0" autoUpdateAnimBg="0"/>
      <p:bldP spid="12300" grpId="0" build="p" autoUpdateAnimBg="0" advAuto="1000"/>
      <p:bldP spid="12301" grpId="0" autoUpdateAnimBg="0"/>
      <p:bldP spid="16" grpId="0"/>
      <p:bldP spid="19" grpId="0" animBg="1"/>
      <p:bldP spid="20" grpId="0" animBg="1"/>
      <p:bldP spid="23" grpId="0"/>
      <p:bldP spid="26" grpId="0"/>
      <p:bldP spid="27" grpId="0"/>
      <p:bldP spid="35" grpId="0"/>
      <p:bldP spid="36" grpId="0"/>
      <p:bldP spid="37" grpId="0" animBg="1"/>
      <p:bldP spid="46" grpId="0"/>
      <p:bldP spid="48" grpId="0"/>
      <p:bldP spid="49" grpId="0" animBg="1"/>
      <p:bldP spid="32" grpId="0"/>
      <p:bldP spid="33" grpId="0"/>
      <p:bldP spid="44" grpId="0"/>
      <p:bldP spid="45" grpId="0"/>
      <p:bldP spid="50" grpId="0"/>
      <p:bldP spid="52" grpId="0" animBg="1"/>
      <p:bldP spid="54" grpId="0"/>
      <p:bldP spid="55" grpId="0"/>
      <p:bldP spid="56" grpId="0" animBg="1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-10084" y="46883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(1,0 + 0,045)/3,0 = </a:t>
            </a:r>
            <a:r>
              <a:rPr lang="en-US" altLang="nl-NL" sz="2800" i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/3,0 = 0,333 = 0,33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3/5: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mix van + - x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nl-NL" altLang="nl-NL" sz="2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ctieknop: Verder of Volgende 1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799" y="1621135"/>
            <a:ext cx="9144000" cy="523220"/>
          </a:xfrm>
        </p:spPr>
        <p:txBody>
          <a:bodyPr anchor="t" anchorCtr="0">
            <a:spAutoFit/>
          </a:bodyPr>
          <a:lstStyle/>
          <a:p>
            <a:pPr marL="609600" indent="-609600" algn="l" eaLnBrk="1" hangingPunct="1"/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mix van + - x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de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</a:t>
            </a:r>
            <a:endParaRPr lang="nl-NL" altLang="nl-NL" sz="2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-30799" y="212902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None/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nl-NL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cijfers.</a:t>
            </a:r>
          </a:p>
        </p:txBody>
      </p:sp>
      <p:grpSp>
        <p:nvGrpSpPr>
          <p:cNvPr id="26" name="Groep 25"/>
          <p:cNvGrpSpPr/>
          <p:nvPr/>
        </p:nvGrpSpPr>
        <p:grpSpPr>
          <a:xfrm>
            <a:off x="-43805" y="3044776"/>
            <a:ext cx="3784707" cy="946478"/>
            <a:chOff x="46317" y="5013176"/>
            <a:chExt cx="3784707" cy="946478"/>
          </a:xfrm>
        </p:grpSpPr>
        <p:grpSp>
          <p:nvGrpSpPr>
            <p:cNvPr id="27" name="Groep 26"/>
            <p:cNvGrpSpPr/>
            <p:nvPr/>
          </p:nvGrpSpPr>
          <p:grpSpPr>
            <a:xfrm>
              <a:off x="230324" y="5013176"/>
              <a:ext cx="3600700" cy="946478"/>
              <a:chOff x="435282" y="5741736"/>
              <a:chExt cx="3484933" cy="9464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kstvak 28"/>
                  <p:cNvSpPr txBox="1"/>
                  <p:nvPr/>
                </p:nvSpPr>
                <p:spPr>
                  <a:xfrm>
                    <a:off x="435282" y="5741736"/>
                    <a:ext cx="3260993" cy="94647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ox>
                            <m:boxPr>
                              <m:ctrlPr>
                                <a:rPr lang="nl-NL" sz="40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nl-NL" sz="40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5,0.</m:t>
                                  </m:r>
                                  <m:sSup>
                                    <m:sSupPr>
                                      <m:ctrlPr>
                                        <a:rPr lang="nl-NL" sz="40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nl-NL" sz="4000" b="0" i="0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+500,0 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L</m:t>
                                  </m:r>
                                </m:num>
                                <m:den>
                                  <m: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10,0 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nl-NL" sz="4000" b="0" i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s</m:t>
                                  </m:r>
                                </m:den>
                              </m:f>
                            </m:e>
                          </m:box>
                        </m:oMath>
                      </m:oMathPara>
                    </a14:m>
                    <a:endParaRPr lang="nl-NL" sz="4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9" name="Tekstvak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282" y="5741736"/>
                    <a:ext cx="3260993" cy="946478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nl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3463923" y="6033356"/>
                <a:ext cx="45629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46317" y="5306040"/>
              <a:ext cx="45238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•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-30799" y="2636912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3677838" y="3319469"/>
            <a:ext cx="17267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5050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4972516" y="3319469"/>
            <a:ext cx="1556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5,1.10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261838" y="3319469"/>
            <a:ext cx="106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L/s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372200" y="3350247"/>
            <a:ext cx="149068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eenheid?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5100766" y="3769181"/>
            <a:ext cx="31368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kleinste aantal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significante cijfers is 2.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-30799" y="605357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mix van + - x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: de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afrondregel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-30799" y="1113246"/>
            <a:ext cx="2130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-10084" y="41299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tussenberekening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Pas op het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-10084" y="52467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•Maar (1,0 + 0,045)/3,0 = </a:t>
            </a:r>
            <a:r>
              <a:rPr lang="en-US" altLang="nl-NL" sz="2800" i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1,045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/3,0 = 0,348 = 0,35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5028" y="5805115"/>
            <a:ext cx="91440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l" eaLnBrk="1" hangingPunct="1"/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volgende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vraag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09600" indent="-609600" algn="l" eaLnBrk="1" hangingPunct="1"/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afgeronde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waarde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03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2770" grpId="0" autoUpdateAnimBg="0"/>
      <p:bldP spid="21" grpId="0" build="p"/>
      <p:bldP spid="22" grpId="0"/>
      <p:bldP spid="31" grpId="0" autoUpdateAnimBg="0"/>
      <p:bldP spid="32" grpId="0" autoUpdateAnimBg="0"/>
      <p:bldP spid="33" grpId="0" autoUpdateAnimBg="0"/>
      <p:bldP spid="34" grpId="0"/>
      <p:bldP spid="35" grpId="0" animBg="1"/>
      <p:bldP spid="39" grpId="0" animBg="1"/>
      <p:bldP spid="24" grpId="0"/>
      <p:bldP spid="25" grpId="0"/>
      <p:bldP spid="23" grpId="0"/>
      <p:bldP spid="37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512" y="-2777"/>
            <a:ext cx="9130601" cy="523220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4/5: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kloppen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ctieknop: Verder of Volgende 1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36512" y="112017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50,0 m . 20,0 m 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-36512" y="6331937"/>
            <a:ext cx="70694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tabLst>
                <a:tab pos="2333625" algn="l"/>
              </a:tabLst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Maar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waarde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helemaal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juist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-36512" y="558697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Berekening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van de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met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vuistregels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-36513" y="1681644"/>
            <a:ext cx="70694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0,005.10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  <a:r>
              <a:rPr lang="en-US" altLang="nl-NL" sz="28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u="sng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-36512" y="2918054"/>
            <a:ext cx="30598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50,0 m . 20,0 m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-36512" y="242088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Exacte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berekening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van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819369" y="3906788"/>
            <a:ext cx="24271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1,035.10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915816" y="2917865"/>
            <a:ext cx="50040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(50,0 ± 0,5 m)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(20,0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± 0,5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-36512" y="3906788"/>
            <a:ext cx="3116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50,5 m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20,5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-36512" y="3415220"/>
            <a:ext cx="763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maximaal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905394" y="3906788"/>
            <a:ext cx="34668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50,5 m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20,5 m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-36512" y="4409552"/>
            <a:ext cx="763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0,035.10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3,5 = </a:t>
            </a:r>
            <a:r>
              <a:rPr lang="en-US" altLang="nl-NL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r>
              <a:rPr lang="en-US" altLang="nl-NL" sz="2800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u="sng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-36512" y="5403884"/>
            <a:ext cx="91306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tabLst>
                <a:tab pos="2333625" algn="l"/>
              </a:tabLst>
            </a:pP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geven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redelijke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waarde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-22585" y="4906718"/>
            <a:ext cx="20022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tabLst>
                <a:tab pos="2333625" algn="l"/>
              </a:tabLs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16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utoUpdateAnimBg="0"/>
      <p:bldP spid="24" grpId="0" autoUpdateAnimBg="0"/>
      <p:bldP spid="25" grpId="0" autoUpdateAnimBg="0"/>
      <p:bldP spid="31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17" grpId="0" autoUpdateAnimBg="0"/>
      <p:bldP spid="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vak 15"/>
          <p:cNvSpPr txBox="1"/>
          <p:nvPr/>
        </p:nvSpPr>
        <p:spPr>
          <a:xfrm>
            <a:off x="46163" y="5230932"/>
            <a:ext cx="91011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73163" fontAlgn="base">
              <a:spcBef>
                <a:spcPct val="0"/>
              </a:spcBef>
              <a:spcAft>
                <a:spcPct val="0"/>
              </a:spcAft>
              <a:tabLst>
                <a:tab pos="3589338" algn="l"/>
                <a:tab pos="4572000" algn="l"/>
                <a:tab pos="7888288" algn="l"/>
              </a:tabLst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lichtsterkte	I	candela	cd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589338" algn="l"/>
                <a:tab pos="4572000" algn="l"/>
                <a:tab pos="7888288" algn="l"/>
              </a:tabLst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vlakke hoek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radiaal	rad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589338" algn="l"/>
                <a:tab pos="4572000" algn="l"/>
                <a:tab pos="7888288" algn="l"/>
              </a:tabLst>
            </a:pP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ruimtehoek	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	</a:t>
            </a:r>
            <a:r>
              <a:rPr lang="nl-NL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steradiaal	sr</a:t>
            </a:r>
            <a:endParaRPr lang="nl-NL" sz="2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217" y="-1"/>
            <a:ext cx="4869249" cy="564941"/>
          </a:xfrm>
        </p:spPr>
        <p:txBody>
          <a:bodyPr/>
          <a:lstStyle/>
          <a:p>
            <a:pPr algn="l" eaLnBrk="1" hangingPunct="1"/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S.I.-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grondeenheden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3" y="1966095"/>
            <a:ext cx="9114681" cy="612301"/>
          </a:xfrm>
        </p:spPr>
        <p:txBody>
          <a:bodyPr/>
          <a:lstStyle/>
          <a:p>
            <a:pPr algn="l" eaLnBrk="1" hangingPunct="1"/>
            <a:r>
              <a:rPr lang="en-US" altLang="nl-NL" sz="28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nl-NL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rootheid</a:t>
            </a: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nl-NL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symbool</a:t>
            </a: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nl-NL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grondeenheid</a:t>
            </a: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symbool</a:t>
            </a:r>
            <a:endParaRPr lang="nl-NL" altLang="nl-NL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583432" y="2515414"/>
            <a:ext cx="44708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econde			s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42863" y="1985135"/>
            <a:ext cx="8996362" cy="4593864"/>
            <a:chOff x="42863" y="1604847"/>
            <a:chExt cx="8996362" cy="4834800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42863" y="1604848"/>
              <a:ext cx="4495800" cy="4833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4543425" y="1604847"/>
              <a:ext cx="4495800" cy="4834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92D050"/>
                </a:solidFill>
              </a:endParaRPr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60325" y="2100535"/>
              <a:ext cx="8978900" cy="48117"/>
            </a:xfrm>
            <a:custGeom>
              <a:avLst/>
              <a:gdLst>
                <a:gd name="T0" fmla="*/ 0 w 5656"/>
                <a:gd name="T1" fmla="*/ 9 h 9"/>
                <a:gd name="T2" fmla="*/ 5656 w 5656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56" h="9">
                  <a:moveTo>
                    <a:pt x="0" y="9"/>
                  </a:moveTo>
                  <a:lnTo>
                    <a:pt x="565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92D050"/>
                </a:solidFill>
              </a:endParaRPr>
            </a:p>
          </p:txBody>
        </p:sp>
      </p:grp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551447" y="2515414"/>
            <a:ext cx="729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551447" y="3864087"/>
            <a:ext cx="7204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551447" y="3439589"/>
            <a:ext cx="7846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551447" y="2973814"/>
            <a:ext cx="7846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ℓ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551447" y="4367224"/>
            <a:ext cx="7204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583432" y="2973814"/>
            <a:ext cx="441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meter				m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583432" y="3439589"/>
            <a:ext cx="441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elvin				K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568391" y="3864087"/>
            <a:ext cx="441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kilogram			kg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568391" y="4367224"/>
            <a:ext cx="441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mpère			       A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9016" y="2515414"/>
            <a:ext cx="1071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016" y="2973814"/>
            <a:ext cx="1692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lengte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39520" y="3439589"/>
            <a:ext cx="330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0375" y="4367224"/>
            <a:ext cx="3308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stroomsterkte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0375" y="3903952"/>
            <a:ext cx="1692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-3806" y="564941"/>
            <a:ext cx="9147806" cy="148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tandard </a:t>
            </a:r>
            <a:r>
              <a:rPr lang="en-US" alt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nternational des </a:t>
            </a:r>
            <a:r>
              <a:rPr lang="nl-N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d'unités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eaLnBrk="1" hangingPunct="1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</a:t>
            </a:r>
            <a:r>
              <a:rPr 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Stelsel van 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Eenheden,</a:t>
            </a:r>
          </a:p>
          <a:p>
            <a:pPr algn="l" eaLnBrk="1" hangingPunct="1"/>
            <a:r>
              <a:rPr 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SI-stelsel.</a:t>
            </a:r>
            <a:endParaRPr lang="nl-NL" altLang="nl-NL" sz="2800" kern="0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551447" y="4818588"/>
            <a:ext cx="7204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4568391" y="4818588"/>
            <a:ext cx="441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68338" eaLnBrk="1" fontAlgn="base" hangingPunct="1">
              <a:spcBef>
                <a:spcPct val="50000"/>
              </a:spcBef>
              <a:spcAft>
                <a:spcPct val="0"/>
              </a:spcAft>
              <a:tabLst>
                <a:tab pos="3316288" algn="l"/>
              </a:tabLst>
            </a:pPr>
            <a:r>
              <a:rPr lang="nl-NL" altLang="nl-NL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	mol</a:t>
            </a:r>
            <a:endParaRPr lang="nl-NL" alt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0375" y="4818588"/>
            <a:ext cx="3308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hoeveelheid</a:t>
            </a:r>
            <a:r>
              <a:rPr lang="en-US" altLang="nl-NL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stof</a:t>
            </a:r>
            <a:endParaRPr lang="nl-NL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8103776" y="6470059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ctieknop: Verder of Volgende 3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615945" y="3894864"/>
            <a:ext cx="205172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K = -273 °C</a:t>
            </a:r>
            <a:endParaRPr lang="nl-NL" alt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506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74" grpId="0"/>
      <p:bldP spid="3075" grpId="0" build="p" autoUpdateAnimBg="0" advAuto="0"/>
      <p:bldP spid="3088" grpId="0"/>
      <p:bldP spid="3083" grpId="0"/>
      <p:bldP spid="3084" grpId="0"/>
      <p:bldP spid="3085" grpId="0"/>
      <p:bldP spid="3086" grpId="0"/>
      <p:bldP spid="3087" grpId="0"/>
      <p:bldP spid="3089" grpId="0"/>
      <p:bldP spid="3090" grpId="0"/>
      <p:bldP spid="3091" grpId="0"/>
      <p:bldP spid="3092" grpId="0"/>
      <p:bldP spid="9" grpId="0" build="p"/>
      <p:bldP spid="23" grpId="0"/>
      <p:bldP spid="24" grpId="0"/>
      <p:bldP spid="25" grpId="0"/>
      <p:bldP spid="27" grpId="0"/>
      <p:bldP spid="30" grpId="0"/>
      <p:bldP spid="32" grpId="0"/>
      <p:bldP spid="33" grpId="0"/>
      <p:bldP spid="34" grpId="0"/>
      <p:bldP spid="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777"/>
            <a:ext cx="9130601" cy="523220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Afrondregels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5/5: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ctieknop: Verder of Volgende 1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15689" y="373387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50,0 m . 20,0 m 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1,00.10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5767" y="5445224"/>
            <a:ext cx="80880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tabLst>
                <a:tab pos="2333625" algn="l"/>
              </a:tabLs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  <a:tabLst>
                <a:tab pos="2333625" algn="l"/>
              </a:tabLst>
            </a:pP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want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afronden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klopt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-15689" y="312180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Berekening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met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vuistregels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0" y="124741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 m . 20 m = 1000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0" y="65000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Berekening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ronden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-15689" y="4345940"/>
            <a:ext cx="763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0,005.10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5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1844824"/>
            <a:ext cx="43199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onzekerheid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0,5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910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31" grpId="0" autoUpdateAnimBg="0"/>
      <p:bldP spid="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320146"/>
              </p:ext>
            </p:extLst>
          </p:nvPr>
        </p:nvGraphicFramePr>
        <p:xfrm>
          <a:off x="179512" y="620687"/>
          <a:ext cx="8882601" cy="611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847" name="Rectangle 12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l" eaLnBrk="1" hangingPunct="1"/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Verbanden1/7: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103776" y="6501591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 rot="20340000">
            <a:off x="4654032" y="3446871"/>
            <a:ext cx="316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(recht)evenredig</a:t>
            </a:r>
          </a:p>
        </p:txBody>
      </p:sp>
      <p:sp>
        <p:nvSpPr>
          <p:cNvPr id="11" name="Tekstvak 10"/>
          <p:cNvSpPr txBox="1"/>
          <p:nvPr/>
        </p:nvSpPr>
        <p:spPr>
          <a:xfrm rot="21960000">
            <a:off x="3518621" y="5047228"/>
            <a:ext cx="530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omgekeerd </a:t>
            </a:r>
            <a:r>
              <a:rPr lang="nl-NL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evenredig/hyperbool</a:t>
            </a:r>
            <a:endParaRPr lang="nl-N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 rot="18480000">
            <a:off x="2767220" y="1798615"/>
            <a:ext cx="1324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err="1">
                <a:solidFill>
                  <a:srgbClr val="0B1B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linair</a:t>
            </a:r>
            <a:endParaRPr lang="nl-NL" sz="2800" dirty="0">
              <a:solidFill>
                <a:srgbClr val="0B1B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 rot="17940000">
            <a:off x="2697540" y="2079857"/>
            <a:ext cx="3651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800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graads</a:t>
            </a:r>
            <a:r>
              <a:rPr lang="nl-NL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/parabolisch</a:t>
            </a:r>
          </a:p>
        </p:txBody>
      </p:sp>
      <p:sp>
        <p:nvSpPr>
          <p:cNvPr id="14" name="Actieknop: Verder of Volgende 1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527782" y="2374987"/>
            <a:ext cx="189025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20x + 10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932040" y="2356775"/>
            <a:ext cx="972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0C88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 </a:t>
            </a:r>
            <a:r>
              <a:rPr lang="nl-NL" altLang="nl-NL" sz="2400" dirty="0" smtClean="0">
                <a:solidFill>
                  <a:srgbClr val="0C88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nl-NL" altLang="nl-NL" sz="2400" baseline="30000" dirty="0" smtClean="0">
                <a:solidFill>
                  <a:srgbClr val="0C88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400" i="1" dirty="0">
              <a:solidFill>
                <a:srgbClr val="0C88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27418" y="4022935"/>
            <a:ext cx="2088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y= </a:t>
            </a:r>
            <a:r>
              <a:rPr lang="nl-NL" altLang="nl-NL" sz="2400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6x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nl-NL" altLang="nl-N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zo groot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2x zo groot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6804488" y="3861048"/>
                <a:ext cx="2160000" cy="135857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lIns="36000" rIns="36000" rtlCol="0" anchor="t" anchorCtr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altLang="nl-NL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altLang="nl-NL" sz="2400" b="0" i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50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altLang="nl-NL" sz="2400" b="0" i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x</m:t>
                        </m:r>
                      </m:den>
                    </m:f>
                  </m:oMath>
                </a14:m>
                <a:endParaRPr lang="nl-NL" altLang="nl-NL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i="1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nl-NL" altLang="nl-NL" sz="24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2x zo groot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2x zo klein</a:t>
                </a:r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488" y="3861048"/>
                <a:ext cx="2160000" cy="1358577"/>
              </a:xfrm>
              <a:prstGeom prst="rect">
                <a:avLst/>
              </a:prstGeom>
              <a:blipFill rotWithShape="1">
                <a:blip r:embed="rId3"/>
                <a:stretch>
                  <a:fillRect b="-8889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4992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0847" grpId="0" autoUpdateAnimBg="0"/>
      <p:bldP spid="3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-99142" y="1833302"/>
            <a:ext cx="5759457" cy="4833128"/>
            <a:chOff x="-99142" y="1833302"/>
            <a:chExt cx="5759457" cy="4833128"/>
          </a:xfrm>
        </p:grpSpPr>
        <p:grpSp>
          <p:nvGrpSpPr>
            <p:cNvPr id="4" name="Groep 3"/>
            <p:cNvGrpSpPr/>
            <p:nvPr/>
          </p:nvGrpSpPr>
          <p:grpSpPr>
            <a:xfrm>
              <a:off x="-99142" y="1833302"/>
              <a:ext cx="5759457" cy="4833128"/>
              <a:chOff x="-99142" y="1833302"/>
              <a:chExt cx="5759457" cy="4833128"/>
            </a:xfrm>
          </p:grpSpPr>
          <p:grpSp>
            <p:nvGrpSpPr>
              <p:cNvPr id="10403" name="Group 163"/>
              <p:cNvGrpSpPr>
                <a:grpSpLocks/>
              </p:cNvGrpSpPr>
              <p:nvPr/>
            </p:nvGrpSpPr>
            <p:grpSpPr bwMode="auto">
              <a:xfrm>
                <a:off x="-99142" y="1833302"/>
                <a:ext cx="5759457" cy="4833128"/>
                <a:chOff x="-99" y="1550"/>
                <a:chExt cx="3628" cy="2812"/>
              </a:xfrm>
              <a:noFill/>
            </p:grpSpPr>
            <p:grpSp>
              <p:nvGrpSpPr>
                <p:cNvPr id="26640" name="Group 148"/>
                <p:cNvGrpSpPr>
                  <a:grpSpLocks/>
                </p:cNvGrpSpPr>
                <p:nvPr/>
              </p:nvGrpSpPr>
              <p:grpSpPr bwMode="auto">
                <a:xfrm>
                  <a:off x="-99" y="1550"/>
                  <a:ext cx="3628" cy="2812"/>
                  <a:chOff x="-3" y="1598"/>
                  <a:chExt cx="3628" cy="2812"/>
                </a:xfrm>
                <a:grpFill/>
              </p:grpSpPr>
              <p:sp>
                <p:nvSpPr>
                  <p:cNvPr id="26643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3962"/>
                    <a:ext cx="3145" cy="269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0                      50                  100</a:t>
                    </a:r>
                    <a:endParaRPr lang="nl-NL" altLang="nl-NL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26644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-3" y="1598"/>
                    <a:ext cx="3590" cy="2812"/>
                    <a:chOff x="-3" y="1598"/>
                    <a:chExt cx="3590" cy="2812"/>
                  </a:xfrm>
                  <a:grpFill/>
                </p:grpSpPr>
                <p:grpSp>
                  <p:nvGrpSpPr>
                    <p:cNvPr id="26645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776"/>
                      <a:ext cx="2544" cy="2208"/>
                      <a:chOff x="576" y="1776"/>
                      <a:chExt cx="2880" cy="2400"/>
                    </a:xfrm>
                    <a:grpFill/>
                  </p:grpSpPr>
                  <p:grpSp>
                    <p:nvGrpSpPr>
                      <p:cNvPr id="26653" name="Group 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177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53" name="Rectangle 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4" name="Rectangle 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5" name="Rectangle 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6" name="Rectangle 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7" name="Rectangle 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8" name="Rectangle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9" name="Rectangle 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60" name="Rectangle 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61" name="Rectangle 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62" name="Rectangle 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4" name="Group 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201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43" name="Rectangle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4" name="Rectangle 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5" name="Rectangle 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6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7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8" name="Rectangl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9" name="Rectangl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0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1" name="Rectangl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52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5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225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33" name="Rectangle 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4" name="Rectangle 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5" name="Rectangle 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6" name="Rectangle 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7" name="Rectangle 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8" name="Rectangle 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9" name="Rectangle 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0" name="Rectangle 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1" name="Rectangle 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42" name="Rectangle 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6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249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23" name="Rectangle 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4" name="Rectangle 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5" name="Rectangle 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6" name="Rectangle 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7" name="Rectangle 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8" name="Rectangle 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9" name="Rectangle 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0" name="Rectangle 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1" name="Rectangle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32" name="Rectangle 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7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297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13" name="Rectangle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4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5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6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7" name="Rectangle 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8" name="Rectangle 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9" name="Rectangle 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0" name="Rectangle 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1" name="Rectangle 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22" name="Rectangle 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8" name="Group 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273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703" name="Rectangle 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4" name="Rectangle 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5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6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7" name="Rectangle 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8" name="Rectangle 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9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0" name="Rectangle 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1" name="Rectangle 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12" name="Rectangle 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59" name="Group 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393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693" name="Rectangle 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4" name="Rectangle 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5" name="Rectangle 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6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7" name="Rectangle 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8" name="Rectangle 1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9" name="Rectangle 1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0" name="Rectangle 1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1" name="Rectangle 1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702" name="Rectangle 1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60" name="Group 10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369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683" name="Rectangle 1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4" name="Rectangle 10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5" name="Rectangle 1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6" name="Rectangle 1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7" name="Rectangle 1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8" name="Rectangle 1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9" name="Rectangle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0" name="Rectangle 1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1" name="Rectangle 1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92" name="Rectangle 1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61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345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673" name="Rectangle 1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4" name="Rectangle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5" name="Rectangle 1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6" name="Rectangle 1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7" name="Rectangle 1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8" name="Rectangle 1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9" name="Rectangle 1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0" name="Rectangle 1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1" name="Rectangle 1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82" name="Rectangle 1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26662" name="Group 1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6" y="3216"/>
                        <a:ext cx="2880" cy="240"/>
                        <a:chOff x="576" y="1776"/>
                        <a:chExt cx="2880" cy="240"/>
                      </a:xfrm>
                      <a:grpFill/>
                    </p:grpSpPr>
                    <p:sp>
                      <p:nvSpPr>
                        <p:cNvPr id="26663" name="Rectangle 1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4" name="Rectangle 1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5" name="Rectangle 1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6" name="Rectangle 1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4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7" name="Rectangle 1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2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8" name="Rectangle 1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16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69" name="Rectangle 1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04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0" name="Rectangle 1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92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1" name="Rectangle 1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26672" name="Rectangle 1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0" y="1776"/>
                          <a:ext cx="288" cy="240"/>
                        </a:xfrm>
                        <a:prstGeom prst="rect">
                          <a:avLst/>
                        </a:prstGeom>
                        <a:grp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eaLnBrk="1" fontAlgn="base" hangingPunct="1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nl-NL" altLang="nl-NL" sz="28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6646" name="Text Box 1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3" y="1646"/>
                      <a:ext cx="672" cy="269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nl-NL" alt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6647" name="Text Box 1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9" y="2756"/>
                      <a:ext cx="480" cy="269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alt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6649" name="Text Box 143"/>
                    <p:cNvSpPr txBox="1">
                      <a:spLocks noChangeArrowheads="1"/>
                    </p:cNvSpPr>
                    <p:nvPr/>
                  </p:nvSpPr>
                  <p:spPr bwMode="auto">
                    <a:xfrm rot="16200000">
                      <a:off x="-374" y="2051"/>
                      <a:ext cx="1236" cy="33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 in °C</a:t>
                      </a:r>
                      <a:endParaRPr lang="nl-NL" altLang="nl-NL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6652" name="Text Box 1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83" y="4106"/>
                      <a:ext cx="1404" cy="304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fontAlgn="base" hangingPunct="1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in s</a:t>
                      </a:r>
                      <a:endParaRPr lang="nl-NL" altLang="nl-NL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6641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528" y="2832"/>
                  <a:ext cx="48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642" name="Line 162"/>
                <p:cNvSpPr>
                  <a:spLocks noChangeShapeType="1"/>
                </p:cNvSpPr>
                <p:nvPr/>
              </p:nvSpPr>
              <p:spPr bwMode="auto">
                <a:xfrm flipH="1">
                  <a:off x="532" y="1728"/>
                  <a:ext cx="48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8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391" name="Freeform 151"/>
              <p:cNvSpPr>
                <a:spLocks/>
              </p:cNvSpPr>
              <p:nvPr/>
            </p:nvSpPr>
            <p:spPr bwMode="auto">
              <a:xfrm>
                <a:off x="984288" y="2911890"/>
                <a:ext cx="4038600" cy="2247374"/>
              </a:xfrm>
              <a:custGeom>
                <a:avLst/>
                <a:gdLst>
                  <a:gd name="T0" fmla="*/ 0 w 2544"/>
                  <a:gd name="T1" fmla="*/ 2074863 h 1307"/>
                  <a:gd name="T2" fmla="*/ 4038600 w 2544"/>
                  <a:gd name="T3" fmla="*/ 0 h 130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44" h="1307">
                    <a:moveTo>
                      <a:pt x="0" y="1307"/>
                    </a:moveTo>
                    <a:lnTo>
                      <a:pt x="2544" y="0"/>
                    </a:lnTo>
                  </a:path>
                </a:pathLst>
              </a:custGeom>
              <a:noFill/>
              <a:ln w="38100" cmpd="sng">
                <a:solidFill>
                  <a:srgbClr val="0033CC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" name="Gebogen verbindingslijn 5"/>
            <p:cNvCxnSpPr/>
            <p:nvPr/>
          </p:nvCxnSpPr>
          <p:spPr>
            <a:xfrm>
              <a:off x="967659" y="2132429"/>
              <a:ext cx="4043369" cy="3801814"/>
            </a:xfrm>
            <a:prstGeom prst="bentConnector3">
              <a:avLst>
                <a:gd name="adj1" fmla="val 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2/7: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richtingscoëfficiënt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of 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steilheid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0" y="616416"/>
                <a:ext cx="6012160" cy="712631"/>
              </a:xfrm>
            </p:spPr>
            <p:txBody>
              <a:bodyPr wrap="square" anchor="t" anchorCtr="0">
                <a:spAutoFit/>
              </a:bodyPr>
              <a:lstStyle/>
              <a:p>
                <a:pPr marL="609600" indent="-609600" algn="l" eaLnBrk="1" hangingPunct="1"/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steilheid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bereken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met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i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  <a:ea typeface="Cambria Math"/>
                          </a:rPr>
                          <m:t>y</m:t>
                        </m:r>
                      </m:num>
                      <m:den>
                        <m:r>
                          <a:rPr lang="nl-NL" sz="2800" i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  <a:ea typeface="Cambria Math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616416"/>
                <a:ext cx="6012160" cy="712631"/>
              </a:xfrm>
              <a:blipFill rotWithShape="1">
                <a:blip r:embed="rId2"/>
                <a:stretch>
                  <a:fillRect l="-2028" b="-85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90" name="Text Box 150"/>
          <p:cNvSpPr txBox="1">
            <a:spLocks noChangeArrowheads="1"/>
          </p:cNvSpPr>
          <p:nvPr/>
        </p:nvSpPr>
        <p:spPr bwMode="auto">
          <a:xfrm>
            <a:off x="6334862" y="3080987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0,60 °Cs</a:t>
            </a:r>
            <a:r>
              <a:rPr lang="en-US" altLang="nl-NL" sz="2800" baseline="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-1</a:t>
            </a:r>
            <a:endParaRPr lang="nl-NL" altLang="nl-NL" sz="2800" baseline="30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396" name="Text Box 156"/>
          <p:cNvSpPr txBox="1">
            <a:spLocks noChangeArrowheads="1"/>
          </p:cNvSpPr>
          <p:nvPr/>
        </p:nvSpPr>
        <p:spPr bwMode="auto">
          <a:xfrm>
            <a:off x="2462138" y="5141655"/>
            <a:ext cx="194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=100 </a:t>
            </a:r>
            <a:r>
              <a:rPr lang="en-US" alt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95" name="Text Box 155"/>
          <p:cNvSpPr txBox="1">
            <a:spLocks noChangeArrowheads="1"/>
          </p:cNvSpPr>
          <p:nvPr/>
        </p:nvSpPr>
        <p:spPr bwMode="auto">
          <a:xfrm>
            <a:off x="2414608" y="3924345"/>
            <a:ext cx="2663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T</a:t>
            </a:r>
            <a:r>
              <a:rPr lang="en-US" altLang="nl-N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°C</a:t>
            </a:r>
            <a:endParaRPr lang="nl-NL" altLang="nl-NL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93" name="Line 153"/>
          <p:cNvSpPr>
            <a:spLocks noChangeShapeType="1"/>
          </p:cNvSpPr>
          <p:nvPr/>
        </p:nvSpPr>
        <p:spPr bwMode="auto">
          <a:xfrm>
            <a:off x="5023836" y="2900414"/>
            <a:ext cx="0" cy="2268000"/>
          </a:xfrm>
          <a:prstGeom prst="line">
            <a:avLst/>
          </a:prstGeom>
          <a:noFill/>
          <a:ln w="44450" cmpd="sng">
            <a:solidFill>
              <a:srgbClr val="0C880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94" name="Line 154"/>
          <p:cNvSpPr>
            <a:spLocks noChangeShapeType="1"/>
          </p:cNvSpPr>
          <p:nvPr/>
        </p:nvSpPr>
        <p:spPr bwMode="auto">
          <a:xfrm>
            <a:off x="983128" y="5162129"/>
            <a:ext cx="40386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kstvak 139"/>
          <p:cNvSpPr txBox="1"/>
          <p:nvPr/>
        </p:nvSpPr>
        <p:spPr>
          <a:xfrm>
            <a:off x="8103776" y="6494864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Actieknop: Verder of Volgende 14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kstvak 143"/>
              <p:cNvSpPr txBox="1"/>
              <p:nvPr/>
            </p:nvSpPr>
            <p:spPr>
              <a:xfrm>
                <a:off x="5364088" y="2204864"/>
                <a:ext cx="954107" cy="68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nl-NL" sz="32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nl-NL" sz="3200" i="0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T</m:t>
                              </m:r>
                            </m:num>
                            <m:den>
                              <m:r>
                                <a:rPr lang="nl-NL" sz="3200" i="0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t</m:t>
                              </m:r>
                            </m:den>
                          </m:f>
                          <m:r>
                            <a:rPr lang="nl-NL" sz="32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nl-NL" sz="3200" b="0" i="0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box>
                    </m:oMath>
                  </m:oMathPara>
                </a14:m>
                <a:endParaRPr lang="nl-NL" sz="3200" dirty="0"/>
              </a:p>
            </p:txBody>
          </p:sp>
        </mc:Choice>
        <mc:Fallback xmlns="">
          <p:sp>
            <p:nvSpPr>
              <p:cNvPr id="144" name="Tekstvak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204864"/>
                <a:ext cx="954107" cy="6831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kstvak 144"/>
              <p:cNvSpPr txBox="1"/>
              <p:nvPr/>
            </p:nvSpPr>
            <p:spPr>
              <a:xfrm>
                <a:off x="6237772" y="2253194"/>
                <a:ext cx="1449628" cy="684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nl-NL" sz="32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nl-NL" sz="3200" i="0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  <m: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0°</m:t>
                              </m:r>
                              <m:r>
                                <m:rPr>
                                  <m:sty m:val="p"/>
                                </m:rP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C</m:t>
                              </m:r>
                            </m:num>
                            <m:den>
                              <m:r>
                                <a:rPr lang="nl-NL" sz="3200" i="0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00 </m:t>
                              </m:r>
                              <m:r>
                                <m:rPr>
                                  <m:sty m:val="p"/>
                                </m:rPr>
                                <a:rPr lang="nl-NL" sz="3200" b="0" i="0" smtClean="0">
                                  <a:latin typeface="Cambria Math"/>
                                  <a:ea typeface="Cambria Math"/>
                                </a:rPr>
                                <m:t>s</m:t>
                              </m:r>
                            </m:den>
                          </m:f>
                        </m:e>
                      </m:box>
                      <m:r>
                        <a:rPr lang="nl-NL" sz="32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nl-NL" sz="3200" dirty="0"/>
              </a:p>
            </p:txBody>
          </p:sp>
        </mc:Choice>
        <mc:Fallback xmlns="">
          <p:sp>
            <p:nvSpPr>
              <p:cNvPr id="145" name="Tekstvak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772" y="2253194"/>
                <a:ext cx="1449628" cy="6842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kstvak 150"/>
          <p:cNvSpPr txBox="1"/>
          <p:nvPr/>
        </p:nvSpPr>
        <p:spPr>
          <a:xfrm>
            <a:off x="6225349" y="2244428"/>
            <a:ext cx="272671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Lees  de </a:t>
            </a:r>
            <a:r>
              <a:rPr lang="en-US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grootste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waarde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x.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kstvak 141"/>
          <p:cNvSpPr txBox="1"/>
          <p:nvPr/>
        </p:nvSpPr>
        <p:spPr>
          <a:xfrm>
            <a:off x="5841141" y="3720564"/>
            <a:ext cx="3081905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D.w.z.: Per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 neemt de temperatuur toe met 0,60 °C</a:t>
            </a:r>
          </a:p>
        </p:txBody>
      </p:sp>
      <p:sp>
        <p:nvSpPr>
          <p:cNvPr id="143" name="Tekstvak 142"/>
          <p:cNvSpPr txBox="1"/>
          <p:nvPr/>
        </p:nvSpPr>
        <p:spPr>
          <a:xfrm>
            <a:off x="5841141" y="3717032"/>
            <a:ext cx="309128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Let op!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Een r.c. heeft (bijna) altijd een eenheid.</a:t>
            </a:r>
          </a:p>
        </p:txBody>
      </p:sp>
    </p:spTree>
    <p:extLst>
      <p:ext uri="{BB962C8B-B14F-4D97-AF65-F5344CB8AC3E}">
        <p14:creationId xmlns:p14="http://schemas.microsoft.com/office/powerpoint/2010/main" val="40612747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390" grpId="0"/>
      <p:bldP spid="10396" grpId="0"/>
      <p:bldP spid="10395" grpId="0"/>
      <p:bldP spid="10393" grpId="0" animBg="1"/>
      <p:bldP spid="10394" grpId="0" animBg="1"/>
      <p:bldP spid="144" grpId="0"/>
      <p:bldP spid="145" grpId="0"/>
      <p:bldP spid="151" grpId="0" animBg="1"/>
      <p:bldP spid="142" grpId="0" animBg="1"/>
      <p:bldP spid="1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2713"/>
            <a:ext cx="9142721" cy="523220"/>
          </a:xfrm>
        </p:spPr>
        <p:txBody>
          <a:bodyPr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afleiden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3/7: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0" y="838200"/>
                <a:ext cx="9186863" cy="523220"/>
              </a:xfrm>
            </p:spPr>
            <p:txBody>
              <a:bodyPr>
                <a:spAutoFit/>
              </a:bodyPr>
              <a:lstStyle/>
              <a:p>
                <a:pPr algn="l" eaLnBrk="1" hangingPunct="1">
                  <a:buClr>
                    <a:srgbClr val="FF6600"/>
                  </a:buClr>
                </a:pP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Voor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massa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van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een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kubus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met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ribbe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nl-NL" sz="2800" i="1" dirty="0">
                        <a:latin typeface="Cambria Math"/>
                      </a:rPr>
                      <m:t>𝑙</m:t>
                    </m:r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eldt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m =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</a:t>
                </a:r>
                <a14:m>
                  <m:oMath xmlns:m="http://schemas.openxmlformats.org/officeDocument/2006/math">
                    <m:r>
                      <a:rPr lang="en-US" altLang="nl-NL" sz="2800" i="1" dirty="0">
                        <a:latin typeface="Cambria Math"/>
                      </a:rPr>
                      <m:t>𝑙</m:t>
                    </m:r>
                  </m:oMath>
                </a14:m>
                <a:r>
                  <a:rPr lang="nl-NL" sz="28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altLang="nl-NL" sz="28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838200"/>
                <a:ext cx="9186863" cy="523220"/>
              </a:xfrm>
              <a:blipFill rotWithShape="1">
                <a:blip r:embed="rId2"/>
                <a:stretch>
                  <a:fillRect l="-1327" t="-11765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6627" y="145885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Leid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BINAS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2"/>
              <p:cNvSpPr>
                <a:spLocks noChangeArrowheads="1"/>
              </p:cNvSpPr>
              <p:nvPr/>
            </p:nvSpPr>
            <p:spPr bwMode="auto">
              <a:xfrm>
                <a:off x="0" y="2700174"/>
                <a:ext cx="913864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87325" indent="-18732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301750" indent="-5334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94945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25209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30924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5496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40068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44640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9212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= 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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altLang="nl-NL" sz="28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V</m:t>
                    </m:r>
                    <m:r>
                      <a:rPr lang="nl-NL" altLang="nl-NL" sz="2800" b="0" dirty="0" smtClean="0">
                        <a:solidFill>
                          <a:schemeClr val="tx1"/>
                        </a:solidFill>
                        <a:latin typeface="Cambria Math"/>
                      </a:rPr>
                      <m:t>       (</m:t>
                    </m:r>
                    <m:r>
                      <m:rPr>
                        <m:sty m:val="p"/>
                      </m:rPr>
                      <a:rPr lang="nl-NL" altLang="nl-NL" sz="28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BINAS</m:t>
                    </m:r>
                    <m:r>
                      <a:rPr lang="nl-NL" altLang="nl-NL" sz="2800" b="0" dirty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nl-NL" altLang="nl-NL" sz="28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700174"/>
                <a:ext cx="9138646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334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hoek 11"/>
              <p:cNvSpPr/>
              <p:nvPr/>
            </p:nvSpPr>
            <p:spPr>
              <a:xfrm>
                <a:off x="0" y="3320832"/>
                <a:ext cx="9144000" cy="532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2651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Voor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een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kubus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geldt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nl-NL" sz="2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nl-NL" sz="2800" i="1" dirty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nl-NL" altLang="nl-NL" sz="2800" b="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hthoe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20832"/>
                <a:ext cx="9144000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1333" t="-11494" b="-2988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2"/>
              <p:cNvSpPr>
                <a:spLocks noChangeArrowheads="1"/>
              </p:cNvSpPr>
              <p:nvPr/>
            </p:nvSpPr>
            <p:spPr bwMode="auto">
              <a:xfrm>
                <a:off x="0" y="3951238"/>
                <a:ext cx="9036496" cy="532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87325" indent="-18732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301750" indent="-5334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94945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25209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30924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5496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40068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44640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9212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Dus m = 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</a:t>
                </a:r>
                <a:r>
                  <a:rPr lang="en-US" altLang="nl-NL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altLang="nl-NL" sz="28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V</m:t>
                    </m:r>
                    <m:r>
                      <a:rPr lang="nl-NL" altLang="nl-NL" sz="2800" b="0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altLang="nl-NL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Symbol"/>
                      </a:rPr>
                      <m:t></m:t>
                    </m:r>
                    <m:r>
                      <m:rPr>
                        <m:nor/>
                      </m:rPr>
                      <a:rPr lang="en-US" altLang="nl-NL" sz="2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.</m:t>
                    </m:r>
                    <m:sSup>
                      <m:sSupPr>
                        <m:ctrlPr>
                          <a:rPr lang="en-US" altLang="nl-NL" sz="28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nl-NL" sz="2800" i="1" dirty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nl-NL" altLang="nl-NL" sz="28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altLang="nl-NL" sz="28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51238"/>
                <a:ext cx="9036496" cy="532966"/>
              </a:xfrm>
              <a:prstGeom prst="rect">
                <a:avLst/>
              </a:prstGeom>
              <a:blipFill rotWithShape="1">
                <a:blip r:embed="rId5"/>
                <a:stretch>
                  <a:fillRect l="-1350" t="-11364" b="-284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/>
          <p:cNvSpPr txBox="1"/>
          <p:nvPr/>
        </p:nvSpPr>
        <p:spPr>
          <a:xfrm>
            <a:off x="8108036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-5448" y="2079516"/>
            <a:ext cx="7945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defTabSz="1023938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tabLst>
                <a:tab pos="1979613" algn="l"/>
              </a:tabLs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Opl.: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22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 advAuto="1000"/>
      <p:bldP spid="39966" grpId="0" build="p" autoUpdateAnimBg="0" advAuto="1000"/>
      <p:bldP spid="10" grpId="0" build="p" autoUpdateAnimBg="0"/>
      <p:bldP spid="12" grpId="0"/>
      <p:bldP spid="13" grpId="0" build="p" autoUpdateAnimBg="0"/>
      <p:bldP spid="1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4592" y="-27384"/>
            <a:ext cx="9148075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afleiden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4/7: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98592" cy="523220"/>
          </a:xfrm>
        </p:spPr>
        <p:txBody>
          <a:bodyPr anchor="t" anchorCtr="0"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Voor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elektrisch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apparaat</a:t>
            </a:r>
            <a:endParaRPr lang="en-US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0" y="190084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BINAS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0" y="2993446"/>
            <a:ext cx="7945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defTabSz="185738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tabLst>
                <a:tab pos="1979613" algn="l"/>
              </a:tabLs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= Pt                                    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Tabel 35D</a:t>
            </a: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0" y="4866875"/>
            <a:ext cx="27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= P.t = </a:t>
            </a:r>
            <a:endParaRPr lang="en-US" altLang="nl-NL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0" y="3550670"/>
            <a:ext cx="90257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defTabSz="185738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tabLst>
                <a:tab pos="1979613" algn="l"/>
              </a:tabLs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 = U</a:t>
            </a:r>
            <a:r>
              <a:rPr lang="nl-NL" altLang="nl-NL" sz="3000" dirty="0" smtClean="0">
                <a:cs typeface="Times New Roman" panose="02020603050405020304" pitchFamily="18" charset="0"/>
              </a:rPr>
              <a:t>I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nl-NL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Tabel 35D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0" y="4122046"/>
            <a:ext cx="914694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defTabSz="185738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tabLst>
                <a:tab pos="1979613" algn="l"/>
              </a:tabLs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 = </a:t>
            </a:r>
            <a:r>
              <a:rPr lang="nl-NL" altLang="nl-NL" sz="3000" dirty="0">
                <a:cs typeface="Times New Roman" panose="02020603050405020304" pitchFamily="18" charset="0"/>
              </a:rPr>
              <a:t>I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                                    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Tabel 35D</a:t>
            </a: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188914" y="4797152"/>
            <a:ext cx="1488072" cy="66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nl-NL" altLang="nl-NL" sz="3000" dirty="0" smtClean="0">
                <a:cs typeface="Times New Roman" panose="02020603050405020304" pitchFamily="18" charset="0"/>
              </a:rPr>
              <a:t>I</a:t>
            </a:r>
            <a:r>
              <a:rPr lang="nl-NL" altLang="nl-NL" sz="3200" dirty="0" smtClean="0">
                <a:cs typeface="Times New Roman" panose="02020603050405020304" pitchFamily="18" charset="0"/>
              </a:rPr>
              <a:t>.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nl-NL" sz="36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2"/>
              <p:cNvSpPr>
                <a:spLocks noChangeArrowheads="1"/>
              </p:cNvSpPr>
              <p:nvPr/>
            </p:nvSpPr>
            <p:spPr bwMode="auto">
              <a:xfrm>
                <a:off x="4288212" y="4854724"/>
                <a:ext cx="1686326" cy="5800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87325" indent="-18732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301750" indent="-5334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94945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25209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30924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5496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40068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44640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9212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nl-NL" sz="3000" i="1" kern="0" dirty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altLang="nl-NL" sz="3000" dirty="0">
                              <a:cs typeface="Times New Roman" panose="02020603050405020304" pitchFamily="18" charset="0"/>
                            </a:rPr>
                            <m:t>I</m:t>
                          </m:r>
                        </m:e>
                        <m:sup>
                          <m:r>
                            <a:rPr lang="nl-NL" altLang="nl-NL" sz="3000" b="0" i="0" kern="0" dirty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nl-NL" altLang="nl-NL" sz="3000" b="0" i="0" kern="0" dirty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Rt</m:t>
                      </m:r>
                    </m:oMath>
                  </m:oMathPara>
                </a14:m>
                <a:endParaRPr lang="en-US" altLang="nl-NL" sz="3000" kern="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8212" y="4854724"/>
                <a:ext cx="1686326" cy="5800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3230680" y="4866875"/>
            <a:ext cx="18640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000" dirty="0">
                <a:cs typeface="Times New Roman" panose="02020603050405020304" pitchFamily="18" charset="0"/>
              </a:rPr>
              <a:t>I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l-NL" altLang="nl-NL" sz="3000" dirty="0">
                <a:cs typeface="Times New Roman" panose="02020603050405020304" pitchFamily="18" charset="0"/>
              </a:rPr>
              <a:t>I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 =</a:t>
            </a:r>
            <a:endParaRPr lang="en-US" altLang="nl-NL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"/>
              <p:cNvSpPr txBox="1">
                <a:spLocks noChangeArrowheads="1"/>
              </p:cNvSpPr>
              <p:nvPr/>
            </p:nvSpPr>
            <p:spPr bwMode="auto">
              <a:xfrm>
                <a:off x="0" y="1368121"/>
                <a:ext cx="9198592" cy="532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l" eaLnBrk="1" hangingPunct="1">
                  <a:buClr>
                    <a:srgbClr val="FF6600"/>
                  </a:buClr>
                </a:pPr>
                <a:r>
                  <a:rPr lang="en-US" altLang="nl-NL" sz="2800" kern="0" dirty="0" smtClean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levert </a:t>
                </a:r>
                <a:r>
                  <a:rPr lang="en-US" altLang="nl-NL" sz="2800" kern="0" dirty="0" err="1" smtClean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geldt</a:t>
                </a:r>
                <a:r>
                  <a:rPr lang="en-US" altLang="nl-NL" sz="2800" kern="0" dirty="0" smtClean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 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nl-NL" sz="2800" i="1" kern="0" dirty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altLang="nl-NL" sz="2800" b="0" i="0" kern="0" dirty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I</m:t>
                        </m:r>
                      </m:e>
                      <m:sup>
                        <m:r>
                          <a:rPr lang="nl-NL" altLang="nl-NL" sz="2800" b="0" i="0" kern="0" dirty="0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nl-NL" altLang="nl-NL" sz="2800" b="0" i="0" kern="0" dirty="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Rt</m:t>
                    </m:r>
                  </m:oMath>
                </a14:m>
                <a:endParaRPr lang="en-US" altLang="nl-NL" sz="2800" kern="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68121"/>
                <a:ext cx="9198592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1325" t="-11364" b="-284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-5448" y="2420888"/>
            <a:ext cx="7945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defTabSz="1023938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tabLst>
                <a:tab pos="1979613" algn="l"/>
              </a:tabLs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Opl.: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eknop: Verder of Volgende 2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98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 advAuto="1000"/>
      <p:bldP spid="39966" grpId="0" build="p" autoUpdateAnimBg="0" advAuto="1000"/>
      <p:bldP spid="10" grpId="0" build="p" autoUpdateAnimBg="0"/>
      <p:bldP spid="13" grpId="0" build="p" autoUpdateAnimBg="0"/>
      <p:bldP spid="9" grpId="0" build="p" autoUpdateAnimBg="0"/>
      <p:bldP spid="11" grpId="0" build="p" autoUpdateAnimBg="0"/>
      <p:bldP spid="14" grpId="0" build="p" autoUpdateAnimBg="0"/>
      <p:bldP spid="15" grpId="0" build="p" autoUpdateAnimBg="0"/>
      <p:bldP spid="16" grpId="0" build="p" autoUpdateAnimBg="0"/>
      <p:bldP spid="18" grpId="0" build="p" autoUpdateAnimBg="0" advAuto="1000"/>
      <p:bldP spid="1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448" y="5714"/>
            <a:ext cx="9144001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5/7: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betekenis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448" y="1594830"/>
            <a:ext cx="9138312" cy="523220"/>
          </a:xfrm>
        </p:spPr>
        <p:txBody>
          <a:bodyPr anchor="t" anchorCtr="0">
            <a:spAutoFit/>
          </a:bodyPr>
          <a:lstStyle/>
          <a:p>
            <a:pPr algn="l" eaLnBrk="1" hangingPunct="1">
              <a:buClr>
                <a:srgbClr val="FF6600"/>
              </a:buClr>
              <a:tabLst>
                <a:tab pos="101600" algn="l"/>
              </a:tabLs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standaardvorm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316332" y="2198956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. of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steilheid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-5448" y="3341355"/>
            <a:ext cx="24060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-5448" y="3923391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2y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10 + 3x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standaardvorm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-5448" y="2745629"/>
            <a:ext cx="3990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heet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-5448" y="2198956"/>
            <a:ext cx="3990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heet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59832" y="5109972"/>
            <a:ext cx="8384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316332" y="2745629"/>
            <a:ext cx="464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snijpunt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met y-as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18478" y="1594830"/>
            <a:ext cx="26941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a.x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+ b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-5448" y="5678249"/>
            <a:ext cx="16924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a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22740" y="6251532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-5448" y="6251532"/>
            <a:ext cx="842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161426" y="5678249"/>
            <a:ext cx="114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103776" y="6501591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699623" y="5109972"/>
            <a:ext cx="1826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1,5x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+ 5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-5448" y="4505427"/>
            <a:ext cx="1263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-5448" y="5109972"/>
            <a:ext cx="3321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2y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10 +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3x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ctieknop: Verder of Volgende 2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-5448" y="582324"/>
            <a:ext cx="91383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buClr>
                <a:srgbClr val="FF6600"/>
              </a:buClr>
              <a:tabLst>
                <a:tab pos="101600" algn="l"/>
              </a:tabLst>
            </a:pP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lineaire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funtie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verband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wat de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is?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561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1000"/>
      <p:bldP spid="13316" grpId="0"/>
      <p:bldP spid="13317" grpId="0" autoUpdateAnimBg="0"/>
      <p:bldP spid="13318" grpId="0"/>
      <p:bldP spid="13319" grpId="0" autoUpdateAnimBg="0"/>
      <p:bldP spid="13321" grpId="0" build="p" autoUpdateAnimBg="0" advAuto="1000"/>
      <p:bldP spid="13322" grpId="0"/>
      <p:bldP spid="13323" grpId="0"/>
      <p:bldP spid="13324" grpId="0" build="p" autoUpdateAnimBg="0" advAuto="1000"/>
      <p:bldP spid="13325" grpId="0"/>
      <p:bldP spid="13328" grpId="0"/>
      <p:bldP spid="13329" grpId="0"/>
      <p:bldP spid="13330" grpId="0"/>
      <p:bldP spid="18" grpId="0"/>
      <p:bldP spid="20" grpId="0"/>
      <p:bldP spid="19" grpId="0"/>
      <p:bldP spid="22" grpId="0" build="p" autoUpdateAnimBg="0" advAuto="1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6" y="48733"/>
            <a:ext cx="9128946" cy="523220"/>
          </a:xfrm>
        </p:spPr>
        <p:txBody>
          <a:bodyPr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6/7: 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natuurkundige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betekenis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5536261"/>
            <a:ext cx="342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a =</a:t>
            </a:r>
            <a:r>
              <a:rPr lang="en-US" altLang="nl-NL" sz="2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72698" y="5520495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solidFill>
                  <a:srgbClr val="FF0000"/>
                </a:solidFill>
                <a:latin typeface="Symbol" pitchFamily="18" charset="2"/>
              </a:rPr>
              <a:t>r</a:t>
            </a:r>
            <a:endParaRPr lang="nl-NL" altLang="nl-NL" sz="2800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4445581"/>
            <a:ext cx="563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y-as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6118565"/>
            <a:ext cx="3203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beginpunt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4986941"/>
            <a:ext cx="617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x-as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945904" y="6134331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solidFill>
                  <a:srgbClr val="FF0000"/>
                </a:solidFill>
              </a:rPr>
              <a:t>0</a:t>
            </a:r>
            <a:endParaRPr lang="nl-NL" altLang="nl-NL" sz="2800" dirty="0">
              <a:solidFill>
                <a:srgbClr val="FF0000"/>
              </a:solidFill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391218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Daaruit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blijkt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6493628" y="562166"/>
                <a:ext cx="1756420" cy="834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800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ρ</m:t>
                      </m:r>
                      <m:r>
                        <a:rPr lang="nl-NL" sz="28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l-NL" sz="2800" b="0" i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nl-NL" sz="2800" b="0" i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V</m:t>
                          </m:r>
                        </m:den>
                      </m:f>
                    </m:oMath>
                  </m:oMathPara>
                </a14:m>
                <a:endParaRPr lang="nl-NL" sz="28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628" y="562166"/>
                <a:ext cx="1756420" cy="8348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vak 2"/>
          <p:cNvSpPr txBox="1"/>
          <p:nvPr/>
        </p:nvSpPr>
        <p:spPr>
          <a:xfrm>
            <a:off x="0" y="706688"/>
            <a:ext cx="670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verband tussen massa en volume is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-5448" y="1484784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standaardvorm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b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wordt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 m =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6751301" y="1465250"/>
            <a:ext cx="720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FF0000"/>
                </a:solidFill>
                <a:latin typeface="Symbol" panose="05050102010706020507" pitchFamily="18" charset="2"/>
              </a:rPr>
              <a:t>r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sz="2800" dirty="0">
                <a:solidFill>
                  <a:srgbClr val="0033CC"/>
                </a:solidFill>
              </a:rPr>
              <a:t> </a:t>
            </a:r>
            <a:endParaRPr lang="nl-NL" sz="2800" dirty="0">
              <a:solidFill>
                <a:srgbClr val="0033CC"/>
              </a:solidFill>
            </a:endParaRPr>
          </a:p>
        </p:txBody>
      </p:sp>
      <p:sp>
        <p:nvSpPr>
          <p:cNvPr id="21" name="Actieknop: Verder of Volgende 2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-5448" y="2818484"/>
            <a:ext cx="3091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  =   </a:t>
            </a:r>
            <a:r>
              <a:rPr 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.x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-36512" y="3409836"/>
            <a:ext cx="2319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  =   </a:t>
            </a:r>
            <a:r>
              <a:rPr lang="el-GR" sz="2800" dirty="0" smtClean="0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.V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-36512" y="21328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Vergelijk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= ax + b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 = </a:t>
            </a:r>
            <a:r>
              <a:rPr lang="el-GR" altLang="nl-NL" sz="2800" dirty="0" smtClean="0">
                <a:latin typeface="Arial"/>
                <a:cs typeface="Arial"/>
              </a:rPr>
              <a:t>ρ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540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/>
      <p:bldP spid="14342" grpId="0"/>
      <p:bldP spid="14343" grpId="0"/>
      <p:bldP spid="14345" grpId="0"/>
      <p:bldP spid="14346" grpId="0"/>
      <p:bldP spid="14350" grpId="0"/>
      <p:bldP spid="14352" grpId="0"/>
      <p:bldP spid="2" grpId="0"/>
      <p:bldP spid="3" grpId="0"/>
      <p:bldP spid="22" grpId="0"/>
      <p:bldP spid="23" grpId="0"/>
      <p:bldP spid="25" grpId="0"/>
      <p:bldP spid="26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6" y="48733"/>
            <a:ext cx="9128946" cy="523220"/>
          </a:xfrm>
        </p:spPr>
        <p:txBody>
          <a:bodyPr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Verbanden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7/7: 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natuurkundige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betekenis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5561385"/>
            <a:ext cx="2051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l-GR" altLang="nl-NL" sz="3200" dirty="0" smtClean="0">
                <a:latin typeface="Arial"/>
                <a:cs typeface="Arial"/>
              </a:rPr>
              <a:t>ρ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Grafiek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989074"/>
              </p:ext>
            </p:extLst>
          </p:nvPr>
        </p:nvGraphicFramePr>
        <p:xfrm>
          <a:off x="2267744" y="1160307"/>
          <a:ext cx="6341560" cy="414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8316416" y="1495638"/>
            <a:ext cx="0" cy="2916000"/>
          </a:xfrm>
          <a:prstGeom prst="line">
            <a:avLst/>
          </a:prstGeom>
          <a:ln w="44450">
            <a:solidFill>
              <a:srgbClr val="0C88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3537056" y="4391936"/>
            <a:ext cx="4788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227487" y="533930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136 g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3131840" y="58293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50 cm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3238291" y="5882367"/>
            <a:ext cx="133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6886612" y="265922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0C88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 g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5378894" y="39960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cm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788024" y="556138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2,72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102056" y="556138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2,7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668344" y="556138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gcm</a:t>
            </a:r>
            <a:r>
              <a:rPr 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ctieknop: Verder of Volgende 1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589156"/>
            <a:ext cx="9128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FF6600"/>
              </a:buClr>
            </a:pP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volume van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blokjes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aluminium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bepaald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="1" i="1" kern="0" dirty="0" smtClean="0">
              <a:solidFill>
                <a:schemeClr val="tx1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-2321" y="6310292"/>
            <a:ext cx="7609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FF6600"/>
              </a:buClr>
            </a:pP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dichtheid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aluminium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2,7 gcm</a:t>
            </a:r>
            <a:r>
              <a:rPr lang="en-US" altLang="nl-NL" sz="2800" kern="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="1" i="1" kern="0" dirty="0" smtClean="0">
              <a:solidFill>
                <a:schemeClr val="tx1"/>
              </a:solidFill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1825427" y="5358358"/>
            <a:ext cx="1693887" cy="1055765"/>
            <a:chOff x="1825427" y="5434558"/>
            <a:chExt cx="1693887" cy="1055765"/>
          </a:xfrm>
        </p:grpSpPr>
        <p:sp>
          <p:nvSpPr>
            <p:cNvPr id="20" name="Tekstvak 19"/>
            <p:cNvSpPr txBox="1"/>
            <p:nvPr/>
          </p:nvSpPr>
          <p:spPr>
            <a:xfrm>
              <a:off x="1825427" y="5434558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32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m</a:t>
              </a:r>
              <a:endParaRPr 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863130" y="5905548"/>
              <a:ext cx="1656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3200" dirty="0" smtClean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V</a:t>
              </a:r>
              <a:endParaRPr 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Rechte verbindingslijn 21"/>
            <p:cNvCxnSpPr/>
            <p:nvPr/>
          </p:nvCxnSpPr>
          <p:spPr>
            <a:xfrm>
              <a:off x="1931481" y="5958567"/>
              <a:ext cx="61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kstvak 22"/>
            <p:cNvSpPr txBox="1"/>
            <p:nvPr/>
          </p:nvSpPr>
          <p:spPr>
            <a:xfrm>
              <a:off x="2600631" y="5657945"/>
              <a:ext cx="459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4724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utoUpdateAnimBg="0"/>
      <p:bldGraphic spid="24" grpId="0">
        <p:bldAsOne/>
      </p:bldGraphic>
      <p:bldP spid="9" grpId="0"/>
      <p:bldP spid="28" grpId="0"/>
      <p:bldP spid="31" grpId="0"/>
      <p:bldP spid="32" grpId="0"/>
      <p:bldP spid="14" grpId="0"/>
      <p:bldP spid="15" grpId="0"/>
      <p:bldP spid="16" grpId="0"/>
      <p:bldP spid="18" grpId="0" autoUpdateAnimBg="0"/>
      <p:bldP spid="1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408473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buClr>
                <a:srgbClr val="FF6600"/>
              </a:buClr>
            </a:pP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O = </a:t>
            </a:r>
            <a:r>
              <a:rPr lang="en-US" altLang="nl-NL" sz="2800" dirty="0" smtClean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.r</a:t>
            </a:r>
            <a:r>
              <a:rPr lang="en-US" altLang="nl-NL" sz="2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y = </a:t>
            </a:r>
            <a:r>
              <a:rPr lang="en-US" altLang="nl-NL" sz="2800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.x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nl-NL" sz="28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nl-NL" altLang="nl-NL" sz="28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0" y="4724067"/>
            <a:ext cx="2051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= 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5"/>
          <p:cNvSpPr>
            <a:spLocks noChangeArrowheads="1"/>
          </p:cNvSpPr>
          <p:nvPr/>
        </p:nvSpPr>
        <p:spPr bwMode="auto">
          <a:xfrm>
            <a:off x="0" y="5361250"/>
            <a:ext cx="2915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beginpunt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1542028" y="4724067"/>
            <a:ext cx="7743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endParaRPr lang="nl-NL" altLang="nl-NL" sz="2800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2312640" y="5361250"/>
            <a:ext cx="531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3399" y="580347"/>
            <a:ext cx="9144000" cy="523220"/>
          </a:xfrm>
        </p:spPr>
        <p:txBody>
          <a:bodyPr anchor="t" anchorCtr="0"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cirkel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geldt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= </a:t>
            </a:r>
            <a:r>
              <a:rPr lang="en-US" altLang="nl-NL" sz="2800" dirty="0" smtClean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-13399" y="116637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O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y-as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langs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 x-as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1754942"/>
            <a:ext cx="55801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grafiek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vorm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5348438" y="1754942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parabool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want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-48241" y="2356783"/>
            <a:ext cx="41881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in 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344647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FF6600"/>
              </a:buClr>
            </a:pP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rechte</a:t>
            </a:r>
            <a:r>
              <a:rPr lang="en-US" altLang="nl-NL" sz="2800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28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ctieknop: Verder of Volgende 1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-92754" y="633208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Alleen voor vwo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2789" y="-5680"/>
            <a:ext cx="9153390" cy="523220"/>
          </a:xfrm>
        </p:spPr>
        <p:txBody>
          <a:bodyPr wrap="square" anchor="t" anchorCtr="0">
            <a:spAutoFit/>
          </a:bodyPr>
          <a:lstStyle/>
          <a:p>
            <a:pPr algn="l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1/6: 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cirkel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nl-NL" sz="2200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4877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1000"/>
      <p:bldP spid="16" grpId="0" build="p" autoUpdateAnimBg="0"/>
      <p:bldP spid="17" grpId="0" build="p" autoUpdateAnimBg="0"/>
      <p:bldP spid="18" grpId="0"/>
      <p:bldP spid="19" grpId="0"/>
      <p:bldP spid="16387" grpId="0" build="p" autoUpdateAnimBg="0" advAuto="1000"/>
      <p:bldP spid="16422" grpId="0" build="p" autoUpdateAnimBg="0" advAuto="1000"/>
      <p:bldP spid="16423" grpId="0" build="p" autoUpdateAnimBg="0" advAuto="1000"/>
      <p:bldP spid="16424" grpId="0"/>
      <p:bldP spid="16425" grpId="0"/>
      <p:bldP spid="11" grpId="0" autoUpdateAnimBg="0"/>
      <p:bldP spid="14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325690"/>
              </p:ext>
            </p:extLst>
          </p:nvPr>
        </p:nvGraphicFramePr>
        <p:xfrm>
          <a:off x="2753944" y="901702"/>
          <a:ext cx="6100121" cy="490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kstvak 15"/>
          <p:cNvSpPr txBox="1"/>
          <p:nvPr/>
        </p:nvSpPr>
        <p:spPr>
          <a:xfrm>
            <a:off x="2699792" y="903264"/>
            <a:ext cx="3081905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oppervlakte van de cirkel is bepaald door hokjes te tellen van een kwart cirkel. Eén hokje is 1x1 cm. Zie tabel.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ep 11"/>
          <p:cNvGrpSpPr/>
          <p:nvPr/>
        </p:nvGrpSpPr>
        <p:grpSpPr>
          <a:xfrm>
            <a:off x="209550" y="901702"/>
            <a:ext cx="2160000" cy="2160000"/>
            <a:chOff x="209550" y="929679"/>
            <a:chExt cx="2160000" cy="2160000"/>
          </a:xfrm>
        </p:grpSpPr>
        <p:grpSp>
          <p:nvGrpSpPr>
            <p:cNvPr id="9" name="Groep 8"/>
            <p:cNvGrpSpPr/>
            <p:nvPr/>
          </p:nvGrpSpPr>
          <p:grpSpPr>
            <a:xfrm>
              <a:off x="209550" y="929679"/>
              <a:ext cx="2160000" cy="2160000"/>
              <a:chOff x="417809" y="548679"/>
              <a:chExt cx="1765500" cy="1880740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7809" y="548679"/>
                <a:ext cx="1765500" cy="1880740"/>
              </a:xfrm>
              <a:prstGeom prst="rect">
                <a:avLst/>
              </a:prstGeom>
            </p:spPr>
          </p:pic>
          <p:sp>
            <p:nvSpPr>
              <p:cNvPr id="3" name="Ovaal 2"/>
              <p:cNvSpPr>
                <a:spLocks/>
              </p:cNvSpPr>
              <p:nvPr/>
            </p:nvSpPr>
            <p:spPr>
              <a:xfrm>
                <a:off x="644124" y="750494"/>
                <a:ext cx="1324125" cy="14419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" name="Cirkel 10"/>
            <p:cNvSpPr>
              <a:spLocks noChangeAspect="1"/>
            </p:cNvSpPr>
            <p:nvPr/>
          </p:nvSpPr>
          <p:spPr>
            <a:xfrm rot="5400000">
              <a:off x="492452" y="1160431"/>
              <a:ext cx="1620000" cy="16200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-5688" y="6074132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grafiek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inderdaad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parabool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50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12675"/>
              </p:ext>
            </p:extLst>
          </p:nvPr>
        </p:nvGraphicFramePr>
        <p:xfrm>
          <a:off x="209550" y="3186782"/>
          <a:ext cx="2016224" cy="2621344"/>
        </p:xfrm>
        <a:graphic>
          <a:graphicData uri="http://schemas.openxmlformats.org/drawingml/2006/table">
            <a:tbl>
              <a:tblPr/>
              <a:tblGrid>
                <a:gridCol w="930565"/>
                <a:gridCol w="1085659"/>
              </a:tblGrid>
              <a:tr h="897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in cm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in cm</a:t>
                      </a:r>
                      <a:r>
                        <a:rPr kumimoji="0" lang="en-US" altLang="nl-N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-5688" y="-27384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2/6: 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cirkel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endParaRPr lang="nl-NL" altLang="nl-NL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ctieknop: Verder of Volgende 1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-108520" y="548680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3200" dirty="0" smtClean="0"/>
              <a:t>Alleen voor vwo</a:t>
            </a:r>
            <a:endParaRPr lang="nl-NL" sz="3200" dirty="0"/>
          </a:p>
        </p:txBody>
      </p:sp>
      <p:sp>
        <p:nvSpPr>
          <p:cNvPr id="6" name="Tekstvak 5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490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6" grpId="0" animBg="1"/>
      <p:bldP spid="18438" grpId="0" autoUpdateAnimBg="0"/>
      <p:bldP spid="15" grpId="0" build="p" autoUpdateAnimBg="0" advAuto="100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923928" y="1277306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/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één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267744" y="6077291"/>
            <a:ext cx="18734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4,0.10</a:t>
            </a:r>
            <a:r>
              <a:rPr lang="en-US" altLang="nl-NL" sz="2800" i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6092302"/>
            <a:ext cx="9130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.: 4,0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dm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=               cm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12" y="3739098"/>
            <a:ext cx="9037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3,00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dm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cm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431" y="3060129"/>
            <a:ext cx="5824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elke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stap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rechts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912" y="1277306"/>
            <a:ext cx="4569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elke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stap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rechts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0351" y="4918675"/>
            <a:ext cx="9019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elke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stap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rechts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23928" y="3060129"/>
            <a:ext cx="484738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twee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216" y="17328"/>
            <a:ext cx="9153216" cy="531352"/>
          </a:xfrm>
        </p:spPr>
        <p:txBody>
          <a:bodyPr/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Voorvoegsels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88957"/>
            <a:ext cx="9130352" cy="648072"/>
          </a:xfrm>
          <a:ln w="38100">
            <a:noFill/>
          </a:ln>
        </p:spPr>
        <p:txBody>
          <a:bodyPr/>
          <a:lstStyle/>
          <a:p>
            <a:pPr marL="609600" indent="-609600" algn="l" eaLnBrk="1" hangingPunct="1"/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─  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nl-NL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m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nl-NL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─ </a:t>
            </a:r>
            <a:r>
              <a:rPr lang="en-US" altLang="nl-NL" sz="2800" dirty="0" smtClean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altLang="nl-NL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39" y="1884878"/>
            <a:ext cx="9118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5,00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         cm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-24491" y="246585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Evenzo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4279456"/>
            <a:ext cx="9130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Evenzo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nl-NL" sz="28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5448" y="5468005"/>
            <a:ext cx="7733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 mm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267744" y="1884878"/>
            <a:ext cx="12193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851920" y="1277306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842976" y="3060129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411760" y="3739098"/>
            <a:ext cx="1882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3,00.10</a:t>
            </a:r>
            <a:r>
              <a:rPr lang="en-US" altLang="nl-NL" sz="2800" i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02774" y="3739098"/>
            <a:ext cx="18734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3,00.10</a:t>
            </a:r>
            <a:r>
              <a:rPr lang="en-US" altLang="nl-NL" sz="2800" i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654709" y="3739098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292080" y="3739098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500484" y="1884878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941816" y="4918675"/>
            <a:ext cx="484738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drie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811444" y="4918675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4716016" y="6092302"/>
            <a:ext cx="18734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4,0.10</a:t>
            </a:r>
            <a:r>
              <a:rPr lang="en-US" altLang="nl-NL" sz="2800" i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788024" y="6092302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39752" y="6092302"/>
            <a:ext cx="55934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ctieknop: Verder of Volgende 3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15911"/>
              </p:ext>
            </p:extLst>
          </p:nvPr>
        </p:nvGraphicFramePr>
        <p:xfrm>
          <a:off x="154802" y="1277304"/>
          <a:ext cx="8819654" cy="469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19"/>
                <a:gridCol w="1619414"/>
                <a:gridCol w="3238828"/>
                <a:gridCol w="3101693"/>
              </a:tblGrid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nl-NL" sz="28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  <a:endParaRPr lang="nl-NL" sz="28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miljoen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duizend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honderd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tien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ééntiende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éénhonderdste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éénduizendste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7053"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rgbClr val="FF0000"/>
                          </a:solidFill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m</a:t>
                      </a:r>
                      <a:endParaRPr lang="nl-NL" sz="2800" b="0" dirty="0">
                        <a:solidFill>
                          <a:srgbClr val="FF0000"/>
                        </a:solidFill>
                        <a:latin typeface="Symbol" panose="05050102010706020507" pitchFamily="18" charset="2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éénmiljoenste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0,000.001</a:t>
                      </a:r>
                      <a:endParaRPr lang="nl-NL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Afgeronde rechthoek 2"/>
          <p:cNvSpPr/>
          <p:nvPr/>
        </p:nvSpPr>
        <p:spPr>
          <a:xfrm>
            <a:off x="6526434" y="607044"/>
            <a:ext cx="662564" cy="5126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Afgeronde rechthoek 40"/>
          <p:cNvSpPr/>
          <p:nvPr/>
        </p:nvSpPr>
        <p:spPr>
          <a:xfrm>
            <a:off x="51883" y="607044"/>
            <a:ext cx="662564" cy="5126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7366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  <p:bldP spid="24582" grpId="0" autoUpdateAnimBg="0"/>
      <p:bldP spid="14" grpId="0" autoUpdateAnimBg="0"/>
      <p:bldP spid="15" grpId="0" autoUpdateAnimBg="0"/>
      <p:bldP spid="24584" grpId="0"/>
      <p:bldP spid="16" grpId="0" autoUpdateAnimBg="0"/>
      <p:bldP spid="23" grpId="0"/>
      <p:bldP spid="24578" grpId="0"/>
      <p:bldP spid="24579" grpId="0" build="p" autoUpdateAnimBg="0" advAuto="0"/>
      <p:bldP spid="24581" grpId="0"/>
      <p:bldP spid="24586" grpId="0" autoUpdateAnimBg="0"/>
      <p:bldP spid="13" grpId="0" autoUpdateAnimBg="0"/>
      <p:bldP spid="18" grpId="0" autoUpdateAnimBg="0"/>
      <p:bldP spid="25" grpId="0"/>
      <p:bldP spid="19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3" grpId="0" animBg="1"/>
      <p:bldP spid="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895019"/>
              </p:ext>
            </p:extLst>
          </p:nvPr>
        </p:nvGraphicFramePr>
        <p:xfrm>
          <a:off x="3851920" y="697689"/>
          <a:ext cx="5095666" cy="3949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kstvak 19"/>
          <p:cNvSpPr txBox="1"/>
          <p:nvPr/>
        </p:nvSpPr>
        <p:spPr>
          <a:xfrm>
            <a:off x="3031047" y="705002"/>
            <a:ext cx="3081905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Voor een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O-r</a:t>
            </a:r>
            <a:r>
              <a: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grafiek 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moet je de tabel uitbreiden met een kolom met de waarden van r</a:t>
            </a:r>
            <a:r>
              <a:rPr lang="nl-NL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448806" y="5027221"/>
            <a:ext cx="748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3,1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ebogen verbindingslijn 5"/>
          <p:cNvCxnSpPr/>
          <p:nvPr/>
        </p:nvCxnSpPr>
        <p:spPr>
          <a:xfrm rot="10800000" flipV="1">
            <a:off x="5076251" y="1352643"/>
            <a:ext cx="3240000" cy="2376264"/>
          </a:xfrm>
          <a:prstGeom prst="bentConnector3">
            <a:avLst>
              <a:gd name="adj1" fmla="val 600"/>
            </a:avLst>
          </a:prstGeom>
          <a:ln w="317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6512" y="5659892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Volgens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theorie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steilheid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gelijk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p.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36512" y="6288034"/>
            <a:ext cx="7632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onderzoek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volgt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p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gelijk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3,1. 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-36512" y="4403608"/>
            <a:ext cx="906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grafiek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lijn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24502"/>
              </p:ext>
            </p:extLst>
          </p:nvPr>
        </p:nvGraphicFramePr>
        <p:xfrm>
          <a:off x="184531" y="697689"/>
          <a:ext cx="2709248" cy="3267805"/>
        </p:xfrm>
        <a:graphic>
          <a:graphicData uri="http://schemas.openxmlformats.org/drawingml/2006/table">
            <a:tbl>
              <a:tblPr/>
              <a:tblGrid>
                <a:gridCol w="817886"/>
                <a:gridCol w="920122"/>
                <a:gridCol w="971240"/>
              </a:tblGrid>
              <a:tr h="1212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en-US" altLang="nl-N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r>
                        <a:rPr kumimoji="0" lang="en-US" altLang="nl-N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r>
                        <a:rPr kumimoji="0" lang="en-US" altLang="nl-NL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-36512" y="5027221"/>
            <a:ext cx="34392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steilheid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086446" y="5027221"/>
            <a:ext cx="1907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250 cm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099728" y="5027221"/>
            <a:ext cx="1496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3,125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105074" y="1901936"/>
            <a:ext cx="7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9,0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105074" y="3084726"/>
            <a:ext cx="7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105074" y="2501840"/>
            <a:ext cx="7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4547794" y="5027221"/>
            <a:ext cx="1895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80 cm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-2738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eaLnBrk="1" hangingPunct="1">
              <a:spcBef>
                <a:spcPct val="20000"/>
              </a:spcBef>
              <a:buClr>
                <a:srgbClr val="FF6600"/>
              </a:buClr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3/6: 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cirkel</a:t>
            </a:r>
            <a:r>
              <a:rPr lang="en-US" altLang="nl-NL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nl-NL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altLang="nl-NL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ctieknop: Verder of Volgende 1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-85932" y="573390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3200" dirty="0" smtClean="0"/>
              <a:t>Alleen voor vwo</a:t>
            </a:r>
            <a:endParaRPr lang="nl-NL" sz="3200" dirty="0"/>
          </a:p>
        </p:txBody>
      </p:sp>
      <p:sp>
        <p:nvSpPr>
          <p:cNvPr id="13" name="Tekstvak 12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60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0" grpId="0" animBg="1"/>
      <p:bldP spid="27" grpId="0"/>
      <p:bldP spid="21" grpId="0" autoUpdateAnimBg="0"/>
      <p:bldP spid="22" grpId="0" autoUpdateAnimBg="0"/>
      <p:bldP spid="20482" grpId="0" autoUpdateAnimBg="0"/>
      <p:bldP spid="20507" grpId="0" autoUpdateAnimBg="0"/>
      <p:bldP spid="20508" grpId="0"/>
      <p:bldP spid="20509" grpId="0"/>
      <p:bldP spid="20511" grpId="0"/>
      <p:bldP spid="20512" grpId="0"/>
      <p:bldP spid="20513" grpId="0"/>
      <p:bldP spid="15" grpId="0"/>
      <p:bldP spid="18" grpId="0" build="p" autoUpdateAnimBg="0" advAuto="1000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1022378" y="2076614"/>
                <a:ext cx="1605406" cy="88229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nl-NL" sz="44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sz="44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nl-NL" sz="44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nl-NL" sz="44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nl-NL" sz="4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78" y="2076614"/>
                <a:ext cx="1605406" cy="8822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1259632" y="3928304"/>
                <a:ext cx="906756" cy="738472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nl-NL" sz="36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sz="360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nl-NL" sz="36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nl-NL" sz="36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nl-NL" sz="36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928304"/>
                <a:ext cx="906756" cy="7384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/>
              <p:cNvSpPr txBox="1"/>
              <p:nvPr/>
            </p:nvSpPr>
            <p:spPr>
              <a:xfrm>
                <a:off x="539552" y="2200495"/>
                <a:ext cx="956980" cy="711092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36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6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sz="3600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U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6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R</m:t>
                            </m:r>
                          </m:den>
                        </m:f>
                        <m:r>
                          <a:rPr lang="nl-NL" sz="3600" b="0" i="0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=</m:t>
                        </m:r>
                      </m:e>
                    </m:box>
                  </m:oMath>
                </a14:m>
                <a:endParaRPr lang="nl-NL" sz="36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kstvak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00495"/>
                <a:ext cx="956980" cy="7110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kstvak 46"/>
              <p:cNvSpPr txBox="1"/>
              <p:nvPr/>
            </p:nvSpPr>
            <p:spPr>
              <a:xfrm>
                <a:off x="-36695" y="4653080"/>
                <a:ext cx="9149449" cy="700256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Als je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800" i="1">
                        <a:latin typeface="Cambria Math"/>
                      </a:rPr>
                      <m:t>I</m:t>
                    </m:r>
                    <m:r>
                      <a:rPr lang="nl-NL" sz="2800" i="1">
                        <a:latin typeface="Cambria Math"/>
                      </a:rPr>
                      <m:t> </m:t>
                    </m:r>
                  </m:oMath>
                </a14:m>
                <a:r>
                  <a:rPr 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uitzet tegen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600" i="1" dirty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i="1" dirty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R</m:t>
                            </m:r>
                          </m:den>
                        </m:f>
                      </m:e>
                    </m:box>
                  </m:oMath>
                </a14:m>
                <a:r>
                  <a:rPr lang="nl-N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krijg je een rechte lijn.</a:t>
                </a:r>
                <a:endParaRPr 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kstvak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695" y="4653080"/>
                <a:ext cx="9149449" cy="700256"/>
              </a:xfrm>
              <a:prstGeom prst="rect">
                <a:avLst/>
              </a:prstGeom>
              <a:blipFill rotWithShape="1">
                <a:blip r:embed="rId5"/>
                <a:stretch>
                  <a:fillRect l="-1399" b="-113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ep 42"/>
          <p:cNvGrpSpPr/>
          <p:nvPr/>
        </p:nvGrpSpPr>
        <p:grpSpPr>
          <a:xfrm>
            <a:off x="5799581" y="1425634"/>
            <a:ext cx="2948883" cy="1748988"/>
            <a:chOff x="5396202" y="3228742"/>
            <a:chExt cx="2948883" cy="1748988"/>
          </a:xfrm>
        </p:grpSpPr>
        <p:grpSp>
          <p:nvGrpSpPr>
            <p:cNvPr id="42" name="Groep 41"/>
            <p:cNvGrpSpPr/>
            <p:nvPr/>
          </p:nvGrpSpPr>
          <p:grpSpPr>
            <a:xfrm>
              <a:off x="5396202" y="3499085"/>
              <a:ext cx="2948883" cy="1478645"/>
              <a:chOff x="5396202" y="3499085"/>
              <a:chExt cx="2948883" cy="1478645"/>
            </a:xfrm>
          </p:grpSpPr>
          <p:grpSp>
            <p:nvGrpSpPr>
              <p:cNvPr id="11" name="Groep 10"/>
              <p:cNvGrpSpPr/>
              <p:nvPr/>
            </p:nvGrpSpPr>
            <p:grpSpPr>
              <a:xfrm>
                <a:off x="5396202" y="3680266"/>
                <a:ext cx="2948883" cy="1297464"/>
                <a:chOff x="2706717" y="4703847"/>
                <a:chExt cx="2948883" cy="1297464"/>
              </a:xfrm>
            </p:grpSpPr>
            <p:sp>
              <p:nvSpPr>
                <p:cNvPr id="9" name="Rechthoek 8"/>
                <p:cNvSpPr/>
                <p:nvPr/>
              </p:nvSpPr>
              <p:spPr>
                <a:xfrm>
                  <a:off x="2706717" y="4703847"/>
                  <a:ext cx="2948883" cy="106409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8" name="Groep 7"/>
                <p:cNvGrpSpPr/>
                <p:nvPr/>
              </p:nvGrpSpPr>
              <p:grpSpPr>
                <a:xfrm>
                  <a:off x="3044066" y="5235725"/>
                  <a:ext cx="2107965" cy="765586"/>
                  <a:chOff x="5564346" y="4939536"/>
                  <a:chExt cx="2107965" cy="765586"/>
                </a:xfrm>
              </p:grpSpPr>
              <p:grpSp>
                <p:nvGrpSpPr>
                  <p:cNvPr id="5" name="Groep 4"/>
                  <p:cNvGrpSpPr/>
                  <p:nvPr/>
                </p:nvGrpSpPr>
                <p:grpSpPr>
                  <a:xfrm>
                    <a:off x="5564346" y="5181902"/>
                    <a:ext cx="464694" cy="523220"/>
                    <a:chOff x="2958414" y="5003977"/>
                    <a:chExt cx="464694" cy="523220"/>
                  </a:xfrm>
                </p:grpSpPr>
                <p:sp>
                  <p:nvSpPr>
                    <p:cNvPr id="4" name="Ovaal 3"/>
                    <p:cNvSpPr>
                      <a:spLocks noChangeAspect="1"/>
                    </p:cNvSpPr>
                    <p:nvPr/>
                  </p:nvSpPr>
                  <p:spPr>
                    <a:xfrm>
                      <a:off x="2958414" y="5036287"/>
                      <a:ext cx="464694" cy="46469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3" name="Tekstvak 2"/>
                    <p:cNvSpPr txBox="1"/>
                    <p:nvPr/>
                  </p:nvSpPr>
                  <p:spPr>
                    <a:xfrm>
                      <a:off x="2982714" y="5003977"/>
                      <a:ext cx="42351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p:txBody>
                </p:sp>
              </p:grpSp>
              <p:grpSp>
                <p:nvGrpSpPr>
                  <p:cNvPr id="7" name="Groep 6"/>
                  <p:cNvGrpSpPr/>
                  <p:nvPr/>
                </p:nvGrpSpPr>
                <p:grpSpPr>
                  <a:xfrm>
                    <a:off x="6736311" y="4939536"/>
                    <a:ext cx="936000" cy="658057"/>
                    <a:chOff x="6736311" y="4854675"/>
                    <a:chExt cx="936000" cy="658057"/>
                  </a:xfrm>
                </p:grpSpPr>
                <p:sp>
                  <p:nvSpPr>
                    <p:cNvPr id="32" name="Tekstvak 31"/>
                    <p:cNvSpPr txBox="1"/>
                    <p:nvPr/>
                  </p:nvSpPr>
                  <p:spPr>
                    <a:xfrm>
                      <a:off x="6991532" y="4854675"/>
                      <a:ext cx="40748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NL" sz="2400" dirty="0" smtClean="0"/>
                        <a:t>R</a:t>
                      </a:r>
                      <a:endParaRPr lang="nl-NL" sz="2400" dirty="0"/>
                    </a:p>
                  </p:txBody>
                </p:sp>
                <p:sp>
                  <p:nvSpPr>
                    <p:cNvPr id="6" name="Rechthoek 5"/>
                    <p:cNvSpPr/>
                    <p:nvPr/>
                  </p:nvSpPr>
                  <p:spPr>
                    <a:xfrm>
                      <a:off x="6736311" y="5260732"/>
                      <a:ext cx="936000" cy="252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</p:grpSp>
          <p:grpSp>
            <p:nvGrpSpPr>
              <p:cNvPr id="39" name="Groep 38"/>
              <p:cNvGrpSpPr/>
              <p:nvPr/>
            </p:nvGrpSpPr>
            <p:grpSpPr>
              <a:xfrm>
                <a:off x="6773184" y="3499085"/>
                <a:ext cx="89336" cy="360000"/>
                <a:chOff x="3682418" y="4090337"/>
                <a:chExt cx="89336" cy="360000"/>
              </a:xfrm>
            </p:grpSpPr>
            <p:cxnSp>
              <p:nvCxnSpPr>
                <p:cNvPr id="41" name="Rechte verbindingslijn 40"/>
                <p:cNvCxnSpPr/>
                <p:nvPr/>
              </p:nvCxnSpPr>
              <p:spPr>
                <a:xfrm>
                  <a:off x="3711672" y="4090337"/>
                  <a:ext cx="0" cy="360000"/>
                </a:xfrm>
                <a:prstGeom prst="line">
                  <a:avLst/>
                </a:prstGeom>
                <a:ln w="730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>
                <a:xfrm>
                  <a:off x="3682418" y="4090337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>
                <a:xfrm>
                  <a:off x="3771754" y="4149201"/>
                  <a:ext cx="0" cy="216000"/>
                </a:xfrm>
                <a:prstGeom prst="line">
                  <a:avLst/>
                </a:prstGeom>
                <a:ln w="539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Tekstvak 33"/>
            <p:cNvSpPr txBox="1"/>
            <p:nvPr/>
          </p:nvSpPr>
          <p:spPr>
            <a:xfrm>
              <a:off x="6829536" y="3228742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U</a:t>
              </a:r>
              <a:endParaRPr lang="nl-NL" sz="2800" dirty="0"/>
            </a:p>
          </p:txBody>
        </p:sp>
      </p:grp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2" y="-27384"/>
            <a:ext cx="9211543" cy="523220"/>
          </a:xfrm>
        </p:spPr>
        <p:txBody>
          <a:bodyPr anchor="t" anchorCtr="0">
            <a:spAutoFit/>
          </a:bodyPr>
          <a:lstStyle/>
          <a:p>
            <a:pPr algn="l" eaLnBrk="1" hangingPunct="1">
              <a:buClr>
                <a:srgbClr val="FF6600"/>
              </a:buClr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4/6: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wet van Ohm [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nl-NL" altLang="nl-NL" sz="2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9"/>
              <p:cNvSpPr>
                <a:spLocks noChangeArrowheads="1"/>
              </p:cNvSpPr>
              <p:nvPr/>
            </p:nvSpPr>
            <p:spPr bwMode="auto">
              <a:xfrm>
                <a:off x="-36513" y="1628800"/>
                <a:ext cx="5408803" cy="543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t" anchorCtr="0">
                <a:spAutoFit/>
              </a:bodyPr>
              <a:lstStyle>
                <a:lvl1pPr marL="187325" indent="-18732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301750" indent="-5334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94945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25209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30924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5496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40068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44640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9212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 wet van Ohm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luidt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3000" i="1">
                        <a:latin typeface="Cambria Math"/>
                      </a:rPr>
                      <m:t>I</m:t>
                    </m:r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.R →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3" y="1628800"/>
                <a:ext cx="5408803" cy="543354"/>
              </a:xfrm>
              <a:prstGeom prst="rect">
                <a:avLst/>
              </a:prstGeom>
              <a:blipFill rotWithShape="1">
                <a:blip r:embed="rId21"/>
                <a:stretch>
                  <a:fillRect l="-2255" t="-8989" b="-292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-36512" y="454084"/>
            <a:ext cx="9224942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spanning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verschillende</a:t>
            </a:r>
            <a:endParaRPr lang="en-US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weerstanden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aangesloten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stroomsterkte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gemeten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42"/>
              <p:cNvSpPr>
                <a:spLocks noChangeArrowheads="1"/>
              </p:cNvSpPr>
              <p:nvPr/>
            </p:nvSpPr>
            <p:spPr bwMode="auto">
              <a:xfrm>
                <a:off x="-36512" y="4097851"/>
                <a:ext cx="139620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187325" indent="-187325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301750" indent="-5334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949450" indent="-4572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25209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3092450" indent="-3810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35496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40068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44640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921250" indent="-381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FF6600"/>
                  </a:buClr>
                </a:pP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800" i="1">
                        <a:latin typeface="Cambria Math"/>
                      </a:rPr>
                      <m:t>I</m:t>
                    </m:r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=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4097851"/>
                <a:ext cx="1396206" cy="523220"/>
              </a:xfrm>
              <a:prstGeom prst="rect">
                <a:avLst/>
              </a:prstGeom>
              <a:blipFill rotWithShape="1">
                <a:blip r:embed="rId31"/>
                <a:stretch>
                  <a:fillRect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42"/>
          <p:cNvSpPr>
            <a:spLocks noChangeArrowheads="1"/>
          </p:cNvSpPr>
          <p:nvPr/>
        </p:nvSpPr>
        <p:spPr bwMode="auto">
          <a:xfrm>
            <a:off x="811817" y="4094960"/>
            <a:ext cx="684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-36512" y="3481844"/>
            <a:ext cx="9149449" cy="52322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standaardvorm wordt de wet van Ohm:</a:t>
            </a:r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-36512" y="5320424"/>
            <a:ext cx="255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= a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-36512" y="5786100"/>
            <a:ext cx="8640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44"/>
          <p:cNvSpPr>
            <a:spLocks noChangeArrowheads="1"/>
          </p:cNvSpPr>
          <p:nvPr/>
        </p:nvSpPr>
        <p:spPr bwMode="auto">
          <a:xfrm>
            <a:off x="2027010" y="5320424"/>
            <a:ext cx="7743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45"/>
          <p:cNvSpPr>
            <a:spLocks noChangeArrowheads="1"/>
          </p:cNvSpPr>
          <p:nvPr/>
        </p:nvSpPr>
        <p:spPr bwMode="auto">
          <a:xfrm>
            <a:off x="618874" y="5786100"/>
            <a:ext cx="531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7325" indent="-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-31895" y="2320271"/>
                <a:ext cx="843712" cy="523220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800" b="0" i="1">
                          <a:solidFill>
                            <a:schemeClr val="tx1"/>
                          </a:solidFill>
                          <a:latin typeface="Cambria Math"/>
                        </a:rPr>
                        <m:t>I</m:t>
                      </m:r>
                      <m:r>
                        <a:rPr lang="nl-NL" sz="2800" b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nl-NL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95" y="2320271"/>
                <a:ext cx="843712" cy="523220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/>
          <p:cNvSpPr txBox="1"/>
          <p:nvPr/>
        </p:nvSpPr>
        <p:spPr>
          <a:xfrm>
            <a:off x="1195161" y="2273876"/>
            <a:ext cx="716600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U</a:t>
            </a:r>
            <a:r>
              <a:rPr lang="nl-NL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endParaRPr lang="nl-NL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3" name="Actieknop: Verder of Volgende 2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-74612" y="538612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3200" dirty="0" smtClean="0"/>
              <a:t>Alleen voor vwo</a:t>
            </a:r>
            <a:endParaRPr lang="nl-NL" sz="3200" dirty="0"/>
          </a:p>
        </p:txBody>
      </p:sp>
      <p:sp>
        <p:nvSpPr>
          <p:cNvPr id="10" name="Tekstvak 9"/>
          <p:cNvSpPr txBox="1"/>
          <p:nvPr/>
        </p:nvSpPr>
        <p:spPr>
          <a:xfrm>
            <a:off x="8088010" y="6438527"/>
            <a:ext cx="104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sz="2400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20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5" grpId="0"/>
      <p:bldP spid="45" grpId="0"/>
      <p:bldP spid="47" grpId="0"/>
      <p:bldP spid="34818" grpId="0"/>
      <p:bldP spid="13" grpId="0"/>
      <p:bldP spid="15" grpId="0"/>
      <p:bldP spid="19" grpId="0"/>
      <p:bldP spid="20" grpId="0"/>
      <p:bldP spid="22" grpId="0"/>
      <p:bldP spid="26" grpId="0"/>
      <p:bldP spid="27" grpId="0"/>
      <p:bldP spid="28" grpId="0"/>
      <p:bldP spid="29" grpId="0"/>
      <p:bldP spid="33" grpId="0"/>
      <p:bldP spid="36" grpId="0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968"/>
            <a:ext cx="9144000" cy="540712"/>
          </a:xfrm>
        </p:spPr>
        <p:txBody>
          <a:bodyPr/>
          <a:lstStyle/>
          <a:p>
            <a:pPr algn="l" eaLnBrk="1" hangingPunct="1">
              <a:buClr>
                <a:srgbClr val="FF6600"/>
              </a:buClr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5/6: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wet van Ohm [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nl-NL" altLang="nl-NL" sz="2800" b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Group 7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9774697"/>
                  </p:ext>
                </p:extLst>
              </p:nvPr>
            </p:nvGraphicFramePr>
            <p:xfrm>
              <a:off x="179512" y="898841"/>
              <a:ext cx="2088232" cy="3772373"/>
            </p:xfrm>
            <a:graphic>
              <a:graphicData uri="http://schemas.openxmlformats.org/drawingml/2006/table">
                <a:tbl>
                  <a:tblPr/>
                  <a:tblGrid>
                    <a:gridCol w="963799"/>
                    <a:gridCol w="1124433"/>
                  </a:tblGrid>
                  <a:tr h="940141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nl-NL" sz="2800" i="1" smtClean="0">
                                  <a:latin typeface="Cambria Math"/>
                                </a:rPr>
                                <m:t>I</m:t>
                              </m:r>
                            </m:oMath>
                          </a14:m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0,65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0,28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0,07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Group 7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9774697"/>
                  </p:ext>
                </p:extLst>
              </p:nvPr>
            </p:nvGraphicFramePr>
            <p:xfrm>
              <a:off x="179512" y="898841"/>
              <a:ext cx="2088232" cy="3772373"/>
            </p:xfrm>
            <a:graphic>
              <a:graphicData uri="http://schemas.openxmlformats.org/drawingml/2006/table">
                <a:tbl>
                  <a:tblPr/>
                  <a:tblGrid>
                    <a:gridCol w="963799"/>
                    <a:gridCol w="1124433"/>
                  </a:tblGrid>
                  <a:tr h="103022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96216" t="-5917" r="-541" b="-279882"/>
                          </a:stretch>
                        </a:blipFill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0,65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0,28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4842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0,07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" name="Groep 2"/>
          <p:cNvGrpSpPr/>
          <p:nvPr/>
        </p:nvGrpSpPr>
        <p:grpSpPr>
          <a:xfrm>
            <a:off x="2615442" y="898840"/>
            <a:ext cx="6382943" cy="5122448"/>
            <a:chOff x="2615442" y="898840"/>
            <a:chExt cx="6382943" cy="512244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5" name="Grafiek 1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69448169"/>
                    </p:ext>
                  </p:extLst>
                </p:nvPr>
              </p:nvGraphicFramePr>
              <p:xfrm>
                <a:off x="2647948" y="898840"/>
                <a:ext cx="6350437" cy="512244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</mc:Choice>
          <mc:Fallback xmlns="">
            <p:graphicFrame>
              <p:nvGraphicFramePr>
                <p:cNvPr id="15" name="Grafiek 1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69448169"/>
                    </p:ext>
                  </p:extLst>
                </p:nvPr>
              </p:nvGraphicFramePr>
              <p:xfrm>
                <a:off x="2647948" y="898840"/>
                <a:ext cx="6350437" cy="512244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kstvak 4"/>
                <p:cNvSpPr txBox="1"/>
                <p:nvPr/>
              </p:nvSpPr>
              <p:spPr>
                <a:xfrm rot="16200000">
                  <a:off x="2157074" y="1439096"/>
                  <a:ext cx="1366562" cy="449825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2400" i="1">
                          <a:latin typeface="Cambria Math"/>
                        </a:rPr>
                        <m:t>I</m:t>
                      </m:r>
                    </m:oMath>
                  </a14:m>
                  <a:r>
                    <a:rPr lang="nl-NL" sz="2400" dirty="0">
                      <a:solidFill>
                        <a:srgbClr val="000000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nl-NL" sz="240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in</a:t>
                  </a:r>
                  <a:r>
                    <a:rPr lang="nl-NL" sz="2400" dirty="0">
                      <a:solidFill>
                        <a:srgbClr val="000000"/>
                      </a:solidFill>
                      <a:cs typeface="Times New Roman" panose="02020603050405020304" pitchFamily="18" charset="0"/>
                    </a:rPr>
                    <a:t> A</a:t>
                  </a:r>
                </a:p>
              </p:txBody>
            </p:sp>
          </mc:Choice>
          <mc:Fallback xmlns="">
            <p:sp>
              <p:nvSpPr>
                <p:cNvPr id="16" name="Tekstvak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57074" y="1439096"/>
                  <a:ext cx="1366562" cy="44982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9459" r="-33784" b="-1339"/>
                  </a:stretch>
                </a:blipFill>
                <a:ln w="9525" cmpd="sng">
                  <a:noFill/>
                </a:ln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kstvak 5"/>
            <p:cNvSpPr txBox="1"/>
            <p:nvPr/>
          </p:nvSpPr>
          <p:spPr>
            <a:xfrm>
              <a:off x="7308303" y="5482401"/>
              <a:ext cx="1301001" cy="43204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in </a:t>
              </a:r>
              <a:r>
                <a:rPr lang="nl-NL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</a:t>
              </a:r>
              <a:endPara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-36512" y="648974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3200" dirty="0" smtClean="0"/>
              <a:t>Alleen voor vwo</a:t>
            </a:r>
            <a:endParaRPr lang="nl-NL" sz="3200" dirty="0"/>
          </a:p>
        </p:txBody>
      </p:sp>
      <p:sp>
        <p:nvSpPr>
          <p:cNvPr id="10" name="Tekstvak 9"/>
          <p:cNvSpPr txBox="1"/>
          <p:nvPr/>
        </p:nvSpPr>
        <p:spPr>
          <a:xfrm>
            <a:off x="8088010" y="6438527"/>
            <a:ext cx="104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sz="2400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36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4061852" y="836712"/>
            <a:ext cx="4936534" cy="4176464"/>
            <a:chOff x="4061852" y="836712"/>
            <a:chExt cx="4936534" cy="3960440"/>
          </a:xfrm>
        </p:grpSpPr>
        <p:graphicFrame>
          <p:nvGraphicFramePr>
            <p:cNvPr id="13" name="Grafiek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41414212"/>
                </p:ext>
              </p:extLst>
            </p:nvPr>
          </p:nvGraphicFramePr>
          <p:xfrm>
            <a:off x="4139952" y="836712"/>
            <a:ext cx="4858434" cy="39258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kstvak 4"/>
            <p:cNvSpPr txBox="1"/>
            <p:nvPr/>
          </p:nvSpPr>
          <p:spPr>
            <a:xfrm rot="16200000">
              <a:off x="3805142" y="1165431"/>
              <a:ext cx="1029291" cy="51587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in A</a:t>
              </a:r>
            </a:p>
          </p:txBody>
        </p:sp>
        <p:sp>
          <p:nvSpPr>
            <p:cNvPr id="15" name="Tekstvak 5"/>
            <p:cNvSpPr txBox="1"/>
            <p:nvPr/>
          </p:nvSpPr>
          <p:spPr>
            <a:xfrm>
              <a:off x="7236296" y="4365104"/>
              <a:ext cx="1512168" cy="43204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nl-NL" sz="2400" baseline="30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r>
                <a:rPr lang="nl-NL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l-NL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</a:t>
              </a:r>
              <a:r>
                <a:rPr lang="nl-NL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</a:t>
              </a:r>
              <a:r>
                <a:rPr lang="nl-NL" sz="2400" baseline="30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-1</a:t>
              </a:r>
              <a:endParaRPr 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0" y="5912895"/>
            <a:ext cx="90638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proef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was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gebruikte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spanning 12 V.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bogen verbindingslijn 32"/>
          <p:cNvCxnSpPr/>
          <p:nvPr/>
        </p:nvCxnSpPr>
        <p:spPr>
          <a:xfrm rot="10800000" flipV="1">
            <a:off x="5322023" y="1159245"/>
            <a:ext cx="3283682" cy="2830771"/>
          </a:xfrm>
          <a:prstGeom prst="bentConnector3">
            <a:avLst>
              <a:gd name="adj1" fmla="val 541"/>
            </a:avLst>
          </a:prstGeom>
          <a:ln w="317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4061852" y="836712"/>
                <a:ext cx="3452232" cy="26008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lIns="36000" rIns="36000" rtlCol="0" anchor="t" anchorCtr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nl-NL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Voor een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800" i="0">
                        <a:latin typeface="Cambria Math"/>
                      </a:rPr>
                      <m:t>I</m:t>
                    </m:r>
                    <m:r>
                      <a:rPr lang="nl-NL" sz="2800" i="0">
                        <a:latin typeface="Cambria Math"/>
                      </a:rPr>
                      <m:t> </m:t>
                    </m:r>
                  </m:oMath>
                </a14:m>
                <a:r>
                  <a:rPr lang="nl-NL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600" i="1" dirty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i="1" dirty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R</m:t>
                            </m:r>
                          </m:den>
                        </m:f>
                      </m:e>
                    </m:box>
                  </m:oMath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nl-NL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l-NL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grafiek </a:t>
                </a:r>
                <a:r>
                  <a:rPr lang="nl-NL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moet je de tabel uitbreiden met een kolom met de waarden van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600" i="1" dirty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i="1" dirty="0"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600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R</m:t>
                            </m:r>
                          </m:den>
                        </m:f>
                      </m:e>
                    </m:box>
                  </m:oMath>
                </a14:m>
                <a:r>
                  <a:rPr lang="nl-NL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852" y="836712"/>
                <a:ext cx="3452232" cy="2600840"/>
              </a:xfrm>
              <a:prstGeom prst="rect">
                <a:avLst/>
              </a:prstGeom>
              <a:blipFill rotWithShape="1">
                <a:blip r:embed="rId3"/>
                <a:stretch>
                  <a:fillRect l="-1406" r="-4218" b="-1865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/>
          <p:cNvSpPr txBox="1"/>
          <p:nvPr/>
        </p:nvSpPr>
        <p:spPr>
          <a:xfrm>
            <a:off x="4061852" y="836712"/>
            <a:ext cx="3081905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36000" rIns="36000" rtlCol="0" anchor="t" anchorCtr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Bijvoorbeeld: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 = 10 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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→ 1/R = 1/10 = 0,10 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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-19336" y="5301208"/>
            <a:ext cx="1206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r.c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9" y="0"/>
            <a:ext cx="9139571" cy="548680"/>
          </a:xfrm>
        </p:spPr>
        <p:txBody>
          <a:bodyPr/>
          <a:lstStyle/>
          <a:p>
            <a:pPr algn="l" eaLnBrk="1" hangingPunct="1">
              <a:buClr>
                <a:srgbClr val="FF6600"/>
              </a:buClr>
            </a:pPr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krom naar recht 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6/6: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wet van Ohm [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Grou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5067511"/>
                  </p:ext>
                </p:extLst>
              </p:nvPr>
            </p:nvGraphicFramePr>
            <p:xfrm>
              <a:off x="180530" y="836712"/>
              <a:ext cx="3671389" cy="4135212"/>
            </p:xfrm>
            <a:graphic>
              <a:graphicData uri="http://schemas.openxmlformats.org/drawingml/2006/table">
                <a:tbl>
                  <a:tblPr/>
                  <a:tblGrid>
                    <a:gridCol w="1019135"/>
                    <a:gridCol w="1428137"/>
                    <a:gridCol w="1224117"/>
                  </a:tblGrid>
                  <a:tr h="96306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endParaRPr kumimoji="0" lang="nl-NL" altLang="nl-NL" sz="28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kumimoji="0" lang="en-US" altLang="nl-NL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 </a:t>
                          </a: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r>
                            <a:rPr kumimoji="0" lang="en-US" altLang="nl-NL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-1</a:t>
                          </a:r>
                          <a:endParaRPr kumimoji="0" lang="nl-NL" altLang="nl-NL" sz="28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nl-NL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</m:t>
                              </m:r>
                            </m:oMath>
                          </a14:m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7704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77049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0,65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0,28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0,07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Grou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5067511"/>
                  </p:ext>
                </p:extLst>
              </p:nvPr>
            </p:nvGraphicFramePr>
            <p:xfrm>
              <a:off x="180530" y="836712"/>
              <a:ext cx="3671389" cy="4135212"/>
            </p:xfrm>
            <a:graphic>
              <a:graphicData uri="http://schemas.openxmlformats.org/drawingml/2006/table">
                <a:tbl>
                  <a:tblPr/>
                  <a:tblGrid>
                    <a:gridCol w="1019135"/>
                    <a:gridCol w="1428137"/>
                    <a:gridCol w="1224117"/>
                  </a:tblGrid>
                  <a:tr h="103021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 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endParaRPr kumimoji="0" lang="nl-NL" altLang="nl-NL" sz="28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kumimoji="0" lang="en-US" altLang="nl-NL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 </a:t>
                          </a: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</a:t>
                          </a:r>
                          <a:r>
                            <a:rPr kumimoji="0" lang="en-US" altLang="nl-NL" sz="28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Symbol"/>
                            </a:rPr>
                            <a:t>-1</a:t>
                          </a:r>
                          <a:endParaRPr kumimoji="0" lang="nl-NL" altLang="nl-NL" sz="28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8"/>
                          <a:stretch>
                            <a:fillRect l="-209950" t="-5917" b="-301775"/>
                          </a:stretch>
                        </a:blipFill>
                      </a:tcPr>
                    </a:tc>
                  </a:tr>
                  <a:tr h="51816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1,15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51816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0,65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0,28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0,18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8955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160</a:t>
                          </a: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nl-NL" altLang="nl-NL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nl-NL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0,07</a:t>
                          </a:r>
                        </a:p>
                      </a:txBody>
                      <a:tcPr marT="45722" marB="45722" horzOverflow="overflow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907807" y="5301208"/>
            <a:ext cx="29806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(1,17-0,02)A /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4747620" y="5301208"/>
            <a:ext cx="2212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11,5 A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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3132372" y="5301208"/>
            <a:ext cx="2088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0,10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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6454002" y="5301208"/>
            <a:ext cx="641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7031018" y="5301208"/>
            <a:ext cx="5175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D8F67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146242" y="1876812"/>
            <a:ext cx="14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0,10</a:t>
            </a:r>
            <a:endParaRPr 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146242" y="2389455"/>
            <a:ext cx="14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0,050</a:t>
            </a:r>
            <a:endParaRPr 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146242" y="2909658"/>
            <a:ext cx="14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0,025</a:t>
            </a:r>
            <a:endParaRPr 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145223" y="3613688"/>
            <a:ext cx="14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0,0125</a:t>
            </a:r>
            <a:endParaRPr 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1149036" y="4310244"/>
            <a:ext cx="14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0,00625</a:t>
            </a:r>
            <a:endParaRPr 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ctieknop: Verder of Volgende 28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-78804" y="648974"/>
            <a:ext cx="9297525" cy="640364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Alleen voor vwo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89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 animBg="1"/>
      <p:bldP spid="32" grpId="0" animBg="1"/>
      <p:bldP spid="16" grpId="0" autoUpdateAnimBg="0"/>
      <p:bldP spid="38914" grpId="0" autoUpdateAnimBg="0"/>
      <p:bldP spid="17" grpId="0"/>
      <p:bldP spid="18" grpId="0"/>
      <p:bldP spid="19" grpId="0"/>
      <p:bldP spid="20" grpId="0"/>
      <p:bldP spid="21" grpId="0"/>
      <p:bldP spid="3" grpId="0"/>
      <p:bldP spid="24" grpId="0"/>
      <p:bldP spid="25" grpId="0"/>
      <p:bldP spid="26" grpId="0"/>
      <p:bldP spid="27" grpId="0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hoek 17"/>
              <p:cNvSpPr/>
              <p:nvPr/>
            </p:nvSpPr>
            <p:spPr>
              <a:xfrm>
                <a:off x="-36000" y="1007288"/>
                <a:ext cx="9180000" cy="1740669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pPr indent="268288"/>
                <a:r>
                  <a:rPr lang="nl-NL" sz="2000" dirty="0" smtClean="0"/>
                  <a:t>Je kunt ze afleiden m.b.v. een formule. Bijvoorbeeld: Het </a:t>
                </a:r>
                <a:r>
                  <a:rPr lang="nl-NL" sz="2000" dirty="0"/>
                  <a:t>tempo waarin </a:t>
                </a:r>
                <a:r>
                  <a:rPr lang="nl-NL" sz="2000" dirty="0" smtClean="0"/>
                  <a:t>de</a:t>
                </a:r>
              </a:p>
              <a:p>
                <a:pPr indent="268288"/>
                <a:r>
                  <a:rPr lang="nl-NL" sz="2000" dirty="0" smtClean="0"/>
                  <a:t>snelheid </a:t>
                </a:r>
                <a:r>
                  <a:rPr lang="nl-NL" sz="2000" dirty="0"/>
                  <a:t>van een auto </a:t>
                </a:r>
                <a:r>
                  <a:rPr lang="nl-NL" sz="2000" dirty="0"/>
                  <a:t>toeneemt bereken je met  a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nl-NL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/>
                          </a:rPr>
                          <m:t>2</m:t>
                        </m:r>
                        <m:r>
                          <a:rPr lang="nl-NL" sz="2000" i="1">
                            <a:latin typeface="Cambria Math"/>
                          </a:rPr>
                          <m:t>𝑙</m:t>
                        </m:r>
                      </m:num>
                      <m:den>
                        <m:sSup>
                          <m:sSupPr>
                            <m:ctrlPr>
                              <a:rPr lang="nl-NL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nl-NL" sz="2000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nl-NL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nl-NL" sz="2000" b="0" i="1" dirty="0" smtClean="0">
                        <a:latin typeface="Cambria Math"/>
                      </a:rPr>
                      <m:t> .  </m:t>
                    </m:r>
                    <m:r>
                      <a:rPr lang="nl-NL" sz="2000" i="1">
                        <a:latin typeface="Cambria Math"/>
                      </a:rPr>
                      <m:t>𝑙</m:t>
                    </m:r>
                  </m:oMath>
                </a14:m>
                <a:r>
                  <a:rPr lang="nl-NL" sz="2000" dirty="0"/>
                  <a:t> is de afstand</a:t>
                </a:r>
                <a:r>
                  <a:rPr lang="nl-NL" sz="2000" dirty="0" smtClean="0"/>
                  <a:t>.</a:t>
                </a:r>
              </a:p>
              <a:p>
                <a:pPr indent="268288"/>
                <a:r>
                  <a:rPr lang="nl-NL" sz="2000" dirty="0" smtClean="0"/>
                  <a:t>Bepaal </a:t>
                </a:r>
                <a:r>
                  <a:rPr lang="nl-NL" sz="2000" dirty="0"/>
                  <a:t>de eenheid van a.</a:t>
                </a:r>
              </a:p>
              <a:p>
                <a:pPr indent="268288"/>
                <a:r>
                  <a:rPr lang="nl-NL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[a]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][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nl-NL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nl-NL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nl-NL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nl-NL" sz="24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sz="2400" i="1">
                        <a:latin typeface="Cambria Math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nl-NL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i="1">
                            <a:latin typeface="Cambria Math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nl-NL" sz="2400" i="1">
                            <a:latin typeface="Cambria Math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nl-NL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hthoe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000" y="1007288"/>
                <a:ext cx="9180000" cy="1740669"/>
              </a:xfrm>
              <a:prstGeom prst="rect">
                <a:avLst/>
              </a:prstGeom>
              <a:blipFill rotWithShape="1">
                <a:blip r:embed="rId2"/>
                <a:stretch>
                  <a:fillRect t="-139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6000" y="6401"/>
            <a:ext cx="9180000" cy="400110"/>
          </a:xfrm>
        </p:spPr>
        <p:txBody>
          <a:bodyPr anchor="t" anchorCtr="0">
            <a:spAutoFit/>
          </a:bodyPr>
          <a:lstStyle/>
          <a:p>
            <a:pPr algn="l"/>
            <a:r>
              <a:rPr lang="nl-NL" sz="2000" dirty="0" smtClean="0">
                <a:solidFill>
                  <a:srgbClr val="FF0000"/>
                </a:solidFill>
              </a:rPr>
              <a:t>Samenvatting 1/2.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-36000" y="340030"/>
            <a:ext cx="4624984" cy="40011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Grondeenheden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zijn: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s, m, K, kg, A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hthoek 6"/>
          <p:cNvSpPr/>
          <p:nvPr/>
        </p:nvSpPr>
        <p:spPr>
          <a:xfrm>
            <a:off x="-36000" y="673659"/>
            <a:ext cx="9180000" cy="400110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Afgeleide </a:t>
            </a:r>
            <a:r>
              <a:rPr lang="nl-N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eenheden </a:t>
            </a:r>
            <a:r>
              <a:rPr lang="nl-N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zijn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min., h,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m/s, kg/m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enz..</a:t>
            </a:r>
            <a:endParaRPr lang="nl-NL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36000" y="2681476"/>
            <a:ext cx="9180000" cy="400110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Voorvoegsels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, bijv.: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m = 10</a:t>
            </a:r>
            <a:r>
              <a:rPr lang="nl-NL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m,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 = 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m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2000" kern="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m = 10</a:t>
            </a:r>
            <a:r>
              <a:rPr lang="nl-NL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-6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" name="Rechthoek 8"/>
          <p:cNvSpPr/>
          <p:nvPr/>
        </p:nvSpPr>
        <p:spPr>
          <a:xfrm>
            <a:off x="-36000" y="3015105"/>
            <a:ext cx="9180000" cy="1938992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Rekenen met machten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van 10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6.10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3+6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(exponenten optellen).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= 2.10</a:t>
            </a:r>
            <a:r>
              <a:rPr lang="nl-NL" sz="2000" kern="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(exponenten aftrekken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3-3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 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nl-NL" sz="20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en 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/x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= x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indent="266700"/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kg.1//m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 kg.m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kg.m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0-3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kg.m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dus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kg.m</a:t>
            </a:r>
            <a:r>
              <a:rPr lang="nl-NL" sz="2000" kern="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nl-NL" sz="2000" kern="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-36000" y="4887616"/>
            <a:ext cx="9180000" cy="1015663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Wetenschappelijke </a:t>
            </a:r>
            <a:r>
              <a:rPr lang="nl-N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notatie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Eén cijfer voor de komma maal een macht van 10.</a:t>
            </a:r>
          </a:p>
          <a:p>
            <a:pPr indent="268288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300 =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3,00.10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indent="268288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0,030 =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3,0.10</a:t>
            </a:r>
            <a:r>
              <a:rPr lang="nl-NL" sz="20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000" kern="0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-36000" y="5836796"/>
            <a:ext cx="9180000" cy="1015663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Meetonzekerheid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266700"/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Op een </a:t>
            </a:r>
            <a:r>
              <a:rPr lang="nl-NL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lineaal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is een schaaldeel (meestal) 1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mm.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Tienden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van een schaaldeel schatten </a:t>
            </a:r>
            <a:r>
              <a:rPr lang="nl-NL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alt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ℓ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= 68,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mm.</a:t>
            </a: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311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2509" y="-27384"/>
            <a:ext cx="9180000" cy="400110"/>
          </a:xfrm>
        </p:spPr>
        <p:txBody>
          <a:bodyPr anchor="t" anchorCtr="0">
            <a:spAutoFit/>
          </a:bodyPr>
          <a:lstStyle/>
          <a:p>
            <a:pPr algn="l"/>
            <a:r>
              <a:rPr lang="nl-NL" sz="2000" dirty="0" smtClean="0">
                <a:solidFill>
                  <a:srgbClr val="FF0000"/>
                </a:solidFill>
              </a:rPr>
              <a:t>Samenvatting 2/2.</a:t>
            </a:r>
            <a:endParaRPr lang="nl-NL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hoek 11"/>
              <p:cNvSpPr/>
              <p:nvPr/>
            </p:nvSpPr>
            <p:spPr>
              <a:xfrm>
                <a:off x="-22509" y="4603372"/>
                <a:ext cx="9236918" cy="2222019"/>
              </a:xfrm>
              <a:prstGeom prst="rect">
                <a:avLst/>
              </a:prstGeom>
            </p:spPr>
            <p:txBody>
              <a:bodyPr wrap="square" lIns="36000" anchor="t" anchorCtr="0">
                <a:spAutoFit/>
              </a:bodyPr>
              <a:lstStyle/>
              <a:p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10. </a:t>
                </a:r>
                <a:r>
                  <a:rPr lang="nl-NL" sz="2000" b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Formule, grafiekvorm en r.c.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Schrijf de formule in de standaardvorm y = </a:t>
                </a:r>
                <a:r>
                  <a:rPr lang="nl-NL" sz="2000" kern="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nl-NL" sz="2000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.x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lang="nl-NL" sz="2000" kern="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nl-NL" sz="2000" kern="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en </a:t>
                </a:r>
                <a:r>
                  <a:rPr lang="nl-NL" sz="2000" kern="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constanten).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Bijvoorbeeld: De hoogte (h) van de duikplank bepaalt de snelheid (v)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waarmee je in het water komt. In formule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400" b="0" i="0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nl-NL" sz="2400" i="0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box>
                      <m:boxPr>
                        <m:ctrlPr>
                          <a:rPr lang="nl-NL" sz="2400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2400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sz="2400" b="0" i="0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nl-NL" sz="2400" b="0" i="0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nl-NL" sz="2400" b="0" i="0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g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nl-NL" sz="2400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400" b="0" i="0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e>
                      <m:sup>
                        <m:r>
                          <a:rPr lang="nl-NL" sz="2400" b="0" i="0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400" kern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Als je h tegen v uit zet krijg je een parabool (tweedegraads functie)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Als je h tegen v</a:t>
                </a:r>
                <a:r>
                  <a:rPr lang="nl-NL" sz="2000" kern="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uitzet krijg je een rechte met een r.c. </a:t>
                </a:r>
                <a14:m>
                  <m:oMath xmlns:m="http://schemas.openxmlformats.org/officeDocument/2006/math">
                    <m:r>
                      <a:rPr lang="nl-NL" sz="2400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box>
                      <m:boxPr>
                        <m:ctrlPr>
                          <a:rPr lang="nl-NL" sz="2400" i="1" kern="0" smtClean="0">
                            <a:solidFill>
                              <a:srgbClr val="0070C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2400" i="1" ker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sz="2400" ker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nl-NL" sz="2400" ker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nl-NL" sz="2400" ker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g</m:t>
                            </m:r>
                          </m:den>
                        </m:f>
                      </m:e>
                    </m:box>
                  </m:oMath>
                </a14:m>
                <a:endParaRPr lang="nl-NL" sz="24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hthoe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509" y="4603372"/>
                <a:ext cx="9236918" cy="2222019"/>
              </a:xfrm>
              <a:prstGeom prst="rect">
                <a:avLst/>
              </a:prstGeom>
              <a:blipFill rotWithShape="1">
                <a:blip r:embed="rId2"/>
                <a:stretch>
                  <a:fillRect l="-1253" t="-1096" b="-27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hoek 12"/>
          <p:cNvSpPr/>
          <p:nvPr/>
        </p:nvSpPr>
        <p:spPr>
          <a:xfrm>
            <a:off x="-22509" y="1518553"/>
            <a:ext cx="9180000" cy="283154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Afrondregels (vuistregels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nl-NL" sz="20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000" u="sng" kern="0" dirty="0">
                <a:latin typeface="Arial" panose="020B0604020202020204" pitchFamily="34" charset="0"/>
                <a:cs typeface="Arial" panose="020B0604020202020204" pitchFamily="34" charset="0"/>
              </a:rPr>
              <a:t>+ en –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afronden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op het 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kleinst aantal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decimalen:</a:t>
            </a:r>
          </a:p>
          <a:p>
            <a:pPr indent="441325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2,5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0,05 L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= (2,55) =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2,6 L </a:t>
            </a:r>
            <a:r>
              <a:rPr lang="nl-NL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decimaal).</a:t>
            </a:r>
          </a:p>
          <a:p>
            <a:pPr indent="266700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nl-NL" sz="20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000" u="sng" kern="0" dirty="0">
                <a:latin typeface="Arial" panose="020B0604020202020204" pitchFamily="34" charset="0"/>
                <a:cs typeface="Arial" panose="020B0604020202020204" pitchFamily="34" charset="0"/>
              </a:rPr>
              <a:t>x en :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 afronden op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het kleinst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aantal </a:t>
            </a:r>
            <a:r>
              <a:rPr lang="nl-NL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cijfers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41325"/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2,000 . 3,00.10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/0,020 = 3.10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3,0.10</a:t>
            </a:r>
            <a:r>
              <a:rPr lang="nl-NL" sz="20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m/s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nl-NL" sz="2000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cijfers)</a:t>
            </a:r>
          </a:p>
          <a:p>
            <a:pPr indent="268288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nl-NL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</a:rPr>
              <a:t>een mix van +/- en x/: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gebruik je de afrondregels voor x/:</a:t>
            </a:r>
          </a:p>
          <a:p>
            <a:pPr indent="441325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(400+100)/200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2,50 (3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. cijfers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268288"/>
            <a:r>
              <a:rPr lang="nl-NL" sz="2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• Tussenantwoorden niet afronden.</a:t>
            </a:r>
          </a:p>
          <a:p>
            <a:pPr indent="441325"/>
            <a:r>
              <a:rPr lang="nl-NL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Dus niet (1,9+3)/2,0 = 4,9/2,0 = </a:t>
            </a:r>
            <a:r>
              <a:rPr lang="nl-NL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  <a:r>
              <a:rPr lang="nl-NL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/2,0 = 2,5 = 3 maar (1,9+3)/</a:t>
            </a:r>
            <a:r>
              <a:rPr 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2,0 = </a:t>
            </a:r>
            <a:r>
              <a:rPr lang="nl-NL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4,9/2,0 = 2,45 = 2</a:t>
            </a:r>
            <a:endParaRPr lang="nl-NL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-22509" y="4292069"/>
            <a:ext cx="9180000" cy="400110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steilheid </a:t>
            </a:r>
            <a:r>
              <a:rPr lang="nl-N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of r.c.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</a:rPr>
              <a:t>bereken je met </a:t>
            </a:r>
            <a:r>
              <a:rPr lang="nl-NL" sz="2000" kern="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y/x. Met een </a:t>
            </a:r>
            <a:r>
              <a:rPr lang="nl-NL" sz="2000" kern="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eenheid! [rc] = [y]/[x].</a:t>
            </a:r>
            <a:endParaRPr lang="nl-NL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hoek 17"/>
              <p:cNvSpPr/>
              <p:nvPr/>
            </p:nvSpPr>
            <p:spPr>
              <a:xfrm>
                <a:off x="-22509" y="283920"/>
                <a:ext cx="9236918" cy="1323439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 </a:t>
                </a:r>
                <a:r>
                  <a:rPr lang="nl-NL" sz="2000" b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Decimalen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 aantal 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cijfers achter de komma: 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0,0035 heeft 4 decimalen.</a:t>
                </a:r>
              </a:p>
              <a:p>
                <a:pPr indent="266700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</a:t>
                </a:r>
                <a:r>
                  <a:rPr lang="nl-NL" sz="2000" b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Significante </a:t>
                </a:r>
                <a:r>
                  <a:rPr lang="nl-NL" sz="2000" b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cijfers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: aantal cijfers als je de komma, nullen er voor en 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</a:t>
                </a:r>
              </a:p>
              <a:p>
                <a:pPr indent="441325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macht van 10 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weg laat: 0,0</a:t>
                </a:r>
                <a:r>
                  <a:rPr lang="nl-NL" sz="2000" kern="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.10</a:t>
                </a:r>
                <a:r>
                  <a:rPr lang="nl-NL" sz="2000" kern="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nl-NL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heeft 2 significante cijfers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indent="266700"/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• Je mag het aantal significante cijfers niet veranderen: 2.10</a:t>
                </a:r>
                <a:r>
                  <a:rPr lang="nl-NL" sz="2000" kern="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2000" i="1" kern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≠</m:t>
                    </m:r>
                  </m:oMath>
                </a14:m>
                <a:r>
                  <a:rPr lang="nl-NL" sz="20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2000</a:t>
                </a:r>
                <a:endParaRPr lang="nl-NL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hthoe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509" y="283920"/>
                <a:ext cx="9236918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660" t="-1843" b="-78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/>
          <p:cNvSpPr txBox="1"/>
          <p:nvPr/>
        </p:nvSpPr>
        <p:spPr>
          <a:xfrm>
            <a:off x="-85481" y="4693612"/>
            <a:ext cx="9297525" cy="21643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txBody>
          <a:bodyPr wrap="square" rtlCol="0" anchor="ctr" anchorCtr="1">
            <a:no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Alleen voor vwo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385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8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8088010" y="6438527"/>
            <a:ext cx="104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sz="2400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</a:t>
            </a:r>
            <a:r>
              <a:rPr lang="nl-NL" altLang="nl-N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altLang="nl-N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228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448" y="1"/>
            <a:ext cx="9130601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Afgeleide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1/2: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172316" y="4085825"/>
            <a:ext cx="21060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kg/m</a:t>
            </a:r>
            <a:r>
              <a:rPr lang="en-US" altLang="nl-NL" sz="3600" baseline="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 </a:t>
            </a:r>
            <a:r>
              <a:rPr lang="en-US" altLang="nl-NL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</a:t>
            </a:r>
            <a:endParaRPr lang="nl-NL" altLang="nl-NL" sz="36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-5448" y="3361880"/>
            <a:ext cx="3725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kortweg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genoteerd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-5448" y="532005"/>
            <a:ext cx="9149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afgeleide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met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8137921" y="6485825"/>
            <a:ext cx="104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srgbClr val="808DA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solidFill>
                <a:srgbClr val="808DA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ctieknop: Verder of Volgende 3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-5448" y="1693953"/>
                <a:ext cx="1289135" cy="833626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r>
                  <a:rPr lang="el-GR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/>
                  </a:rPr>
                  <a:t>ρ</a:t>
                </a:r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3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48" y="1693953"/>
                <a:ext cx="1289135" cy="833626"/>
              </a:xfrm>
              <a:prstGeom prst="rect">
                <a:avLst/>
              </a:prstGeom>
              <a:blipFill rotWithShape="1">
                <a:blip r:embed="rId2"/>
                <a:stretch>
                  <a:fillRect l="-14151" t="-4380" b="-109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kstvak 41"/>
          <p:cNvSpPr txBox="1"/>
          <p:nvPr/>
        </p:nvSpPr>
        <p:spPr>
          <a:xfrm>
            <a:off x="-5448" y="2479667"/>
            <a:ext cx="356456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nl-NL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/>
              </a:rPr>
              <a:t>De eenheid van </a:t>
            </a:r>
            <a:r>
              <a:rPr lang="el-GR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/>
              </a:rPr>
              <a:t>ρ</a:t>
            </a:r>
            <a:r>
              <a:rPr lang="nl-NL" sz="32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/>
              </a:rPr>
              <a:t> =</a:t>
            </a:r>
            <a:endParaRPr lang="nl-NL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/>
              <p:cNvSpPr txBox="1"/>
              <p:nvPr/>
            </p:nvSpPr>
            <p:spPr>
              <a:xfrm>
                <a:off x="2123728" y="3956462"/>
                <a:ext cx="1130951" cy="905056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36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sz="3600" b="0" i="0" smtClean="0">
                            <a:latin typeface="Cambria Math"/>
                            <a:ea typeface="Cambria Math" panose="02040503050406030204" pitchFamily="18" charset="0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nl-NL" sz="36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3600" i="0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kstvak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956462"/>
                <a:ext cx="1130951" cy="9050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/>
              <p:cNvSpPr txBox="1"/>
              <p:nvPr/>
            </p:nvSpPr>
            <p:spPr>
              <a:xfrm>
                <a:off x="4932040" y="4085825"/>
                <a:ext cx="1600053" cy="646331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36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nl-NL" sz="3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kgm</m:t>
                          </m:r>
                        </m:e>
                        <m:sup>
                          <m:r>
                            <a:rPr lang="nl-NL" sz="3600" b="0" i="0" smtClean="0">
                              <a:latin typeface="Cambria Math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kstvak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085825"/>
                <a:ext cx="160005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3480288" y="2420888"/>
                <a:ext cx="2637260" cy="775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nl-NL" sz="3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nl-NL" sz="3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eenheid</m:t>
                              </m:r>
                              <m: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van</m:t>
                              </m:r>
                              <m: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eenheid</m:t>
                              </m:r>
                              <m: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nl-NL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vanV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288" y="2420888"/>
                <a:ext cx="2637260" cy="7756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3646354" y="3212976"/>
                <a:ext cx="1795684" cy="784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36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ρ</m:t>
                    </m:r>
                    <m:r>
                      <a:rPr lang="nl-NL" sz="3600" b="0" i="0" smtClean="0">
                        <a:latin typeface="Cambria Math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nl-NL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nl-NL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nl-NL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e>
                    </m:box>
                  </m:oMath>
                </a14:m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354" y="3212976"/>
                <a:ext cx="1795684" cy="784446"/>
              </a:xfrm>
              <a:prstGeom prst="rect">
                <a:avLst/>
              </a:prstGeom>
              <a:blipFill rotWithShape="1">
                <a:blip r:embed="rId6"/>
                <a:stretch>
                  <a:fillRect l="-10169" t="-10078" b="-1240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-1346" y="4054529"/>
                <a:ext cx="2241319" cy="784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36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ρ</m:t>
                    </m:r>
                    <m:r>
                      <a:rPr lang="nl-NL" sz="3600" b="0" i="0" smtClean="0">
                        <a:latin typeface="Cambria Math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nl-NL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nl-NL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nl-NL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V</m:t>
                            </m:r>
                            <m:r>
                              <a:rPr lang="nl-NL" sz="36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e>
                    </m:box>
                  </m:oMath>
                </a14:m>
                <a:r>
                  <a:rPr lang="nl-NL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endParaRPr lang="nl-N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46" y="4054529"/>
                <a:ext cx="2241319" cy="784446"/>
              </a:xfrm>
              <a:prstGeom prst="rect">
                <a:avLst/>
              </a:prstGeom>
              <a:blipFill rotWithShape="1">
                <a:blip r:embed="rId7"/>
                <a:stretch>
                  <a:fillRect l="-8447" t="-10078" r="-7357" b="-1240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-5449" y="1112979"/>
            <a:ext cx="91355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Bijvoorbeeld</a:t>
            </a:r>
            <a:r>
              <a:rPr lang="en-US" alt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349685" y="1844824"/>
            <a:ext cx="448247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grootheden m en V moet je kennen met de bijbehorende SI-grondeenheid!</a:t>
            </a:r>
            <a:endParaRPr lang="nl-NL" alt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810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0" grpId="0"/>
      <p:bldP spid="4113" grpId="0"/>
      <p:bldP spid="16" grpId="0" autoUpdateAnimBg="0"/>
      <p:bldP spid="2" grpId="0"/>
      <p:bldP spid="42" grpId="0"/>
      <p:bldP spid="50" grpId="0"/>
      <p:bldP spid="51" grpId="0"/>
      <p:bldP spid="4" grpId="0"/>
      <p:bldP spid="18" grpId="0"/>
      <p:bldP spid="20" grpId="0"/>
      <p:bldP spid="21" grpId="0" autoUpdateAnimBg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600237" y="3863888"/>
            <a:ext cx="20620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kg/s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676034"/>
            <a:ext cx="91596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Bepaal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 SI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van D met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8101409" y="6488668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0" y="1259816"/>
            <a:ext cx="2699792" cy="836383"/>
            <a:chOff x="0" y="1259816"/>
            <a:chExt cx="2699792" cy="836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hthoek 1"/>
                <p:cNvSpPr/>
                <p:nvPr/>
              </p:nvSpPr>
              <p:spPr>
                <a:xfrm>
                  <a:off x="1286456" y="1259816"/>
                  <a:ext cx="1413336" cy="836383"/>
                </a:xfrm>
                <a:prstGeom prst="rect">
                  <a:avLst/>
                </a:prstGeom>
              </p:spPr>
              <p:txBody>
                <a:bodyPr wrap="none" anchor="t" anchorCtr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nl-NL" altLang="nl-NL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nl-NL" altLang="nl-NL" sz="28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nl-NL" altLang="nl-NL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altLang="nl-NL" sz="2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m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altLang="nl-NL" sz="28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</m:t>
                            </m:r>
                          </m:den>
                        </m:f>
                      </m:oMath>
                    </m:oMathPara>
                  </a14:m>
                  <a:endParaRPr lang="nl-NL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" name="Rechthoek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6456" y="1259816"/>
                  <a:ext cx="1413336" cy="83638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Rechthoek 3"/>
            <p:cNvSpPr/>
            <p:nvPr/>
          </p:nvSpPr>
          <p:spPr>
            <a:xfrm>
              <a:off x="0" y="1409211"/>
              <a:ext cx="1484702" cy="523220"/>
            </a:xfrm>
            <a:prstGeom prst="rect">
              <a:avLst/>
            </a:prstGeom>
          </p:spPr>
          <p:txBody>
            <a:bodyPr wrap="none"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formule</a:t>
              </a: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-9216" y="2708920"/>
            <a:ext cx="28151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2771800" y="2515484"/>
            <a:ext cx="2545890" cy="912043"/>
            <a:chOff x="2771800" y="2515484"/>
            <a:chExt cx="2545890" cy="912043"/>
          </a:xfrm>
        </p:grpSpPr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870686" y="2904307"/>
              <a:ext cx="234551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eenheid</a:t>
              </a: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 van 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771800" y="2515484"/>
              <a:ext cx="25458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eenheid</a:t>
              </a: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 van 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Rechte verbindingslijn 5"/>
            <p:cNvCxnSpPr/>
            <p:nvPr/>
          </p:nvCxnSpPr>
          <p:spPr>
            <a:xfrm>
              <a:off x="2855549" y="2976783"/>
              <a:ext cx="237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2058427" y="4019523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960106" y="3599781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2089906" y="4133314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ep 14"/>
          <p:cNvGrpSpPr/>
          <p:nvPr/>
        </p:nvGrpSpPr>
        <p:grpSpPr>
          <a:xfrm>
            <a:off x="107504" y="3573016"/>
            <a:ext cx="1830992" cy="1045164"/>
            <a:chOff x="84512" y="5165755"/>
            <a:chExt cx="1991089" cy="1045164"/>
          </a:xfrm>
        </p:grpSpPr>
        <p:grpSp>
          <p:nvGrpSpPr>
            <p:cNvPr id="48" name="Groep 47"/>
            <p:cNvGrpSpPr/>
            <p:nvPr/>
          </p:nvGrpSpPr>
          <p:grpSpPr>
            <a:xfrm>
              <a:off x="1049170" y="5165755"/>
              <a:ext cx="683200" cy="1045164"/>
              <a:chOff x="4966398" y="4445675"/>
              <a:chExt cx="683200" cy="1045164"/>
            </a:xfrm>
          </p:grpSpPr>
          <p:sp>
            <p:nvSpPr>
              <p:cNvPr id="50" name="Text Box 8"/>
              <p:cNvSpPr txBox="1">
                <a:spLocks noChangeArrowheads="1"/>
              </p:cNvSpPr>
              <p:nvPr/>
            </p:nvSpPr>
            <p:spPr bwMode="auto">
              <a:xfrm>
                <a:off x="5040355" y="4967619"/>
                <a:ext cx="482823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[t]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 Box 8"/>
              <p:cNvSpPr txBox="1">
                <a:spLocks noChangeArrowheads="1"/>
              </p:cNvSpPr>
              <p:nvPr/>
            </p:nvSpPr>
            <p:spPr bwMode="auto">
              <a:xfrm>
                <a:off x="4966398" y="4445675"/>
                <a:ext cx="6832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[m]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2" name="Rechte verbindingslijn 51"/>
              <p:cNvCxnSpPr/>
              <p:nvPr/>
            </p:nvCxnSpPr>
            <p:spPr>
              <a:xfrm>
                <a:off x="5004969" y="5008563"/>
                <a:ext cx="576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hthoek 48"/>
            <p:cNvSpPr/>
            <p:nvPr/>
          </p:nvSpPr>
          <p:spPr>
            <a:xfrm>
              <a:off x="84512" y="5429025"/>
              <a:ext cx="952505" cy="523220"/>
            </a:xfrm>
            <a:prstGeom prst="rect">
              <a:avLst/>
            </a:prstGeom>
          </p:spPr>
          <p:txBody>
            <a:bodyPr wrap="none"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[D] =</a:t>
              </a:r>
              <a:endParaRPr 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1680933" y="5434107"/>
              <a:ext cx="394668" cy="523220"/>
            </a:xfrm>
            <a:prstGeom prst="rect">
              <a:avLst/>
            </a:prstGeom>
          </p:spPr>
          <p:txBody>
            <a:bodyPr wrap="none"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011447" y="3866160"/>
            <a:ext cx="20620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kgs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-39849" y="0"/>
            <a:ext cx="9199518" cy="523220"/>
          </a:xfrm>
        </p:spPr>
        <p:txBody>
          <a:bodyPr anchor="t" anchorCtr="0">
            <a:spAutoFit/>
          </a:bodyPr>
          <a:lstStyle/>
          <a:p>
            <a:pPr lvl="0" algn="l" eaLnBrk="1" hangingPunct="1"/>
            <a:r>
              <a:rPr lang="en-US" altLang="nl-NL" sz="28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Afgeleide</a:t>
            </a:r>
            <a:r>
              <a:rPr lang="en-US" altLang="nl-NL" sz="28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nl-NL" sz="2800" kern="1200" dirty="0" err="1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eenheden</a:t>
            </a:r>
            <a:r>
              <a:rPr lang="en-US" altLang="nl-NL" sz="28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2/2: </a:t>
            </a:r>
            <a:r>
              <a:rPr lang="en-US" altLang="nl-NL" sz="2800" kern="1200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voorbeeld</a:t>
            </a:r>
            <a:r>
              <a:rPr lang="en-US" altLang="nl-NL" sz="2800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ctieknop: Verder of Volgende 3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2825831" y="1364575"/>
            <a:ext cx="4482473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Wel moet je de grootheden m en t met de bijbehorende SI-grondeenheid kennen!</a:t>
            </a:r>
            <a:endParaRPr lang="nl-NL" alt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2816887" y="1372300"/>
            <a:ext cx="448247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Je hoeft niet te weten wat D is om de vraag te beantwoorden!</a:t>
            </a:r>
            <a:endParaRPr lang="nl-NL" alt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33768" y="4652029"/>
            <a:ext cx="401352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 heet debiet en geeft aan hoeveel kg er per seconde door bijvoorbeeld een pijp of rivier stroomt).</a:t>
            </a:r>
            <a:endParaRPr lang="nl-NL" altLang="nl-NL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2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90" grpId="0" autoUpdateAnimBg="0"/>
      <p:bldP spid="24" grpId="0" autoUpdateAnimBg="0"/>
      <p:bldP spid="33" grpId="0"/>
      <p:bldP spid="34" grpId="0"/>
      <p:bldP spid="32" grpId="0"/>
      <p:bldP spid="3" grpId="0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957582" y="1898916"/>
            <a:ext cx="2664296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nl-NL" sz="2800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en-US" altLang="nl-NL" sz="2800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0" y="1898916"/>
            <a:ext cx="2636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2,50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992"/>
            <a:ext cx="7236296" cy="523220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Eenheden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omrekenen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2" y="1303515"/>
            <a:ext cx="8383992" cy="437043"/>
          </a:xfrm>
        </p:spPr>
        <p:txBody>
          <a:bodyPr anchor="t" anchorCtr="0">
            <a:spAutoFit/>
          </a:bodyPr>
          <a:lstStyle/>
          <a:p>
            <a:pPr marL="609600" indent="-609600" algn="l" eaLnBrk="1" hangingPunct="1">
              <a:lnSpc>
                <a:spcPct val="80000"/>
              </a:lnSpc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eerst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teller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noemer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omrekenen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887" y="620688"/>
            <a:ext cx="913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2,50 kg/m</a:t>
            </a:r>
            <a:r>
              <a:rPr lang="en-US" altLang="nl-NL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om in g/cm</a:t>
            </a:r>
            <a:r>
              <a:rPr lang="en-US" altLang="nl-NL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933153" y="2582992"/>
            <a:ext cx="30708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2,50 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g/cm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1439880" y="573390"/>
            <a:ext cx="1216378" cy="684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6" name="Oval 16"/>
          <p:cNvSpPr>
            <a:spLocks noChangeAspect="1" noChangeArrowheads="1"/>
          </p:cNvSpPr>
          <p:nvPr/>
        </p:nvSpPr>
        <p:spPr bwMode="auto">
          <a:xfrm>
            <a:off x="2656258" y="646058"/>
            <a:ext cx="574164" cy="574164"/>
          </a:xfrm>
          <a:prstGeom prst="ellipse">
            <a:avLst/>
          </a:prstGeom>
          <a:noFill/>
          <a:ln w="38100">
            <a:solidFill>
              <a:srgbClr val="0C880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933153" y="3265820"/>
            <a:ext cx="559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2,50 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gcm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243773" y="1898916"/>
            <a:ext cx="2522424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2,50.10</a:t>
            </a:r>
            <a:r>
              <a:rPr lang="en-US" altLang="nl-NL" sz="28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ctieknop: Verder of Volgende 1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279062" y="4725144"/>
            <a:ext cx="1724986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3600 s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36512" y="4725144"/>
            <a:ext cx="26367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 km/h =</a:t>
            </a:r>
            <a:endParaRPr lang="en-US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699869" y="4725144"/>
            <a:ext cx="175320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50.10</a:t>
            </a:r>
            <a:r>
              <a:rPr lang="en-US" altLang="nl-NL" sz="28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810554" y="4725144"/>
            <a:ext cx="23537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1,388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912032" y="4725144"/>
            <a:ext cx="2171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1,4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m/s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-11802" y="4201924"/>
            <a:ext cx="53015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Reken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50 km/h om in m/s.</a:t>
            </a:r>
            <a:endParaRPr lang="en-US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530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125" grpId="0"/>
      <p:bldP spid="5122" grpId="0"/>
      <p:bldP spid="5123" grpId="0" build="p"/>
      <p:bldP spid="5124" grpId="0"/>
      <p:bldP spid="5133" grpId="0"/>
      <p:bldP spid="5135" grpId="0" animBg="1"/>
      <p:bldP spid="5136" grpId="0" animBg="1"/>
      <p:bldP spid="16" grpId="0"/>
      <p:bldP spid="20" grpId="0"/>
      <p:bldP spid="17" grpId="0"/>
      <p:bldP spid="19" grpId="0"/>
      <p:bldP spid="21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3" y="-27384"/>
            <a:ext cx="9087738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machten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10.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36513" y="1086329"/>
            <a:ext cx="370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3.10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479135" y="1091090"/>
            <a:ext cx="2736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2.3.10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4+5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405007" y="1091090"/>
            <a:ext cx="2484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6.10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779454" y="2867835"/>
            <a:ext cx="27810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8.10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/2.10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198380" y="2883601"/>
            <a:ext cx="1662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-36513" y="523220"/>
            <a:ext cx="8093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Vermenigvuldigen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-36513" y="2099885"/>
            <a:ext cx="8820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Delen</a:t>
            </a:r>
            <a:r>
              <a:rPr lang="en-US" altLang="nl-N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-36513" y="2660330"/>
            <a:ext cx="1967760" cy="928987"/>
            <a:chOff x="2699792" y="2720950"/>
            <a:chExt cx="1967760" cy="928987"/>
          </a:xfrm>
        </p:grpSpPr>
        <p:grpSp>
          <p:nvGrpSpPr>
            <p:cNvPr id="2" name="Groep 1"/>
            <p:cNvGrpSpPr/>
            <p:nvPr/>
          </p:nvGrpSpPr>
          <p:grpSpPr>
            <a:xfrm>
              <a:off x="2699792" y="2720950"/>
              <a:ext cx="1386918" cy="928987"/>
              <a:chOff x="2764537" y="2816486"/>
              <a:chExt cx="1386918" cy="928987"/>
            </a:xfrm>
          </p:grpSpPr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2863423" y="3222253"/>
                <a:ext cx="98616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2000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2764537" y="2816486"/>
                <a:ext cx="1386918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800000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7" name="Rechte verbindingslijn 26"/>
              <p:cNvCxnSpPr/>
              <p:nvPr/>
            </p:nvCxnSpPr>
            <p:spPr>
              <a:xfrm>
                <a:off x="2832520" y="3304141"/>
                <a:ext cx="12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4120365" y="2925921"/>
              <a:ext cx="54718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115242" y="2883601"/>
            <a:ext cx="1344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400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-36513" y="1649439"/>
            <a:ext cx="9167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vermenigvuldigen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exponenten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optellen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-36513" y="3541347"/>
            <a:ext cx="9167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exponenten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aftrekken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-36513" y="4134337"/>
            <a:ext cx="1425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Vb. 1: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1082580" y="4088467"/>
            <a:ext cx="2690361" cy="901691"/>
            <a:chOff x="1335408" y="4443494"/>
            <a:chExt cx="2690361" cy="901691"/>
          </a:xfrm>
        </p:grpSpPr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1981544" y="4821965"/>
              <a:ext cx="101822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6.10</a:t>
              </a:r>
              <a:r>
                <a:rPr lang="en-US" altLang="nl-NL" sz="2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1335408" y="4443494"/>
              <a:ext cx="214994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4.10</a:t>
              </a:r>
              <a:r>
                <a:rPr lang="en-US" altLang="nl-NL" sz="2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. 3.10</a:t>
              </a:r>
              <a:r>
                <a:rPr lang="en-US" altLang="nl-NL" sz="2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Rechte verbindingslijn 38"/>
            <p:cNvCxnSpPr/>
            <p:nvPr/>
          </p:nvCxnSpPr>
          <p:spPr>
            <a:xfrm>
              <a:off x="1403391" y="4890205"/>
              <a:ext cx="19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3478582" y="4559575"/>
              <a:ext cx="54718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740104" y="4447231"/>
            <a:ext cx="10182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3620244" y="4022952"/>
            <a:ext cx="13179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Rechte verbindingslijn 45"/>
          <p:cNvCxnSpPr/>
          <p:nvPr/>
        </p:nvCxnSpPr>
        <p:spPr>
          <a:xfrm>
            <a:off x="3620130" y="4488175"/>
            <a:ext cx="122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4973621" y="4221088"/>
            <a:ext cx="5471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5320017" y="4206497"/>
            <a:ext cx="1242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-36513" y="5565747"/>
            <a:ext cx="1848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Vb. 3: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2504044" y="5346384"/>
            <a:ext cx="1329704" cy="986957"/>
            <a:chOff x="3176062" y="5021358"/>
            <a:chExt cx="875322" cy="986957"/>
          </a:xfrm>
        </p:grpSpPr>
        <p:grpSp>
          <p:nvGrpSpPr>
            <p:cNvPr id="5" name="Groep 4"/>
            <p:cNvGrpSpPr/>
            <p:nvPr/>
          </p:nvGrpSpPr>
          <p:grpSpPr>
            <a:xfrm>
              <a:off x="3176062" y="5021358"/>
              <a:ext cx="440938" cy="986957"/>
              <a:chOff x="3176062" y="4980414"/>
              <a:chExt cx="440938" cy="986957"/>
            </a:xfrm>
          </p:grpSpPr>
          <p:sp>
            <p:nvSpPr>
              <p:cNvPr id="56" name="Text Box 8"/>
              <p:cNvSpPr txBox="1">
                <a:spLocks noChangeArrowheads="1"/>
              </p:cNvSpPr>
              <p:nvPr/>
            </p:nvSpPr>
            <p:spPr bwMode="auto">
              <a:xfrm>
                <a:off x="3197862" y="5444151"/>
                <a:ext cx="419138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nl-NL" sz="28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3176062" y="4980414"/>
                <a:ext cx="43707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kg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8" name="Rechte verbindingslijn 57"/>
              <p:cNvCxnSpPr/>
              <p:nvPr/>
            </p:nvCxnSpPr>
            <p:spPr>
              <a:xfrm>
                <a:off x="3187136" y="5502473"/>
                <a:ext cx="3791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3632699" y="5274362"/>
              <a:ext cx="41868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3584164" y="5578252"/>
            <a:ext cx="18766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kgm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 Box 10"/>
          <p:cNvSpPr txBox="1">
            <a:spLocks noChangeArrowheads="1"/>
          </p:cNvSpPr>
          <p:nvPr/>
        </p:nvSpPr>
        <p:spPr bwMode="auto">
          <a:xfrm>
            <a:off x="1082580" y="5578252"/>
            <a:ext cx="1464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-36513" y="6180159"/>
            <a:ext cx="1848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Vb. 4: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2236212" y="6066314"/>
            <a:ext cx="1031640" cy="744388"/>
            <a:chOff x="2662901" y="5957351"/>
            <a:chExt cx="1031640" cy="911190"/>
          </a:xfrm>
        </p:grpSpPr>
        <p:grpSp>
          <p:nvGrpSpPr>
            <p:cNvPr id="4" name="Groep 3"/>
            <p:cNvGrpSpPr/>
            <p:nvPr/>
          </p:nvGrpSpPr>
          <p:grpSpPr>
            <a:xfrm>
              <a:off x="2662901" y="5957351"/>
              <a:ext cx="603050" cy="911190"/>
              <a:chOff x="3184771" y="5894207"/>
              <a:chExt cx="603050" cy="911190"/>
            </a:xfrm>
          </p:grpSpPr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3254623" y="6282177"/>
                <a:ext cx="36420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 Box 8"/>
              <p:cNvSpPr txBox="1">
                <a:spLocks noChangeArrowheads="1"/>
              </p:cNvSpPr>
              <p:nvPr/>
            </p:nvSpPr>
            <p:spPr bwMode="auto">
              <a:xfrm>
                <a:off x="3184771" y="5894207"/>
                <a:ext cx="60305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t" anchorCtr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7" name="Rechte verbindingslijn 66"/>
              <p:cNvCxnSpPr/>
              <p:nvPr/>
            </p:nvCxnSpPr>
            <p:spPr>
              <a:xfrm>
                <a:off x="3195845" y="6420269"/>
                <a:ext cx="50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 Box 18"/>
            <p:cNvSpPr txBox="1">
              <a:spLocks noChangeArrowheads="1"/>
            </p:cNvSpPr>
            <p:nvPr/>
          </p:nvSpPr>
          <p:spPr bwMode="auto">
            <a:xfrm>
              <a:off x="3275856" y="6109164"/>
              <a:ext cx="41868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3248120" y="6145366"/>
            <a:ext cx="18766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1082580" y="6176898"/>
            <a:ext cx="1472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m/s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ctieknop: Verder of Volgende 4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/>
              <p:cNvSpPr txBox="1"/>
              <p:nvPr/>
            </p:nvSpPr>
            <p:spPr>
              <a:xfrm>
                <a:off x="4788024" y="5460990"/>
                <a:ext cx="4175976" cy="76187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altLang="nl-NL" sz="2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l-NL" altLang="nl-NL" sz="2800" b="0" i="0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nl-NL" altLang="nl-NL" sz="280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nl-NL" altLang="nl-NL" sz="2800" b="0" i="0" smtClean="0">
                                <a:latin typeface="Cambria Math"/>
                                <a:cs typeface="Arial" panose="020B060402020202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nl-NL" altLang="nl-NL" sz="2800" b="0" i="0" smtClean="0"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nl-NL" altLang="nl-NL" sz="2800" i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l-NL" altLang="nl-NL" sz="2800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altLang="nl-NL" sz="28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altLang="nl-NL" sz="2800" b="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nl-NL" altLang="nl-NL" sz="2800" b="0" i="0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nl-NL" altLang="nl-NL" sz="2800" b="0" i="0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nl-NL" altLang="nl-NL" sz="280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nl-NL" altLang="nl-NL" sz="2800" b="0" i="0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nl-NL" altLang="nl-NL" sz="2800" b="0" i="0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nl-NL" altLang="nl-NL" sz="280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nl-NL" altLang="nl-NL" sz="280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altLang="nl-NL" sz="2800" b="0" i="0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altLang="nl-NL" sz="2800" b="0" i="0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0−3</m:t>
                        </m:r>
                      </m:sup>
                    </m:sSup>
                    <m:r>
                      <a:rPr lang="nl-NL" altLang="nl-NL" sz="280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nl-NL" altLang="nl-NL" sz="2800" b="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altLang="nl-NL" sz="2800" b="0" i="0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nl-NL" altLang="nl-NL" sz="2800" b="0" i="0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endParaRPr lang="nl-NL" altLang="nl-NL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kstvak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460990"/>
                <a:ext cx="4175976" cy="761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-36513" y="4921905"/>
            <a:ext cx="1425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Vb. 2: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Groep 72"/>
          <p:cNvGrpSpPr/>
          <p:nvPr/>
        </p:nvGrpSpPr>
        <p:grpSpPr>
          <a:xfrm>
            <a:off x="1082580" y="4732670"/>
            <a:ext cx="1358164" cy="901691"/>
            <a:chOff x="1335408" y="4443494"/>
            <a:chExt cx="1207432" cy="901691"/>
          </a:xfrm>
        </p:grpSpPr>
        <p:sp>
          <p:nvSpPr>
            <p:cNvPr id="74" name="Text Box 8"/>
            <p:cNvSpPr txBox="1">
              <a:spLocks noChangeArrowheads="1"/>
            </p:cNvSpPr>
            <p:nvPr/>
          </p:nvSpPr>
          <p:spPr bwMode="auto">
            <a:xfrm>
              <a:off x="1335408" y="4821965"/>
              <a:ext cx="61747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nl-NL" sz="2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1335408" y="4443494"/>
              <a:ext cx="61747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nl-NL" sz="2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nl-NL" altLang="nl-NL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6" name="Rechte verbindingslijn 75"/>
            <p:cNvCxnSpPr/>
            <p:nvPr/>
          </p:nvCxnSpPr>
          <p:spPr>
            <a:xfrm>
              <a:off x="1403391" y="4890205"/>
              <a:ext cx="50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1995653" y="4638405"/>
              <a:ext cx="54718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t" anchorCtr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nl-NL" altLang="nl-NL" sz="28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2204680" y="4921905"/>
            <a:ext cx="1596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2-2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3255025" y="4922295"/>
            <a:ext cx="1320555" cy="52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4107188" y="4921905"/>
            <a:ext cx="5813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086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59" grpId="0" autoUpdateAnimBg="0"/>
      <p:bldP spid="6160" grpId="0" autoUpdateAnimBg="0"/>
      <p:bldP spid="6161" grpId="0" autoUpdateAnimBg="0"/>
      <p:bldP spid="6163" grpId="0" autoUpdateAnimBg="0"/>
      <p:bldP spid="6171" grpId="0"/>
      <p:bldP spid="6172" grpId="0"/>
      <p:bldP spid="29" grpId="0" autoUpdateAnimBg="0"/>
      <p:bldP spid="34" grpId="0"/>
      <p:bldP spid="35" grpId="0"/>
      <p:bldP spid="40" grpId="0" build="allAtOnce" autoUpdateAnimBg="0"/>
      <p:bldP spid="44" grpId="0"/>
      <p:bldP spid="45" grpId="0"/>
      <p:bldP spid="47" grpId="0"/>
      <p:bldP spid="48" grpId="0" autoUpdateAnimBg="0"/>
      <p:bldP spid="49" grpId="0" build="allAtOnce" autoUpdateAnimBg="0"/>
      <p:bldP spid="60" grpId="0" autoUpdateAnimBg="0"/>
      <p:bldP spid="62" grpId="0" build="allAtOnce" autoUpdateAnimBg="0"/>
      <p:bldP spid="63" grpId="0" build="allAtOnce" autoUpdateAnimBg="0"/>
      <p:bldP spid="69" grpId="0" autoUpdateAnimBg="0"/>
      <p:bldP spid="70" grpId="0" build="allAtOnce" autoUpdateAnimBg="0"/>
      <p:bldP spid="51" grpId="0" animBg="1"/>
      <p:bldP spid="72" grpId="0" build="allAtOnce" autoUpdateAnimBg="0"/>
      <p:bldP spid="78" grpId="0" autoUpdateAnimBg="0"/>
      <p:bldP spid="79" grpId="0" autoUpdateAnimBg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678504" y="4367335"/>
            <a:ext cx="18312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4,0.10</a:t>
            </a:r>
            <a:r>
              <a:rPr lang="en-US" altLang="nl-NL" sz="2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nl-NL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183" y="0"/>
            <a:ext cx="9101138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wetenschappelijke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notatie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standaardvorm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-5183" y="3119525"/>
            <a:ext cx="49372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de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standaardvorm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34451" y="3717032"/>
            <a:ext cx="1871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2,50.10</a:t>
            </a:r>
            <a:r>
              <a:rPr lang="en-US" altLang="nl-NL" sz="2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-5183" y="4367335"/>
            <a:ext cx="18726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0,0040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-5183" y="623905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Noteer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4,0.10</a:t>
            </a:r>
            <a:r>
              <a:rPr lang="en-US" altLang="nl-NL" sz="2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(2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significante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cijfers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119542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-5183" y="567821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0,0040 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in.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je display 4E-3 ?</a:t>
            </a:r>
            <a:endParaRPr lang="nl-NL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-5183" y="581862"/>
            <a:ext cx="915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standaardvorm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schrijf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getal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-5183" y="1745587"/>
            <a:ext cx="9095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5184" y="3743430"/>
            <a:ext cx="15417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250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5183" y="2274896"/>
            <a:ext cx="24321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Bijv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300 =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68562" y="2268774"/>
            <a:ext cx="1518364" cy="523220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3,00.10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-5183" y="511736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</a:pP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Zet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je GR in de mode </a:t>
            </a:r>
            <a:r>
              <a:rPr lang="en-US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en-US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(=scientific</a:t>
            </a: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l-NL" altLang="nl-NL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ctieknop: Verder of Volgende 2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3469780" y="2369231"/>
            <a:ext cx="41759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Altijd één cijfer (ongelijk aan 0) voor de komma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5694" y="1163724"/>
            <a:ext cx="915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met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één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cijfer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ongelijk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0)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komma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nl-NL" altLang="nl-NL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86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utoUpdateAnimBg="0"/>
      <p:bldP spid="37890" grpId="0" autoUpdateAnimBg="0"/>
      <p:bldP spid="37891" grpId="0" autoUpdateAnimBg="0"/>
      <p:bldP spid="37893" grpId="0" autoUpdateAnimBg="0"/>
      <p:bldP spid="37895" grpId="0" autoUpdateAnimBg="0"/>
      <p:bldP spid="37911" grpId="0" build="allAtOnce" autoUpdateAnimBg="0"/>
      <p:bldP spid="15" grpId="0" build="allAtOnce" autoUpdateAnimBg="0"/>
      <p:bldP spid="16" grpId="0" autoUpdateAnimBg="0"/>
      <p:bldP spid="18" grpId="0" autoUpdateAnimBg="0"/>
      <p:bldP spid="19" grpId="0" autoUpdateAnimBg="0"/>
      <p:bldP spid="20" grpId="0" autoUpdateAnimBg="0"/>
      <p:bldP spid="2" grpId="0"/>
      <p:bldP spid="37909" grpId="0" build="allAtOnce" autoUpdateAnimBg="0"/>
      <p:bldP spid="23" grpId="0" animBg="1"/>
      <p:bldP spid="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7747" y="5297"/>
            <a:ext cx="8088010" cy="523220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Meetnauwkeurigheid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1/4: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rapportcijfer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7747" y="1269703"/>
            <a:ext cx="9144001" cy="437043"/>
          </a:xfrm>
        </p:spPr>
        <p:txBody>
          <a:bodyPr anchor="t" anchorCtr="0">
            <a:spAutoFit/>
          </a:bodyPr>
          <a:lstStyle/>
          <a:p>
            <a:pPr marL="87313" indent="-87313" algn="l" eaLnBrk="1" hangingPunct="1">
              <a:lnSpc>
                <a:spcPct val="80000"/>
              </a:lnSpc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precies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gemiddeld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-37747" y="1820391"/>
            <a:ext cx="511380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7313" indent="-87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49363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8595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6338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3006725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4639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9211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3783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8355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gemiddelde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lopen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103776" y="6485825"/>
            <a:ext cx="1042591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/>
              </a:rPr>
              <a:t>menu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ctieknop: Verder of Volgende 3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784000" y="0"/>
            <a:ext cx="360000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endParaRPr lang="nl-NL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-37747" y="733142"/>
            <a:ext cx="9144001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-87313" algn="l" eaLnBrk="1" hangingPunct="1">
              <a:lnSpc>
                <a:spcPct val="80000"/>
              </a:lnSpc>
            </a:pP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Stel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7 op je rapport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0206" y="5356547"/>
            <a:ext cx="90000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de wetenschap heeft elk gemeten getal een onzekerheid (in het laatste cijfer)!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-37747" y="2359542"/>
            <a:ext cx="18014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Ofwel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7 ±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-37747" y="3933056"/>
            <a:ext cx="511380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7313" indent="-87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49363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8595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6338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3006725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4639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9211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3783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8355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gemiddelde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lopen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-37747" y="3279989"/>
            <a:ext cx="9144001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-87313" algn="l" eaLnBrk="1" hangingPunct="1">
              <a:lnSpc>
                <a:spcPct val="80000"/>
              </a:lnSpc>
            </a:pP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Stel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6,0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haalt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proefwerk</a:t>
            </a:r>
            <a:r>
              <a:rPr lang="en-US" altLang="nl-NL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-36511" y="4425453"/>
            <a:ext cx="21236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Ofwel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6,0 ±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0206" y="5356547"/>
            <a:ext cx="9000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 zijn uitzonderingen: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Bijvoorbeeld als het getal het resultaat is van een telling: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Ik tel 5 vingers aan mijn hand.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r>
              <a:rPr lang="en-US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± </a:t>
            </a:r>
            <a:r>
              <a:rPr lang="en-US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en-US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vinger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2987824" y="4456231"/>
            <a:ext cx="5150013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laatste cijfer (de 0)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is 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onzeker.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2483768" y="2390320"/>
            <a:ext cx="504394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Het laatste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cijfer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(de 7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) is 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onzeker.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27"/>
          <p:cNvSpPr>
            <a:spLocks noChangeArrowheads="1"/>
          </p:cNvSpPr>
          <p:nvPr/>
        </p:nvSpPr>
        <p:spPr bwMode="auto">
          <a:xfrm>
            <a:off x="4875798" y="1820391"/>
            <a:ext cx="2909912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7313" indent="-87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49363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8595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6338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3006725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4639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9211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3783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8355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6,5 tot 7,5.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27"/>
          <p:cNvSpPr>
            <a:spLocks noChangeArrowheads="1"/>
          </p:cNvSpPr>
          <p:nvPr/>
        </p:nvSpPr>
        <p:spPr bwMode="auto">
          <a:xfrm>
            <a:off x="4892092" y="3933056"/>
            <a:ext cx="3239832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7313" indent="-87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49363" indent="-5334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8595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446338" indent="-381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3006725" indent="-381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4639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9211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3783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835525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5,95 tot 6,05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lopen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1619863" y="2359542"/>
            <a:ext cx="13545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1929446" y="4425453"/>
            <a:ext cx="1476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nl-NL" alt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0206" y="5356547"/>
            <a:ext cx="9000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 zijn uitzonderingen: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Waarden die niet gemeten zijn maar afgesproken hebben geen onzekerheid: Bijvoorbeeld 1 h = 60 min, 1 min = 60 s.</a:t>
            </a:r>
            <a:endParaRPr lang="nl-NL" alt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2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5" grpId="0" animBg="1"/>
      <p:bldP spid="41" grpId="0" autoUpdateAnimBg="0"/>
      <p:bldP spid="63" grpId="0" autoUpdateAnimBg="0"/>
      <p:bldP spid="64" grpId="0" animBg="1"/>
      <p:bldP spid="66" grpId="0" animBg="1"/>
      <p:bldP spid="67" grpId="0" animBg="1"/>
      <p:bldP spid="72" grpId="0" autoUpdateAnimBg="0"/>
      <p:bldP spid="73" grpId="0" autoUpdateAnimBg="0"/>
      <p:bldP spid="23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2D82F4"/>
      </a:folHlink>
    </a:clrScheme>
    <a:fontScheme name="T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3742</Words>
  <Application>Microsoft Office PowerPoint</Application>
  <PresentationFormat>Diavoorstelling (4:3)</PresentationFormat>
  <Paragraphs>758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Standaardontwerp</vt:lpstr>
      <vt:lpstr>Basisvaardigheden.</vt:lpstr>
      <vt:lpstr>S.I.-grondeenheden.</vt:lpstr>
      <vt:lpstr>Voorvoegsels.</vt:lpstr>
      <vt:lpstr>Afgeleide eenheden 1/2: voorbeeld.</vt:lpstr>
      <vt:lpstr>Afgeleide eenheden 2/2: voorbeeld.</vt:lpstr>
      <vt:lpstr>Eenheden omrekenen, voorbeeld.</vt:lpstr>
      <vt:lpstr>Rekenen met machten van 10.</vt:lpstr>
      <vt:lpstr>De wetenschappelijke notatie of standaardvorm</vt:lpstr>
      <vt:lpstr>Meetnauwkeurigheid 1/4: voorbeeld rapportcijfer.</vt:lpstr>
      <vt:lpstr>Meetnauwkeurigheid 2/4: voorbeeld.</vt:lpstr>
      <vt:lpstr>Meetnauwkeurigheid 3/4: voorbeeld.</vt:lpstr>
      <vt:lpstr>Meetnauwkeurigheid 4/4: voorbeeld.</vt:lpstr>
      <vt:lpstr>Significante cijfers 1/3: hoe tel je het aantal.</vt:lpstr>
      <vt:lpstr>Significante cijfers 2/3: De onzekerheid.</vt:lpstr>
      <vt:lpstr>Significante cijfers 3/3: de procentuele onzekerheid.</vt:lpstr>
      <vt:lpstr>Afrondregels (vuistregels) 1/5: bij optellen en aftrekken.</vt:lpstr>
      <vt:lpstr>Afrondregels (vuistregels) 2/5: bij vermenigvuldigen en delen.</vt:lpstr>
      <vt:lpstr>Afrondregels 3/5: bij een mix van + - x en :</vt:lpstr>
      <vt:lpstr>Afrondregels 4/5: kloppen de afrondregels wel?</vt:lpstr>
      <vt:lpstr>Afrondregels 5/5: waar is afronden voor nodig?</vt:lpstr>
      <vt:lpstr>Verbanden1/7: grafieken.</vt:lpstr>
      <vt:lpstr>Verbanden 2/7: de richtingscoëfficiënt (r.c.) of  steilheid.</vt:lpstr>
      <vt:lpstr>Verbanden afleiden 3/7: voorbeeld.</vt:lpstr>
      <vt:lpstr>Verbanden afleiden 4/7: voorbeeld.</vt:lpstr>
      <vt:lpstr>Verbanden 5/7: Rechte grafiek en betekenis van de r.c.</vt:lpstr>
      <vt:lpstr>Verbanden 6/7: De natuurkundige betekenis van de r.c.</vt:lpstr>
      <vt:lpstr>Verbanden 7/7: De natuurkundige betekenis van de r.c.</vt:lpstr>
      <vt:lpstr>Van krom naar recht 1/6: De oppervlakte van een cirkel [vwo]</vt:lpstr>
      <vt:lpstr>Van krom naar recht 2/6: De oppervlakte van een cirkel [vwo].</vt:lpstr>
      <vt:lpstr>Van krom naar recht 3/6: De oppervlakte van een cirkel [vwo].</vt:lpstr>
      <vt:lpstr>Van krom naar recht 4/6: De wet van Ohm [vwo]</vt:lpstr>
      <vt:lpstr>Van krom naar recht 5/6: De wet van Ohm [vwo]</vt:lpstr>
      <vt:lpstr>Van krom naar recht 6/6: De wet van Ohm [vwo].</vt:lpstr>
      <vt:lpstr>Samenvatting 1/2.</vt:lpstr>
      <vt:lpstr>Samenvatting 2/2.</vt:lpstr>
      <vt:lpstr>Einde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Basisvaardigheden.</dc:title>
  <dc:creator>agtijmensen</dc:creator>
  <cp:lastModifiedBy>Ton&amp;Els</cp:lastModifiedBy>
  <cp:revision>197</cp:revision>
  <dcterms:created xsi:type="dcterms:W3CDTF">2018-10-17T17:36:58Z</dcterms:created>
  <dcterms:modified xsi:type="dcterms:W3CDTF">2021-06-26T22:23:33Z</dcterms:modified>
</cp:coreProperties>
</file>