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F330E-44E6-4CC0-A84F-0F8910A5BBC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704051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075A7-56F8-43F8-B445-58A5B3673F4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097794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E7B7-CAC6-44D7-ADCB-E171586DE75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04081"/>
      </p:ext>
    </p:extLst>
  </p:cSld>
  <p:clrMapOvr>
    <a:masterClrMapping/>
  </p:clrMapOvr>
  <p:transition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57A295-F530-4965-8BD2-4D891BF2CF6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49304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F8F5-9415-4064-8E0B-B8D7EFD8968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15958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72B3D-CF7E-4E1E-8EFA-25EAC620DDD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21516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E5B4B-747E-49C2-BFD1-BCD6CF60C04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25974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959A3-3D88-4B75-BB37-D34655315CC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241904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05FE5-390A-49A0-94FA-DD66397550D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71136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EDD1-F6FA-497E-A743-0A90CC6BE22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917943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EA6D-F4A9-4307-B464-FDDA3C09691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866402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349-3803-4759-A792-A1DEACBDEAA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52090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DC7EDD-83B0-4228-AE07-02E9787056B0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2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Tm="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8" y="1219200"/>
            <a:ext cx="8839200" cy="685800"/>
          </a:xfrm>
        </p:spPr>
        <p:txBody>
          <a:bodyPr/>
          <a:lstStyle/>
          <a:p>
            <a:pPr marL="609600" indent="-609600" algn="l"/>
            <a:r>
              <a:rPr lang="en-US" altLang="nl-NL" b="1" dirty="0">
                <a:solidFill>
                  <a:srgbClr val="3333CC"/>
                </a:solidFill>
              </a:rPr>
              <a:t>1. </a:t>
            </a:r>
            <a:r>
              <a:rPr lang="en-US" altLang="nl-NL" b="1" dirty="0" err="1">
                <a:solidFill>
                  <a:srgbClr val="3333CC"/>
                </a:solidFill>
              </a:rPr>
              <a:t>Elementaire</a:t>
            </a:r>
            <a:r>
              <a:rPr lang="en-US" altLang="nl-NL" b="1" dirty="0">
                <a:solidFill>
                  <a:srgbClr val="3333CC"/>
                </a:solidFill>
              </a:rPr>
              <a:t> </a:t>
            </a:r>
            <a:r>
              <a:rPr lang="en-US" altLang="nl-NL" b="1" dirty="0" err="1">
                <a:solidFill>
                  <a:srgbClr val="3333CC"/>
                </a:solidFill>
              </a:rPr>
              <a:t>deeltjes</a:t>
            </a:r>
            <a:r>
              <a:rPr lang="en-US" altLang="nl-NL" b="1" dirty="0">
                <a:solidFill>
                  <a:srgbClr val="3333CC"/>
                </a:solidFill>
              </a:rPr>
              <a:t>: quarks </a:t>
            </a:r>
            <a:r>
              <a:rPr lang="en-US" altLang="nl-NL" b="1" dirty="0" err="1">
                <a:solidFill>
                  <a:srgbClr val="3333CC"/>
                </a:solidFill>
              </a:rPr>
              <a:t>en</a:t>
            </a:r>
            <a:r>
              <a:rPr lang="en-US" altLang="nl-NL" b="1" dirty="0">
                <a:solidFill>
                  <a:srgbClr val="3333CC"/>
                </a:solidFill>
              </a:rPr>
              <a:t> </a:t>
            </a:r>
            <a:r>
              <a:rPr lang="en-US" altLang="nl-NL" b="1" dirty="0" err="1">
                <a:solidFill>
                  <a:srgbClr val="3333CC"/>
                </a:solidFill>
              </a:rPr>
              <a:t>leptonen</a:t>
            </a:r>
            <a:endParaRPr lang="en-US" altLang="nl-NL" sz="2000" b="1" dirty="0">
              <a:solidFill>
                <a:srgbClr val="3333CC"/>
              </a:solidFill>
            </a:endParaRPr>
          </a:p>
          <a:p>
            <a:pPr marL="609600" indent="-609600" algn="l"/>
            <a:r>
              <a:rPr lang="en-US" altLang="nl-NL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/>
            <a:r>
              <a:rPr lang="en-US" altLang="nl-NL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Bouw en structuur van de materie</a:t>
            </a:r>
            <a:endParaRPr lang="nl-NL" altLang="nl-NL" sz="4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2540" name="Group 12"/>
          <p:cNvGrpSpPr>
            <a:grpSpLocks/>
          </p:cNvGrpSpPr>
          <p:nvPr/>
        </p:nvGrpSpPr>
        <p:grpSpPr bwMode="auto">
          <a:xfrm>
            <a:off x="-61913" y="4038600"/>
            <a:ext cx="8991601" cy="1333500"/>
            <a:chOff x="60" y="3048"/>
            <a:chExt cx="5664" cy="840"/>
          </a:xfrm>
        </p:grpSpPr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60" y="3048"/>
              <a:ext cx="5664" cy="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</a:rPr>
                <a:t>N.B.:</a:t>
              </a:r>
            </a:p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</a:rPr>
                <a:t>Een proton wordt aangegeven met p en een anti-proton met p.</a:t>
              </a:r>
            </a:p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</a:rPr>
                <a:t>Om praktische redenen is in deze presentatie de notatie </a:t>
              </a:r>
              <a:r>
                <a:rPr lang="en-US" altLang="nl-NL" sz="2400" b="1" u="sng">
                  <a:solidFill>
                    <a:srgbClr val="3333CC"/>
                  </a:solidFill>
                </a:rPr>
                <a:t>p</a:t>
              </a:r>
              <a:r>
                <a:rPr lang="en-US" altLang="nl-NL" sz="2400" b="1">
                  <a:solidFill>
                    <a:srgbClr val="3333CC"/>
                  </a:solidFill>
                </a:rPr>
                <a:t>.</a:t>
              </a:r>
              <a:endParaRPr lang="nl-NL" altLang="nl-NL" sz="2400">
                <a:solidFill>
                  <a:srgbClr val="000000"/>
                </a:solidFill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4977" y="3141"/>
              <a:ext cx="17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4000" b="1">
                  <a:solidFill>
                    <a:srgbClr val="3333CC"/>
                  </a:solidFill>
                </a:rPr>
                <a:t>-</a:t>
              </a:r>
            </a:p>
          </p:txBody>
        </p:sp>
      </p:grp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763" y="5372100"/>
            <a:ext cx="464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Zie ook BINAS tabel 26</a:t>
            </a:r>
            <a:endParaRPr lang="nl-NL" altLang="nl-NL" sz="2000" b="1">
              <a:solidFill>
                <a:srgbClr val="3333CC"/>
              </a:solidFill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1828800"/>
            <a:ext cx="883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en-US" altLang="nl-NL" b="1" dirty="0">
                <a:solidFill>
                  <a:srgbClr val="3333CC"/>
                </a:solidFill>
              </a:rPr>
              <a:t>2. </a:t>
            </a:r>
            <a:r>
              <a:rPr lang="en-US" altLang="nl-NL" b="1" dirty="0" err="1">
                <a:solidFill>
                  <a:srgbClr val="3333CC"/>
                </a:solidFill>
              </a:rPr>
              <a:t>Wisselwerkingsdeeltjes</a:t>
            </a:r>
            <a:endParaRPr lang="en-US" altLang="nl-NL" b="1" dirty="0">
              <a:solidFill>
                <a:srgbClr val="3333CC"/>
              </a:solidFill>
            </a:endParaRPr>
          </a:p>
          <a:p>
            <a:pPr algn="l" fontAlgn="base">
              <a:spcAft>
                <a:spcPct val="0"/>
              </a:spcAft>
            </a:pPr>
            <a:r>
              <a:rPr lang="en-US" altLang="nl-NL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2438400"/>
            <a:ext cx="883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en-US" altLang="nl-NL" b="1" dirty="0">
                <a:solidFill>
                  <a:srgbClr val="3333CC"/>
                </a:solidFill>
              </a:rPr>
              <a:t>3. </a:t>
            </a:r>
            <a:r>
              <a:rPr lang="en-US" altLang="nl-NL" b="1" dirty="0" err="1">
                <a:solidFill>
                  <a:srgbClr val="3333CC"/>
                </a:solidFill>
              </a:rPr>
              <a:t>Samengestelde</a:t>
            </a:r>
            <a:r>
              <a:rPr lang="en-US" altLang="nl-NL" b="1" dirty="0">
                <a:solidFill>
                  <a:srgbClr val="3333CC"/>
                </a:solidFill>
              </a:rPr>
              <a:t> </a:t>
            </a:r>
            <a:r>
              <a:rPr lang="en-US" altLang="nl-NL" b="1" dirty="0" err="1">
                <a:solidFill>
                  <a:srgbClr val="3333CC"/>
                </a:solidFill>
              </a:rPr>
              <a:t>deeltjes</a:t>
            </a:r>
            <a:r>
              <a:rPr lang="en-US" altLang="nl-NL" b="1" dirty="0">
                <a:solidFill>
                  <a:srgbClr val="3333CC"/>
                </a:solidFill>
              </a:rPr>
              <a:t>: </a:t>
            </a:r>
            <a:r>
              <a:rPr lang="en-US" altLang="nl-NL" b="1" dirty="0" err="1">
                <a:solidFill>
                  <a:srgbClr val="3333CC"/>
                </a:solidFill>
              </a:rPr>
              <a:t>mesonen</a:t>
            </a:r>
            <a:r>
              <a:rPr lang="en-US" altLang="nl-NL" b="1" dirty="0">
                <a:solidFill>
                  <a:srgbClr val="3333CC"/>
                </a:solidFill>
              </a:rPr>
              <a:t> </a:t>
            </a:r>
            <a:r>
              <a:rPr lang="en-US" altLang="nl-NL" b="1" dirty="0" err="1">
                <a:solidFill>
                  <a:srgbClr val="3333CC"/>
                </a:solidFill>
              </a:rPr>
              <a:t>en</a:t>
            </a:r>
            <a:r>
              <a:rPr lang="en-US" altLang="nl-NL" b="1" dirty="0">
                <a:solidFill>
                  <a:srgbClr val="3333CC"/>
                </a:solidFill>
              </a:rPr>
              <a:t> </a:t>
            </a:r>
            <a:r>
              <a:rPr lang="en-US" altLang="nl-NL" b="1" dirty="0" err="1">
                <a:solidFill>
                  <a:srgbClr val="3333CC"/>
                </a:solidFill>
              </a:rPr>
              <a:t>baryonen</a:t>
            </a:r>
            <a:endParaRPr lang="en-US" altLang="nl-NL" sz="2000" b="1" dirty="0">
              <a:solidFill>
                <a:srgbClr val="3333CC"/>
              </a:solidFill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251780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0" grpId="0" autoUpdateAnimBg="0"/>
      <p:bldP spid="22541" grpId="0" autoUpdateAnimBg="0"/>
      <p:bldP spid="22542" grpId="0" autoUpdateAnimBg="0"/>
      <p:bldP spid="2254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65" name="Group 65"/>
          <p:cNvGraphicFramePr>
            <a:graphicFrameLocks noGrp="1"/>
          </p:cNvGraphicFramePr>
          <p:nvPr/>
        </p:nvGraphicFramePr>
        <p:xfrm>
          <a:off x="157163" y="762000"/>
          <a:ext cx="8763000" cy="3087624"/>
        </p:xfrm>
        <a:graphic>
          <a:graphicData uri="http://schemas.openxmlformats.org/drawingml/2006/table">
            <a:tbl>
              <a:tblPr/>
              <a:tblGrid>
                <a:gridCol w="2209800"/>
                <a:gridCol w="2514600"/>
                <a:gridCol w="1295400"/>
                <a:gridCol w="2133600"/>
                <a:gridCol w="60960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kracht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krachtvoerende deeltje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rel. sterkte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werkend tussen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spin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sterke wisselwerking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pionen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quarks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nucleonen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elektromagnetische wisselwerking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foton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geladen deeltjes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zwakke wisselwerking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W- en Z-boson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-11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quarks en leptonen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zwaartekracht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graviton</a:t>
                      </a:r>
                      <a:endParaRPr kumimoji="0" lang="nl-NL" altLang="nl-NL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-36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deeltjes met massa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042" name="Rectangle 4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  <a:ln/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Fundamentele kracht of wisselwerking</a:t>
            </a:r>
            <a:r>
              <a:rPr lang="nl-NL" altLang="nl-NL" sz="2000" b="1">
                <a:solidFill>
                  <a:srgbClr val="FF3300"/>
                </a:solidFill>
              </a:rPr>
              <a:t/>
            </a:r>
            <a:br>
              <a:rPr lang="nl-NL" altLang="nl-NL" sz="2000" b="1">
                <a:solidFill>
                  <a:srgbClr val="FF3300"/>
                </a:solidFill>
              </a:rPr>
            </a:br>
            <a:endParaRPr lang="nl-NL" altLang="nl-NL" sz="20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15138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706" name="Group 154"/>
          <p:cNvGrpSpPr>
            <a:grpSpLocks/>
          </p:cNvGrpSpPr>
          <p:nvPr/>
        </p:nvGrpSpPr>
        <p:grpSpPr bwMode="auto">
          <a:xfrm>
            <a:off x="442913" y="1600200"/>
            <a:ext cx="3279775" cy="3933825"/>
            <a:chOff x="2688" y="558"/>
            <a:chExt cx="2066" cy="2478"/>
          </a:xfrm>
        </p:grpSpPr>
        <p:grpSp>
          <p:nvGrpSpPr>
            <p:cNvPr id="151707" name="Group 155"/>
            <p:cNvGrpSpPr>
              <a:grpSpLocks/>
            </p:cNvGrpSpPr>
            <p:nvPr/>
          </p:nvGrpSpPr>
          <p:grpSpPr bwMode="auto">
            <a:xfrm>
              <a:off x="2688" y="558"/>
              <a:ext cx="2066" cy="2478"/>
              <a:chOff x="2688" y="558"/>
              <a:chExt cx="2066" cy="2478"/>
            </a:xfrm>
          </p:grpSpPr>
          <p:sp>
            <p:nvSpPr>
              <p:cNvPr id="151708" name="AutoShape 156"/>
              <p:cNvSpPr>
                <a:spLocks noChangeAspect="1" noChangeArrowheads="1"/>
              </p:cNvSpPr>
              <p:nvPr/>
            </p:nvSpPr>
            <p:spPr bwMode="auto">
              <a:xfrm>
                <a:off x="3045" y="1248"/>
                <a:ext cx="1344" cy="1162"/>
              </a:xfrm>
              <a:prstGeom prst="hexagon">
                <a:avLst>
                  <a:gd name="adj" fmla="val 28916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09" name="Freeform 157"/>
              <p:cNvSpPr>
                <a:spLocks/>
              </p:cNvSpPr>
              <p:nvPr/>
            </p:nvSpPr>
            <p:spPr bwMode="auto">
              <a:xfrm>
                <a:off x="3384" y="1254"/>
                <a:ext cx="852" cy="1476"/>
              </a:xfrm>
              <a:custGeom>
                <a:avLst/>
                <a:gdLst>
                  <a:gd name="T0" fmla="*/ 0 w 852"/>
                  <a:gd name="T1" fmla="*/ 0 h 1476"/>
                  <a:gd name="T2" fmla="*/ 852 w 852"/>
                  <a:gd name="T3" fmla="*/ 1476 h 1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52" h="1476">
                    <a:moveTo>
                      <a:pt x="0" y="0"/>
                    </a:moveTo>
                    <a:lnTo>
                      <a:pt x="852" y="1476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10" name="Freeform 158"/>
              <p:cNvSpPr>
                <a:spLocks/>
              </p:cNvSpPr>
              <p:nvPr/>
            </p:nvSpPr>
            <p:spPr bwMode="auto">
              <a:xfrm>
                <a:off x="2694" y="1836"/>
                <a:ext cx="1698" cy="1"/>
              </a:xfrm>
              <a:custGeom>
                <a:avLst/>
                <a:gdLst>
                  <a:gd name="T0" fmla="*/ 1698 w 1698"/>
                  <a:gd name="T1" fmla="*/ 0 h 1"/>
                  <a:gd name="T2" fmla="*/ 0 w 169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98" h="1">
                    <a:moveTo>
                      <a:pt x="1698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11" name="Freeform 159"/>
              <p:cNvSpPr>
                <a:spLocks/>
              </p:cNvSpPr>
              <p:nvPr/>
            </p:nvSpPr>
            <p:spPr bwMode="auto">
              <a:xfrm>
                <a:off x="3378" y="878"/>
                <a:ext cx="883" cy="1528"/>
              </a:xfrm>
              <a:custGeom>
                <a:avLst/>
                <a:gdLst>
                  <a:gd name="T0" fmla="*/ 0 w 883"/>
                  <a:gd name="T1" fmla="*/ 1528 h 1528"/>
                  <a:gd name="T2" fmla="*/ 883 w 883"/>
                  <a:gd name="T3" fmla="*/ 0 h 1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83" h="1528">
                    <a:moveTo>
                      <a:pt x="0" y="1528"/>
                    </a:moveTo>
                    <a:lnTo>
                      <a:pt x="883" y="0"/>
                    </a:lnTo>
                  </a:path>
                </a:pathLst>
              </a:custGeom>
              <a:noFill/>
              <a:ln w="9525">
                <a:solidFill>
                  <a:srgbClr val="FF66FF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12" name="Freeform 160"/>
              <p:cNvSpPr>
                <a:spLocks/>
              </p:cNvSpPr>
              <p:nvPr/>
            </p:nvSpPr>
            <p:spPr bwMode="auto">
              <a:xfrm>
                <a:off x="3372" y="558"/>
                <a:ext cx="367" cy="702"/>
              </a:xfrm>
              <a:custGeom>
                <a:avLst/>
                <a:gdLst>
                  <a:gd name="T0" fmla="*/ 0 w 367"/>
                  <a:gd name="T1" fmla="*/ 702 h 702"/>
                  <a:gd name="T2" fmla="*/ 367 w 367"/>
                  <a:gd name="T3" fmla="*/ 0 h 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7" h="702">
                    <a:moveTo>
                      <a:pt x="0" y="702"/>
                    </a:moveTo>
                    <a:lnTo>
                      <a:pt x="367" y="0"/>
                    </a:lnTo>
                  </a:path>
                </a:pathLst>
              </a:custGeom>
              <a:noFill/>
              <a:ln w="9525">
                <a:solidFill>
                  <a:srgbClr val="FF66FF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13" name="Freeform 161"/>
              <p:cNvSpPr>
                <a:spLocks/>
              </p:cNvSpPr>
              <p:nvPr/>
            </p:nvSpPr>
            <p:spPr bwMode="auto">
              <a:xfrm>
                <a:off x="4386" y="1161"/>
                <a:ext cx="368" cy="669"/>
              </a:xfrm>
              <a:custGeom>
                <a:avLst/>
                <a:gdLst>
                  <a:gd name="T0" fmla="*/ 0 w 368"/>
                  <a:gd name="T1" fmla="*/ 669 h 669"/>
                  <a:gd name="T2" fmla="*/ 368 w 368"/>
                  <a:gd name="T3" fmla="*/ 0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8" h="669">
                    <a:moveTo>
                      <a:pt x="0" y="669"/>
                    </a:moveTo>
                    <a:lnTo>
                      <a:pt x="368" y="0"/>
                    </a:lnTo>
                  </a:path>
                </a:pathLst>
              </a:custGeom>
              <a:noFill/>
              <a:ln w="9525">
                <a:solidFill>
                  <a:srgbClr val="FF66FF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14" name="Freeform 162"/>
              <p:cNvSpPr>
                <a:spLocks/>
              </p:cNvSpPr>
              <p:nvPr/>
            </p:nvSpPr>
            <p:spPr bwMode="auto">
              <a:xfrm>
                <a:off x="3372" y="2400"/>
                <a:ext cx="366" cy="636"/>
              </a:xfrm>
              <a:custGeom>
                <a:avLst/>
                <a:gdLst>
                  <a:gd name="T0" fmla="*/ 0 w 366"/>
                  <a:gd name="T1" fmla="*/ 0 h 636"/>
                  <a:gd name="T2" fmla="*/ 366 w 366"/>
                  <a:gd name="T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6" h="636">
                    <a:moveTo>
                      <a:pt x="0" y="0"/>
                    </a:moveTo>
                    <a:lnTo>
                      <a:pt x="366" y="636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15" name="Freeform 163"/>
              <p:cNvSpPr>
                <a:spLocks/>
              </p:cNvSpPr>
              <p:nvPr/>
            </p:nvSpPr>
            <p:spPr bwMode="auto">
              <a:xfrm>
                <a:off x="4392" y="1842"/>
                <a:ext cx="342" cy="606"/>
              </a:xfrm>
              <a:custGeom>
                <a:avLst/>
                <a:gdLst>
                  <a:gd name="T0" fmla="*/ 0 w 342"/>
                  <a:gd name="T1" fmla="*/ 0 h 606"/>
                  <a:gd name="T2" fmla="*/ 342 w 342"/>
                  <a:gd name="T3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2" h="606">
                    <a:moveTo>
                      <a:pt x="0" y="0"/>
                    </a:moveTo>
                    <a:lnTo>
                      <a:pt x="342" y="606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16" name="Freeform 164"/>
              <p:cNvSpPr>
                <a:spLocks/>
              </p:cNvSpPr>
              <p:nvPr/>
            </p:nvSpPr>
            <p:spPr bwMode="auto">
              <a:xfrm>
                <a:off x="2688" y="2412"/>
                <a:ext cx="690" cy="1"/>
              </a:xfrm>
              <a:custGeom>
                <a:avLst/>
                <a:gdLst>
                  <a:gd name="T0" fmla="*/ 690 w 690"/>
                  <a:gd name="T1" fmla="*/ 0 h 1"/>
                  <a:gd name="T2" fmla="*/ 0 w 690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90" h="1">
                    <a:moveTo>
                      <a:pt x="690" y="0"/>
                    </a:moveTo>
                    <a:lnTo>
                      <a:pt x="0" y="1"/>
                    </a:ln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17" name="Freeform 165"/>
              <p:cNvSpPr>
                <a:spLocks/>
              </p:cNvSpPr>
              <p:nvPr/>
            </p:nvSpPr>
            <p:spPr bwMode="auto">
              <a:xfrm>
                <a:off x="2688" y="1254"/>
                <a:ext cx="684" cy="1"/>
              </a:xfrm>
              <a:custGeom>
                <a:avLst/>
                <a:gdLst>
                  <a:gd name="T0" fmla="*/ 684 w 684"/>
                  <a:gd name="T1" fmla="*/ 0 h 1"/>
                  <a:gd name="T2" fmla="*/ 0 w 6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84" h="1">
                    <a:moveTo>
                      <a:pt x="684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1718" name="Group 166"/>
            <p:cNvGrpSpPr>
              <a:grpSpLocks/>
            </p:cNvGrpSpPr>
            <p:nvPr/>
          </p:nvGrpSpPr>
          <p:grpSpPr bwMode="auto">
            <a:xfrm>
              <a:off x="2916" y="1101"/>
              <a:ext cx="1614" cy="1452"/>
              <a:chOff x="2916" y="1104"/>
              <a:chExt cx="1614" cy="1452"/>
            </a:xfrm>
          </p:grpSpPr>
          <p:sp>
            <p:nvSpPr>
              <p:cNvPr id="151719" name="Oval 167"/>
              <p:cNvSpPr>
                <a:spLocks noChangeAspect="1" noChangeArrowheads="1"/>
              </p:cNvSpPr>
              <p:nvPr/>
            </p:nvSpPr>
            <p:spPr bwMode="auto">
              <a:xfrm>
                <a:off x="2916" y="1686"/>
                <a:ext cx="288" cy="288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20" name="Oval 168"/>
              <p:cNvSpPr>
                <a:spLocks noChangeAspect="1" noChangeArrowheads="1"/>
              </p:cNvSpPr>
              <p:nvPr/>
            </p:nvSpPr>
            <p:spPr bwMode="auto">
              <a:xfrm>
                <a:off x="3582" y="1686"/>
                <a:ext cx="288" cy="288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21" name="Oval 169"/>
              <p:cNvSpPr>
                <a:spLocks noChangeAspect="1" noChangeArrowheads="1"/>
              </p:cNvSpPr>
              <p:nvPr/>
            </p:nvSpPr>
            <p:spPr bwMode="auto">
              <a:xfrm>
                <a:off x="3240" y="1110"/>
                <a:ext cx="288" cy="288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22" name="Oval 170"/>
              <p:cNvSpPr>
                <a:spLocks noChangeAspect="1" noChangeArrowheads="1"/>
              </p:cNvSpPr>
              <p:nvPr/>
            </p:nvSpPr>
            <p:spPr bwMode="auto">
              <a:xfrm>
                <a:off x="3912" y="1104"/>
                <a:ext cx="288" cy="288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23" name="Oval 171"/>
              <p:cNvSpPr>
                <a:spLocks noChangeAspect="1" noChangeArrowheads="1"/>
              </p:cNvSpPr>
              <p:nvPr/>
            </p:nvSpPr>
            <p:spPr bwMode="auto">
              <a:xfrm>
                <a:off x="4242" y="1692"/>
                <a:ext cx="288" cy="288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24" name="Oval 172"/>
              <p:cNvSpPr>
                <a:spLocks noChangeAspect="1" noChangeArrowheads="1"/>
              </p:cNvSpPr>
              <p:nvPr/>
            </p:nvSpPr>
            <p:spPr bwMode="auto">
              <a:xfrm>
                <a:off x="3912" y="2268"/>
                <a:ext cx="288" cy="288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725" name="Oval 173"/>
              <p:cNvSpPr>
                <a:spLocks noChangeAspect="1" noChangeArrowheads="1"/>
              </p:cNvSpPr>
              <p:nvPr/>
            </p:nvSpPr>
            <p:spPr bwMode="auto">
              <a:xfrm>
                <a:off x="3222" y="2262"/>
                <a:ext cx="288" cy="288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51592" name="Rectangle 40"/>
          <p:cNvSpPr>
            <a:spLocks noGrp="1" noChangeArrowheads="1"/>
          </p:cNvSpPr>
          <p:nvPr>
            <p:ph type="title"/>
          </p:nvPr>
        </p:nvSpPr>
        <p:spPr>
          <a:xfrm>
            <a:off x="14288" y="119063"/>
            <a:ext cx="9144000" cy="381000"/>
          </a:xfrm>
          <a:noFill/>
          <a:ln/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Alle mesonen (qq) bestaande uit </a:t>
            </a:r>
            <a:r>
              <a:rPr lang="en-US" altLang="nl-NL" sz="2000" b="1">
                <a:solidFill>
                  <a:schemeClr val="accent2"/>
                </a:solidFill>
              </a:rPr>
              <a:t>d</a:t>
            </a:r>
            <a:r>
              <a:rPr lang="en-US" altLang="nl-NL" sz="2000" b="1">
                <a:solidFill>
                  <a:srgbClr val="FF3300"/>
                </a:solidFill>
              </a:rPr>
              <a:t>, </a:t>
            </a:r>
            <a:r>
              <a:rPr lang="en-US" altLang="nl-NL" sz="2000" b="1">
                <a:solidFill>
                  <a:srgbClr val="FF66FF"/>
                </a:solidFill>
              </a:rPr>
              <a:t>u</a:t>
            </a:r>
            <a:r>
              <a:rPr lang="en-US" altLang="nl-NL" sz="2000" b="1">
                <a:solidFill>
                  <a:srgbClr val="FF3300"/>
                </a:solidFill>
              </a:rPr>
              <a:t>, s en </a:t>
            </a:r>
            <a:r>
              <a:rPr lang="en-US" altLang="nl-NL" sz="2000" b="1" u="sng">
                <a:solidFill>
                  <a:schemeClr val="accent2"/>
                </a:solidFill>
              </a:rPr>
              <a:t>d</a:t>
            </a:r>
            <a:r>
              <a:rPr lang="en-US" altLang="nl-NL" sz="2000" b="1">
                <a:solidFill>
                  <a:srgbClr val="FF3300"/>
                </a:solidFill>
              </a:rPr>
              <a:t>, </a:t>
            </a:r>
            <a:r>
              <a:rPr lang="en-US" altLang="nl-NL" sz="2000" b="1" u="sng">
                <a:solidFill>
                  <a:srgbClr val="FF66FF"/>
                </a:solidFill>
              </a:rPr>
              <a:t>u</a:t>
            </a:r>
            <a:r>
              <a:rPr lang="en-US" altLang="nl-NL" sz="2000" b="1">
                <a:solidFill>
                  <a:srgbClr val="FF3300"/>
                </a:solidFill>
              </a:rPr>
              <a:t>,  </a:t>
            </a:r>
            <a:r>
              <a:rPr lang="en-US" altLang="nl-NL" sz="2000" b="1" u="sng">
                <a:solidFill>
                  <a:srgbClr val="FF3300"/>
                </a:solidFill>
              </a:rPr>
              <a:t>s</a:t>
            </a:r>
            <a:r>
              <a:rPr lang="en-US" altLang="nl-NL" sz="2000" b="1">
                <a:solidFill>
                  <a:srgbClr val="FF3300"/>
                </a:solidFill>
              </a:rPr>
              <a:t> </a:t>
            </a:r>
            <a:endParaRPr lang="nl-NL" altLang="nl-NL" sz="2000" b="1">
              <a:solidFill>
                <a:srgbClr val="FF3300"/>
              </a:solidFill>
            </a:endParaRPr>
          </a:p>
        </p:txBody>
      </p:sp>
      <p:sp>
        <p:nvSpPr>
          <p:cNvPr id="151659" name="Text Box 107"/>
          <p:cNvSpPr txBox="1">
            <a:spLocks noChangeArrowheads="1"/>
          </p:cNvSpPr>
          <p:nvPr/>
        </p:nvSpPr>
        <p:spPr bwMode="auto">
          <a:xfrm>
            <a:off x="4967288" y="36861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en-US" altLang="nl-NL" sz="2400" b="1" baseline="30000">
                <a:solidFill>
                  <a:srgbClr val="000000"/>
                </a:solidFill>
              </a:rPr>
              <a:t>-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660" name="Text Box 108"/>
          <p:cNvSpPr txBox="1">
            <a:spLocks noChangeArrowheads="1"/>
          </p:cNvSpPr>
          <p:nvPr/>
        </p:nvSpPr>
        <p:spPr bwMode="auto">
          <a:xfrm>
            <a:off x="7634288" y="36099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en-US" altLang="nl-NL" sz="2400" b="1" baseline="30000">
                <a:solidFill>
                  <a:srgbClr val="000000"/>
                </a:solidFill>
              </a:rPr>
              <a:t>+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661" name="Text Box 109"/>
          <p:cNvSpPr txBox="1">
            <a:spLocks noChangeArrowheads="1"/>
          </p:cNvSpPr>
          <p:nvPr/>
        </p:nvSpPr>
        <p:spPr bwMode="auto">
          <a:xfrm>
            <a:off x="5443538" y="2152650"/>
            <a:ext cx="80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K*</a:t>
            </a:r>
            <a:r>
              <a:rPr lang="en-US" altLang="nl-NL" sz="2400" b="1" baseline="30000">
                <a:solidFill>
                  <a:srgbClr val="000000"/>
                </a:solidFill>
              </a:rPr>
              <a:t>-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662" name="Text Box 110"/>
          <p:cNvSpPr txBox="1">
            <a:spLocks noChangeArrowheads="1"/>
          </p:cNvSpPr>
          <p:nvPr/>
        </p:nvSpPr>
        <p:spPr bwMode="auto">
          <a:xfrm>
            <a:off x="7138988" y="4448175"/>
            <a:ext cx="78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K*</a:t>
            </a:r>
            <a:r>
              <a:rPr lang="en-US" altLang="nl-NL" sz="2400" b="1" baseline="30000">
                <a:solidFill>
                  <a:srgbClr val="000000"/>
                </a:solidFill>
              </a:rPr>
              <a:t>+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664" name="Text Box 112"/>
          <p:cNvSpPr txBox="1">
            <a:spLocks noChangeArrowheads="1"/>
          </p:cNvSpPr>
          <p:nvPr/>
        </p:nvSpPr>
        <p:spPr bwMode="auto">
          <a:xfrm>
            <a:off x="6019800" y="3914775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wf</a:t>
            </a:r>
            <a:endParaRPr lang="nl-NL" altLang="nl-NL" sz="2400" b="1">
              <a:solidFill>
                <a:srgbClr val="000000"/>
              </a:solidFill>
            </a:endParaRPr>
          </a:p>
        </p:txBody>
      </p:sp>
      <p:sp>
        <p:nvSpPr>
          <p:cNvPr id="151665" name="Text Box 113"/>
          <p:cNvSpPr txBox="1">
            <a:spLocks noChangeArrowheads="1"/>
          </p:cNvSpPr>
          <p:nvPr/>
        </p:nvSpPr>
        <p:spPr bwMode="auto">
          <a:xfrm>
            <a:off x="7148513" y="2452688"/>
            <a:ext cx="700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 u="sng">
                <a:solidFill>
                  <a:srgbClr val="000000"/>
                </a:solidFill>
              </a:rPr>
              <a:t>K*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666" name="Text Box 114"/>
          <p:cNvSpPr txBox="1">
            <a:spLocks noChangeArrowheads="1"/>
          </p:cNvSpPr>
          <p:nvPr/>
        </p:nvSpPr>
        <p:spPr bwMode="auto">
          <a:xfrm>
            <a:off x="5348288" y="4729163"/>
            <a:ext cx="747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K*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grpSp>
        <p:nvGrpSpPr>
          <p:cNvPr id="151672" name="Group 120"/>
          <p:cNvGrpSpPr>
            <a:grpSpLocks/>
          </p:cNvGrpSpPr>
          <p:nvPr/>
        </p:nvGrpSpPr>
        <p:grpSpPr bwMode="auto">
          <a:xfrm>
            <a:off x="80963" y="1990725"/>
            <a:ext cx="809625" cy="2895600"/>
            <a:chOff x="2466" y="816"/>
            <a:chExt cx="510" cy="1824"/>
          </a:xfrm>
        </p:grpSpPr>
        <p:sp>
          <p:nvSpPr>
            <p:cNvPr id="151673" name="Line 121"/>
            <p:cNvSpPr>
              <a:spLocks noChangeShapeType="1"/>
            </p:cNvSpPr>
            <p:nvPr/>
          </p:nvSpPr>
          <p:spPr bwMode="auto">
            <a:xfrm flipV="1">
              <a:off x="2688" y="1056"/>
              <a:ext cx="0" cy="15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1674" name="Text Box 122"/>
            <p:cNvSpPr txBox="1">
              <a:spLocks noChangeArrowheads="1"/>
            </p:cNvSpPr>
            <p:nvPr/>
          </p:nvSpPr>
          <p:spPr bwMode="auto">
            <a:xfrm>
              <a:off x="2466" y="165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3300"/>
                  </a:solidFill>
                </a:rPr>
                <a:t>s</a:t>
              </a:r>
              <a:r>
                <a:rPr lang="nl-NL" altLang="nl-NL" sz="2400" b="1" u="sng">
                  <a:solidFill>
                    <a:srgbClr val="FF3300"/>
                  </a:solidFill>
                </a:rPr>
                <a:t>s</a:t>
              </a:r>
            </a:p>
          </p:txBody>
        </p:sp>
        <p:sp>
          <p:nvSpPr>
            <p:cNvPr id="151675" name="Text Box 123"/>
            <p:cNvSpPr txBox="1">
              <a:spLocks noChangeArrowheads="1"/>
            </p:cNvSpPr>
            <p:nvPr/>
          </p:nvSpPr>
          <p:spPr bwMode="auto">
            <a:xfrm>
              <a:off x="2538" y="108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3300"/>
                  </a:solidFill>
                </a:rPr>
                <a:t>s</a:t>
              </a:r>
              <a:endParaRPr lang="nl-NL" altLang="nl-NL" sz="2400" b="1" u="sng">
                <a:solidFill>
                  <a:srgbClr val="FF3300"/>
                </a:solidFill>
              </a:endParaRPr>
            </a:p>
          </p:txBody>
        </p:sp>
        <p:sp>
          <p:nvSpPr>
            <p:cNvPr id="151676" name="Text Box 124"/>
            <p:cNvSpPr txBox="1">
              <a:spLocks noChangeArrowheads="1"/>
            </p:cNvSpPr>
            <p:nvPr/>
          </p:nvSpPr>
          <p:spPr bwMode="auto">
            <a:xfrm>
              <a:off x="2544" y="222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 u="sng">
                  <a:solidFill>
                    <a:srgbClr val="FF3300"/>
                  </a:solidFill>
                </a:rPr>
                <a:t>s</a:t>
              </a:r>
            </a:p>
          </p:txBody>
        </p:sp>
        <p:sp>
          <p:nvSpPr>
            <p:cNvPr id="151677" name="Text Box 125"/>
            <p:cNvSpPr txBox="1">
              <a:spLocks noChangeArrowheads="1"/>
            </p:cNvSpPr>
            <p:nvPr/>
          </p:nvSpPr>
          <p:spPr bwMode="auto">
            <a:xfrm>
              <a:off x="2496" y="81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3300"/>
                  </a:solidFill>
                </a:rPr>
                <a:t>s-as</a:t>
              </a:r>
              <a:endParaRPr lang="nl-NL" altLang="nl-NL" sz="2400" b="1" u="sng">
                <a:solidFill>
                  <a:srgbClr val="FF3300"/>
                </a:solidFill>
              </a:endParaRPr>
            </a:p>
          </p:txBody>
        </p:sp>
      </p:grpSp>
      <p:grpSp>
        <p:nvGrpSpPr>
          <p:cNvPr id="151678" name="Group 126"/>
          <p:cNvGrpSpPr>
            <a:grpSpLocks/>
          </p:cNvGrpSpPr>
          <p:nvPr/>
        </p:nvGrpSpPr>
        <p:grpSpPr bwMode="auto">
          <a:xfrm>
            <a:off x="1728788" y="1152525"/>
            <a:ext cx="3019425" cy="2019300"/>
            <a:chOff x="3456" y="432"/>
            <a:chExt cx="1902" cy="1272"/>
          </a:xfrm>
        </p:grpSpPr>
        <p:sp>
          <p:nvSpPr>
            <p:cNvPr id="151679" name="Freeform 127"/>
            <p:cNvSpPr>
              <a:spLocks/>
            </p:cNvSpPr>
            <p:nvPr/>
          </p:nvSpPr>
          <p:spPr bwMode="auto">
            <a:xfrm>
              <a:off x="3456" y="564"/>
              <a:ext cx="1559" cy="922"/>
            </a:xfrm>
            <a:custGeom>
              <a:avLst/>
              <a:gdLst>
                <a:gd name="T0" fmla="*/ 0 w 1559"/>
                <a:gd name="T1" fmla="*/ 0 h 922"/>
                <a:gd name="T2" fmla="*/ 1559 w 1559"/>
                <a:gd name="T3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9" h="922">
                  <a:moveTo>
                    <a:pt x="0" y="0"/>
                  </a:moveTo>
                  <a:lnTo>
                    <a:pt x="1559" y="922"/>
                  </a:lnTo>
                </a:path>
              </a:pathLst>
            </a:custGeom>
            <a:noFill/>
            <a:ln w="28575" cmpd="sng">
              <a:solidFill>
                <a:srgbClr val="FF66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1680" name="Text Box 128"/>
            <p:cNvSpPr txBox="1">
              <a:spLocks noChangeArrowheads="1"/>
            </p:cNvSpPr>
            <p:nvPr/>
          </p:nvSpPr>
          <p:spPr bwMode="auto">
            <a:xfrm>
              <a:off x="4128" y="7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66FF"/>
                  </a:solidFill>
                </a:rPr>
                <a:t>u</a:t>
              </a:r>
              <a:r>
                <a:rPr lang="nl-NL" altLang="nl-NL" sz="2400" b="1" u="sng">
                  <a:solidFill>
                    <a:srgbClr val="FF66FF"/>
                  </a:solidFill>
                </a:rPr>
                <a:t>u</a:t>
              </a:r>
            </a:p>
          </p:txBody>
        </p:sp>
        <p:sp>
          <p:nvSpPr>
            <p:cNvPr id="151681" name="Text Box 129"/>
            <p:cNvSpPr txBox="1">
              <a:spLocks noChangeArrowheads="1"/>
            </p:cNvSpPr>
            <p:nvPr/>
          </p:nvSpPr>
          <p:spPr bwMode="auto">
            <a:xfrm>
              <a:off x="4830" y="14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66FF"/>
                  </a:solidFill>
                </a:rPr>
                <a:t>u-as</a:t>
              </a:r>
              <a:endParaRPr lang="nl-NL" altLang="nl-NL" sz="2400" b="1" u="sng">
                <a:solidFill>
                  <a:srgbClr val="FF66FF"/>
                </a:solidFill>
              </a:endParaRPr>
            </a:p>
          </p:txBody>
        </p:sp>
        <p:sp>
          <p:nvSpPr>
            <p:cNvPr id="151682" name="Text Box 130"/>
            <p:cNvSpPr txBox="1">
              <a:spLocks noChangeArrowheads="1"/>
            </p:cNvSpPr>
            <p:nvPr/>
          </p:nvSpPr>
          <p:spPr bwMode="auto">
            <a:xfrm>
              <a:off x="4632" y="106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66FF"/>
                  </a:solidFill>
                </a:rPr>
                <a:t>u</a:t>
              </a:r>
              <a:endParaRPr lang="nl-NL" altLang="nl-NL" sz="2400" b="1" u="sng">
                <a:solidFill>
                  <a:srgbClr val="FF66FF"/>
                </a:solidFill>
              </a:endParaRPr>
            </a:p>
          </p:txBody>
        </p:sp>
        <p:sp>
          <p:nvSpPr>
            <p:cNvPr id="151683" name="Text Box 131"/>
            <p:cNvSpPr txBox="1">
              <a:spLocks noChangeArrowheads="1"/>
            </p:cNvSpPr>
            <p:nvPr/>
          </p:nvSpPr>
          <p:spPr bwMode="auto">
            <a:xfrm>
              <a:off x="3618" y="4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 u="sng">
                  <a:solidFill>
                    <a:srgbClr val="FF66FF"/>
                  </a:solidFill>
                </a:rPr>
                <a:t>u</a:t>
              </a:r>
            </a:p>
          </p:txBody>
        </p:sp>
      </p:grpSp>
      <p:grpSp>
        <p:nvGrpSpPr>
          <p:cNvPr id="151684" name="Group 132"/>
          <p:cNvGrpSpPr>
            <a:grpSpLocks/>
          </p:cNvGrpSpPr>
          <p:nvPr/>
        </p:nvGrpSpPr>
        <p:grpSpPr bwMode="auto">
          <a:xfrm>
            <a:off x="1252538" y="4314825"/>
            <a:ext cx="2838450" cy="1866900"/>
            <a:chOff x="3204" y="2280"/>
            <a:chExt cx="1788" cy="1176"/>
          </a:xfrm>
        </p:grpSpPr>
        <p:sp>
          <p:nvSpPr>
            <p:cNvPr id="151685" name="Freeform 133"/>
            <p:cNvSpPr>
              <a:spLocks/>
            </p:cNvSpPr>
            <p:nvPr/>
          </p:nvSpPr>
          <p:spPr bwMode="auto">
            <a:xfrm>
              <a:off x="3414" y="2280"/>
              <a:ext cx="1573" cy="932"/>
            </a:xfrm>
            <a:custGeom>
              <a:avLst/>
              <a:gdLst>
                <a:gd name="T0" fmla="*/ 1573 w 1573"/>
                <a:gd name="T1" fmla="*/ 0 h 932"/>
                <a:gd name="T2" fmla="*/ 0 w 1573"/>
                <a:gd name="T3" fmla="*/ 932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73" h="932">
                  <a:moveTo>
                    <a:pt x="1573" y="0"/>
                  </a:moveTo>
                  <a:lnTo>
                    <a:pt x="0" y="932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1686" name="Text Box 134"/>
            <p:cNvSpPr txBox="1">
              <a:spLocks noChangeArrowheads="1"/>
            </p:cNvSpPr>
            <p:nvPr/>
          </p:nvSpPr>
          <p:spPr bwMode="auto">
            <a:xfrm>
              <a:off x="4146" y="267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</a:rPr>
                <a:t>d</a:t>
              </a:r>
              <a:r>
                <a:rPr lang="nl-NL" altLang="nl-NL" sz="2400" b="1" u="sng">
                  <a:solidFill>
                    <a:srgbClr val="3333CC"/>
                  </a:solidFill>
                </a:rPr>
                <a:t>d</a:t>
              </a:r>
            </a:p>
          </p:txBody>
        </p:sp>
        <p:sp>
          <p:nvSpPr>
            <p:cNvPr id="151687" name="Text Box 135"/>
            <p:cNvSpPr txBox="1">
              <a:spLocks noChangeArrowheads="1"/>
            </p:cNvSpPr>
            <p:nvPr/>
          </p:nvSpPr>
          <p:spPr bwMode="auto">
            <a:xfrm>
              <a:off x="3648" y="297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</a:rPr>
                <a:t>d</a:t>
              </a:r>
              <a:endParaRPr lang="nl-NL" altLang="nl-NL" sz="2400" b="1" u="sng">
                <a:solidFill>
                  <a:srgbClr val="3333CC"/>
                </a:solidFill>
              </a:endParaRPr>
            </a:p>
          </p:txBody>
        </p:sp>
        <p:sp>
          <p:nvSpPr>
            <p:cNvPr id="151688" name="Text Box 136"/>
            <p:cNvSpPr txBox="1">
              <a:spLocks noChangeArrowheads="1"/>
            </p:cNvSpPr>
            <p:nvPr/>
          </p:nvSpPr>
          <p:spPr bwMode="auto">
            <a:xfrm>
              <a:off x="4656" y="236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 u="sng">
                  <a:solidFill>
                    <a:srgbClr val="3333CC"/>
                  </a:solidFill>
                </a:rPr>
                <a:t>d</a:t>
              </a:r>
            </a:p>
          </p:txBody>
        </p:sp>
        <p:sp>
          <p:nvSpPr>
            <p:cNvPr id="151689" name="Text Box 137"/>
            <p:cNvSpPr txBox="1">
              <a:spLocks noChangeArrowheads="1"/>
            </p:cNvSpPr>
            <p:nvPr/>
          </p:nvSpPr>
          <p:spPr bwMode="auto">
            <a:xfrm>
              <a:off x="3204" y="3168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</a:rPr>
                <a:t>d-as</a:t>
              </a:r>
              <a:endParaRPr lang="nl-NL" altLang="nl-NL" sz="2400" b="1" u="sng">
                <a:solidFill>
                  <a:srgbClr val="3333CC"/>
                </a:solidFill>
              </a:endParaRPr>
            </a:p>
          </p:txBody>
        </p:sp>
      </p:grpSp>
      <p:sp>
        <p:nvSpPr>
          <p:cNvPr id="151690" name="Text Box 138"/>
          <p:cNvSpPr txBox="1">
            <a:spLocks noChangeArrowheads="1"/>
          </p:cNvSpPr>
          <p:nvPr/>
        </p:nvSpPr>
        <p:spPr bwMode="auto">
          <a:xfrm>
            <a:off x="1319213" y="2405063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</a:rPr>
              <a:t>s</a:t>
            </a:r>
            <a:r>
              <a:rPr lang="nl-NL" altLang="nl-NL" sz="2400" b="1" u="sng">
                <a:solidFill>
                  <a:srgbClr val="FF66FF"/>
                </a:solidFill>
              </a:rPr>
              <a:t>u</a:t>
            </a:r>
          </a:p>
        </p:txBody>
      </p:sp>
      <p:sp>
        <p:nvSpPr>
          <p:cNvPr id="151691" name="Text Box 139"/>
          <p:cNvSpPr txBox="1">
            <a:spLocks noChangeArrowheads="1"/>
          </p:cNvSpPr>
          <p:nvPr/>
        </p:nvSpPr>
        <p:spPr bwMode="auto">
          <a:xfrm>
            <a:off x="1285875" y="4276725"/>
            <a:ext cx="67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</a:rPr>
              <a:t>d</a:t>
            </a:r>
            <a:r>
              <a:rPr lang="nl-NL" altLang="nl-NL" sz="2400" b="1" u="sng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151692" name="Text Box 140"/>
          <p:cNvSpPr txBox="1">
            <a:spLocks noChangeArrowheads="1"/>
          </p:cNvSpPr>
          <p:nvPr/>
        </p:nvSpPr>
        <p:spPr bwMode="auto">
          <a:xfrm>
            <a:off x="2881313" y="33766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</a:rPr>
              <a:t>u</a:t>
            </a:r>
            <a:r>
              <a:rPr lang="nl-NL" altLang="nl-NL" sz="2400" b="1" u="sng">
                <a:solidFill>
                  <a:srgbClr val="3333CC"/>
                </a:solidFill>
              </a:rPr>
              <a:t>d</a:t>
            </a:r>
          </a:p>
        </p:txBody>
      </p:sp>
      <p:sp>
        <p:nvSpPr>
          <p:cNvPr id="151693" name="Text Box 141"/>
          <p:cNvSpPr txBox="1">
            <a:spLocks noChangeArrowheads="1"/>
          </p:cNvSpPr>
          <p:nvPr/>
        </p:nvSpPr>
        <p:spPr bwMode="auto">
          <a:xfrm>
            <a:off x="238125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</a:rPr>
              <a:t>u</a:t>
            </a:r>
            <a:r>
              <a:rPr lang="nl-NL" altLang="nl-NL" sz="2400" b="1" u="sng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151694" name="Text Box 142"/>
          <p:cNvSpPr txBox="1">
            <a:spLocks noChangeArrowheads="1"/>
          </p:cNvSpPr>
          <p:nvPr/>
        </p:nvSpPr>
        <p:spPr bwMode="auto">
          <a:xfrm>
            <a:off x="2376488" y="243363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</a:rPr>
              <a:t>s</a:t>
            </a:r>
            <a:r>
              <a:rPr lang="nl-NL" altLang="nl-NL" sz="2400" b="1" u="sng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151695" name="Text Box 143"/>
          <p:cNvSpPr txBox="1">
            <a:spLocks noChangeArrowheads="1"/>
          </p:cNvSpPr>
          <p:nvPr/>
        </p:nvSpPr>
        <p:spPr bwMode="auto">
          <a:xfrm>
            <a:off x="762000" y="3348038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</a:rPr>
              <a:t>d</a:t>
            </a:r>
            <a:r>
              <a:rPr lang="nl-NL" altLang="nl-NL" sz="2400" b="1" u="sng">
                <a:solidFill>
                  <a:srgbClr val="FF66FF"/>
                </a:solidFill>
              </a:rPr>
              <a:t>u</a:t>
            </a:r>
          </a:p>
        </p:txBody>
      </p:sp>
      <p:grpSp>
        <p:nvGrpSpPr>
          <p:cNvPr id="151734" name="Group 182"/>
          <p:cNvGrpSpPr>
            <a:grpSpLocks/>
          </p:cNvGrpSpPr>
          <p:nvPr/>
        </p:nvGrpSpPr>
        <p:grpSpPr bwMode="auto">
          <a:xfrm>
            <a:off x="1785938" y="3076575"/>
            <a:ext cx="700087" cy="1000125"/>
            <a:chOff x="1125" y="1938"/>
            <a:chExt cx="441" cy="630"/>
          </a:xfrm>
        </p:grpSpPr>
        <p:sp>
          <p:nvSpPr>
            <p:cNvPr id="151697" name="Text Box 145"/>
            <p:cNvSpPr txBox="1">
              <a:spLocks noChangeArrowheads="1"/>
            </p:cNvSpPr>
            <p:nvPr/>
          </p:nvSpPr>
          <p:spPr bwMode="auto">
            <a:xfrm>
              <a:off x="1170" y="1938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FF66FF"/>
                  </a:solidFill>
                </a:rPr>
                <a:t>u</a:t>
              </a:r>
              <a:r>
                <a:rPr lang="en-US" altLang="nl-NL" sz="2400" b="1" u="sng">
                  <a:solidFill>
                    <a:srgbClr val="FF66FF"/>
                  </a:solidFill>
                </a:rPr>
                <a:t>u</a:t>
              </a:r>
              <a:endParaRPr lang="nl-NL" altLang="nl-NL" sz="2400" b="1" u="sng">
                <a:solidFill>
                  <a:srgbClr val="FF66FF"/>
                </a:solidFill>
              </a:endParaRPr>
            </a:p>
          </p:txBody>
        </p:sp>
        <p:sp>
          <p:nvSpPr>
            <p:cNvPr id="151698" name="Text Box 146"/>
            <p:cNvSpPr txBox="1">
              <a:spLocks noChangeArrowheads="1"/>
            </p:cNvSpPr>
            <p:nvPr/>
          </p:nvSpPr>
          <p:spPr bwMode="auto">
            <a:xfrm>
              <a:off x="1125" y="2115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</a:rPr>
                <a:t>d</a:t>
              </a:r>
              <a:r>
                <a:rPr lang="nl-NL" altLang="nl-NL" sz="2400" b="1" u="sng">
                  <a:solidFill>
                    <a:srgbClr val="3333CC"/>
                  </a:solidFill>
                </a:rPr>
                <a:t>d</a:t>
              </a:r>
            </a:p>
          </p:txBody>
        </p:sp>
        <p:sp>
          <p:nvSpPr>
            <p:cNvPr id="151699" name="Text Box 147"/>
            <p:cNvSpPr txBox="1">
              <a:spLocks noChangeArrowheads="1"/>
            </p:cNvSpPr>
            <p:nvPr/>
          </p:nvSpPr>
          <p:spPr bwMode="auto">
            <a:xfrm>
              <a:off x="1134" y="228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3300"/>
                  </a:solidFill>
                </a:rPr>
                <a:t>s</a:t>
              </a:r>
              <a:r>
                <a:rPr lang="nl-NL" altLang="nl-NL" sz="2400" b="1" u="sng">
                  <a:solidFill>
                    <a:srgbClr val="FF3300"/>
                  </a:solidFill>
                </a:rPr>
                <a:t>s</a:t>
              </a:r>
            </a:p>
          </p:txBody>
        </p:sp>
      </p:grpSp>
      <p:sp>
        <p:nvSpPr>
          <p:cNvPr id="151700" name="Text Box 148"/>
          <p:cNvSpPr txBox="1">
            <a:spLocks noChangeArrowheads="1"/>
          </p:cNvSpPr>
          <p:nvPr/>
        </p:nvSpPr>
        <p:spPr bwMode="auto">
          <a:xfrm>
            <a:off x="585788" y="36671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p</a:t>
            </a:r>
            <a:r>
              <a:rPr lang="en-US" altLang="nl-NL" sz="2400" b="1" baseline="30000">
                <a:solidFill>
                  <a:srgbClr val="000000"/>
                </a:solidFill>
              </a:rPr>
              <a:t>-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701" name="Text Box 149"/>
          <p:cNvSpPr txBox="1">
            <a:spLocks noChangeArrowheads="1"/>
          </p:cNvSpPr>
          <p:nvPr/>
        </p:nvSpPr>
        <p:spPr bwMode="auto">
          <a:xfrm>
            <a:off x="3252788" y="35909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p</a:t>
            </a:r>
            <a:r>
              <a:rPr lang="en-US" altLang="nl-NL" sz="2400" b="1" baseline="30000">
                <a:solidFill>
                  <a:srgbClr val="000000"/>
                </a:solidFill>
              </a:rPr>
              <a:t>+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702" name="Text Box 150"/>
          <p:cNvSpPr txBox="1">
            <a:spLocks noChangeArrowheads="1"/>
          </p:cNvSpPr>
          <p:nvPr/>
        </p:nvSpPr>
        <p:spPr bwMode="auto">
          <a:xfrm>
            <a:off x="1062038" y="2133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K</a:t>
            </a:r>
            <a:r>
              <a:rPr lang="en-US" altLang="nl-NL" sz="2400" b="1" baseline="30000">
                <a:solidFill>
                  <a:srgbClr val="000000"/>
                </a:solidFill>
              </a:rPr>
              <a:t>-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703" name="Text Box 151"/>
          <p:cNvSpPr txBox="1">
            <a:spLocks noChangeArrowheads="1"/>
          </p:cNvSpPr>
          <p:nvPr/>
        </p:nvSpPr>
        <p:spPr bwMode="auto">
          <a:xfrm>
            <a:off x="2757488" y="44291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K</a:t>
            </a:r>
            <a:r>
              <a:rPr lang="en-US" altLang="nl-NL" sz="2400" b="1" baseline="30000">
                <a:solidFill>
                  <a:srgbClr val="000000"/>
                </a:solidFill>
              </a:rPr>
              <a:t>+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704" name="Text Box 152"/>
          <p:cNvSpPr txBox="1">
            <a:spLocks noChangeArrowheads="1"/>
          </p:cNvSpPr>
          <p:nvPr/>
        </p:nvSpPr>
        <p:spPr bwMode="auto">
          <a:xfrm>
            <a:off x="2767013" y="24336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 u="sng">
                <a:solidFill>
                  <a:srgbClr val="000000"/>
                </a:solidFill>
              </a:rPr>
              <a:t>K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51705" name="Text Box 153"/>
          <p:cNvSpPr txBox="1">
            <a:spLocks noChangeArrowheads="1"/>
          </p:cNvSpPr>
          <p:nvPr/>
        </p:nvSpPr>
        <p:spPr bwMode="auto">
          <a:xfrm>
            <a:off x="966788" y="47101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K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grpSp>
        <p:nvGrpSpPr>
          <p:cNvPr id="151729" name="Group 177"/>
          <p:cNvGrpSpPr>
            <a:grpSpLocks/>
          </p:cNvGrpSpPr>
          <p:nvPr/>
        </p:nvGrpSpPr>
        <p:grpSpPr bwMode="auto">
          <a:xfrm>
            <a:off x="0" y="628650"/>
            <a:ext cx="1600200" cy="457200"/>
            <a:chOff x="0" y="396"/>
            <a:chExt cx="1008" cy="288"/>
          </a:xfrm>
        </p:grpSpPr>
        <p:sp>
          <p:nvSpPr>
            <p:cNvPr id="151593" name="Rectangle 41"/>
            <p:cNvSpPr>
              <a:spLocks noChangeArrowheads="1"/>
            </p:cNvSpPr>
            <p:nvPr/>
          </p:nvSpPr>
          <p:spPr bwMode="auto">
            <a:xfrm>
              <a:off x="0" y="432"/>
              <a:ext cx="62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000000"/>
                  </a:solidFill>
                </a:rPr>
                <a:t>Spin 0</a:t>
              </a:r>
              <a:endParaRPr lang="nl-NL" altLang="nl-NL" sz="2000" b="1">
                <a:solidFill>
                  <a:srgbClr val="000000"/>
                </a:solidFill>
              </a:endParaRPr>
            </a:p>
          </p:txBody>
        </p:sp>
        <p:sp>
          <p:nvSpPr>
            <p:cNvPr id="151727" name="Text Box 175"/>
            <p:cNvSpPr txBox="1">
              <a:spLocks noChangeArrowheads="1"/>
            </p:cNvSpPr>
            <p:nvPr/>
          </p:nvSpPr>
          <p:spPr bwMode="auto">
            <a:xfrm>
              <a:off x="528" y="39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000000"/>
                  </a:solidFill>
                  <a:sym typeface="Symbol" pitchFamily="18" charset="2"/>
                </a:rPr>
                <a:t>()</a:t>
              </a:r>
              <a:endParaRPr lang="nl-NL" altLang="nl-NL" sz="2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51730" name="Group 178"/>
          <p:cNvGrpSpPr>
            <a:grpSpLocks/>
          </p:cNvGrpSpPr>
          <p:nvPr/>
        </p:nvGrpSpPr>
        <p:grpSpPr bwMode="auto">
          <a:xfrm>
            <a:off x="4495800" y="623888"/>
            <a:ext cx="1600200" cy="457200"/>
            <a:chOff x="0" y="396"/>
            <a:chExt cx="1008" cy="288"/>
          </a:xfrm>
        </p:grpSpPr>
        <p:sp>
          <p:nvSpPr>
            <p:cNvPr id="151731" name="Rectangle 179"/>
            <p:cNvSpPr>
              <a:spLocks noChangeArrowheads="1"/>
            </p:cNvSpPr>
            <p:nvPr/>
          </p:nvSpPr>
          <p:spPr bwMode="auto">
            <a:xfrm>
              <a:off x="0" y="432"/>
              <a:ext cx="62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000000"/>
                  </a:solidFill>
                </a:rPr>
                <a:t>Spin 1</a:t>
              </a:r>
              <a:endParaRPr lang="nl-NL" altLang="nl-NL" sz="2000" b="1">
                <a:solidFill>
                  <a:srgbClr val="000000"/>
                </a:solidFill>
              </a:endParaRPr>
            </a:p>
          </p:txBody>
        </p:sp>
        <p:sp>
          <p:nvSpPr>
            <p:cNvPr id="151732" name="Text Box 180"/>
            <p:cNvSpPr txBox="1">
              <a:spLocks noChangeArrowheads="1"/>
            </p:cNvSpPr>
            <p:nvPr/>
          </p:nvSpPr>
          <p:spPr bwMode="auto">
            <a:xfrm>
              <a:off x="528" y="39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000000"/>
                  </a:solidFill>
                  <a:sym typeface="Symbol" pitchFamily="18" charset="2"/>
                </a:rPr>
                <a:t>()</a:t>
              </a:r>
            </a:p>
          </p:txBody>
        </p:sp>
      </p:grpSp>
      <p:sp>
        <p:nvSpPr>
          <p:cNvPr id="151733" name="Text Box 181"/>
          <p:cNvSpPr txBox="1">
            <a:spLocks noChangeArrowheads="1"/>
          </p:cNvSpPr>
          <p:nvPr/>
        </p:nvSpPr>
        <p:spPr bwMode="auto">
          <a:xfrm>
            <a:off x="1576388" y="388143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p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hh</a:t>
            </a:r>
            <a:r>
              <a:rPr lang="en-US" altLang="nl-NL" sz="2400" b="1">
                <a:solidFill>
                  <a:srgbClr val="000000"/>
                </a:solidFill>
              </a:rPr>
              <a:t>’</a:t>
            </a:r>
            <a:endParaRPr lang="nl-NL" altLang="nl-NL" sz="2400" b="1">
              <a:solidFill>
                <a:srgbClr val="000000"/>
              </a:solidFill>
            </a:endParaRPr>
          </a:p>
        </p:txBody>
      </p:sp>
      <p:grpSp>
        <p:nvGrpSpPr>
          <p:cNvPr id="151759" name="Group 207"/>
          <p:cNvGrpSpPr>
            <a:grpSpLocks/>
          </p:cNvGrpSpPr>
          <p:nvPr/>
        </p:nvGrpSpPr>
        <p:grpSpPr bwMode="auto">
          <a:xfrm>
            <a:off x="4462463" y="1171575"/>
            <a:ext cx="4667250" cy="5029200"/>
            <a:chOff x="2811" y="738"/>
            <a:chExt cx="2940" cy="3168"/>
          </a:xfrm>
        </p:grpSpPr>
        <p:grpSp>
          <p:nvGrpSpPr>
            <p:cNvPr id="151671" name="Group 119"/>
            <p:cNvGrpSpPr>
              <a:grpSpLocks/>
            </p:cNvGrpSpPr>
            <p:nvPr/>
          </p:nvGrpSpPr>
          <p:grpSpPr bwMode="auto">
            <a:xfrm>
              <a:off x="3033" y="1008"/>
              <a:ext cx="2066" cy="2478"/>
              <a:chOff x="2688" y="558"/>
              <a:chExt cx="2066" cy="2478"/>
            </a:xfrm>
          </p:grpSpPr>
          <p:grpSp>
            <p:nvGrpSpPr>
              <p:cNvPr id="151670" name="Group 118"/>
              <p:cNvGrpSpPr>
                <a:grpSpLocks/>
              </p:cNvGrpSpPr>
              <p:nvPr/>
            </p:nvGrpSpPr>
            <p:grpSpPr bwMode="auto">
              <a:xfrm>
                <a:off x="2688" y="558"/>
                <a:ext cx="2066" cy="2478"/>
                <a:chOff x="2688" y="558"/>
                <a:chExt cx="2066" cy="2478"/>
              </a:xfrm>
            </p:grpSpPr>
            <p:sp>
              <p:nvSpPr>
                <p:cNvPr id="151615" name="AutoShape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045" y="1248"/>
                  <a:ext cx="1344" cy="1162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19" name="Freeform 67"/>
                <p:cNvSpPr>
                  <a:spLocks/>
                </p:cNvSpPr>
                <p:nvPr/>
              </p:nvSpPr>
              <p:spPr bwMode="auto">
                <a:xfrm>
                  <a:off x="3384" y="1254"/>
                  <a:ext cx="852" cy="1476"/>
                </a:xfrm>
                <a:custGeom>
                  <a:avLst/>
                  <a:gdLst>
                    <a:gd name="T0" fmla="*/ 0 w 852"/>
                    <a:gd name="T1" fmla="*/ 0 h 1476"/>
                    <a:gd name="T2" fmla="*/ 852 w 852"/>
                    <a:gd name="T3" fmla="*/ 1476 h 1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52" h="1476">
                      <a:moveTo>
                        <a:pt x="0" y="0"/>
                      </a:moveTo>
                      <a:lnTo>
                        <a:pt x="852" y="1476"/>
                      </a:ln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20" name="Freeform 68"/>
                <p:cNvSpPr>
                  <a:spLocks/>
                </p:cNvSpPr>
                <p:nvPr/>
              </p:nvSpPr>
              <p:spPr bwMode="auto">
                <a:xfrm>
                  <a:off x="2694" y="1836"/>
                  <a:ext cx="1698" cy="1"/>
                </a:xfrm>
                <a:custGeom>
                  <a:avLst/>
                  <a:gdLst>
                    <a:gd name="T0" fmla="*/ 1698 w 1698"/>
                    <a:gd name="T1" fmla="*/ 0 h 1"/>
                    <a:gd name="T2" fmla="*/ 0 w 1698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698" h="1">
                      <a:moveTo>
                        <a:pt x="169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FF3300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21" name="Freeform 69"/>
                <p:cNvSpPr>
                  <a:spLocks/>
                </p:cNvSpPr>
                <p:nvPr/>
              </p:nvSpPr>
              <p:spPr bwMode="auto">
                <a:xfrm>
                  <a:off x="3378" y="878"/>
                  <a:ext cx="883" cy="1528"/>
                </a:xfrm>
                <a:custGeom>
                  <a:avLst/>
                  <a:gdLst>
                    <a:gd name="T0" fmla="*/ 0 w 883"/>
                    <a:gd name="T1" fmla="*/ 1528 h 1528"/>
                    <a:gd name="T2" fmla="*/ 883 w 883"/>
                    <a:gd name="T3" fmla="*/ 0 h 1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83" h="1528">
                      <a:moveTo>
                        <a:pt x="0" y="1528"/>
                      </a:moveTo>
                      <a:lnTo>
                        <a:pt x="883" y="0"/>
                      </a:lnTo>
                    </a:path>
                  </a:pathLst>
                </a:custGeom>
                <a:noFill/>
                <a:ln w="9525">
                  <a:solidFill>
                    <a:srgbClr val="FF66FF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22" name="Freeform 70"/>
                <p:cNvSpPr>
                  <a:spLocks/>
                </p:cNvSpPr>
                <p:nvPr/>
              </p:nvSpPr>
              <p:spPr bwMode="auto">
                <a:xfrm>
                  <a:off x="3372" y="558"/>
                  <a:ext cx="367" cy="702"/>
                </a:xfrm>
                <a:custGeom>
                  <a:avLst/>
                  <a:gdLst>
                    <a:gd name="T0" fmla="*/ 0 w 367"/>
                    <a:gd name="T1" fmla="*/ 702 h 702"/>
                    <a:gd name="T2" fmla="*/ 367 w 367"/>
                    <a:gd name="T3" fmla="*/ 0 h 7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67" h="702">
                      <a:moveTo>
                        <a:pt x="0" y="702"/>
                      </a:moveTo>
                      <a:lnTo>
                        <a:pt x="367" y="0"/>
                      </a:lnTo>
                    </a:path>
                  </a:pathLst>
                </a:custGeom>
                <a:noFill/>
                <a:ln w="9525">
                  <a:solidFill>
                    <a:srgbClr val="FF66FF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23" name="Freeform 71"/>
                <p:cNvSpPr>
                  <a:spLocks/>
                </p:cNvSpPr>
                <p:nvPr/>
              </p:nvSpPr>
              <p:spPr bwMode="auto">
                <a:xfrm>
                  <a:off x="4386" y="1161"/>
                  <a:ext cx="368" cy="669"/>
                </a:xfrm>
                <a:custGeom>
                  <a:avLst/>
                  <a:gdLst>
                    <a:gd name="T0" fmla="*/ 0 w 368"/>
                    <a:gd name="T1" fmla="*/ 669 h 669"/>
                    <a:gd name="T2" fmla="*/ 368 w 368"/>
                    <a:gd name="T3" fmla="*/ 0 h 6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68" h="669">
                      <a:moveTo>
                        <a:pt x="0" y="669"/>
                      </a:moveTo>
                      <a:lnTo>
                        <a:pt x="368" y="0"/>
                      </a:lnTo>
                    </a:path>
                  </a:pathLst>
                </a:custGeom>
                <a:noFill/>
                <a:ln w="9525">
                  <a:solidFill>
                    <a:srgbClr val="FF66FF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24" name="Freeform 72"/>
                <p:cNvSpPr>
                  <a:spLocks/>
                </p:cNvSpPr>
                <p:nvPr/>
              </p:nvSpPr>
              <p:spPr bwMode="auto">
                <a:xfrm>
                  <a:off x="3372" y="2400"/>
                  <a:ext cx="366" cy="636"/>
                </a:xfrm>
                <a:custGeom>
                  <a:avLst/>
                  <a:gdLst>
                    <a:gd name="T0" fmla="*/ 0 w 366"/>
                    <a:gd name="T1" fmla="*/ 0 h 636"/>
                    <a:gd name="T2" fmla="*/ 366 w 366"/>
                    <a:gd name="T3" fmla="*/ 636 h 6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66" h="636">
                      <a:moveTo>
                        <a:pt x="0" y="0"/>
                      </a:moveTo>
                      <a:lnTo>
                        <a:pt x="366" y="636"/>
                      </a:ln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25" name="Freeform 73"/>
                <p:cNvSpPr>
                  <a:spLocks/>
                </p:cNvSpPr>
                <p:nvPr/>
              </p:nvSpPr>
              <p:spPr bwMode="auto">
                <a:xfrm>
                  <a:off x="4392" y="1842"/>
                  <a:ext cx="342" cy="606"/>
                </a:xfrm>
                <a:custGeom>
                  <a:avLst/>
                  <a:gdLst>
                    <a:gd name="T0" fmla="*/ 0 w 342"/>
                    <a:gd name="T1" fmla="*/ 0 h 606"/>
                    <a:gd name="T2" fmla="*/ 342 w 342"/>
                    <a:gd name="T3" fmla="*/ 606 h 6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42" h="606">
                      <a:moveTo>
                        <a:pt x="0" y="0"/>
                      </a:moveTo>
                      <a:lnTo>
                        <a:pt x="342" y="606"/>
                      </a:ln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26" name="Freeform 74"/>
                <p:cNvSpPr>
                  <a:spLocks/>
                </p:cNvSpPr>
                <p:nvPr/>
              </p:nvSpPr>
              <p:spPr bwMode="auto">
                <a:xfrm>
                  <a:off x="2688" y="2412"/>
                  <a:ext cx="690" cy="1"/>
                </a:xfrm>
                <a:custGeom>
                  <a:avLst/>
                  <a:gdLst>
                    <a:gd name="T0" fmla="*/ 690 w 690"/>
                    <a:gd name="T1" fmla="*/ 0 h 1"/>
                    <a:gd name="T2" fmla="*/ 0 w 690"/>
                    <a:gd name="T3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90" h="1">
                      <a:moveTo>
                        <a:pt x="690" y="0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9525">
                  <a:solidFill>
                    <a:srgbClr val="FF3300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27" name="Freeform 75"/>
                <p:cNvSpPr>
                  <a:spLocks/>
                </p:cNvSpPr>
                <p:nvPr/>
              </p:nvSpPr>
              <p:spPr bwMode="auto">
                <a:xfrm>
                  <a:off x="2688" y="1254"/>
                  <a:ext cx="684" cy="1"/>
                </a:xfrm>
                <a:custGeom>
                  <a:avLst/>
                  <a:gdLst>
                    <a:gd name="T0" fmla="*/ 684 w 684"/>
                    <a:gd name="T1" fmla="*/ 0 h 1"/>
                    <a:gd name="T2" fmla="*/ 0 w 6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84" h="1">
                      <a:moveTo>
                        <a:pt x="68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FF3300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1648" name="Group 96"/>
              <p:cNvGrpSpPr>
                <a:grpSpLocks/>
              </p:cNvGrpSpPr>
              <p:nvPr/>
            </p:nvGrpSpPr>
            <p:grpSpPr bwMode="auto">
              <a:xfrm>
                <a:off x="2916" y="1101"/>
                <a:ext cx="1614" cy="1452"/>
                <a:chOff x="2916" y="1104"/>
                <a:chExt cx="1614" cy="1452"/>
              </a:xfrm>
            </p:grpSpPr>
            <p:sp>
              <p:nvSpPr>
                <p:cNvPr id="151642" name="Oval 90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1686"/>
                  <a:ext cx="288" cy="288"/>
                </a:xfrm>
                <a:prstGeom prst="ellipse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41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3582" y="1686"/>
                  <a:ext cx="288" cy="288"/>
                </a:xfrm>
                <a:prstGeom prst="ellipse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43" name="Oval 91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1110"/>
                  <a:ext cx="288" cy="288"/>
                </a:xfrm>
                <a:prstGeom prst="ellipse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44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3912" y="1104"/>
                  <a:ext cx="288" cy="288"/>
                </a:xfrm>
                <a:prstGeom prst="ellipse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45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4242" y="1692"/>
                  <a:ext cx="288" cy="288"/>
                </a:xfrm>
                <a:prstGeom prst="ellipse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46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3912" y="2268"/>
                  <a:ext cx="288" cy="288"/>
                </a:xfrm>
                <a:prstGeom prst="ellipse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647" name="Oval 95"/>
                <p:cNvSpPr>
                  <a:spLocks noChangeAspect="1" noChangeArrowheads="1"/>
                </p:cNvSpPr>
                <p:nvPr/>
              </p:nvSpPr>
              <p:spPr bwMode="auto">
                <a:xfrm>
                  <a:off x="3222" y="2262"/>
                  <a:ext cx="288" cy="288"/>
                </a:xfrm>
                <a:prstGeom prst="ellipse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51667" name="Group 115"/>
            <p:cNvGrpSpPr>
              <a:grpSpLocks/>
            </p:cNvGrpSpPr>
            <p:nvPr/>
          </p:nvGrpSpPr>
          <p:grpSpPr bwMode="auto">
            <a:xfrm>
              <a:off x="2811" y="1266"/>
              <a:ext cx="510" cy="1824"/>
              <a:chOff x="2466" y="816"/>
              <a:chExt cx="510" cy="1824"/>
            </a:xfrm>
          </p:grpSpPr>
          <p:sp>
            <p:nvSpPr>
              <p:cNvPr id="151617" name="Line 65"/>
              <p:cNvSpPr>
                <a:spLocks noChangeShapeType="1"/>
              </p:cNvSpPr>
              <p:nvPr/>
            </p:nvSpPr>
            <p:spPr bwMode="auto">
              <a:xfrm flipV="1">
                <a:off x="2688" y="1056"/>
                <a:ext cx="0" cy="158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628" name="Text Box 76"/>
              <p:cNvSpPr txBox="1">
                <a:spLocks noChangeArrowheads="1"/>
              </p:cNvSpPr>
              <p:nvPr/>
            </p:nvSpPr>
            <p:spPr bwMode="auto">
              <a:xfrm>
                <a:off x="2466" y="165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FF3300"/>
                    </a:solidFill>
                  </a:rPr>
                  <a:t>s</a:t>
                </a:r>
                <a:r>
                  <a:rPr lang="nl-NL" altLang="nl-NL" sz="2400" b="1" u="sng">
                    <a:solidFill>
                      <a:srgbClr val="FF3300"/>
                    </a:solidFill>
                  </a:rPr>
                  <a:t>s</a:t>
                </a:r>
              </a:p>
            </p:txBody>
          </p:sp>
          <p:sp>
            <p:nvSpPr>
              <p:cNvPr id="151629" name="Text Box 77"/>
              <p:cNvSpPr txBox="1">
                <a:spLocks noChangeArrowheads="1"/>
              </p:cNvSpPr>
              <p:nvPr/>
            </p:nvSpPr>
            <p:spPr bwMode="auto">
              <a:xfrm>
                <a:off x="2538" y="108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FF3300"/>
                    </a:solidFill>
                  </a:rPr>
                  <a:t>s</a:t>
                </a:r>
                <a:endParaRPr lang="nl-NL" altLang="nl-NL" sz="2400" b="1" u="sng">
                  <a:solidFill>
                    <a:srgbClr val="FF3300"/>
                  </a:solidFill>
                </a:endParaRPr>
              </a:p>
            </p:txBody>
          </p:sp>
          <p:sp>
            <p:nvSpPr>
              <p:cNvPr id="151630" name="Text Box 78"/>
              <p:cNvSpPr txBox="1">
                <a:spLocks noChangeArrowheads="1"/>
              </p:cNvSpPr>
              <p:nvPr/>
            </p:nvSpPr>
            <p:spPr bwMode="auto">
              <a:xfrm>
                <a:off x="2544" y="222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 u="sng">
                    <a:solidFill>
                      <a:srgbClr val="FF3300"/>
                    </a:solidFill>
                  </a:rPr>
                  <a:t>s</a:t>
                </a:r>
              </a:p>
            </p:txBody>
          </p:sp>
          <p:sp>
            <p:nvSpPr>
              <p:cNvPr id="151632" name="Text Box 80"/>
              <p:cNvSpPr txBox="1">
                <a:spLocks noChangeArrowheads="1"/>
              </p:cNvSpPr>
              <p:nvPr/>
            </p:nvSpPr>
            <p:spPr bwMode="auto">
              <a:xfrm>
                <a:off x="2496" y="816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FF3300"/>
                    </a:solidFill>
                  </a:rPr>
                  <a:t>s-as</a:t>
                </a:r>
                <a:endParaRPr lang="nl-NL" altLang="nl-NL" sz="2400" b="1" u="sng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51669" name="Group 117"/>
            <p:cNvGrpSpPr>
              <a:grpSpLocks/>
            </p:cNvGrpSpPr>
            <p:nvPr/>
          </p:nvGrpSpPr>
          <p:grpSpPr bwMode="auto">
            <a:xfrm>
              <a:off x="3849" y="738"/>
              <a:ext cx="1902" cy="1272"/>
              <a:chOff x="3456" y="432"/>
              <a:chExt cx="1902" cy="1272"/>
            </a:xfrm>
          </p:grpSpPr>
          <p:sp>
            <p:nvSpPr>
              <p:cNvPr id="151618" name="Freeform 66"/>
              <p:cNvSpPr>
                <a:spLocks/>
              </p:cNvSpPr>
              <p:nvPr/>
            </p:nvSpPr>
            <p:spPr bwMode="auto">
              <a:xfrm>
                <a:off x="3456" y="564"/>
                <a:ext cx="1559" cy="922"/>
              </a:xfrm>
              <a:custGeom>
                <a:avLst/>
                <a:gdLst>
                  <a:gd name="T0" fmla="*/ 0 w 1559"/>
                  <a:gd name="T1" fmla="*/ 0 h 922"/>
                  <a:gd name="T2" fmla="*/ 1559 w 1559"/>
                  <a:gd name="T3" fmla="*/ 922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59" h="922">
                    <a:moveTo>
                      <a:pt x="0" y="0"/>
                    </a:moveTo>
                    <a:lnTo>
                      <a:pt x="1559" y="922"/>
                    </a:lnTo>
                  </a:path>
                </a:pathLst>
              </a:custGeom>
              <a:noFill/>
              <a:ln w="28575" cmpd="sng">
                <a:solidFill>
                  <a:srgbClr val="FF66FF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635" name="Text Box 83"/>
              <p:cNvSpPr txBox="1">
                <a:spLocks noChangeArrowheads="1"/>
              </p:cNvSpPr>
              <p:nvPr/>
            </p:nvSpPr>
            <p:spPr bwMode="auto">
              <a:xfrm>
                <a:off x="4128" y="756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FF66FF"/>
                    </a:solidFill>
                  </a:rPr>
                  <a:t>u</a:t>
                </a:r>
                <a:r>
                  <a:rPr lang="nl-NL" altLang="nl-NL" sz="2400" b="1" u="sng">
                    <a:solidFill>
                      <a:srgbClr val="FF66FF"/>
                    </a:solidFill>
                  </a:rPr>
                  <a:t>u</a:t>
                </a:r>
              </a:p>
            </p:txBody>
          </p:sp>
          <p:sp>
            <p:nvSpPr>
              <p:cNvPr id="151636" name="Text Box 84"/>
              <p:cNvSpPr txBox="1">
                <a:spLocks noChangeArrowheads="1"/>
              </p:cNvSpPr>
              <p:nvPr/>
            </p:nvSpPr>
            <p:spPr bwMode="auto">
              <a:xfrm>
                <a:off x="4830" y="1416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FF66FF"/>
                    </a:solidFill>
                  </a:rPr>
                  <a:t>u-as</a:t>
                </a:r>
                <a:endParaRPr lang="nl-NL" altLang="nl-NL" sz="2400" b="1" u="sng">
                  <a:solidFill>
                    <a:srgbClr val="FF66FF"/>
                  </a:solidFill>
                </a:endParaRPr>
              </a:p>
            </p:txBody>
          </p:sp>
          <p:sp>
            <p:nvSpPr>
              <p:cNvPr id="151637" name="Text Box 85"/>
              <p:cNvSpPr txBox="1">
                <a:spLocks noChangeArrowheads="1"/>
              </p:cNvSpPr>
              <p:nvPr/>
            </p:nvSpPr>
            <p:spPr bwMode="auto">
              <a:xfrm>
                <a:off x="4632" y="1062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FF66FF"/>
                    </a:solidFill>
                  </a:rPr>
                  <a:t>u</a:t>
                </a:r>
                <a:endParaRPr lang="nl-NL" altLang="nl-NL" sz="2400" b="1" u="sng">
                  <a:solidFill>
                    <a:srgbClr val="FF66FF"/>
                  </a:solidFill>
                </a:endParaRPr>
              </a:p>
            </p:txBody>
          </p:sp>
          <p:sp>
            <p:nvSpPr>
              <p:cNvPr id="151638" name="Text Box 86"/>
              <p:cNvSpPr txBox="1">
                <a:spLocks noChangeArrowheads="1"/>
              </p:cNvSpPr>
              <p:nvPr/>
            </p:nvSpPr>
            <p:spPr bwMode="auto">
              <a:xfrm>
                <a:off x="3618" y="432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 u="sng">
                    <a:solidFill>
                      <a:srgbClr val="FF66FF"/>
                    </a:solidFill>
                  </a:rPr>
                  <a:t>u</a:t>
                </a:r>
              </a:p>
            </p:txBody>
          </p:sp>
        </p:grpSp>
        <p:grpSp>
          <p:nvGrpSpPr>
            <p:cNvPr id="151668" name="Group 116"/>
            <p:cNvGrpSpPr>
              <a:grpSpLocks/>
            </p:cNvGrpSpPr>
            <p:nvPr/>
          </p:nvGrpSpPr>
          <p:grpSpPr bwMode="auto">
            <a:xfrm>
              <a:off x="3549" y="2730"/>
              <a:ext cx="1788" cy="1176"/>
              <a:chOff x="3204" y="2280"/>
              <a:chExt cx="1788" cy="1176"/>
            </a:xfrm>
          </p:grpSpPr>
          <p:sp>
            <p:nvSpPr>
              <p:cNvPr id="151616" name="Freeform 64"/>
              <p:cNvSpPr>
                <a:spLocks/>
              </p:cNvSpPr>
              <p:nvPr/>
            </p:nvSpPr>
            <p:spPr bwMode="auto">
              <a:xfrm>
                <a:off x="3414" y="2280"/>
                <a:ext cx="1573" cy="932"/>
              </a:xfrm>
              <a:custGeom>
                <a:avLst/>
                <a:gdLst>
                  <a:gd name="T0" fmla="*/ 1573 w 1573"/>
                  <a:gd name="T1" fmla="*/ 0 h 932"/>
                  <a:gd name="T2" fmla="*/ 0 w 1573"/>
                  <a:gd name="T3" fmla="*/ 932 h 9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73" h="932">
                    <a:moveTo>
                      <a:pt x="1573" y="0"/>
                    </a:moveTo>
                    <a:lnTo>
                      <a:pt x="0" y="932"/>
                    </a:ln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631" name="Text Box 79"/>
              <p:cNvSpPr txBox="1">
                <a:spLocks noChangeArrowheads="1"/>
              </p:cNvSpPr>
              <p:nvPr/>
            </p:nvSpPr>
            <p:spPr bwMode="auto">
              <a:xfrm>
                <a:off x="4146" y="267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3333CC"/>
                    </a:solidFill>
                  </a:rPr>
                  <a:t>d</a:t>
                </a:r>
                <a:r>
                  <a:rPr lang="nl-NL" altLang="nl-NL" sz="2400" b="1" u="sng">
                    <a:solidFill>
                      <a:srgbClr val="3333CC"/>
                    </a:solidFill>
                  </a:rPr>
                  <a:t>d</a:t>
                </a:r>
              </a:p>
            </p:txBody>
          </p:sp>
          <p:sp>
            <p:nvSpPr>
              <p:cNvPr id="151633" name="Text Box 81"/>
              <p:cNvSpPr txBox="1">
                <a:spLocks noChangeArrowheads="1"/>
              </p:cNvSpPr>
              <p:nvPr/>
            </p:nvSpPr>
            <p:spPr bwMode="auto">
              <a:xfrm>
                <a:off x="3648" y="297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3333CC"/>
                    </a:solidFill>
                  </a:rPr>
                  <a:t>d</a:t>
                </a:r>
                <a:endParaRPr lang="nl-NL" altLang="nl-NL" sz="2400" b="1" u="sng">
                  <a:solidFill>
                    <a:srgbClr val="3333CC"/>
                  </a:solidFill>
                </a:endParaRPr>
              </a:p>
            </p:txBody>
          </p:sp>
          <p:sp>
            <p:nvSpPr>
              <p:cNvPr id="151634" name="Text Box 82"/>
              <p:cNvSpPr txBox="1">
                <a:spLocks noChangeArrowheads="1"/>
              </p:cNvSpPr>
              <p:nvPr/>
            </p:nvSpPr>
            <p:spPr bwMode="auto">
              <a:xfrm>
                <a:off x="4656" y="236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 u="sng">
                    <a:solidFill>
                      <a:srgbClr val="3333CC"/>
                    </a:solidFill>
                  </a:rPr>
                  <a:t>d</a:t>
                </a:r>
              </a:p>
            </p:txBody>
          </p:sp>
          <p:sp>
            <p:nvSpPr>
              <p:cNvPr id="151639" name="Text Box 87"/>
              <p:cNvSpPr txBox="1">
                <a:spLocks noChangeArrowheads="1"/>
              </p:cNvSpPr>
              <p:nvPr/>
            </p:nvSpPr>
            <p:spPr bwMode="auto">
              <a:xfrm>
                <a:off x="3204" y="3168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3333CC"/>
                    </a:solidFill>
                  </a:rPr>
                  <a:t>d-as</a:t>
                </a:r>
                <a:endParaRPr lang="nl-NL" altLang="nl-NL" sz="2400" b="1" u="sng">
                  <a:solidFill>
                    <a:srgbClr val="3333CC"/>
                  </a:solidFill>
                </a:endParaRPr>
              </a:p>
            </p:txBody>
          </p:sp>
        </p:grpSp>
        <p:sp>
          <p:nvSpPr>
            <p:cNvPr id="151649" name="Text Box 97"/>
            <p:cNvSpPr txBox="1">
              <a:spLocks noChangeArrowheads="1"/>
            </p:cNvSpPr>
            <p:nvPr/>
          </p:nvSpPr>
          <p:spPr bwMode="auto">
            <a:xfrm>
              <a:off x="3591" y="1527"/>
              <a:ext cx="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3300"/>
                  </a:solidFill>
                </a:rPr>
                <a:t>s</a:t>
              </a:r>
              <a:r>
                <a:rPr lang="nl-NL" altLang="nl-NL" sz="2400" b="1" u="sng">
                  <a:solidFill>
                    <a:srgbClr val="FF66FF"/>
                  </a:solidFill>
                </a:rPr>
                <a:t>u</a:t>
              </a:r>
            </a:p>
          </p:txBody>
        </p:sp>
        <p:sp>
          <p:nvSpPr>
            <p:cNvPr id="151650" name="Text Box 98"/>
            <p:cNvSpPr txBox="1">
              <a:spLocks noChangeArrowheads="1"/>
            </p:cNvSpPr>
            <p:nvPr/>
          </p:nvSpPr>
          <p:spPr bwMode="auto">
            <a:xfrm>
              <a:off x="3570" y="2706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</a:rPr>
                <a:t>d</a:t>
              </a:r>
              <a:r>
                <a:rPr lang="nl-NL" altLang="nl-NL" sz="2400" b="1" u="sng">
                  <a:solidFill>
                    <a:srgbClr val="FF3300"/>
                  </a:solidFill>
                </a:rPr>
                <a:t>s</a:t>
              </a:r>
            </a:p>
          </p:txBody>
        </p:sp>
        <p:sp>
          <p:nvSpPr>
            <p:cNvPr id="151651" name="Text Box 99"/>
            <p:cNvSpPr txBox="1">
              <a:spLocks noChangeArrowheads="1"/>
            </p:cNvSpPr>
            <p:nvPr/>
          </p:nvSpPr>
          <p:spPr bwMode="auto">
            <a:xfrm>
              <a:off x="4575" y="2139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</a:rPr>
                <a:t>d</a:t>
              </a:r>
              <a:r>
                <a:rPr lang="nl-NL" altLang="nl-NL" sz="2400" b="1">
                  <a:solidFill>
                    <a:srgbClr val="FF66FF"/>
                  </a:solidFill>
                </a:rPr>
                <a:t>u</a:t>
              </a:r>
            </a:p>
          </p:txBody>
        </p:sp>
        <p:sp>
          <p:nvSpPr>
            <p:cNvPr id="151652" name="Text Box 100"/>
            <p:cNvSpPr txBox="1">
              <a:spLocks noChangeArrowheads="1"/>
            </p:cNvSpPr>
            <p:nvPr/>
          </p:nvSpPr>
          <p:spPr bwMode="auto">
            <a:xfrm>
              <a:off x="4260" y="270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66FF"/>
                  </a:solidFill>
                </a:rPr>
                <a:t>u</a:t>
              </a:r>
              <a:r>
                <a:rPr lang="nl-NL" altLang="nl-NL" sz="2400" b="1" u="sng">
                  <a:solidFill>
                    <a:srgbClr val="FF3300"/>
                  </a:solidFill>
                </a:rPr>
                <a:t>s</a:t>
              </a:r>
            </a:p>
          </p:txBody>
        </p:sp>
        <p:sp>
          <p:nvSpPr>
            <p:cNvPr id="151653" name="Text Box 101"/>
            <p:cNvSpPr txBox="1">
              <a:spLocks noChangeArrowheads="1"/>
            </p:cNvSpPr>
            <p:nvPr/>
          </p:nvSpPr>
          <p:spPr bwMode="auto">
            <a:xfrm>
              <a:off x="4257" y="1545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</a:rPr>
                <a:t>s</a:t>
              </a:r>
              <a:r>
                <a:rPr lang="nl-NL" altLang="nl-NL" sz="2400" b="1" u="sng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151654" name="Text Box 102"/>
            <p:cNvSpPr txBox="1">
              <a:spLocks noChangeArrowheads="1"/>
            </p:cNvSpPr>
            <p:nvPr/>
          </p:nvSpPr>
          <p:spPr bwMode="auto">
            <a:xfrm>
              <a:off x="3240" y="2121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33CC"/>
                  </a:solidFill>
                </a:rPr>
                <a:t>d</a:t>
              </a:r>
              <a:r>
                <a:rPr lang="nl-NL" altLang="nl-NL" sz="2400" b="1" u="sng">
                  <a:solidFill>
                    <a:srgbClr val="FF66FF"/>
                  </a:solidFill>
                </a:rPr>
                <a:t>u</a:t>
              </a:r>
            </a:p>
          </p:txBody>
        </p:sp>
        <p:grpSp>
          <p:nvGrpSpPr>
            <p:cNvPr id="151755" name="Group 203"/>
            <p:cNvGrpSpPr>
              <a:grpSpLocks/>
            </p:cNvGrpSpPr>
            <p:nvPr/>
          </p:nvGrpSpPr>
          <p:grpSpPr bwMode="auto">
            <a:xfrm>
              <a:off x="3894" y="1941"/>
              <a:ext cx="441" cy="630"/>
              <a:chOff x="1125" y="1938"/>
              <a:chExt cx="441" cy="630"/>
            </a:xfrm>
          </p:grpSpPr>
          <p:sp>
            <p:nvSpPr>
              <p:cNvPr id="151756" name="Text Box 204"/>
              <p:cNvSpPr txBox="1">
                <a:spLocks noChangeArrowheads="1"/>
              </p:cNvSpPr>
              <p:nvPr/>
            </p:nvSpPr>
            <p:spPr bwMode="auto">
              <a:xfrm>
                <a:off x="1170" y="1938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400" b="1">
                    <a:solidFill>
                      <a:srgbClr val="FF66FF"/>
                    </a:solidFill>
                  </a:rPr>
                  <a:t>u</a:t>
                </a:r>
                <a:r>
                  <a:rPr lang="en-US" altLang="nl-NL" sz="2400" b="1" u="sng">
                    <a:solidFill>
                      <a:srgbClr val="FF66FF"/>
                    </a:solidFill>
                  </a:rPr>
                  <a:t>u</a:t>
                </a:r>
                <a:endParaRPr lang="nl-NL" altLang="nl-NL" sz="2400" b="1" u="sng">
                  <a:solidFill>
                    <a:srgbClr val="FF66FF"/>
                  </a:solidFill>
                </a:endParaRPr>
              </a:p>
            </p:txBody>
          </p:sp>
          <p:sp>
            <p:nvSpPr>
              <p:cNvPr id="151757" name="Text Box 205"/>
              <p:cNvSpPr txBox="1">
                <a:spLocks noChangeArrowheads="1"/>
              </p:cNvSpPr>
              <p:nvPr/>
            </p:nvSpPr>
            <p:spPr bwMode="auto">
              <a:xfrm>
                <a:off x="1125" y="2115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3333CC"/>
                    </a:solidFill>
                  </a:rPr>
                  <a:t>d</a:t>
                </a:r>
                <a:r>
                  <a:rPr lang="nl-NL" altLang="nl-NL" sz="2400" b="1" u="sng">
                    <a:solidFill>
                      <a:srgbClr val="3333CC"/>
                    </a:solidFill>
                  </a:rPr>
                  <a:t>d</a:t>
                </a:r>
              </a:p>
            </p:txBody>
          </p:sp>
          <p:sp>
            <p:nvSpPr>
              <p:cNvPr id="151758" name="Text Box 206"/>
              <p:cNvSpPr txBox="1">
                <a:spLocks noChangeArrowheads="1"/>
              </p:cNvSpPr>
              <p:nvPr/>
            </p:nvSpPr>
            <p:spPr bwMode="auto">
              <a:xfrm>
                <a:off x="1134" y="228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FF3300"/>
                    </a:solidFill>
                  </a:rPr>
                  <a:t>s</a:t>
                </a:r>
                <a:r>
                  <a:rPr lang="nl-NL" altLang="nl-NL" sz="2400" b="1" u="sng">
                    <a:solidFill>
                      <a:srgbClr val="FF3300"/>
                    </a:solidFill>
                  </a:rPr>
                  <a:t>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514329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1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1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1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1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1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1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5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5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92" grpId="0" autoUpdateAnimBg="0"/>
      <p:bldP spid="151659" grpId="0" autoUpdateAnimBg="0"/>
      <p:bldP spid="151660" grpId="0" autoUpdateAnimBg="0"/>
      <p:bldP spid="151661" grpId="0" autoUpdateAnimBg="0"/>
      <p:bldP spid="151662" grpId="0" autoUpdateAnimBg="0"/>
      <p:bldP spid="151664" grpId="0" autoUpdateAnimBg="0"/>
      <p:bldP spid="151665" grpId="0" autoUpdateAnimBg="0"/>
      <p:bldP spid="151666" grpId="0" autoUpdateAnimBg="0"/>
      <p:bldP spid="151690" grpId="0" autoUpdateAnimBg="0"/>
      <p:bldP spid="151691" grpId="0" autoUpdateAnimBg="0"/>
      <p:bldP spid="151692" grpId="0" autoUpdateAnimBg="0"/>
      <p:bldP spid="151693" grpId="0" autoUpdateAnimBg="0"/>
      <p:bldP spid="151694" grpId="0" autoUpdateAnimBg="0"/>
      <p:bldP spid="151695" grpId="0" autoUpdateAnimBg="0"/>
      <p:bldP spid="151700" grpId="0" autoUpdateAnimBg="0"/>
      <p:bldP spid="151701" grpId="0" autoUpdateAnimBg="0"/>
      <p:bldP spid="151702" grpId="0" autoUpdateAnimBg="0"/>
      <p:bldP spid="151703" grpId="0" autoUpdateAnimBg="0"/>
      <p:bldP spid="151704" grpId="0" autoUpdateAnimBg="0"/>
      <p:bldP spid="151705" grpId="0" autoUpdateAnimBg="0"/>
      <p:bldP spid="15173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38" name="Rectangle 7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  <a:noFill/>
          <a:ln/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Bekende(?) quantumgetallen</a:t>
            </a:r>
            <a:endParaRPr lang="nl-NL" altLang="nl-NL" sz="2000" b="1">
              <a:solidFill>
                <a:schemeClr val="accent2"/>
              </a:solidFill>
            </a:endParaRPr>
          </a:p>
        </p:txBody>
      </p:sp>
      <p:sp>
        <p:nvSpPr>
          <p:cNvPr id="139356" name="Rectangle 92"/>
          <p:cNvSpPr>
            <a:spLocks noChangeArrowheads="1"/>
          </p:cNvSpPr>
          <p:nvPr/>
        </p:nvSpPr>
        <p:spPr bwMode="auto">
          <a:xfrm>
            <a:off x="0" y="220980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2. Energie van bijv. een atoom is gequantiseerd:</a:t>
            </a:r>
            <a:br>
              <a:rPr lang="en-US" altLang="nl-NL" sz="2000" b="1">
                <a:solidFill>
                  <a:srgbClr val="3333CC"/>
                </a:solidFill>
              </a:rPr>
            </a:br>
            <a:r>
              <a:rPr lang="en-US" altLang="nl-NL" sz="2000" b="1">
                <a:solidFill>
                  <a:srgbClr val="3333CC"/>
                </a:solidFill>
              </a:rPr>
              <a:t>    Hoofdquantumgetal n voor energieniveau’s van een atoom:</a:t>
            </a:r>
            <a:br>
              <a:rPr lang="en-US" altLang="nl-NL" sz="2000" b="1">
                <a:solidFill>
                  <a:srgbClr val="3333CC"/>
                </a:solidFill>
              </a:rPr>
            </a:br>
            <a:r>
              <a:rPr lang="en-US" altLang="nl-NL" sz="2000" b="1">
                <a:solidFill>
                  <a:srgbClr val="3333CC"/>
                </a:solidFill>
              </a:rPr>
              <a:t>    </a:t>
            </a:r>
            <a:r>
              <a:rPr lang="en-US" altLang="nl-NL" sz="2000" b="1">
                <a:solidFill>
                  <a:srgbClr val="000000"/>
                </a:solidFill>
              </a:rPr>
              <a:t>n = 1, 2, 3, . . .</a:t>
            </a:r>
            <a:br>
              <a:rPr lang="en-US" altLang="nl-NL" sz="2000" b="1">
                <a:solidFill>
                  <a:srgbClr val="000000"/>
                </a:solidFill>
              </a:rPr>
            </a:br>
            <a:r>
              <a:rPr lang="en-US" altLang="nl-NL" sz="2000" b="1">
                <a:solidFill>
                  <a:srgbClr val="000000"/>
                </a:solidFill>
              </a:rPr>
              <a:t>    n = 1: grondtoestand, n = 2: eerste aangeslagen toestand enz.</a:t>
            </a:r>
            <a:endParaRPr lang="nl-NL" altLang="nl-NL" sz="2000" b="1">
              <a:solidFill>
                <a:srgbClr val="000000"/>
              </a:solidFill>
            </a:endParaRPr>
          </a:p>
        </p:txBody>
      </p:sp>
      <p:sp>
        <p:nvSpPr>
          <p:cNvPr id="139357" name="Rectangle 93"/>
          <p:cNvSpPr>
            <a:spLocks noChangeArrowheads="1"/>
          </p:cNvSpPr>
          <p:nvPr/>
        </p:nvSpPr>
        <p:spPr bwMode="auto">
          <a:xfrm>
            <a:off x="0" y="609600"/>
            <a:ext cx="9144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88925" indent="-288925" algn="ctr" defTabSz="952500">
              <a:tabLst>
                <a:tab pos="288925" algn="l"/>
              </a:tabLst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288925" indent="-288925" algn="ctr" defTabSz="952500">
              <a:tabLst>
                <a:tab pos="288925" algn="l"/>
              </a:tabLs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288925" indent="-288925" algn="ctr" defTabSz="952500">
              <a:tabLst>
                <a:tab pos="288925" algn="l"/>
              </a:tabLs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288925" indent="-288925" algn="ctr" defTabSz="952500">
              <a:tabLst>
                <a:tab pos="288925" algn="l"/>
              </a:tabLs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88925" indent="-288925" algn="ctr" defTabSz="952500">
              <a:tabLst>
                <a:tab pos="288925" algn="l"/>
              </a:tabLs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746125" indent="-288925" algn="ctr" defTabSz="952500" fontAlgn="base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203325" indent="-288925" algn="ctr" defTabSz="952500" fontAlgn="base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660525" indent="-288925" algn="ctr" defTabSz="952500" fontAlgn="base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117725" indent="-288925" algn="ctr" defTabSz="952500" fontAlgn="base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1. Lading is gequantiseerd.</a:t>
            </a:r>
            <a:br>
              <a:rPr lang="en-US" altLang="nl-NL" sz="2000" b="1">
                <a:solidFill>
                  <a:srgbClr val="3333CC"/>
                </a:solidFill>
              </a:rPr>
            </a:br>
            <a:r>
              <a:rPr lang="en-US" altLang="nl-NL" sz="2000" b="1">
                <a:solidFill>
                  <a:srgbClr val="3333CC"/>
                </a:solidFill>
              </a:rPr>
              <a:t>Lading-quantumgetal n:</a:t>
            </a:r>
            <a:br>
              <a:rPr lang="en-US" altLang="nl-NL" sz="2000" b="1">
                <a:solidFill>
                  <a:srgbClr val="3333CC"/>
                </a:solidFill>
              </a:rPr>
            </a:br>
            <a:r>
              <a:rPr lang="en-US" altLang="nl-NL" sz="2000" b="1">
                <a:solidFill>
                  <a:srgbClr val="000000"/>
                </a:solidFill>
              </a:rPr>
              <a:t>Lading = n.e met n = . . . , -3, -2, -1, 0 , +1, +2, +3, . . .</a:t>
            </a:r>
            <a:endParaRPr lang="nl-NL" altLang="nl-NL" sz="2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89880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388" name="Group 2244"/>
          <p:cNvGraphicFramePr>
            <a:graphicFrameLocks noGrp="1"/>
          </p:cNvGraphicFramePr>
          <p:nvPr/>
        </p:nvGraphicFramePr>
        <p:xfrm>
          <a:off x="228600" y="838200"/>
          <a:ext cx="8686800" cy="2781300"/>
        </p:xfrm>
        <a:graphic>
          <a:graphicData uri="http://schemas.openxmlformats.org/drawingml/2006/table">
            <a:tbl>
              <a:tblPr/>
              <a:tblGrid>
                <a:gridCol w="1317625"/>
                <a:gridCol w="450850"/>
                <a:gridCol w="538163"/>
                <a:gridCol w="538162"/>
                <a:gridCol w="768350"/>
                <a:gridCol w="395288"/>
                <a:gridCol w="669925"/>
                <a:gridCol w="668337"/>
                <a:gridCol w="665163"/>
                <a:gridCol w="671512"/>
                <a:gridCol w="668338"/>
                <a:gridCol w="666750"/>
                <a:gridCol w="668337"/>
              </a:tblGrid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 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t 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t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 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t 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t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elektron-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leptongetal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muon-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leptongetal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tauon-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leptongetal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6287" name="Rectangle 214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  <a:noFill/>
          <a:ln/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Nieuwe(?) quantumgetallen</a:t>
            </a:r>
            <a:endParaRPr lang="nl-NL" altLang="nl-NL" sz="2000" b="1">
              <a:solidFill>
                <a:schemeClr val="accent2"/>
              </a:solidFill>
            </a:endParaRPr>
          </a:p>
        </p:txBody>
      </p:sp>
      <p:graphicFrame>
        <p:nvGraphicFramePr>
          <p:cNvPr id="136390" name="Group 2246"/>
          <p:cNvGraphicFramePr>
            <a:graphicFrameLocks noGrp="1"/>
          </p:cNvGraphicFramePr>
          <p:nvPr/>
        </p:nvGraphicFramePr>
        <p:xfrm>
          <a:off x="228600" y="4267200"/>
          <a:ext cx="8686800" cy="990600"/>
        </p:xfrm>
        <a:graphic>
          <a:graphicData uri="http://schemas.openxmlformats.org/drawingml/2006/table">
            <a:tbl>
              <a:tblPr/>
              <a:tblGrid>
                <a:gridCol w="2171700"/>
                <a:gridCol w="2171700"/>
                <a:gridCol w="2171700"/>
                <a:gridCol w="2171700"/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baryonen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antie-baryonen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andere deeltjes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baryon-getal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323" name="Rectangle 2179"/>
          <p:cNvSpPr>
            <a:spLocks noChangeArrowheads="1"/>
          </p:cNvSpPr>
          <p:nvPr/>
        </p:nvSpPr>
        <p:spPr bwMode="auto">
          <a:xfrm>
            <a:off x="0" y="37338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baryongetal:</a:t>
            </a:r>
            <a:endParaRPr lang="nl-NL" altLang="nl-NL" sz="2000" b="1">
              <a:solidFill>
                <a:srgbClr val="3333CC"/>
              </a:solidFill>
            </a:endParaRPr>
          </a:p>
        </p:txBody>
      </p:sp>
      <p:sp>
        <p:nvSpPr>
          <p:cNvPr id="136324" name="Rectangle 2180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lepton-getal:</a:t>
            </a:r>
            <a:endParaRPr lang="nl-NL" altLang="nl-NL" sz="2000" b="1">
              <a:solidFill>
                <a:srgbClr val="3333CC"/>
              </a:solidFill>
            </a:endParaRPr>
          </a:p>
        </p:txBody>
      </p:sp>
      <p:sp>
        <p:nvSpPr>
          <p:cNvPr id="136325" name="Rectangle 2181"/>
          <p:cNvSpPr>
            <a:spLocks noChangeArrowheads="1"/>
          </p:cNvSpPr>
          <p:nvPr/>
        </p:nvSpPr>
        <p:spPr bwMode="auto">
          <a:xfrm>
            <a:off x="0" y="5334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vreemdheid:</a:t>
            </a:r>
            <a:endParaRPr lang="nl-NL" altLang="nl-NL" sz="2000" b="1">
              <a:solidFill>
                <a:srgbClr val="3333CC"/>
              </a:solidFill>
            </a:endParaRPr>
          </a:p>
        </p:txBody>
      </p:sp>
      <p:graphicFrame>
        <p:nvGraphicFramePr>
          <p:cNvPr id="136393" name="Group 2249"/>
          <p:cNvGraphicFramePr>
            <a:graphicFrameLocks noGrp="1"/>
          </p:cNvGraphicFramePr>
          <p:nvPr/>
        </p:nvGraphicFramePr>
        <p:xfrm>
          <a:off x="228600" y="5791200"/>
          <a:ext cx="8686800" cy="990600"/>
        </p:xfrm>
        <a:graphic>
          <a:graphicData uri="http://schemas.openxmlformats.org/drawingml/2006/table">
            <a:tbl>
              <a:tblPr/>
              <a:tblGrid>
                <a:gridCol w="1738313"/>
                <a:gridCol w="1736725"/>
                <a:gridCol w="1736725"/>
                <a:gridCol w="1736725"/>
                <a:gridCol w="1738312"/>
              </a:tblGrid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s-quark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-quark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W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sss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uud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vreemdheid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52616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87" grpId="0" autoUpdateAnimBg="0"/>
      <p:bldP spid="136323" grpId="0" autoUpdateAnimBg="0"/>
      <p:bldP spid="136324" grpId="0" autoUpdateAnimBg="0"/>
      <p:bldP spid="13632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0" y="6858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1. Wet van behoud van lading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0" y="14478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3. Wet van behoud van massa en energie: bij verval neemt de massa af.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0" y="2286000"/>
            <a:ext cx="853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4. Wet van behoud van elektron-leptongetal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5. Wet van behoud van muon-leptongetal</a:t>
            </a:r>
            <a:endParaRPr lang="nl-NL" altLang="nl-NL" sz="2000" b="1" u="sng">
              <a:solidFill>
                <a:srgbClr val="3333CC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6. Wet van behoud van tauon-leptongetal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0" y="37338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7. Wet van behoud van baryon-getal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0" y="10668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2. Wet van behoud van impuls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33128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Regels bij verval van samengestelde deeltjes:</a:t>
            </a:r>
            <a:endParaRPr lang="nl-NL" altLang="nl-NL" sz="20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42908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0" y="6858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1. Wet van behoud van lading:              -1           -1      0         0           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0" y="12954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2. Massa-afname omgezet in energie:  207           1      0         0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0" y="19050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3. Elektron-leptongetal                           0              1      0         -1 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0" y="3367088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6. Baryon-getal                                        0              0      0         0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Verval van een muon:</a:t>
            </a:r>
            <a:r>
              <a:rPr lang="en-US" altLang="nl-NL" sz="1800" b="1">
                <a:solidFill>
                  <a:srgbClr val="FF3300"/>
                </a:solidFill>
              </a:rPr>
              <a:t>                               </a:t>
            </a:r>
            <a:r>
              <a:rPr lang="en-US" altLang="nl-NL" sz="3200" b="1">
                <a:latin typeface="Symbol" pitchFamily="18" charset="2"/>
              </a:rPr>
              <a:t>m</a:t>
            </a:r>
            <a:r>
              <a:rPr lang="en-US" altLang="nl-NL" sz="3200" b="1" baseline="30000"/>
              <a:t>- </a:t>
            </a:r>
            <a:r>
              <a:rPr lang="en-US" altLang="nl-NL" sz="3200" b="1">
                <a:sym typeface="Symbol" pitchFamily="18" charset="2"/>
              </a:rPr>
              <a:t> e</a:t>
            </a:r>
            <a:r>
              <a:rPr lang="en-US" altLang="nl-NL" sz="3200" b="1" baseline="30000">
                <a:sym typeface="Symbol" pitchFamily="18" charset="2"/>
              </a:rPr>
              <a:t>-</a:t>
            </a:r>
            <a:r>
              <a:rPr lang="en-US" altLang="nl-NL" sz="3200" b="1">
                <a:sym typeface="Symbol" pitchFamily="18" charset="2"/>
              </a:rPr>
              <a:t>+ </a:t>
            </a:r>
            <a:r>
              <a:rPr lang="en-US" altLang="nl-NL" sz="3200" b="1">
                <a:latin typeface="Symbol" pitchFamily="18" charset="2"/>
              </a:rPr>
              <a:t>n</a:t>
            </a:r>
            <a:r>
              <a:rPr lang="en-US" altLang="nl-NL" sz="3200" b="1" baseline="-25000">
                <a:latin typeface="Symbol" pitchFamily="18" charset="2"/>
              </a:rPr>
              <a:t>m</a:t>
            </a:r>
            <a:r>
              <a:rPr lang="en-US" altLang="nl-NL" sz="3200" b="1"/>
              <a:t>+ </a:t>
            </a:r>
            <a:r>
              <a:rPr lang="en-US" altLang="nl-NL" sz="3200" b="1" u="sng">
                <a:latin typeface="Symbol" pitchFamily="18" charset="2"/>
              </a:rPr>
              <a:t>n</a:t>
            </a:r>
            <a:r>
              <a:rPr lang="en-US" altLang="nl-NL" sz="3200" b="1" baseline="-25000"/>
              <a:t>e</a:t>
            </a:r>
            <a:endParaRPr lang="nl-NL" altLang="nl-NL" sz="2400" b="1" baseline="-25000"/>
          </a:p>
        </p:txBody>
      </p:sp>
      <p:sp>
        <p:nvSpPr>
          <p:cNvPr id="140314" name="Text Box 26"/>
          <p:cNvSpPr txBox="1">
            <a:spLocks noChangeArrowheads="1"/>
          </p:cNvSpPr>
          <p:nvPr/>
        </p:nvSpPr>
        <p:spPr bwMode="auto">
          <a:xfrm>
            <a:off x="0" y="2395538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4. Muon-leptongetal                                1              0      1          0</a:t>
            </a:r>
          </a:p>
        </p:txBody>
      </p:sp>
      <p:sp>
        <p:nvSpPr>
          <p:cNvPr id="140315" name="Text Box 27"/>
          <p:cNvSpPr txBox="1">
            <a:spLocks noChangeArrowheads="1"/>
          </p:cNvSpPr>
          <p:nvPr/>
        </p:nvSpPr>
        <p:spPr bwMode="auto">
          <a:xfrm>
            <a:off x="0" y="28956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5. Tauon-leptongetal                               0              0      0         0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96121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utoUpdateAnimBg="0"/>
      <p:bldP spid="140291" grpId="0" autoUpdateAnimBg="0"/>
      <p:bldP spid="140292" grpId="0" autoUpdateAnimBg="0"/>
      <p:bldP spid="140293" grpId="0" autoUpdateAnimBg="0"/>
      <p:bldP spid="140295" grpId="0" autoUpdateAnimBg="0"/>
      <p:bldP spid="140314" grpId="0" autoUpdateAnimBg="0"/>
      <p:bldP spid="14031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0" y="6858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1. Wet van behoud van lading:                 0          +1       -1       0      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0" y="12954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2. Massa-afname omgezet in energie: 1839         1836     1       0</a:t>
            </a:r>
            <a:endParaRPr lang="nl-NL" altLang="nl-NL" sz="2000" b="1">
              <a:solidFill>
                <a:srgbClr val="3333CC"/>
              </a:solidFill>
            </a:endParaRP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0" y="1833563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3. Elektron-leptongetal                              0           0          1       -1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0" y="32766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6. Baryon-getal                                           1           1          0       0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Verval van een neutron:</a:t>
            </a:r>
            <a:r>
              <a:rPr lang="en-US" altLang="nl-NL" sz="1800" b="1">
                <a:solidFill>
                  <a:srgbClr val="FF3300"/>
                </a:solidFill>
              </a:rPr>
              <a:t>                              </a:t>
            </a:r>
            <a:r>
              <a:rPr lang="en-US" altLang="nl-NL" sz="3200" b="1"/>
              <a:t>n</a:t>
            </a:r>
            <a:r>
              <a:rPr lang="en-US" altLang="nl-NL" sz="3200" b="1" baseline="30000"/>
              <a:t> </a:t>
            </a:r>
            <a:r>
              <a:rPr lang="en-US" altLang="nl-NL" sz="3200" b="1">
                <a:sym typeface="Symbol" pitchFamily="18" charset="2"/>
              </a:rPr>
              <a:t> </a:t>
            </a:r>
            <a:r>
              <a:rPr lang="en-US" altLang="nl-NL" sz="3200" b="1"/>
              <a:t>p</a:t>
            </a:r>
            <a:r>
              <a:rPr lang="en-US" altLang="nl-NL" sz="3200" b="1" baseline="30000"/>
              <a:t>+</a:t>
            </a:r>
            <a:r>
              <a:rPr lang="en-US" altLang="nl-NL" sz="3200" b="1">
                <a:sym typeface="Symbol" pitchFamily="18" charset="2"/>
              </a:rPr>
              <a:t>+ </a:t>
            </a:r>
            <a:r>
              <a:rPr lang="en-US" altLang="nl-NL" sz="3200" b="1"/>
              <a:t>e</a:t>
            </a:r>
            <a:r>
              <a:rPr lang="en-US" altLang="nl-NL" sz="3200" b="1" baseline="30000"/>
              <a:t>-</a:t>
            </a:r>
            <a:r>
              <a:rPr lang="en-US" altLang="nl-NL" sz="3200" b="1">
                <a:sym typeface="Symbol" pitchFamily="18" charset="2"/>
              </a:rPr>
              <a:t>+ </a:t>
            </a:r>
            <a:r>
              <a:rPr lang="en-US" altLang="nl-NL" sz="3200" b="1" u="sng">
                <a:latin typeface="Symbol" pitchFamily="18" charset="2"/>
              </a:rPr>
              <a:t>n</a:t>
            </a:r>
            <a:r>
              <a:rPr lang="en-US" altLang="nl-NL" sz="3200" b="1" baseline="-25000"/>
              <a:t>e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457200" y="506253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n</a:t>
            </a:r>
            <a:r>
              <a:rPr lang="en-US" altLang="nl-NL" sz="2000" b="1" baseline="30000">
                <a:solidFill>
                  <a:srgbClr val="3333CC"/>
                </a:solidFill>
              </a:rPr>
              <a:t>0</a:t>
            </a:r>
            <a:endParaRPr lang="nl-NL" altLang="nl-NL" sz="2000" b="1" baseline="30000">
              <a:solidFill>
                <a:srgbClr val="3333CC"/>
              </a:solidFill>
            </a:endParaRPr>
          </a:p>
        </p:txBody>
      </p:sp>
      <p:grpSp>
        <p:nvGrpSpPr>
          <p:cNvPr id="141349" name="Group 37"/>
          <p:cNvGrpSpPr>
            <a:grpSpLocks/>
          </p:cNvGrpSpPr>
          <p:nvPr/>
        </p:nvGrpSpPr>
        <p:grpSpPr bwMode="auto">
          <a:xfrm>
            <a:off x="1600200" y="4724400"/>
            <a:ext cx="685800" cy="1158875"/>
            <a:chOff x="1008" y="2976"/>
            <a:chExt cx="432" cy="730"/>
          </a:xfrm>
        </p:grpSpPr>
        <p:sp>
          <p:nvSpPr>
            <p:cNvPr id="141326" name="Text Box 14"/>
            <p:cNvSpPr txBox="1">
              <a:spLocks noChangeArrowheads="1"/>
            </p:cNvSpPr>
            <p:nvPr/>
          </p:nvSpPr>
          <p:spPr bwMode="auto">
            <a:xfrm>
              <a:off x="1008" y="2976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u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2/3</a:t>
              </a:r>
              <a:endParaRPr lang="nl-NL" altLang="nl-NL" sz="2000" b="1" u="sng">
                <a:solidFill>
                  <a:srgbClr val="3333CC"/>
                </a:solidFill>
              </a:endParaRPr>
            </a:p>
          </p:txBody>
        </p:sp>
        <p:sp>
          <p:nvSpPr>
            <p:cNvPr id="141327" name="Text Box 15"/>
            <p:cNvSpPr txBox="1">
              <a:spLocks noChangeArrowheads="1"/>
            </p:cNvSpPr>
            <p:nvPr/>
          </p:nvSpPr>
          <p:spPr bwMode="auto">
            <a:xfrm>
              <a:off x="1008" y="321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d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-1/3</a:t>
              </a:r>
              <a:endParaRPr lang="nl-NL" altLang="nl-NL" sz="2000" b="1" baseline="30000">
                <a:solidFill>
                  <a:srgbClr val="3333CC"/>
                </a:solidFill>
              </a:endParaRPr>
            </a:p>
          </p:txBody>
        </p:sp>
        <p:sp>
          <p:nvSpPr>
            <p:cNvPr id="141328" name="Text Box 16"/>
            <p:cNvSpPr txBox="1">
              <a:spLocks noChangeArrowheads="1"/>
            </p:cNvSpPr>
            <p:nvPr/>
          </p:nvSpPr>
          <p:spPr bwMode="auto">
            <a:xfrm>
              <a:off x="1008" y="3456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d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-1/3</a:t>
              </a:r>
              <a:endParaRPr lang="nl-NL" altLang="nl-NL" sz="2000" b="1" baseline="30000">
                <a:solidFill>
                  <a:srgbClr val="3333CC"/>
                </a:solidFill>
              </a:endParaRPr>
            </a:p>
          </p:txBody>
        </p:sp>
      </p:grpSp>
      <p:grpSp>
        <p:nvGrpSpPr>
          <p:cNvPr id="141350" name="Group 38"/>
          <p:cNvGrpSpPr>
            <a:grpSpLocks/>
          </p:cNvGrpSpPr>
          <p:nvPr/>
        </p:nvGrpSpPr>
        <p:grpSpPr bwMode="auto">
          <a:xfrm>
            <a:off x="4648200" y="4733925"/>
            <a:ext cx="762000" cy="1149350"/>
            <a:chOff x="2928" y="2982"/>
            <a:chExt cx="480" cy="724"/>
          </a:xfrm>
        </p:grpSpPr>
        <p:sp>
          <p:nvSpPr>
            <p:cNvPr id="141331" name="Text Box 19"/>
            <p:cNvSpPr txBox="1">
              <a:spLocks noChangeArrowheads="1"/>
            </p:cNvSpPr>
            <p:nvPr/>
          </p:nvSpPr>
          <p:spPr bwMode="auto">
            <a:xfrm>
              <a:off x="2976" y="298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u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2/3</a:t>
              </a:r>
              <a:endParaRPr lang="nl-NL" altLang="nl-NL" sz="2000" b="1" baseline="30000">
                <a:solidFill>
                  <a:srgbClr val="3333CC"/>
                </a:solidFill>
              </a:endParaRPr>
            </a:p>
          </p:txBody>
        </p:sp>
        <p:sp>
          <p:nvSpPr>
            <p:cNvPr id="141332" name="Text Box 20"/>
            <p:cNvSpPr txBox="1">
              <a:spLocks noChangeArrowheads="1"/>
            </p:cNvSpPr>
            <p:nvPr/>
          </p:nvSpPr>
          <p:spPr bwMode="auto">
            <a:xfrm>
              <a:off x="2928" y="3222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d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-1/3</a:t>
              </a:r>
              <a:endParaRPr lang="nl-NL" altLang="nl-NL" sz="2000" b="1" baseline="30000">
                <a:solidFill>
                  <a:srgbClr val="3333CC"/>
                </a:solidFill>
              </a:endParaRPr>
            </a:p>
          </p:txBody>
        </p:sp>
        <p:sp>
          <p:nvSpPr>
            <p:cNvPr id="141333" name="Text Box 21"/>
            <p:cNvSpPr txBox="1">
              <a:spLocks noChangeArrowheads="1"/>
            </p:cNvSpPr>
            <p:nvPr/>
          </p:nvSpPr>
          <p:spPr bwMode="auto">
            <a:xfrm>
              <a:off x="2928" y="345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FF3300"/>
                  </a:solidFill>
                </a:rPr>
                <a:t>u</a:t>
              </a:r>
              <a:r>
                <a:rPr lang="en-US" altLang="nl-NL" sz="2000" b="1" baseline="30000">
                  <a:solidFill>
                    <a:srgbClr val="FF3300"/>
                  </a:solidFill>
                </a:rPr>
                <a:t>2/3</a:t>
              </a:r>
              <a:endParaRPr lang="nl-NL" altLang="nl-NL" sz="2000" b="1" u="sng">
                <a:solidFill>
                  <a:srgbClr val="FF3300"/>
                </a:solidFill>
              </a:endParaRPr>
            </a:p>
          </p:txBody>
        </p:sp>
      </p:grp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6096000" y="5029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p</a:t>
            </a:r>
            <a:r>
              <a:rPr lang="en-US" altLang="nl-NL" sz="2000" b="1" baseline="30000">
                <a:solidFill>
                  <a:srgbClr val="3333CC"/>
                </a:solidFill>
              </a:rPr>
              <a:t>+</a:t>
            </a:r>
            <a:endParaRPr lang="nl-NL" altLang="nl-NL" sz="2000" b="1" baseline="30000">
              <a:solidFill>
                <a:srgbClr val="3333CC"/>
              </a:solidFill>
            </a:endParaRPr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2074863" y="5819775"/>
            <a:ext cx="439737" cy="352425"/>
          </a:xfrm>
          <a:custGeom>
            <a:avLst/>
            <a:gdLst>
              <a:gd name="T0" fmla="*/ 0 w 277"/>
              <a:gd name="T1" fmla="*/ 0 h 222"/>
              <a:gd name="T2" fmla="*/ 277 w 277"/>
              <a:gd name="T3" fmla="*/ 222 h 2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7" h="222">
                <a:moveTo>
                  <a:pt x="0" y="0"/>
                </a:moveTo>
                <a:lnTo>
                  <a:pt x="277" y="222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1336" name="Line 24"/>
          <p:cNvSpPr>
            <a:spLocks noChangeShapeType="1"/>
          </p:cNvSpPr>
          <p:nvPr/>
        </p:nvSpPr>
        <p:spPr bwMode="auto">
          <a:xfrm>
            <a:off x="2514600" y="6172200"/>
            <a:ext cx="403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2452688" y="6154738"/>
            <a:ext cx="4100512" cy="323850"/>
          </a:xfrm>
          <a:custGeom>
            <a:avLst/>
            <a:gdLst>
              <a:gd name="T0" fmla="*/ 0 w 2583"/>
              <a:gd name="T1" fmla="*/ 0 h 204"/>
              <a:gd name="T2" fmla="*/ 247 w 2583"/>
              <a:gd name="T3" fmla="*/ 201 h 204"/>
              <a:gd name="T4" fmla="*/ 2583 w 2583"/>
              <a:gd name="T5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3" h="204">
                <a:moveTo>
                  <a:pt x="0" y="0"/>
                </a:moveTo>
                <a:lnTo>
                  <a:pt x="247" y="201"/>
                </a:lnTo>
                <a:lnTo>
                  <a:pt x="2583" y="204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1339" name="Text Box 27"/>
          <p:cNvSpPr txBox="1">
            <a:spLocks noChangeArrowheads="1"/>
          </p:cNvSpPr>
          <p:nvPr/>
        </p:nvSpPr>
        <p:spPr bwMode="auto">
          <a:xfrm>
            <a:off x="1781175" y="581977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FF3300"/>
                </a:solidFill>
              </a:rPr>
              <a:t>W</a:t>
            </a:r>
            <a:r>
              <a:rPr lang="en-US" altLang="nl-NL" sz="2000" b="1" baseline="30000">
                <a:solidFill>
                  <a:srgbClr val="FF3300"/>
                </a:solidFill>
              </a:rPr>
              <a:t>-</a:t>
            </a:r>
            <a:endParaRPr lang="nl-NL" altLang="nl-NL" sz="2000" b="1" baseline="30000">
              <a:solidFill>
                <a:srgbClr val="FF3300"/>
              </a:solidFill>
            </a:endParaRPr>
          </a:p>
        </p:txBody>
      </p: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6081713" y="6103938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 u="sng">
                <a:solidFill>
                  <a:srgbClr val="00CC99"/>
                </a:solidFill>
                <a:latin typeface="Symbol" pitchFamily="18" charset="2"/>
              </a:rPr>
              <a:t>n</a:t>
            </a:r>
            <a:r>
              <a:rPr lang="en-US" altLang="nl-NL" sz="2000" b="1" baseline="-25000">
                <a:solidFill>
                  <a:srgbClr val="00CC99"/>
                </a:solidFill>
              </a:rPr>
              <a:t>e</a:t>
            </a:r>
            <a:endParaRPr lang="nl-NL" altLang="nl-NL" sz="2000" b="1" baseline="-25000">
              <a:solidFill>
                <a:srgbClr val="00CC99"/>
              </a:solidFill>
            </a:endParaRPr>
          </a:p>
        </p:txBody>
      </p:sp>
      <p:sp>
        <p:nvSpPr>
          <p:cNvPr id="141341" name="Text Box 29"/>
          <p:cNvSpPr txBox="1">
            <a:spLocks noChangeArrowheads="1"/>
          </p:cNvSpPr>
          <p:nvPr/>
        </p:nvSpPr>
        <p:spPr bwMode="auto">
          <a:xfrm>
            <a:off x="6076950" y="5791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00CC99"/>
                </a:solidFill>
              </a:rPr>
              <a:t>e</a:t>
            </a:r>
            <a:r>
              <a:rPr lang="en-US" altLang="nl-NL" sz="2000" b="1" baseline="30000">
                <a:solidFill>
                  <a:srgbClr val="00CC99"/>
                </a:solidFill>
              </a:rPr>
              <a:t>-</a:t>
            </a:r>
            <a:endParaRPr lang="nl-NL" altLang="nl-NL" sz="2000" b="1">
              <a:solidFill>
                <a:srgbClr val="00CC99"/>
              </a:solidFill>
              <a:sym typeface="Symbol" pitchFamily="18" charset="2"/>
            </a:endParaRPr>
          </a:p>
        </p:txBody>
      </p:sp>
      <p:sp>
        <p:nvSpPr>
          <p:cNvPr id="141346" name="Text Box 34"/>
          <p:cNvSpPr txBox="1">
            <a:spLocks noChangeArrowheads="1"/>
          </p:cNvSpPr>
          <p:nvPr/>
        </p:nvSpPr>
        <p:spPr bwMode="auto">
          <a:xfrm>
            <a:off x="0" y="43434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Het verval verloopt via een w.w.deeltje (bemiddelaar). Let op de lading!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grpSp>
        <p:nvGrpSpPr>
          <p:cNvPr id="141348" name="Group 36"/>
          <p:cNvGrpSpPr>
            <a:grpSpLocks/>
          </p:cNvGrpSpPr>
          <p:nvPr/>
        </p:nvGrpSpPr>
        <p:grpSpPr bwMode="auto">
          <a:xfrm>
            <a:off x="457200" y="4800600"/>
            <a:ext cx="6248400" cy="1238250"/>
            <a:chOff x="288" y="3024"/>
            <a:chExt cx="3936" cy="780"/>
          </a:xfrm>
        </p:grpSpPr>
        <p:grpSp>
          <p:nvGrpSpPr>
            <p:cNvPr id="141344" name="Group 32"/>
            <p:cNvGrpSpPr>
              <a:grpSpLocks/>
            </p:cNvGrpSpPr>
            <p:nvPr/>
          </p:nvGrpSpPr>
          <p:grpSpPr bwMode="auto">
            <a:xfrm>
              <a:off x="288" y="3024"/>
              <a:ext cx="3936" cy="780"/>
              <a:chOff x="288" y="3024"/>
              <a:chExt cx="3936" cy="780"/>
            </a:xfrm>
          </p:grpSpPr>
          <p:grpSp>
            <p:nvGrpSpPr>
              <p:cNvPr id="141325" name="Group 13"/>
              <p:cNvGrpSpPr>
                <a:grpSpLocks/>
              </p:cNvGrpSpPr>
              <p:nvPr/>
            </p:nvGrpSpPr>
            <p:grpSpPr bwMode="auto">
              <a:xfrm>
                <a:off x="288" y="3189"/>
                <a:ext cx="3936" cy="480"/>
                <a:chOff x="288" y="3600"/>
                <a:chExt cx="3936" cy="480"/>
              </a:xfrm>
            </p:grpSpPr>
            <p:sp>
              <p:nvSpPr>
                <p:cNvPr id="141322" name="Line 10"/>
                <p:cNvSpPr>
                  <a:spLocks noChangeShapeType="1"/>
                </p:cNvSpPr>
                <p:nvPr/>
              </p:nvSpPr>
              <p:spPr bwMode="auto">
                <a:xfrm>
                  <a:off x="288" y="3840"/>
                  <a:ext cx="39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1323" name="Freeform 11"/>
                <p:cNvSpPr>
                  <a:spLocks/>
                </p:cNvSpPr>
                <p:nvPr/>
              </p:nvSpPr>
              <p:spPr bwMode="auto">
                <a:xfrm>
                  <a:off x="986" y="4070"/>
                  <a:ext cx="2450" cy="10"/>
                </a:xfrm>
                <a:custGeom>
                  <a:avLst/>
                  <a:gdLst>
                    <a:gd name="T0" fmla="*/ 0 w 2450"/>
                    <a:gd name="T1" fmla="*/ 0 h 10"/>
                    <a:gd name="T2" fmla="*/ 2450 w 2450"/>
                    <a:gd name="T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450" h="10">
                      <a:moveTo>
                        <a:pt x="0" y="0"/>
                      </a:moveTo>
                      <a:lnTo>
                        <a:pt x="2450" y="1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1324" name="Freeform 12"/>
                <p:cNvSpPr>
                  <a:spLocks/>
                </p:cNvSpPr>
                <p:nvPr/>
              </p:nvSpPr>
              <p:spPr bwMode="auto">
                <a:xfrm>
                  <a:off x="992" y="3600"/>
                  <a:ext cx="2450" cy="10"/>
                </a:xfrm>
                <a:custGeom>
                  <a:avLst/>
                  <a:gdLst>
                    <a:gd name="T0" fmla="*/ 0 w 2450"/>
                    <a:gd name="T1" fmla="*/ 0 h 10"/>
                    <a:gd name="T2" fmla="*/ 2450 w 2450"/>
                    <a:gd name="T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450" h="10">
                      <a:moveTo>
                        <a:pt x="0" y="0"/>
                      </a:moveTo>
                      <a:lnTo>
                        <a:pt x="2450" y="1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41342" name="AutoShape 30"/>
              <p:cNvSpPr>
                <a:spLocks/>
              </p:cNvSpPr>
              <p:nvPr/>
            </p:nvSpPr>
            <p:spPr bwMode="auto">
              <a:xfrm>
                <a:off x="3357" y="3024"/>
                <a:ext cx="72" cy="768"/>
              </a:xfrm>
              <a:prstGeom prst="rightBracket">
                <a:avLst>
                  <a:gd name="adj" fmla="val 88889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1343" name="AutoShape 31"/>
              <p:cNvSpPr>
                <a:spLocks/>
              </p:cNvSpPr>
              <p:nvPr/>
            </p:nvSpPr>
            <p:spPr bwMode="auto">
              <a:xfrm flipH="1">
                <a:off x="996" y="3036"/>
                <a:ext cx="72" cy="768"/>
              </a:xfrm>
              <a:prstGeom prst="rightBracket">
                <a:avLst>
                  <a:gd name="adj" fmla="val 88889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1347" name="Line 35"/>
            <p:cNvSpPr>
              <a:spLocks noChangeShapeType="1"/>
            </p:cNvSpPr>
            <p:nvPr/>
          </p:nvSpPr>
          <p:spPr bwMode="auto">
            <a:xfrm>
              <a:off x="336" y="342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41351" name="Text Box 39"/>
          <p:cNvSpPr txBox="1">
            <a:spLocks noChangeArrowheads="1"/>
          </p:cNvSpPr>
          <p:nvPr/>
        </p:nvSpPr>
        <p:spPr bwMode="auto">
          <a:xfrm>
            <a:off x="0" y="23622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4. Muon-leptongetal                                   0           0          0       0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41352" name="Text Box 40"/>
          <p:cNvSpPr txBox="1">
            <a:spLocks noChangeArrowheads="1"/>
          </p:cNvSpPr>
          <p:nvPr/>
        </p:nvSpPr>
        <p:spPr bwMode="auto">
          <a:xfrm>
            <a:off x="0" y="28194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5. Tauon-leptongetal                                  0           0          0       0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86578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utoUpdateAnimBg="0"/>
      <p:bldP spid="141315" grpId="0" autoUpdateAnimBg="0"/>
      <p:bldP spid="141316" grpId="0" autoUpdateAnimBg="0"/>
      <p:bldP spid="141317" grpId="0" autoUpdateAnimBg="0"/>
      <p:bldP spid="141318" grpId="0" autoUpdateAnimBg="0"/>
      <p:bldP spid="141321" grpId="0" autoUpdateAnimBg="0"/>
      <p:bldP spid="141334" grpId="0" autoUpdateAnimBg="0"/>
      <p:bldP spid="141335" grpId="0" animBg="1"/>
      <p:bldP spid="141336" grpId="0" animBg="1"/>
      <p:bldP spid="141337" grpId="0" animBg="1"/>
      <p:bldP spid="141339" grpId="0" autoUpdateAnimBg="0"/>
      <p:bldP spid="141340" grpId="0" autoUpdateAnimBg="0"/>
      <p:bldP spid="141341" grpId="0" autoUpdateAnimBg="0"/>
      <p:bldP spid="141346" grpId="0" autoUpdateAnimBg="0"/>
      <p:bldP spid="141351" grpId="0" autoUpdateAnimBg="0"/>
      <p:bldP spid="14135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1800" b="1">
                <a:solidFill>
                  <a:srgbClr val="FF3300"/>
                </a:solidFill>
              </a:rPr>
              <a:t>Bij de verandering van quarksoort (smaak) is een W</a:t>
            </a:r>
            <a:r>
              <a:rPr lang="en-US" altLang="nl-NL" sz="1800" b="1" baseline="30000">
                <a:solidFill>
                  <a:srgbClr val="FF3300"/>
                </a:solidFill>
              </a:rPr>
              <a:t>+</a:t>
            </a:r>
            <a:r>
              <a:rPr lang="en-US" altLang="nl-NL" sz="1800" b="1">
                <a:solidFill>
                  <a:srgbClr val="FF3300"/>
                </a:solidFill>
              </a:rPr>
              <a:t> of een W</a:t>
            </a:r>
            <a:r>
              <a:rPr lang="en-US" altLang="nl-NL" sz="1800" b="1" baseline="30000">
                <a:solidFill>
                  <a:srgbClr val="FF3300"/>
                </a:solidFill>
              </a:rPr>
              <a:t>-</a:t>
            </a:r>
            <a:r>
              <a:rPr lang="en-US" altLang="nl-NL" sz="1800" b="1">
                <a:solidFill>
                  <a:srgbClr val="FF3300"/>
                </a:solidFill>
              </a:rPr>
              <a:t> betrokken.</a:t>
            </a:r>
            <a:br>
              <a:rPr lang="en-US" altLang="nl-NL" sz="1800" b="1">
                <a:solidFill>
                  <a:srgbClr val="FF3300"/>
                </a:solidFill>
              </a:rPr>
            </a:br>
            <a:r>
              <a:rPr lang="en-US" altLang="nl-NL" sz="1800" b="1">
                <a:solidFill>
                  <a:schemeClr val="accent2"/>
                </a:solidFill>
              </a:rPr>
              <a:t>Geheugensteun: let op ladingbehoud!</a:t>
            </a:r>
            <a:endParaRPr lang="nl-NL" altLang="nl-NL" sz="1800" b="1">
              <a:solidFill>
                <a:schemeClr val="accent2"/>
              </a:solidFill>
            </a:endParaRPr>
          </a:p>
        </p:txBody>
      </p:sp>
      <p:grpSp>
        <p:nvGrpSpPr>
          <p:cNvPr id="143541" name="Group 181"/>
          <p:cNvGrpSpPr>
            <a:grpSpLocks/>
          </p:cNvGrpSpPr>
          <p:nvPr/>
        </p:nvGrpSpPr>
        <p:grpSpPr bwMode="auto">
          <a:xfrm>
            <a:off x="381000" y="685800"/>
            <a:ext cx="8305800" cy="1428750"/>
            <a:chOff x="240" y="432"/>
            <a:chExt cx="5232" cy="900"/>
          </a:xfrm>
        </p:grpSpPr>
        <p:grpSp>
          <p:nvGrpSpPr>
            <p:cNvPr id="143433" name="Group 73"/>
            <p:cNvGrpSpPr>
              <a:grpSpLocks/>
            </p:cNvGrpSpPr>
            <p:nvPr/>
          </p:nvGrpSpPr>
          <p:grpSpPr bwMode="auto">
            <a:xfrm>
              <a:off x="240" y="432"/>
              <a:ext cx="1040" cy="894"/>
              <a:chOff x="3360" y="480"/>
              <a:chExt cx="1040" cy="894"/>
            </a:xfrm>
          </p:grpSpPr>
          <p:grpSp>
            <p:nvGrpSpPr>
              <p:cNvPr id="143432" name="Group 72"/>
              <p:cNvGrpSpPr>
                <a:grpSpLocks/>
              </p:cNvGrpSpPr>
              <p:nvPr/>
            </p:nvGrpSpPr>
            <p:grpSpPr bwMode="auto">
              <a:xfrm>
                <a:off x="3360" y="618"/>
                <a:ext cx="1040" cy="640"/>
                <a:chOff x="3360" y="618"/>
                <a:chExt cx="1040" cy="640"/>
              </a:xfrm>
            </p:grpSpPr>
            <p:sp>
              <p:nvSpPr>
                <p:cNvPr id="14336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360" y="720"/>
                  <a:ext cx="49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3333CC"/>
                      </a:solidFill>
                    </a:rPr>
                    <a:t>d</a:t>
                  </a:r>
                  <a:r>
                    <a:rPr lang="en-US" altLang="nl-NL" sz="2000" b="1" baseline="30000">
                      <a:solidFill>
                        <a:srgbClr val="3333CC"/>
                      </a:solidFill>
                    </a:rPr>
                    <a:t>-2/3</a:t>
                  </a:r>
                  <a:endParaRPr lang="nl-NL" altLang="nl-NL" sz="2000" b="1">
                    <a:solidFill>
                      <a:srgbClr val="3333CC"/>
                    </a:solidFill>
                  </a:endParaRPr>
                </a:p>
              </p:txBody>
            </p:sp>
            <p:sp>
              <p:nvSpPr>
                <p:cNvPr id="14339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993" y="618"/>
                  <a:ext cx="40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</a:rPr>
                    <a:t>u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+1/3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4339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984" y="1008"/>
                  <a:ext cx="32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</a:rPr>
                    <a:t>W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-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</p:grpSp>
          <p:grpSp>
            <p:nvGrpSpPr>
              <p:cNvPr id="143428" name="Group 68"/>
              <p:cNvGrpSpPr>
                <a:grpSpLocks/>
              </p:cNvGrpSpPr>
              <p:nvPr/>
            </p:nvGrpSpPr>
            <p:grpSpPr bwMode="auto">
              <a:xfrm flipH="1">
                <a:off x="3408" y="480"/>
                <a:ext cx="606" cy="894"/>
                <a:chOff x="3282" y="1467"/>
                <a:chExt cx="606" cy="894"/>
              </a:xfrm>
            </p:grpSpPr>
            <p:sp>
              <p:nvSpPr>
                <p:cNvPr id="143429" name="Line 69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30" name="Line 70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31" name="Line 71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43467" name="Group 107"/>
            <p:cNvGrpSpPr>
              <a:grpSpLocks/>
            </p:cNvGrpSpPr>
            <p:nvPr/>
          </p:nvGrpSpPr>
          <p:grpSpPr bwMode="auto">
            <a:xfrm>
              <a:off x="4368" y="435"/>
              <a:ext cx="1104" cy="894"/>
              <a:chOff x="4368" y="624"/>
              <a:chExt cx="1104" cy="894"/>
            </a:xfrm>
          </p:grpSpPr>
          <p:grpSp>
            <p:nvGrpSpPr>
              <p:cNvPr id="143427" name="Group 67"/>
              <p:cNvGrpSpPr>
                <a:grpSpLocks/>
              </p:cNvGrpSpPr>
              <p:nvPr/>
            </p:nvGrpSpPr>
            <p:grpSpPr bwMode="auto">
              <a:xfrm>
                <a:off x="4722" y="624"/>
                <a:ext cx="606" cy="894"/>
                <a:chOff x="3282" y="1467"/>
                <a:chExt cx="606" cy="894"/>
              </a:xfrm>
            </p:grpSpPr>
            <p:sp>
              <p:nvSpPr>
                <p:cNvPr id="143424" name="Line 64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25" name="Line 65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26" name="Line 66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43436" name="Text Box 76"/>
              <p:cNvSpPr txBox="1">
                <a:spLocks noChangeArrowheads="1"/>
              </p:cNvSpPr>
              <p:nvPr/>
            </p:nvSpPr>
            <p:spPr bwMode="auto">
              <a:xfrm>
                <a:off x="4368" y="693"/>
                <a:ext cx="6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000000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000000"/>
                    </a:solidFill>
                  </a:rPr>
                  <a:t>+</a:t>
                </a:r>
                <a:endParaRPr lang="nl-NL" altLang="nl-NL" sz="2000" b="1" u="sng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37" name="Text Box 77"/>
              <p:cNvSpPr txBox="1">
                <a:spLocks noChangeArrowheads="1"/>
              </p:cNvSpPr>
              <p:nvPr/>
            </p:nvSpPr>
            <p:spPr bwMode="auto">
              <a:xfrm>
                <a:off x="4896" y="837"/>
                <a:ext cx="5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 u="sng">
                    <a:solidFill>
                      <a:srgbClr val="FF3300"/>
                    </a:solidFill>
                  </a:rPr>
                  <a:t>d</a:t>
                </a:r>
                <a:r>
                  <a:rPr lang="en-US" altLang="nl-NL" sz="2000" b="1">
                    <a:solidFill>
                      <a:srgbClr val="FF3300"/>
                    </a:solidFill>
                  </a:rPr>
                  <a:t> 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+2/3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3438" name="Text Box 78"/>
              <p:cNvSpPr txBox="1">
                <a:spLocks noChangeArrowheads="1"/>
              </p:cNvSpPr>
              <p:nvPr/>
            </p:nvSpPr>
            <p:spPr bwMode="auto">
              <a:xfrm>
                <a:off x="4416" y="1173"/>
                <a:ext cx="4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 u="sng">
                    <a:solidFill>
                      <a:srgbClr val="000000"/>
                    </a:solidFill>
                  </a:rPr>
                  <a:t>u</a:t>
                </a:r>
                <a:r>
                  <a:rPr lang="en-US" altLang="nl-NL" sz="2000" b="1" baseline="30000">
                    <a:solidFill>
                      <a:srgbClr val="000000"/>
                    </a:solidFill>
                  </a:rPr>
                  <a:t>-1/3</a:t>
                </a:r>
                <a:endParaRPr lang="nl-NL" altLang="nl-NL" sz="2000" b="1" baseline="30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466" name="Group 106"/>
            <p:cNvGrpSpPr>
              <a:grpSpLocks/>
            </p:cNvGrpSpPr>
            <p:nvPr/>
          </p:nvGrpSpPr>
          <p:grpSpPr bwMode="auto">
            <a:xfrm>
              <a:off x="2880" y="435"/>
              <a:ext cx="1104" cy="894"/>
              <a:chOff x="2880" y="480"/>
              <a:chExt cx="1104" cy="894"/>
            </a:xfrm>
          </p:grpSpPr>
          <p:sp>
            <p:nvSpPr>
              <p:cNvPr id="143447" name="Text Box 87"/>
              <p:cNvSpPr txBox="1">
                <a:spLocks noChangeArrowheads="1"/>
              </p:cNvSpPr>
              <p:nvPr/>
            </p:nvSpPr>
            <p:spPr bwMode="auto">
              <a:xfrm>
                <a:off x="2914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+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3448" name="Text Box 88"/>
              <p:cNvSpPr txBox="1">
                <a:spLocks noChangeArrowheads="1"/>
              </p:cNvSpPr>
              <p:nvPr/>
            </p:nvSpPr>
            <p:spPr bwMode="auto">
              <a:xfrm>
                <a:off x="3465" y="618"/>
                <a:ext cx="51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 u="sng">
                    <a:solidFill>
                      <a:srgbClr val="FF3300"/>
                    </a:solidFill>
                  </a:rPr>
                  <a:t>d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+2/3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3449" name="Text Box 89"/>
              <p:cNvSpPr txBox="1">
                <a:spLocks noChangeArrowheads="1"/>
              </p:cNvSpPr>
              <p:nvPr/>
            </p:nvSpPr>
            <p:spPr bwMode="auto">
              <a:xfrm>
                <a:off x="3456" y="1008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u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+1/3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grpSp>
            <p:nvGrpSpPr>
              <p:cNvPr id="143450" name="Group 90"/>
              <p:cNvGrpSpPr>
                <a:grpSpLocks/>
              </p:cNvGrpSpPr>
              <p:nvPr/>
            </p:nvGrpSpPr>
            <p:grpSpPr bwMode="auto">
              <a:xfrm flipH="1">
                <a:off x="2880" y="480"/>
                <a:ext cx="606" cy="894"/>
                <a:chOff x="3282" y="1467"/>
                <a:chExt cx="606" cy="894"/>
              </a:xfrm>
            </p:grpSpPr>
            <p:sp>
              <p:nvSpPr>
                <p:cNvPr id="143451" name="Line 91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52" name="Line 92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53" name="Line 93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43465" name="Group 105"/>
            <p:cNvGrpSpPr>
              <a:grpSpLocks/>
            </p:cNvGrpSpPr>
            <p:nvPr/>
          </p:nvGrpSpPr>
          <p:grpSpPr bwMode="auto">
            <a:xfrm>
              <a:off x="1536" y="438"/>
              <a:ext cx="1056" cy="894"/>
              <a:chOff x="1536" y="528"/>
              <a:chExt cx="1056" cy="894"/>
            </a:xfrm>
          </p:grpSpPr>
          <p:grpSp>
            <p:nvGrpSpPr>
              <p:cNvPr id="143456" name="Group 96"/>
              <p:cNvGrpSpPr>
                <a:grpSpLocks/>
              </p:cNvGrpSpPr>
              <p:nvPr/>
            </p:nvGrpSpPr>
            <p:grpSpPr bwMode="auto">
              <a:xfrm>
                <a:off x="1938" y="528"/>
                <a:ext cx="606" cy="894"/>
                <a:chOff x="3282" y="1467"/>
                <a:chExt cx="606" cy="894"/>
              </a:xfrm>
            </p:grpSpPr>
            <p:sp>
              <p:nvSpPr>
                <p:cNvPr id="143457" name="Line 97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58" name="Line 98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59" name="Line 99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43461" name="Text Box 101"/>
              <p:cNvSpPr txBox="1">
                <a:spLocks noChangeArrowheads="1"/>
              </p:cNvSpPr>
              <p:nvPr/>
            </p:nvSpPr>
            <p:spPr bwMode="auto">
              <a:xfrm>
                <a:off x="1536" y="597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d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-2/3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3462" name="Text Box 102"/>
              <p:cNvSpPr txBox="1">
                <a:spLocks noChangeArrowheads="1"/>
              </p:cNvSpPr>
              <p:nvPr/>
            </p:nvSpPr>
            <p:spPr bwMode="auto">
              <a:xfrm>
                <a:off x="2112" y="741"/>
                <a:ext cx="48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u 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+1/3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3463" name="Text Box 103"/>
              <p:cNvSpPr txBox="1">
                <a:spLocks noChangeArrowheads="1"/>
              </p:cNvSpPr>
              <p:nvPr/>
            </p:nvSpPr>
            <p:spPr bwMode="auto">
              <a:xfrm>
                <a:off x="1584" y="1077"/>
                <a:ext cx="37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+</a:t>
                </a:r>
                <a:endParaRPr lang="nl-NL" altLang="nl-NL" sz="2000" b="1" baseline="30000">
                  <a:solidFill>
                    <a:srgbClr val="3333CC"/>
                  </a:solidFill>
                </a:endParaRPr>
              </a:p>
            </p:txBody>
          </p:sp>
        </p:grpSp>
      </p:grpSp>
      <p:sp>
        <p:nvSpPr>
          <p:cNvPr id="143469" name="Rectangle 109"/>
          <p:cNvSpPr>
            <a:spLocks noChangeArrowheads="1"/>
          </p:cNvSpPr>
          <p:nvPr/>
        </p:nvSpPr>
        <p:spPr bwMode="auto">
          <a:xfrm>
            <a:off x="0" y="2476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800" b="1">
                <a:solidFill>
                  <a:srgbClr val="FF3300"/>
                </a:solidFill>
              </a:rPr>
              <a:t>Koppeling van W- aan leptonen. </a:t>
            </a:r>
            <a:r>
              <a:rPr lang="en-US" altLang="nl-NL" sz="1800" b="1">
                <a:solidFill>
                  <a:srgbClr val="3333CC"/>
                </a:solidFill>
              </a:rPr>
              <a:t>Geheugensteun: let op ladingbehoud!</a:t>
            </a:r>
            <a:endParaRPr lang="nl-NL" altLang="nl-NL" sz="1800" b="1">
              <a:solidFill>
                <a:srgbClr val="3333CC"/>
              </a:solidFill>
            </a:endParaRPr>
          </a:p>
        </p:txBody>
      </p:sp>
      <p:grpSp>
        <p:nvGrpSpPr>
          <p:cNvPr id="143542" name="Group 182"/>
          <p:cNvGrpSpPr>
            <a:grpSpLocks/>
          </p:cNvGrpSpPr>
          <p:nvPr/>
        </p:nvGrpSpPr>
        <p:grpSpPr bwMode="auto">
          <a:xfrm>
            <a:off x="457200" y="3219450"/>
            <a:ext cx="8305800" cy="1428750"/>
            <a:chOff x="288" y="2028"/>
            <a:chExt cx="5232" cy="900"/>
          </a:xfrm>
        </p:grpSpPr>
        <p:grpSp>
          <p:nvGrpSpPr>
            <p:cNvPr id="143470" name="Group 110"/>
            <p:cNvGrpSpPr>
              <a:grpSpLocks/>
            </p:cNvGrpSpPr>
            <p:nvPr/>
          </p:nvGrpSpPr>
          <p:grpSpPr bwMode="auto">
            <a:xfrm>
              <a:off x="288" y="2028"/>
              <a:ext cx="1040" cy="894"/>
              <a:chOff x="3360" y="480"/>
              <a:chExt cx="1040" cy="894"/>
            </a:xfrm>
          </p:grpSpPr>
          <p:grpSp>
            <p:nvGrpSpPr>
              <p:cNvPr id="143471" name="Group 111"/>
              <p:cNvGrpSpPr>
                <a:grpSpLocks/>
              </p:cNvGrpSpPr>
              <p:nvPr/>
            </p:nvGrpSpPr>
            <p:grpSpPr bwMode="auto">
              <a:xfrm>
                <a:off x="3360" y="618"/>
                <a:ext cx="1040" cy="640"/>
                <a:chOff x="3360" y="618"/>
                <a:chExt cx="1040" cy="640"/>
              </a:xfrm>
            </p:grpSpPr>
            <p:sp>
              <p:nvSpPr>
                <p:cNvPr id="143472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360" y="720"/>
                  <a:ext cx="49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3333CC"/>
                      </a:solidFill>
                    </a:rPr>
                    <a:t>e</a:t>
                  </a:r>
                  <a:r>
                    <a:rPr lang="en-US" altLang="nl-NL" sz="2000" b="1" baseline="30000">
                      <a:solidFill>
                        <a:srgbClr val="3333CC"/>
                      </a:solidFill>
                    </a:rPr>
                    <a:t>-</a:t>
                  </a:r>
                  <a:endParaRPr lang="nl-NL" altLang="nl-NL" sz="2000" b="1">
                    <a:solidFill>
                      <a:srgbClr val="3333CC"/>
                    </a:solidFill>
                  </a:endParaRPr>
                </a:p>
              </p:txBody>
            </p:sp>
            <p:sp>
              <p:nvSpPr>
                <p:cNvPr id="14347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993" y="618"/>
                  <a:ext cx="40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  <a:latin typeface="Symbol" pitchFamily="18" charset="2"/>
                    </a:rPr>
                    <a:t>n</a:t>
                  </a:r>
                  <a:r>
                    <a:rPr lang="en-US" altLang="nl-NL" sz="2000" b="1" baseline="-25000">
                      <a:solidFill>
                        <a:srgbClr val="FF3300"/>
                      </a:solidFill>
                    </a:rPr>
                    <a:t>e</a:t>
                  </a:r>
                  <a:endParaRPr lang="nl-NL" altLang="nl-NL" sz="2000" b="1" baseline="-250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43474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3984" y="1008"/>
                  <a:ext cx="32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</a:rPr>
                    <a:t>W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-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</p:grpSp>
          <p:grpSp>
            <p:nvGrpSpPr>
              <p:cNvPr id="143475" name="Group 115"/>
              <p:cNvGrpSpPr>
                <a:grpSpLocks/>
              </p:cNvGrpSpPr>
              <p:nvPr/>
            </p:nvGrpSpPr>
            <p:grpSpPr bwMode="auto">
              <a:xfrm flipH="1">
                <a:off x="3408" y="480"/>
                <a:ext cx="606" cy="894"/>
                <a:chOff x="3282" y="1467"/>
                <a:chExt cx="606" cy="894"/>
              </a:xfrm>
            </p:grpSpPr>
            <p:sp>
              <p:nvSpPr>
                <p:cNvPr id="143476" name="Line 116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77" name="Line 117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78" name="Line 118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43479" name="Group 119"/>
            <p:cNvGrpSpPr>
              <a:grpSpLocks/>
            </p:cNvGrpSpPr>
            <p:nvPr/>
          </p:nvGrpSpPr>
          <p:grpSpPr bwMode="auto">
            <a:xfrm>
              <a:off x="4416" y="2031"/>
              <a:ext cx="1104" cy="894"/>
              <a:chOff x="4368" y="624"/>
              <a:chExt cx="1104" cy="894"/>
            </a:xfrm>
          </p:grpSpPr>
          <p:grpSp>
            <p:nvGrpSpPr>
              <p:cNvPr id="143480" name="Group 120"/>
              <p:cNvGrpSpPr>
                <a:grpSpLocks/>
              </p:cNvGrpSpPr>
              <p:nvPr/>
            </p:nvGrpSpPr>
            <p:grpSpPr bwMode="auto">
              <a:xfrm>
                <a:off x="4722" y="624"/>
                <a:ext cx="606" cy="894"/>
                <a:chOff x="3282" y="1467"/>
                <a:chExt cx="606" cy="894"/>
              </a:xfrm>
            </p:grpSpPr>
            <p:sp>
              <p:nvSpPr>
                <p:cNvPr id="143481" name="Line 121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82" name="Line 122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83" name="Line 123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43484" name="Text Box 124"/>
              <p:cNvSpPr txBox="1">
                <a:spLocks noChangeArrowheads="1"/>
              </p:cNvSpPr>
              <p:nvPr/>
            </p:nvSpPr>
            <p:spPr bwMode="auto">
              <a:xfrm>
                <a:off x="4368" y="693"/>
                <a:ext cx="6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000000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000000"/>
                    </a:solidFill>
                  </a:rPr>
                  <a:t>+</a:t>
                </a:r>
                <a:endParaRPr lang="nl-NL" altLang="nl-NL" sz="2000" b="1" u="sng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85" name="Text Box 125"/>
              <p:cNvSpPr txBox="1">
                <a:spLocks noChangeArrowheads="1"/>
              </p:cNvSpPr>
              <p:nvPr/>
            </p:nvSpPr>
            <p:spPr bwMode="auto">
              <a:xfrm>
                <a:off x="4896" y="837"/>
                <a:ext cx="5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e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3486" name="Text Box 126"/>
              <p:cNvSpPr txBox="1">
                <a:spLocks noChangeArrowheads="1"/>
              </p:cNvSpPr>
              <p:nvPr/>
            </p:nvSpPr>
            <p:spPr bwMode="auto">
              <a:xfrm>
                <a:off x="4416" y="1173"/>
                <a:ext cx="4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 u="sng">
                    <a:solidFill>
                      <a:srgbClr val="000000"/>
                    </a:solidFill>
                    <a:latin typeface="Symbol" pitchFamily="18" charset="2"/>
                  </a:rPr>
                  <a:t>n</a:t>
                </a:r>
                <a:r>
                  <a:rPr lang="en-US" altLang="nl-NL" sz="2000" b="1" baseline="-25000">
                    <a:solidFill>
                      <a:srgbClr val="000000"/>
                    </a:solidFill>
                  </a:rPr>
                  <a:t>e</a:t>
                </a:r>
                <a:endParaRPr lang="nl-NL" altLang="nl-NL" sz="2000" b="1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487" name="Group 127"/>
            <p:cNvGrpSpPr>
              <a:grpSpLocks/>
            </p:cNvGrpSpPr>
            <p:nvPr/>
          </p:nvGrpSpPr>
          <p:grpSpPr bwMode="auto">
            <a:xfrm>
              <a:off x="2928" y="2031"/>
              <a:ext cx="1104" cy="894"/>
              <a:chOff x="2880" y="480"/>
              <a:chExt cx="1104" cy="894"/>
            </a:xfrm>
          </p:grpSpPr>
          <p:sp>
            <p:nvSpPr>
              <p:cNvPr id="143488" name="Text Box 128"/>
              <p:cNvSpPr txBox="1">
                <a:spLocks noChangeArrowheads="1"/>
              </p:cNvSpPr>
              <p:nvPr/>
            </p:nvSpPr>
            <p:spPr bwMode="auto">
              <a:xfrm>
                <a:off x="2914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+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3489" name="Text Box 129"/>
              <p:cNvSpPr txBox="1">
                <a:spLocks noChangeArrowheads="1"/>
              </p:cNvSpPr>
              <p:nvPr/>
            </p:nvSpPr>
            <p:spPr bwMode="auto">
              <a:xfrm>
                <a:off x="3465" y="618"/>
                <a:ext cx="51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e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3490" name="Text Box 130"/>
              <p:cNvSpPr txBox="1">
                <a:spLocks noChangeArrowheads="1"/>
              </p:cNvSpPr>
              <p:nvPr/>
            </p:nvSpPr>
            <p:spPr bwMode="auto">
              <a:xfrm>
                <a:off x="3456" y="1008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  <a:latin typeface="Symbol" pitchFamily="18" charset="2"/>
                  </a:rPr>
                  <a:t>n</a:t>
                </a:r>
                <a:r>
                  <a:rPr lang="en-US" altLang="nl-NL" sz="2000" b="1" baseline="-25000">
                    <a:solidFill>
                      <a:srgbClr val="FF3300"/>
                    </a:solidFill>
                  </a:rPr>
                  <a:t>e</a:t>
                </a:r>
                <a:endParaRPr lang="nl-NL" altLang="nl-NL" sz="2000" b="1" baseline="-25000">
                  <a:solidFill>
                    <a:srgbClr val="FF3300"/>
                  </a:solidFill>
                </a:endParaRPr>
              </a:p>
            </p:txBody>
          </p:sp>
          <p:grpSp>
            <p:nvGrpSpPr>
              <p:cNvPr id="143491" name="Group 131"/>
              <p:cNvGrpSpPr>
                <a:grpSpLocks/>
              </p:cNvGrpSpPr>
              <p:nvPr/>
            </p:nvGrpSpPr>
            <p:grpSpPr bwMode="auto">
              <a:xfrm flipH="1">
                <a:off x="2880" y="480"/>
                <a:ext cx="606" cy="894"/>
                <a:chOff x="3282" y="1467"/>
                <a:chExt cx="606" cy="894"/>
              </a:xfrm>
            </p:grpSpPr>
            <p:sp>
              <p:nvSpPr>
                <p:cNvPr id="143492" name="Line 132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93" name="Line 133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94" name="Line 134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43495" name="Group 135"/>
            <p:cNvGrpSpPr>
              <a:grpSpLocks/>
            </p:cNvGrpSpPr>
            <p:nvPr/>
          </p:nvGrpSpPr>
          <p:grpSpPr bwMode="auto">
            <a:xfrm>
              <a:off x="1584" y="2034"/>
              <a:ext cx="1056" cy="894"/>
              <a:chOff x="1536" y="528"/>
              <a:chExt cx="1056" cy="894"/>
            </a:xfrm>
          </p:grpSpPr>
          <p:grpSp>
            <p:nvGrpSpPr>
              <p:cNvPr id="143496" name="Group 136"/>
              <p:cNvGrpSpPr>
                <a:grpSpLocks/>
              </p:cNvGrpSpPr>
              <p:nvPr/>
            </p:nvGrpSpPr>
            <p:grpSpPr bwMode="auto">
              <a:xfrm>
                <a:off x="1938" y="528"/>
                <a:ext cx="606" cy="894"/>
                <a:chOff x="3282" y="1467"/>
                <a:chExt cx="606" cy="894"/>
              </a:xfrm>
            </p:grpSpPr>
            <p:sp>
              <p:nvSpPr>
                <p:cNvPr id="143497" name="Line 137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98" name="Line 138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99" name="Line 139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43500" name="Text Box 140"/>
              <p:cNvSpPr txBox="1">
                <a:spLocks noChangeArrowheads="1"/>
              </p:cNvSpPr>
              <p:nvPr/>
            </p:nvSpPr>
            <p:spPr bwMode="auto">
              <a:xfrm>
                <a:off x="1536" y="597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e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-</a:t>
                </a:r>
                <a:endParaRPr lang="nl-NL" altLang="nl-NL" sz="2000" b="1" baseline="30000">
                  <a:solidFill>
                    <a:srgbClr val="3333CC"/>
                  </a:solidFill>
                </a:endParaRPr>
              </a:p>
            </p:txBody>
          </p:sp>
          <p:sp>
            <p:nvSpPr>
              <p:cNvPr id="143501" name="Text Box 141"/>
              <p:cNvSpPr txBox="1">
                <a:spLocks noChangeArrowheads="1"/>
              </p:cNvSpPr>
              <p:nvPr/>
            </p:nvSpPr>
            <p:spPr bwMode="auto">
              <a:xfrm>
                <a:off x="2112" y="741"/>
                <a:ext cx="48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  <a:latin typeface="Symbol" pitchFamily="18" charset="2"/>
                  </a:rPr>
                  <a:t>n</a:t>
                </a:r>
                <a:r>
                  <a:rPr lang="en-US" altLang="nl-NL" sz="2000" b="1" baseline="-25000">
                    <a:solidFill>
                      <a:srgbClr val="FF3300"/>
                    </a:solidFill>
                  </a:rPr>
                  <a:t>e</a:t>
                </a:r>
                <a:endParaRPr lang="nl-NL" altLang="nl-NL" sz="2000" b="1" baseline="-25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3502" name="Text Box 142"/>
              <p:cNvSpPr txBox="1">
                <a:spLocks noChangeArrowheads="1"/>
              </p:cNvSpPr>
              <p:nvPr/>
            </p:nvSpPr>
            <p:spPr bwMode="auto">
              <a:xfrm>
                <a:off x="1584" y="1077"/>
                <a:ext cx="37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+</a:t>
                </a:r>
                <a:endParaRPr lang="nl-NL" altLang="nl-NL" sz="2000" b="1" baseline="30000">
                  <a:solidFill>
                    <a:srgbClr val="3333CC"/>
                  </a:solidFill>
                </a:endParaRPr>
              </a:p>
            </p:txBody>
          </p:sp>
        </p:grpSp>
      </p:grpSp>
      <p:sp>
        <p:nvSpPr>
          <p:cNvPr id="143504" name="Rectangle 144"/>
          <p:cNvSpPr>
            <a:spLocks noChangeArrowheads="1"/>
          </p:cNvSpPr>
          <p:nvPr/>
        </p:nvSpPr>
        <p:spPr bwMode="auto">
          <a:xfrm>
            <a:off x="0" y="4724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800" b="1">
                <a:solidFill>
                  <a:srgbClr val="FF3300"/>
                </a:solidFill>
              </a:rPr>
              <a:t>Koppeling van p en n aan </a:t>
            </a:r>
            <a:r>
              <a:rPr lang="en-US" altLang="nl-NL" sz="1800" b="1">
                <a:solidFill>
                  <a:srgbClr val="FF3300"/>
                </a:solidFill>
                <a:latin typeface="Symbol" pitchFamily="18" charset="2"/>
              </a:rPr>
              <a:t>p</a:t>
            </a:r>
            <a:r>
              <a:rPr lang="en-US" altLang="nl-NL" sz="1800" b="1">
                <a:solidFill>
                  <a:srgbClr val="FF3300"/>
                </a:solidFill>
              </a:rPr>
              <a:t>-mesonen. </a:t>
            </a:r>
            <a:r>
              <a:rPr lang="en-US" altLang="nl-NL" sz="1800" b="1">
                <a:solidFill>
                  <a:srgbClr val="3333CC"/>
                </a:solidFill>
              </a:rPr>
              <a:t>Geheugensteun: let op ladingbehoud!</a:t>
            </a:r>
            <a:endParaRPr lang="nl-NL" altLang="nl-NL" sz="1800" b="1">
              <a:solidFill>
                <a:srgbClr val="3333CC"/>
              </a:solidFill>
            </a:endParaRPr>
          </a:p>
        </p:txBody>
      </p:sp>
      <p:grpSp>
        <p:nvGrpSpPr>
          <p:cNvPr id="143543" name="Group 183"/>
          <p:cNvGrpSpPr>
            <a:grpSpLocks/>
          </p:cNvGrpSpPr>
          <p:nvPr/>
        </p:nvGrpSpPr>
        <p:grpSpPr bwMode="auto">
          <a:xfrm>
            <a:off x="228600" y="5334000"/>
            <a:ext cx="8001000" cy="1425575"/>
            <a:chOff x="144" y="3360"/>
            <a:chExt cx="5040" cy="898"/>
          </a:xfrm>
        </p:grpSpPr>
        <p:grpSp>
          <p:nvGrpSpPr>
            <p:cNvPr id="143505" name="Group 145"/>
            <p:cNvGrpSpPr>
              <a:grpSpLocks/>
            </p:cNvGrpSpPr>
            <p:nvPr/>
          </p:nvGrpSpPr>
          <p:grpSpPr bwMode="auto">
            <a:xfrm>
              <a:off x="144" y="3364"/>
              <a:ext cx="1040" cy="894"/>
              <a:chOff x="3360" y="480"/>
              <a:chExt cx="1040" cy="894"/>
            </a:xfrm>
          </p:grpSpPr>
          <p:grpSp>
            <p:nvGrpSpPr>
              <p:cNvPr id="143506" name="Group 146"/>
              <p:cNvGrpSpPr>
                <a:grpSpLocks/>
              </p:cNvGrpSpPr>
              <p:nvPr/>
            </p:nvGrpSpPr>
            <p:grpSpPr bwMode="auto">
              <a:xfrm>
                <a:off x="3360" y="618"/>
                <a:ext cx="1040" cy="640"/>
                <a:chOff x="3360" y="618"/>
                <a:chExt cx="1040" cy="640"/>
              </a:xfrm>
            </p:grpSpPr>
            <p:sp>
              <p:nvSpPr>
                <p:cNvPr id="143507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360" y="720"/>
                  <a:ext cx="49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3333CC"/>
                      </a:solidFill>
                    </a:rPr>
                    <a:t>p</a:t>
                  </a:r>
                  <a:r>
                    <a:rPr lang="en-US" altLang="nl-NL" sz="2000" b="1" baseline="30000">
                      <a:solidFill>
                        <a:srgbClr val="3333CC"/>
                      </a:solidFill>
                    </a:rPr>
                    <a:t>+</a:t>
                  </a:r>
                  <a:endParaRPr lang="nl-NL" altLang="nl-NL" sz="2000" b="1">
                    <a:solidFill>
                      <a:srgbClr val="3333CC"/>
                    </a:solidFill>
                  </a:endParaRPr>
                </a:p>
              </p:txBody>
            </p:sp>
            <p:sp>
              <p:nvSpPr>
                <p:cNvPr id="143508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993" y="618"/>
                  <a:ext cx="40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</a:rPr>
                    <a:t>p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+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43509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3984" y="1008"/>
                  <a:ext cx="32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  <a:latin typeface="Symbol" pitchFamily="18" charset="2"/>
                    </a:rPr>
                    <a:t>p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0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</p:grpSp>
          <p:grpSp>
            <p:nvGrpSpPr>
              <p:cNvPr id="143510" name="Group 150"/>
              <p:cNvGrpSpPr>
                <a:grpSpLocks/>
              </p:cNvGrpSpPr>
              <p:nvPr/>
            </p:nvGrpSpPr>
            <p:grpSpPr bwMode="auto">
              <a:xfrm flipH="1">
                <a:off x="3408" y="480"/>
                <a:ext cx="606" cy="894"/>
                <a:chOff x="3282" y="1467"/>
                <a:chExt cx="606" cy="894"/>
              </a:xfrm>
            </p:grpSpPr>
            <p:sp>
              <p:nvSpPr>
                <p:cNvPr id="143511" name="Line 151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12" name="Line 152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13" name="Line 153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43514" name="Group 154"/>
            <p:cNvGrpSpPr>
              <a:grpSpLocks/>
            </p:cNvGrpSpPr>
            <p:nvPr/>
          </p:nvGrpSpPr>
          <p:grpSpPr bwMode="auto">
            <a:xfrm>
              <a:off x="1312" y="3360"/>
              <a:ext cx="1040" cy="894"/>
              <a:chOff x="3360" y="480"/>
              <a:chExt cx="1040" cy="894"/>
            </a:xfrm>
          </p:grpSpPr>
          <p:grpSp>
            <p:nvGrpSpPr>
              <p:cNvPr id="143515" name="Group 155"/>
              <p:cNvGrpSpPr>
                <a:grpSpLocks/>
              </p:cNvGrpSpPr>
              <p:nvPr/>
            </p:nvGrpSpPr>
            <p:grpSpPr bwMode="auto">
              <a:xfrm>
                <a:off x="3360" y="618"/>
                <a:ext cx="1040" cy="640"/>
                <a:chOff x="3360" y="618"/>
                <a:chExt cx="1040" cy="640"/>
              </a:xfrm>
            </p:grpSpPr>
            <p:sp>
              <p:nvSpPr>
                <p:cNvPr id="143516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3360" y="720"/>
                  <a:ext cx="49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3333CC"/>
                      </a:solidFill>
                    </a:rPr>
                    <a:t>n</a:t>
                  </a:r>
                  <a:r>
                    <a:rPr lang="en-US" altLang="nl-NL" sz="2000" b="1" baseline="30000">
                      <a:solidFill>
                        <a:srgbClr val="3333CC"/>
                      </a:solidFill>
                    </a:rPr>
                    <a:t>0</a:t>
                  </a:r>
                  <a:endParaRPr lang="nl-NL" altLang="nl-NL" sz="2000" b="1">
                    <a:solidFill>
                      <a:srgbClr val="3333CC"/>
                    </a:solidFill>
                  </a:endParaRPr>
                </a:p>
              </p:txBody>
            </p:sp>
            <p:sp>
              <p:nvSpPr>
                <p:cNvPr id="143517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3993" y="618"/>
                  <a:ext cx="40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</a:rPr>
                    <a:t>n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0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4351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3984" y="1008"/>
                  <a:ext cx="32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  <a:latin typeface="Symbol" pitchFamily="18" charset="2"/>
                    </a:rPr>
                    <a:t>p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0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</p:grpSp>
          <p:grpSp>
            <p:nvGrpSpPr>
              <p:cNvPr id="143519" name="Group 159"/>
              <p:cNvGrpSpPr>
                <a:grpSpLocks/>
              </p:cNvGrpSpPr>
              <p:nvPr/>
            </p:nvGrpSpPr>
            <p:grpSpPr bwMode="auto">
              <a:xfrm flipH="1">
                <a:off x="3408" y="480"/>
                <a:ext cx="606" cy="894"/>
                <a:chOff x="3282" y="1467"/>
                <a:chExt cx="606" cy="894"/>
              </a:xfrm>
            </p:grpSpPr>
            <p:sp>
              <p:nvSpPr>
                <p:cNvPr id="143520" name="Line 160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21" name="Line 161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22" name="Line 162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43523" name="Group 163"/>
            <p:cNvGrpSpPr>
              <a:grpSpLocks/>
            </p:cNvGrpSpPr>
            <p:nvPr/>
          </p:nvGrpSpPr>
          <p:grpSpPr bwMode="auto">
            <a:xfrm>
              <a:off x="2608" y="3360"/>
              <a:ext cx="1040" cy="894"/>
              <a:chOff x="3360" y="480"/>
              <a:chExt cx="1040" cy="894"/>
            </a:xfrm>
          </p:grpSpPr>
          <p:grpSp>
            <p:nvGrpSpPr>
              <p:cNvPr id="143524" name="Group 164"/>
              <p:cNvGrpSpPr>
                <a:grpSpLocks/>
              </p:cNvGrpSpPr>
              <p:nvPr/>
            </p:nvGrpSpPr>
            <p:grpSpPr bwMode="auto">
              <a:xfrm>
                <a:off x="3360" y="618"/>
                <a:ext cx="1040" cy="640"/>
                <a:chOff x="3360" y="618"/>
                <a:chExt cx="1040" cy="640"/>
              </a:xfrm>
            </p:grpSpPr>
            <p:sp>
              <p:nvSpPr>
                <p:cNvPr id="143525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3360" y="720"/>
                  <a:ext cx="49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3333CC"/>
                      </a:solidFill>
                    </a:rPr>
                    <a:t>p</a:t>
                  </a:r>
                  <a:r>
                    <a:rPr lang="en-US" altLang="nl-NL" sz="2000" b="1" baseline="30000">
                      <a:solidFill>
                        <a:srgbClr val="3333CC"/>
                      </a:solidFill>
                    </a:rPr>
                    <a:t>+</a:t>
                  </a:r>
                  <a:endParaRPr lang="nl-NL" altLang="nl-NL" sz="2000" b="1">
                    <a:solidFill>
                      <a:srgbClr val="3333CC"/>
                    </a:solidFill>
                  </a:endParaRPr>
                </a:p>
              </p:txBody>
            </p:sp>
            <p:sp>
              <p:nvSpPr>
                <p:cNvPr id="143526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3993" y="618"/>
                  <a:ext cx="40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</a:rPr>
                    <a:t>n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0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4352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3984" y="1008"/>
                  <a:ext cx="32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  <a:latin typeface="Symbol" pitchFamily="18" charset="2"/>
                    </a:rPr>
                    <a:t>p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+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</p:grpSp>
          <p:grpSp>
            <p:nvGrpSpPr>
              <p:cNvPr id="143528" name="Group 168"/>
              <p:cNvGrpSpPr>
                <a:grpSpLocks/>
              </p:cNvGrpSpPr>
              <p:nvPr/>
            </p:nvGrpSpPr>
            <p:grpSpPr bwMode="auto">
              <a:xfrm flipH="1">
                <a:off x="3408" y="480"/>
                <a:ext cx="606" cy="894"/>
                <a:chOff x="3282" y="1467"/>
                <a:chExt cx="606" cy="894"/>
              </a:xfrm>
            </p:grpSpPr>
            <p:sp>
              <p:nvSpPr>
                <p:cNvPr id="143529" name="Line 169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30" name="Line 170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31" name="Line 171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43532" name="Group 172"/>
            <p:cNvGrpSpPr>
              <a:grpSpLocks/>
            </p:cNvGrpSpPr>
            <p:nvPr/>
          </p:nvGrpSpPr>
          <p:grpSpPr bwMode="auto">
            <a:xfrm>
              <a:off x="4144" y="3360"/>
              <a:ext cx="1040" cy="894"/>
              <a:chOff x="3360" y="480"/>
              <a:chExt cx="1040" cy="894"/>
            </a:xfrm>
          </p:grpSpPr>
          <p:grpSp>
            <p:nvGrpSpPr>
              <p:cNvPr id="143533" name="Group 173"/>
              <p:cNvGrpSpPr>
                <a:grpSpLocks/>
              </p:cNvGrpSpPr>
              <p:nvPr/>
            </p:nvGrpSpPr>
            <p:grpSpPr bwMode="auto">
              <a:xfrm>
                <a:off x="3360" y="618"/>
                <a:ext cx="1040" cy="640"/>
                <a:chOff x="3360" y="618"/>
                <a:chExt cx="1040" cy="640"/>
              </a:xfrm>
            </p:grpSpPr>
            <p:sp>
              <p:nvSpPr>
                <p:cNvPr id="143534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3360" y="720"/>
                  <a:ext cx="49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3333CC"/>
                      </a:solidFill>
                    </a:rPr>
                    <a:t>n</a:t>
                  </a:r>
                  <a:r>
                    <a:rPr lang="en-US" altLang="nl-NL" sz="2000" b="1" baseline="30000">
                      <a:solidFill>
                        <a:srgbClr val="3333CC"/>
                      </a:solidFill>
                    </a:rPr>
                    <a:t>0</a:t>
                  </a:r>
                  <a:endParaRPr lang="nl-NL" altLang="nl-NL" sz="2000" b="1">
                    <a:solidFill>
                      <a:srgbClr val="3333CC"/>
                    </a:solidFill>
                  </a:endParaRPr>
                </a:p>
              </p:txBody>
            </p:sp>
            <p:sp>
              <p:nvSpPr>
                <p:cNvPr id="143535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3993" y="618"/>
                  <a:ext cx="40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</a:rPr>
                    <a:t>p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+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43536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3984" y="1008"/>
                  <a:ext cx="32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000" b="1">
                      <a:solidFill>
                        <a:srgbClr val="FF3300"/>
                      </a:solidFill>
                      <a:latin typeface="Symbol" pitchFamily="18" charset="2"/>
                    </a:rPr>
                    <a:t>p</a:t>
                  </a:r>
                  <a:r>
                    <a:rPr lang="en-US" altLang="nl-NL" sz="2000" b="1" baseline="30000">
                      <a:solidFill>
                        <a:srgbClr val="FF3300"/>
                      </a:solidFill>
                    </a:rPr>
                    <a:t>-</a:t>
                  </a:r>
                  <a:endParaRPr lang="nl-NL" altLang="nl-NL" sz="2000" b="1" baseline="30000">
                    <a:solidFill>
                      <a:srgbClr val="FF3300"/>
                    </a:solidFill>
                  </a:endParaRPr>
                </a:p>
              </p:txBody>
            </p:sp>
          </p:grpSp>
          <p:grpSp>
            <p:nvGrpSpPr>
              <p:cNvPr id="143537" name="Group 177"/>
              <p:cNvGrpSpPr>
                <a:grpSpLocks/>
              </p:cNvGrpSpPr>
              <p:nvPr/>
            </p:nvGrpSpPr>
            <p:grpSpPr bwMode="auto">
              <a:xfrm flipH="1">
                <a:off x="3408" y="480"/>
                <a:ext cx="606" cy="894"/>
                <a:chOff x="3282" y="1467"/>
                <a:chExt cx="606" cy="894"/>
              </a:xfrm>
            </p:grpSpPr>
            <p:sp>
              <p:nvSpPr>
                <p:cNvPr id="143538" name="Line 178"/>
                <p:cNvSpPr>
                  <a:spLocks noChangeShapeType="1"/>
                </p:cNvSpPr>
                <p:nvPr/>
              </p:nvSpPr>
              <p:spPr bwMode="auto">
                <a:xfrm rot="14400000">
                  <a:off x="3042" y="1707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39" name="Line 179"/>
                <p:cNvSpPr>
                  <a:spLocks noChangeShapeType="1"/>
                </p:cNvSpPr>
                <p:nvPr/>
              </p:nvSpPr>
              <p:spPr bwMode="auto">
                <a:xfrm>
                  <a:off x="3408" y="192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40" name="Line 180"/>
                <p:cNvSpPr>
                  <a:spLocks noChangeShapeType="1"/>
                </p:cNvSpPr>
                <p:nvPr/>
              </p:nvSpPr>
              <p:spPr bwMode="auto">
                <a:xfrm rot="7200000">
                  <a:off x="3054" y="2121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70003076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 autoUpdateAnimBg="0"/>
      <p:bldP spid="143469" grpId="0" autoUpdateAnimBg="0"/>
      <p:bldP spid="14350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1800" b="1">
                <a:solidFill>
                  <a:srgbClr val="FF3300"/>
                </a:solidFill>
              </a:rPr>
              <a:t>Elektronvangst: </a:t>
            </a:r>
            <a:r>
              <a:rPr lang="en-US" altLang="nl-NL" sz="1800" b="1">
                <a:solidFill>
                  <a:schemeClr val="accent2"/>
                </a:solidFill>
              </a:rPr>
              <a:t>Een e</a:t>
            </a:r>
            <a:r>
              <a:rPr lang="en-US" altLang="nl-NL" sz="1800" b="1" baseline="30000">
                <a:solidFill>
                  <a:schemeClr val="accent2"/>
                </a:solidFill>
              </a:rPr>
              <a:t>-</a:t>
            </a:r>
            <a:r>
              <a:rPr lang="en-US" altLang="nl-NL" sz="1800" b="1">
                <a:solidFill>
                  <a:schemeClr val="accent2"/>
                </a:solidFill>
              </a:rPr>
              <a:t> uit de K-schil en een p</a:t>
            </a:r>
            <a:r>
              <a:rPr lang="en-US" altLang="nl-NL" sz="1800" b="1" baseline="30000">
                <a:solidFill>
                  <a:schemeClr val="accent2"/>
                </a:solidFill>
              </a:rPr>
              <a:t>+</a:t>
            </a:r>
            <a:r>
              <a:rPr lang="en-US" altLang="nl-NL" sz="1800" b="1">
                <a:solidFill>
                  <a:schemeClr val="accent2"/>
                </a:solidFill>
              </a:rPr>
              <a:t> uit de kern levert een n</a:t>
            </a:r>
            <a:r>
              <a:rPr lang="en-US" altLang="nl-NL" sz="1800" b="1" baseline="30000">
                <a:solidFill>
                  <a:schemeClr val="accent2"/>
                </a:solidFill>
              </a:rPr>
              <a:t>0</a:t>
            </a:r>
            <a:r>
              <a:rPr lang="en-US" altLang="nl-NL" sz="1800" b="1">
                <a:solidFill>
                  <a:schemeClr val="accent2"/>
                </a:solidFill>
              </a:rPr>
              <a:t> en een </a:t>
            </a:r>
            <a:r>
              <a:rPr lang="en-US" altLang="nl-NL" sz="1800" b="1" u="sng">
                <a:solidFill>
                  <a:schemeClr val="accent2"/>
                </a:solidFill>
                <a:latin typeface="Symbol" pitchFamily="18" charset="2"/>
              </a:rPr>
              <a:t>n</a:t>
            </a:r>
            <a:r>
              <a:rPr lang="en-US" altLang="nl-NL" sz="1800" b="1" baseline="-25000">
                <a:solidFill>
                  <a:schemeClr val="accent2"/>
                </a:solidFill>
              </a:rPr>
              <a:t>e</a:t>
            </a:r>
            <a:endParaRPr lang="nl-NL" altLang="nl-NL" sz="1800" b="1" baseline="-25000">
              <a:solidFill>
                <a:schemeClr val="accent2"/>
              </a:solidFill>
            </a:endParaRPr>
          </a:p>
        </p:txBody>
      </p:sp>
      <p:grpSp>
        <p:nvGrpSpPr>
          <p:cNvPr id="144476" name="Group 92"/>
          <p:cNvGrpSpPr>
            <a:grpSpLocks/>
          </p:cNvGrpSpPr>
          <p:nvPr/>
        </p:nvGrpSpPr>
        <p:grpSpPr bwMode="auto">
          <a:xfrm>
            <a:off x="5791200" y="3152775"/>
            <a:ext cx="1752600" cy="1419225"/>
            <a:chOff x="3648" y="1986"/>
            <a:chExt cx="1104" cy="894"/>
          </a:xfrm>
        </p:grpSpPr>
        <p:grpSp>
          <p:nvGrpSpPr>
            <p:cNvPr id="144397" name="Group 13"/>
            <p:cNvGrpSpPr>
              <a:grpSpLocks/>
            </p:cNvGrpSpPr>
            <p:nvPr/>
          </p:nvGrpSpPr>
          <p:grpSpPr bwMode="auto">
            <a:xfrm>
              <a:off x="4002" y="1986"/>
              <a:ext cx="606" cy="894"/>
              <a:chOff x="3282" y="1467"/>
              <a:chExt cx="606" cy="894"/>
            </a:xfrm>
          </p:grpSpPr>
          <p:sp>
            <p:nvSpPr>
              <p:cNvPr id="144398" name="Line 14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399" name="Line 15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00" name="Line 16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4475" name="Group 91"/>
            <p:cNvGrpSpPr>
              <a:grpSpLocks/>
            </p:cNvGrpSpPr>
            <p:nvPr/>
          </p:nvGrpSpPr>
          <p:grpSpPr bwMode="auto">
            <a:xfrm>
              <a:off x="3648" y="2055"/>
              <a:ext cx="1104" cy="730"/>
              <a:chOff x="3648" y="2055"/>
              <a:chExt cx="1104" cy="730"/>
            </a:xfrm>
          </p:grpSpPr>
          <p:sp>
            <p:nvSpPr>
              <p:cNvPr id="144401" name="Text Box 17"/>
              <p:cNvSpPr txBox="1">
                <a:spLocks noChangeArrowheads="1"/>
              </p:cNvSpPr>
              <p:nvPr/>
            </p:nvSpPr>
            <p:spPr bwMode="auto">
              <a:xfrm>
                <a:off x="3648" y="2055"/>
                <a:ext cx="6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000000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000000"/>
                    </a:solidFill>
                  </a:rPr>
                  <a:t>-</a:t>
                </a:r>
                <a:endParaRPr lang="nl-NL" altLang="nl-NL" sz="2000" b="1" u="sng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02" name="Text Box 18"/>
              <p:cNvSpPr txBox="1">
                <a:spLocks noChangeArrowheads="1"/>
              </p:cNvSpPr>
              <p:nvPr/>
            </p:nvSpPr>
            <p:spPr bwMode="auto">
              <a:xfrm>
                <a:off x="4176" y="2199"/>
                <a:ext cx="5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d 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-2/3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4403" name="Text Box 19"/>
              <p:cNvSpPr txBox="1">
                <a:spLocks noChangeArrowheads="1"/>
              </p:cNvSpPr>
              <p:nvPr/>
            </p:nvSpPr>
            <p:spPr bwMode="auto">
              <a:xfrm>
                <a:off x="3648" y="2535"/>
                <a:ext cx="4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000000"/>
                    </a:solidFill>
                  </a:rPr>
                  <a:t>u</a:t>
                </a:r>
                <a:r>
                  <a:rPr lang="en-US" altLang="nl-NL" sz="2000" b="1" baseline="30000">
                    <a:solidFill>
                      <a:srgbClr val="000000"/>
                    </a:solidFill>
                  </a:rPr>
                  <a:t>+1/3</a:t>
                </a:r>
                <a:endParaRPr lang="nl-NL" altLang="nl-NL" sz="2000" b="1" baseline="30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4420" name="Rectangle 36"/>
          <p:cNvSpPr>
            <a:spLocks noChangeArrowheads="1"/>
          </p:cNvSpPr>
          <p:nvPr/>
        </p:nvSpPr>
        <p:spPr bwMode="auto">
          <a:xfrm>
            <a:off x="0" y="533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p</a:t>
            </a:r>
            <a:r>
              <a:rPr lang="en-US" altLang="nl-NL" sz="2400" b="1" baseline="30000">
                <a:solidFill>
                  <a:srgbClr val="000000"/>
                </a:solidFill>
              </a:rPr>
              <a:t>+</a:t>
            </a:r>
            <a:r>
              <a:rPr lang="en-US" altLang="nl-NL" sz="2400" b="1">
                <a:solidFill>
                  <a:srgbClr val="000000"/>
                </a:solidFill>
                <a:sym typeface="Symbol" pitchFamily="18" charset="2"/>
              </a:rPr>
              <a:t>+ </a:t>
            </a:r>
            <a:r>
              <a:rPr lang="en-US" altLang="nl-NL" sz="2400" b="1">
                <a:solidFill>
                  <a:srgbClr val="000000"/>
                </a:solidFill>
              </a:rPr>
              <a:t>e</a:t>
            </a:r>
            <a:r>
              <a:rPr lang="en-US" altLang="nl-NL" sz="2400" b="1" baseline="30000">
                <a:solidFill>
                  <a:srgbClr val="000000"/>
                </a:solidFill>
              </a:rPr>
              <a:t>- </a:t>
            </a:r>
            <a:r>
              <a:rPr lang="en-US" altLang="nl-NL" sz="2400" b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altLang="nl-NL" sz="2400" b="1" baseline="30000">
                <a:solidFill>
                  <a:srgbClr val="0000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</a:rPr>
              <a:t>n</a:t>
            </a:r>
            <a:r>
              <a:rPr lang="en-US" altLang="nl-NL" sz="2400" b="1" baseline="30000">
                <a:solidFill>
                  <a:srgbClr val="0000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sym typeface="Symbol" pitchFamily="18" charset="2"/>
              </a:rPr>
              <a:t>+ </a:t>
            </a:r>
            <a:r>
              <a:rPr lang="en-US" altLang="nl-NL" sz="2400" b="1" u="sng">
                <a:solidFill>
                  <a:srgbClr val="000000"/>
                </a:solidFill>
                <a:latin typeface="Symbol" pitchFamily="18" charset="2"/>
              </a:rPr>
              <a:t>n</a:t>
            </a:r>
            <a:r>
              <a:rPr lang="en-US" altLang="nl-NL" sz="2400" b="1" baseline="-25000">
                <a:solidFill>
                  <a:srgbClr val="000000"/>
                </a:solidFill>
              </a:rPr>
              <a:t>e</a:t>
            </a:r>
            <a:endParaRPr lang="nl-NL" altLang="nl-NL" sz="2400" b="1" baseline="-25000">
              <a:solidFill>
                <a:srgbClr val="000000"/>
              </a:solidFill>
            </a:endParaRPr>
          </a:p>
        </p:txBody>
      </p:sp>
      <p:grpSp>
        <p:nvGrpSpPr>
          <p:cNvPr id="144421" name="Group 37"/>
          <p:cNvGrpSpPr>
            <a:grpSpLocks/>
          </p:cNvGrpSpPr>
          <p:nvPr/>
        </p:nvGrpSpPr>
        <p:grpSpPr bwMode="auto">
          <a:xfrm>
            <a:off x="6034088" y="1676400"/>
            <a:ext cx="1651000" cy="1419225"/>
            <a:chOff x="3360" y="480"/>
            <a:chExt cx="1040" cy="894"/>
          </a:xfrm>
        </p:grpSpPr>
        <p:grpSp>
          <p:nvGrpSpPr>
            <p:cNvPr id="144422" name="Group 38"/>
            <p:cNvGrpSpPr>
              <a:grpSpLocks/>
            </p:cNvGrpSpPr>
            <p:nvPr/>
          </p:nvGrpSpPr>
          <p:grpSpPr bwMode="auto">
            <a:xfrm>
              <a:off x="3360" y="618"/>
              <a:ext cx="1040" cy="640"/>
              <a:chOff x="3360" y="618"/>
              <a:chExt cx="1040" cy="640"/>
            </a:xfrm>
          </p:grpSpPr>
          <p:sp>
            <p:nvSpPr>
              <p:cNvPr id="144423" name="Text Box 39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e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-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4424" name="Text Box 40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 u="sng">
                    <a:solidFill>
                      <a:srgbClr val="FF3300"/>
                    </a:solidFill>
                    <a:latin typeface="Symbol" pitchFamily="18" charset="2"/>
                  </a:rPr>
                  <a:t>n</a:t>
                </a:r>
                <a:r>
                  <a:rPr lang="en-US" altLang="nl-NL" sz="2000" b="1" baseline="-25000">
                    <a:solidFill>
                      <a:srgbClr val="FF3300"/>
                    </a:solidFill>
                  </a:rPr>
                  <a:t>e</a:t>
                </a:r>
                <a:endParaRPr lang="nl-NL" altLang="nl-NL" sz="2000" b="1" baseline="-25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4425" name="Text Box 41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-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44426" name="Group 42"/>
            <p:cNvGrpSpPr>
              <a:grpSpLocks/>
            </p:cNvGrpSpPr>
            <p:nvPr/>
          </p:nvGrpSpPr>
          <p:grpSpPr bwMode="auto">
            <a:xfrm flipH="1">
              <a:off x="3408" y="480"/>
              <a:ext cx="606" cy="894"/>
              <a:chOff x="3282" y="1467"/>
              <a:chExt cx="606" cy="894"/>
            </a:xfrm>
          </p:grpSpPr>
          <p:sp>
            <p:nvSpPr>
              <p:cNvPr id="144427" name="Line 43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28" name="Line 44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29" name="Line 45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4454" name="Rectangle 70"/>
          <p:cNvSpPr>
            <a:spLocks noChangeArrowheads="1"/>
          </p:cNvSpPr>
          <p:nvPr/>
        </p:nvSpPr>
        <p:spPr bwMode="auto">
          <a:xfrm>
            <a:off x="0" y="1371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uud </a:t>
            </a:r>
            <a:r>
              <a:rPr lang="en-US" altLang="nl-NL" sz="2400" b="1">
                <a:solidFill>
                  <a:srgbClr val="000000"/>
                </a:solidFill>
                <a:sym typeface="Symbol" pitchFamily="18" charset="2"/>
              </a:rPr>
              <a:t>+ </a:t>
            </a:r>
            <a:r>
              <a:rPr lang="en-US" altLang="nl-NL" sz="2400" b="1">
                <a:solidFill>
                  <a:srgbClr val="000000"/>
                </a:solidFill>
              </a:rPr>
              <a:t>e</a:t>
            </a:r>
            <a:r>
              <a:rPr lang="en-US" altLang="nl-NL" sz="2400" b="1" baseline="30000">
                <a:solidFill>
                  <a:srgbClr val="000000"/>
                </a:solidFill>
              </a:rPr>
              <a:t>- </a:t>
            </a:r>
            <a:r>
              <a:rPr lang="en-US" altLang="nl-NL" sz="2400" b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altLang="nl-NL" sz="2400" b="1">
                <a:solidFill>
                  <a:srgbClr val="000000"/>
                </a:solidFill>
              </a:rPr>
              <a:t> dud</a:t>
            </a:r>
            <a:r>
              <a:rPr lang="en-US" altLang="nl-NL" sz="2400" b="1" baseline="30000">
                <a:solidFill>
                  <a:srgbClr val="0000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sym typeface="Symbol" pitchFamily="18" charset="2"/>
              </a:rPr>
              <a:t>+ </a:t>
            </a:r>
            <a:r>
              <a:rPr lang="en-US" altLang="nl-NL" sz="2400" b="1" u="sng">
                <a:solidFill>
                  <a:srgbClr val="000000"/>
                </a:solidFill>
                <a:latin typeface="Symbol" pitchFamily="18" charset="2"/>
              </a:rPr>
              <a:t>n</a:t>
            </a:r>
            <a:r>
              <a:rPr lang="en-US" altLang="nl-NL" sz="2400" b="1" baseline="-25000">
                <a:solidFill>
                  <a:srgbClr val="000000"/>
                </a:solidFill>
              </a:rPr>
              <a:t>e</a:t>
            </a:r>
            <a:endParaRPr lang="nl-NL" altLang="nl-NL" sz="2400" b="1" baseline="-25000">
              <a:solidFill>
                <a:srgbClr val="000000"/>
              </a:solidFill>
            </a:endParaRPr>
          </a:p>
        </p:txBody>
      </p:sp>
      <p:sp>
        <p:nvSpPr>
          <p:cNvPr id="144455" name="Rectangle 71"/>
          <p:cNvSpPr>
            <a:spLocks noChangeArrowheads="1"/>
          </p:cNvSpPr>
          <p:nvPr/>
        </p:nvSpPr>
        <p:spPr bwMode="auto">
          <a:xfrm>
            <a:off x="0" y="3657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800" b="1">
                <a:solidFill>
                  <a:srgbClr val="3333CC"/>
                </a:solidFill>
              </a:rPr>
              <a:t>u</a:t>
            </a:r>
            <a:r>
              <a:rPr lang="en-US" altLang="nl-NL" sz="1800" b="1" baseline="30000">
                <a:solidFill>
                  <a:srgbClr val="3333CC"/>
                </a:solidFill>
              </a:rPr>
              <a:t>1/3</a:t>
            </a:r>
            <a:r>
              <a:rPr lang="en-US" altLang="nl-NL" sz="1800" b="1">
                <a:solidFill>
                  <a:srgbClr val="3333CC"/>
                </a:solidFill>
              </a:rPr>
              <a:t> wordt omgezet in een d</a:t>
            </a:r>
            <a:r>
              <a:rPr lang="en-US" altLang="nl-NL" sz="1800" b="1" baseline="30000">
                <a:solidFill>
                  <a:srgbClr val="3333CC"/>
                </a:solidFill>
              </a:rPr>
              <a:t>-2/3</a:t>
            </a:r>
            <a:r>
              <a:rPr lang="en-US" altLang="nl-NL" sz="1800" b="1">
                <a:solidFill>
                  <a:srgbClr val="3333CC"/>
                </a:solidFill>
              </a:rPr>
              <a:t>, dus u</a:t>
            </a:r>
            <a:r>
              <a:rPr lang="en-US" altLang="nl-NL" sz="1800" b="1" baseline="30000">
                <a:solidFill>
                  <a:srgbClr val="3333CC"/>
                </a:solidFill>
              </a:rPr>
              <a:t>1/3</a:t>
            </a:r>
            <a:r>
              <a:rPr lang="en-US" altLang="nl-NL" sz="1800" b="1">
                <a:solidFill>
                  <a:srgbClr val="3333CC"/>
                </a:solidFill>
              </a:rPr>
              <a:t> absorbeert een W</a:t>
            </a:r>
            <a:r>
              <a:rPr lang="en-US" altLang="nl-NL" sz="1800" b="1" baseline="30000">
                <a:solidFill>
                  <a:srgbClr val="3333CC"/>
                </a:solidFill>
              </a:rPr>
              <a:t>-.</a:t>
            </a:r>
            <a:endParaRPr lang="nl-NL" altLang="nl-NL" sz="1800" b="1" baseline="30000">
              <a:solidFill>
                <a:srgbClr val="3333CC"/>
              </a:solidFill>
            </a:endParaRPr>
          </a:p>
        </p:txBody>
      </p:sp>
      <p:sp>
        <p:nvSpPr>
          <p:cNvPr id="144456" name="Rectangle 72"/>
          <p:cNvSpPr>
            <a:spLocks noChangeArrowheads="1"/>
          </p:cNvSpPr>
          <p:nvPr/>
        </p:nvSpPr>
        <p:spPr bwMode="auto">
          <a:xfrm>
            <a:off x="0" y="213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800" b="1">
                <a:solidFill>
                  <a:srgbClr val="3333CC"/>
                </a:solidFill>
              </a:rPr>
              <a:t>Een e</a:t>
            </a:r>
            <a:r>
              <a:rPr lang="en-US" altLang="nl-NL" sz="1800" b="1" baseline="30000">
                <a:solidFill>
                  <a:srgbClr val="3333CC"/>
                </a:solidFill>
              </a:rPr>
              <a:t>-</a:t>
            </a:r>
            <a:r>
              <a:rPr lang="en-US" altLang="nl-NL" sz="1800" b="1">
                <a:solidFill>
                  <a:srgbClr val="3333CC"/>
                </a:solidFill>
              </a:rPr>
              <a:t> wordt omgezet in een </a:t>
            </a:r>
            <a:r>
              <a:rPr lang="en-US" altLang="nl-NL" sz="1800" b="1" u="sng">
                <a:solidFill>
                  <a:srgbClr val="3333CC"/>
                </a:solidFill>
                <a:latin typeface="Symbol" pitchFamily="18" charset="2"/>
              </a:rPr>
              <a:t>n</a:t>
            </a:r>
            <a:r>
              <a:rPr lang="en-US" altLang="nl-NL" sz="1800" b="1" baseline="-25000">
                <a:solidFill>
                  <a:srgbClr val="3333CC"/>
                </a:solidFill>
              </a:rPr>
              <a:t>e</a:t>
            </a:r>
            <a:r>
              <a:rPr lang="en-US" altLang="nl-NL" sz="1800" b="1">
                <a:solidFill>
                  <a:srgbClr val="3333CC"/>
                </a:solidFill>
              </a:rPr>
              <a:t>, dus er ontstaat een W</a:t>
            </a:r>
            <a:r>
              <a:rPr lang="en-US" altLang="nl-NL" sz="1800" b="1" baseline="30000">
                <a:solidFill>
                  <a:srgbClr val="3333CC"/>
                </a:solidFill>
              </a:rPr>
              <a:t>-</a:t>
            </a:r>
            <a:r>
              <a:rPr lang="en-US" altLang="nl-NL" sz="1800" b="1">
                <a:solidFill>
                  <a:srgbClr val="3333CC"/>
                </a:solidFill>
              </a:rPr>
              <a:t>.</a:t>
            </a:r>
            <a:endParaRPr lang="nl-NL" altLang="nl-NL" sz="1800" b="1">
              <a:solidFill>
                <a:srgbClr val="3333CC"/>
              </a:solidFill>
            </a:endParaRPr>
          </a:p>
        </p:txBody>
      </p:sp>
      <p:sp>
        <p:nvSpPr>
          <p:cNvPr id="144459" name="Line 75"/>
          <p:cNvSpPr>
            <a:spLocks noChangeShapeType="1"/>
          </p:cNvSpPr>
          <p:nvPr/>
        </p:nvSpPr>
        <p:spPr bwMode="auto">
          <a:xfrm>
            <a:off x="2209800" y="5748338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4460" name="Line 76"/>
          <p:cNvSpPr>
            <a:spLocks noChangeShapeType="1"/>
          </p:cNvSpPr>
          <p:nvPr/>
        </p:nvSpPr>
        <p:spPr bwMode="auto">
          <a:xfrm>
            <a:off x="2209800" y="6477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4461" name="Rectangle 77"/>
          <p:cNvSpPr>
            <a:spLocks noChangeArrowheads="1"/>
          </p:cNvSpPr>
          <p:nvPr/>
        </p:nvSpPr>
        <p:spPr bwMode="auto">
          <a:xfrm>
            <a:off x="838200" y="487203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e</a:t>
            </a:r>
            <a:r>
              <a:rPr lang="en-US" altLang="nl-NL" sz="2000" b="1" baseline="30000">
                <a:solidFill>
                  <a:srgbClr val="3333CC"/>
                </a:solidFill>
              </a:rPr>
              <a:t>-</a:t>
            </a:r>
            <a:endParaRPr lang="nl-NL" altLang="nl-NL" sz="2000" b="1" baseline="30000">
              <a:solidFill>
                <a:srgbClr val="3333CC"/>
              </a:solidFill>
            </a:endParaRPr>
          </a:p>
        </p:txBody>
      </p:sp>
      <p:sp>
        <p:nvSpPr>
          <p:cNvPr id="144462" name="Rectangle 78"/>
          <p:cNvSpPr>
            <a:spLocks noChangeArrowheads="1"/>
          </p:cNvSpPr>
          <p:nvPr/>
        </p:nvSpPr>
        <p:spPr bwMode="auto">
          <a:xfrm>
            <a:off x="838200" y="5638800"/>
            <a:ext cx="419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p</a:t>
            </a:r>
            <a:r>
              <a:rPr lang="en-US" altLang="nl-NL" sz="2000" b="1" baseline="30000">
                <a:solidFill>
                  <a:srgbClr val="3333CC"/>
                </a:solidFill>
              </a:rPr>
              <a:t>+</a:t>
            </a:r>
            <a:endParaRPr lang="nl-NL" altLang="nl-NL" sz="2000" b="1" baseline="30000">
              <a:solidFill>
                <a:srgbClr val="3333CC"/>
              </a:solidFill>
            </a:endParaRPr>
          </a:p>
        </p:txBody>
      </p:sp>
      <p:sp>
        <p:nvSpPr>
          <p:cNvPr id="144463" name="AutoShape 79"/>
          <p:cNvSpPr>
            <a:spLocks/>
          </p:cNvSpPr>
          <p:nvPr/>
        </p:nvSpPr>
        <p:spPr bwMode="auto">
          <a:xfrm>
            <a:off x="2185988" y="5619750"/>
            <a:ext cx="76200" cy="914400"/>
          </a:xfrm>
          <a:prstGeom prst="leftBracket">
            <a:avLst>
              <a:gd name="adj" fmla="val 10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4464" name="AutoShape 80"/>
          <p:cNvSpPr>
            <a:spLocks/>
          </p:cNvSpPr>
          <p:nvPr/>
        </p:nvSpPr>
        <p:spPr bwMode="auto">
          <a:xfrm flipH="1">
            <a:off x="5238750" y="5638800"/>
            <a:ext cx="76200" cy="914400"/>
          </a:xfrm>
          <a:prstGeom prst="leftBracket">
            <a:avLst>
              <a:gd name="adj" fmla="val 10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4471" name="Line 87"/>
          <p:cNvSpPr>
            <a:spLocks noChangeShapeType="1"/>
          </p:cNvSpPr>
          <p:nvPr/>
        </p:nvSpPr>
        <p:spPr bwMode="auto">
          <a:xfrm>
            <a:off x="2743200" y="5257800"/>
            <a:ext cx="4572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4472" name="Rectangle 88"/>
          <p:cNvSpPr>
            <a:spLocks noChangeArrowheads="1"/>
          </p:cNvSpPr>
          <p:nvPr/>
        </p:nvSpPr>
        <p:spPr bwMode="auto">
          <a:xfrm>
            <a:off x="2971800" y="5257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FF3300"/>
                </a:solidFill>
              </a:rPr>
              <a:t>W</a:t>
            </a:r>
            <a:r>
              <a:rPr lang="en-US" altLang="nl-NL" sz="2000" b="1" baseline="30000">
                <a:solidFill>
                  <a:srgbClr val="FF3300"/>
                </a:solidFill>
              </a:rPr>
              <a:t>-</a:t>
            </a:r>
            <a:endParaRPr lang="nl-NL" altLang="nl-NL" sz="2000" b="1" baseline="30000">
              <a:solidFill>
                <a:srgbClr val="FF3300"/>
              </a:solidFill>
            </a:endParaRPr>
          </a:p>
        </p:txBody>
      </p:sp>
      <p:sp>
        <p:nvSpPr>
          <p:cNvPr id="144473" name="Rectangle 89"/>
          <p:cNvSpPr>
            <a:spLocks noChangeArrowheads="1"/>
          </p:cNvSpPr>
          <p:nvPr/>
        </p:nvSpPr>
        <p:spPr bwMode="auto">
          <a:xfrm>
            <a:off x="6248400" y="4800600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 u="sng">
                <a:solidFill>
                  <a:srgbClr val="FF3300"/>
                </a:solidFill>
                <a:latin typeface="Symbol" pitchFamily="18" charset="2"/>
              </a:rPr>
              <a:t>n</a:t>
            </a:r>
            <a:r>
              <a:rPr lang="en-US" altLang="nl-NL" b="1" baseline="-25000">
                <a:solidFill>
                  <a:srgbClr val="FF3300"/>
                </a:solidFill>
              </a:rPr>
              <a:t>e</a:t>
            </a:r>
            <a:endParaRPr lang="nl-NL" altLang="nl-NL" b="1" baseline="-25000">
              <a:solidFill>
                <a:srgbClr val="FF3300"/>
              </a:solidFill>
            </a:endParaRPr>
          </a:p>
        </p:txBody>
      </p:sp>
      <p:sp>
        <p:nvSpPr>
          <p:cNvPr id="144474" name="Rectangle 90"/>
          <p:cNvSpPr>
            <a:spLocks noChangeArrowheads="1"/>
          </p:cNvSpPr>
          <p:nvPr/>
        </p:nvSpPr>
        <p:spPr bwMode="auto">
          <a:xfrm>
            <a:off x="6324600" y="5715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n</a:t>
            </a:r>
            <a:endParaRPr lang="nl-NL" altLang="nl-NL" sz="2000" b="1" baseline="30000">
              <a:solidFill>
                <a:srgbClr val="3333CC"/>
              </a:solidFill>
            </a:endParaRPr>
          </a:p>
        </p:txBody>
      </p:sp>
      <p:grpSp>
        <p:nvGrpSpPr>
          <p:cNvPr id="144478" name="Group 94"/>
          <p:cNvGrpSpPr>
            <a:grpSpLocks/>
          </p:cNvGrpSpPr>
          <p:nvPr/>
        </p:nvGrpSpPr>
        <p:grpSpPr bwMode="auto">
          <a:xfrm>
            <a:off x="838200" y="6091238"/>
            <a:ext cx="6096000" cy="4762"/>
            <a:chOff x="528" y="3837"/>
            <a:chExt cx="3840" cy="3"/>
          </a:xfrm>
        </p:grpSpPr>
        <p:sp>
          <p:nvSpPr>
            <p:cNvPr id="144458" name="Line 74"/>
            <p:cNvSpPr>
              <a:spLocks noChangeShapeType="1"/>
            </p:cNvSpPr>
            <p:nvPr/>
          </p:nvSpPr>
          <p:spPr bwMode="auto">
            <a:xfrm>
              <a:off x="528" y="3840"/>
              <a:ext cx="38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4477" name="Line 93"/>
            <p:cNvSpPr>
              <a:spLocks noChangeShapeType="1"/>
            </p:cNvSpPr>
            <p:nvPr/>
          </p:nvSpPr>
          <p:spPr bwMode="auto">
            <a:xfrm>
              <a:off x="771" y="3837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44480" name="Group 96"/>
          <p:cNvGrpSpPr>
            <a:grpSpLocks/>
          </p:cNvGrpSpPr>
          <p:nvPr/>
        </p:nvGrpSpPr>
        <p:grpSpPr bwMode="auto">
          <a:xfrm>
            <a:off x="838200" y="5233988"/>
            <a:ext cx="6096000" cy="9525"/>
            <a:chOff x="528" y="3297"/>
            <a:chExt cx="3840" cy="6"/>
          </a:xfrm>
        </p:grpSpPr>
        <p:sp>
          <p:nvSpPr>
            <p:cNvPr id="144457" name="Line 73"/>
            <p:cNvSpPr>
              <a:spLocks noChangeShapeType="1"/>
            </p:cNvSpPr>
            <p:nvPr/>
          </p:nvSpPr>
          <p:spPr bwMode="auto">
            <a:xfrm>
              <a:off x="528" y="3297"/>
              <a:ext cx="38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4479" name="Line 95"/>
            <p:cNvSpPr>
              <a:spLocks noChangeShapeType="1"/>
            </p:cNvSpPr>
            <p:nvPr/>
          </p:nvSpPr>
          <p:spPr bwMode="auto">
            <a:xfrm>
              <a:off x="741" y="3303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44482" name="Text Box 98"/>
          <p:cNvSpPr txBox="1">
            <a:spLocks noChangeArrowheads="1"/>
          </p:cNvSpPr>
          <p:nvPr/>
        </p:nvSpPr>
        <p:spPr bwMode="auto">
          <a:xfrm>
            <a:off x="2209800" y="5402263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u</a:t>
            </a:r>
            <a:r>
              <a:rPr lang="en-US" altLang="nl-NL" sz="2000" b="1" baseline="30000">
                <a:solidFill>
                  <a:srgbClr val="3333CC"/>
                </a:solidFill>
              </a:rPr>
              <a:t>2/3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44483" name="Text Box 99"/>
          <p:cNvSpPr txBox="1">
            <a:spLocks noChangeArrowheads="1"/>
          </p:cNvSpPr>
          <p:nvPr/>
        </p:nvSpPr>
        <p:spPr bwMode="auto">
          <a:xfrm>
            <a:off x="2193925" y="57626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u</a:t>
            </a:r>
            <a:r>
              <a:rPr lang="en-US" altLang="nl-NL" sz="2000" b="1" baseline="30000">
                <a:solidFill>
                  <a:srgbClr val="3333CC"/>
                </a:solidFill>
              </a:rPr>
              <a:t>2/3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44484" name="Text Box 100"/>
          <p:cNvSpPr txBox="1">
            <a:spLocks noChangeArrowheads="1"/>
          </p:cNvSpPr>
          <p:nvPr/>
        </p:nvSpPr>
        <p:spPr bwMode="auto">
          <a:xfrm>
            <a:off x="4700588" y="5748338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u</a:t>
            </a:r>
            <a:r>
              <a:rPr lang="en-US" altLang="nl-NL" sz="2000" b="1" baseline="30000">
                <a:solidFill>
                  <a:srgbClr val="3333CC"/>
                </a:solidFill>
              </a:rPr>
              <a:t>2/3</a:t>
            </a:r>
            <a:endParaRPr lang="nl-NL" altLang="nl-NL" sz="2000" b="1" u="sng">
              <a:solidFill>
                <a:srgbClr val="3333CC"/>
              </a:solidFill>
            </a:endParaRPr>
          </a:p>
        </p:txBody>
      </p:sp>
      <p:sp>
        <p:nvSpPr>
          <p:cNvPr id="144485" name="Text Box 101"/>
          <p:cNvSpPr txBox="1">
            <a:spLocks noChangeArrowheads="1"/>
          </p:cNvSpPr>
          <p:nvPr/>
        </p:nvSpPr>
        <p:spPr bwMode="auto">
          <a:xfrm>
            <a:off x="4684713" y="54022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d</a:t>
            </a:r>
            <a:r>
              <a:rPr lang="en-US" altLang="nl-NL" sz="2000" b="1" baseline="30000">
                <a:solidFill>
                  <a:srgbClr val="3333CC"/>
                </a:solidFill>
              </a:rPr>
              <a:t>-1/3</a:t>
            </a:r>
            <a:endParaRPr lang="nl-NL" altLang="nl-NL" sz="2000" b="1" baseline="30000">
              <a:solidFill>
                <a:srgbClr val="3333CC"/>
              </a:solidFill>
            </a:endParaRPr>
          </a:p>
        </p:txBody>
      </p:sp>
      <p:sp>
        <p:nvSpPr>
          <p:cNvPr id="144486" name="Text Box 102"/>
          <p:cNvSpPr txBox="1">
            <a:spLocks noChangeArrowheads="1"/>
          </p:cNvSpPr>
          <p:nvPr/>
        </p:nvSpPr>
        <p:spPr bwMode="auto">
          <a:xfrm>
            <a:off x="4703763" y="614203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d</a:t>
            </a:r>
            <a:r>
              <a:rPr lang="en-US" altLang="nl-NL" sz="2000" b="1" baseline="30000">
                <a:solidFill>
                  <a:srgbClr val="3333CC"/>
                </a:solidFill>
              </a:rPr>
              <a:t>-1/3</a:t>
            </a:r>
            <a:endParaRPr lang="nl-NL" altLang="nl-NL" sz="2000" b="1" baseline="30000">
              <a:solidFill>
                <a:srgbClr val="3333CC"/>
              </a:solidFill>
            </a:endParaRPr>
          </a:p>
        </p:txBody>
      </p:sp>
      <p:sp>
        <p:nvSpPr>
          <p:cNvPr id="144487" name="Text Box 103"/>
          <p:cNvSpPr txBox="1">
            <a:spLocks noChangeArrowheads="1"/>
          </p:cNvSpPr>
          <p:nvPr/>
        </p:nvSpPr>
        <p:spPr bwMode="auto">
          <a:xfrm>
            <a:off x="2181225" y="61214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d</a:t>
            </a:r>
            <a:r>
              <a:rPr lang="en-US" altLang="nl-NL" sz="2000" b="1" baseline="30000">
                <a:solidFill>
                  <a:srgbClr val="3333CC"/>
                </a:solidFill>
              </a:rPr>
              <a:t>-1/3</a:t>
            </a:r>
            <a:endParaRPr lang="nl-NL" altLang="nl-NL" sz="2000" b="1" baseline="3000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86783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1800" b="1">
                <a:solidFill>
                  <a:srgbClr val="FF3300"/>
                </a:solidFill>
              </a:rPr>
              <a:t>Koppeling van W- aan u- en d-(anti)quarks. </a:t>
            </a:r>
            <a:r>
              <a:rPr lang="en-US" altLang="nl-NL" sz="1800" b="1">
                <a:solidFill>
                  <a:schemeClr val="accent2"/>
                </a:solidFill>
              </a:rPr>
              <a:t>Geheugensteun: let op ladingbehoud!</a:t>
            </a:r>
            <a:endParaRPr lang="nl-NL" altLang="nl-NL" sz="1800" b="1">
              <a:solidFill>
                <a:schemeClr val="accent2"/>
              </a:solidFill>
            </a:endParaRPr>
          </a:p>
        </p:txBody>
      </p:sp>
      <p:grpSp>
        <p:nvGrpSpPr>
          <p:cNvPr id="149507" name="Group 3"/>
          <p:cNvGrpSpPr>
            <a:grpSpLocks/>
          </p:cNvGrpSpPr>
          <p:nvPr/>
        </p:nvGrpSpPr>
        <p:grpSpPr bwMode="auto">
          <a:xfrm>
            <a:off x="381000" y="685800"/>
            <a:ext cx="1651000" cy="1419225"/>
            <a:chOff x="3360" y="480"/>
            <a:chExt cx="1040" cy="894"/>
          </a:xfrm>
        </p:grpSpPr>
        <p:grpSp>
          <p:nvGrpSpPr>
            <p:cNvPr id="149508" name="Group 4"/>
            <p:cNvGrpSpPr>
              <a:grpSpLocks/>
            </p:cNvGrpSpPr>
            <p:nvPr/>
          </p:nvGrpSpPr>
          <p:grpSpPr bwMode="auto">
            <a:xfrm>
              <a:off x="3360" y="618"/>
              <a:ext cx="1040" cy="640"/>
              <a:chOff x="3360" y="618"/>
              <a:chExt cx="1040" cy="640"/>
            </a:xfrm>
          </p:grpSpPr>
          <p:sp>
            <p:nvSpPr>
              <p:cNvPr id="149509" name="Text Box 5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d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-2/3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9510" name="Text Box 6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u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+1/3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9511" name="Text Box 7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-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49512" name="Group 8"/>
            <p:cNvGrpSpPr>
              <a:grpSpLocks/>
            </p:cNvGrpSpPr>
            <p:nvPr/>
          </p:nvGrpSpPr>
          <p:grpSpPr bwMode="auto">
            <a:xfrm flipH="1">
              <a:off x="3408" y="480"/>
              <a:ext cx="606" cy="894"/>
              <a:chOff x="3282" y="1467"/>
              <a:chExt cx="606" cy="894"/>
            </a:xfrm>
          </p:grpSpPr>
          <p:sp>
            <p:nvSpPr>
              <p:cNvPr id="149513" name="Line 9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14" name="Line 10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15" name="Line 11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9516" name="Group 12"/>
          <p:cNvGrpSpPr>
            <a:grpSpLocks/>
          </p:cNvGrpSpPr>
          <p:nvPr/>
        </p:nvGrpSpPr>
        <p:grpSpPr bwMode="auto">
          <a:xfrm>
            <a:off x="6934200" y="690563"/>
            <a:ext cx="1752600" cy="1419225"/>
            <a:chOff x="4368" y="624"/>
            <a:chExt cx="1104" cy="894"/>
          </a:xfrm>
        </p:grpSpPr>
        <p:grpSp>
          <p:nvGrpSpPr>
            <p:cNvPr id="149517" name="Group 13"/>
            <p:cNvGrpSpPr>
              <a:grpSpLocks/>
            </p:cNvGrpSpPr>
            <p:nvPr/>
          </p:nvGrpSpPr>
          <p:grpSpPr bwMode="auto">
            <a:xfrm>
              <a:off x="4722" y="624"/>
              <a:ext cx="606" cy="894"/>
              <a:chOff x="3282" y="1467"/>
              <a:chExt cx="606" cy="894"/>
            </a:xfrm>
          </p:grpSpPr>
          <p:sp>
            <p:nvSpPr>
              <p:cNvPr id="149518" name="Line 14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19" name="Line 15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20" name="Line 16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9521" name="Text Box 17"/>
            <p:cNvSpPr txBox="1">
              <a:spLocks noChangeArrowheads="1"/>
            </p:cNvSpPr>
            <p:nvPr/>
          </p:nvSpPr>
          <p:spPr bwMode="auto">
            <a:xfrm>
              <a:off x="4368" y="693"/>
              <a:ext cx="6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000000"/>
                  </a:solidFill>
                </a:rPr>
                <a:t>W</a:t>
              </a:r>
              <a:r>
                <a:rPr lang="en-US" altLang="nl-NL" sz="2000" b="1" baseline="30000">
                  <a:solidFill>
                    <a:srgbClr val="000000"/>
                  </a:solidFill>
                </a:rPr>
                <a:t>+</a:t>
              </a:r>
              <a:endParaRPr lang="nl-NL" altLang="nl-NL" sz="2000" b="1" u="sng">
                <a:solidFill>
                  <a:srgbClr val="000000"/>
                </a:solidFill>
              </a:endParaRPr>
            </a:p>
          </p:txBody>
        </p:sp>
        <p:sp>
          <p:nvSpPr>
            <p:cNvPr id="149522" name="Text Box 18"/>
            <p:cNvSpPr txBox="1">
              <a:spLocks noChangeArrowheads="1"/>
            </p:cNvSpPr>
            <p:nvPr/>
          </p:nvSpPr>
          <p:spPr bwMode="auto">
            <a:xfrm>
              <a:off x="4896" y="837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 u="sng">
                  <a:solidFill>
                    <a:srgbClr val="FF3300"/>
                  </a:solidFill>
                </a:rPr>
                <a:t>d</a:t>
              </a:r>
              <a:r>
                <a:rPr lang="en-US" altLang="nl-NL" sz="2000" b="1">
                  <a:solidFill>
                    <a:srgbClr val="FF3300"/>
                  </a:solidFill>
                </a:rPr>
                <a:t> </a:t>
              </a:r>
              <a:r>
                <a:rPr lang="en-US" altLang="nl-NL" sz="2000" b="1" baseline="30000">
                  <a:solidFill>
                    <a:srgbClr val="FF3300"/>
                  </a:solidFill>
                </a:rPr>
                <a:t>+2/3</a:t>
              </a:r>
              <a:endParaRPr lang="nl-NL" altLang="nl-NL" sz="2000" b="1" baseline="30000">
                <a:solidFill>
                  <a:srgbClr val="FF3300"/>
                </a:solidFill>
              </a:endParaRPr>
            </a:p>
          </p:txBody>
        </p:sp>
        <p:sp>
          <p:nvSpPr>
            <p:cNvPr id="149523" name="Text Box 19"/>
            <p:cNvSpPr txBox="1">
              <a:spLocks noChangeArrowheads="1"/>
            </p:cNvSpPr>
            <p:nvPr/>
          </p:nvSpPr>
          <p:spPr bwMode="auto">
            <a:xfrm>
              <a:off x="4416" y="1173"/>
              <a:ext cx="4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 u="sng">
                  <a:solidFill>
                    <a:srgbClr val="000000"/>
                  </a:solidFill>
                </a:rPr>
                <a:t>u</a:t>
              </a:r>
              <a:r>
                <a:rPr lang="en-US" altLang="nl-NL" sz="2000" b="1" baseline="30000">
                  <a:solidFill>
                    <a:srgbClr val="000000"/>
                  </a:solidFill>
                </a:rPr>
                <a:t>-1/3</a:t>
              </a:r>
              <a:endParaRPr lang="nl-NL" altLang="nl-NL" sz="2000" b="1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149524" name="Group 20"/>
          <p:cNvGrpSpPr>
            <a:grpSpLocks/>
          </p:cNvGrpSpPr>
          <p:nvPr/>
        </p:nvGrpSpPr>
        <p:grpSpPr bwMode="auto">
          <a:xfrm>
            <a:off x="4572000" y="690563"/>
            <a:ext cx="1752600" cy="1419225"/>
            <a:chOff x="2880" y="480"/>
            <a:chExt cx="1104" cy="894"/>
          </a:xfrm>
        </p:grpSpPr>
        <p:sp>
          <p:nvSpPr>
            <p:cNvPr id="149525" name="Text Box 21"/>
            <p:cNvSpPr txBox="1">
              <a:spLocks noChangeArrowheads="1"/>
            </p:cNvSpPr>
            <p:nvPr/>
          </p:nvSpPr>
          <p:spPr bwMode="auto">
            <a:xfrm>
              <a:off x="2914" y="720"/>
              <a:ext cx="4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W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+</a:t>
              </a:r>
              <a:endParaRPr lang="nl-NL" altLang="nl-NL" sz="2000" b="1">
                <a:solidFill>
                  <a:srgbClr val="3333CC"/>
                </a:solidFill>
              </a:endParaRPr>
            </a:p>
          </p:txBody>
        </p:sp>
        <p:sp>
          <p:nvSpPr>
            <p:cNvPr id="149526" name="Text Box 22"/>
            <p:cNvSpPr txBox="1">
              <a:spLocks noChangeArrowheads="1"/>
            </p:cNvSpPr>
            <p:nvPr/>
          </p:nvSpPr>
          <p:spPr bwMode="auto">
            <a:xfrm>
              <a:off x="3465" y="618"/>
              <a:ext cx="5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 u="sng">
                  <a:solidFill>
                    <a:srgbClr val="FF3300"/>
                  </a:solidFill>
                </a:rPr>
                <a:t>d</a:t>
              </a:r>
              <a:r>
                <a:rPr lang="en-US" altLang="nl-NL" sz="2000" b="1" baseline="30000">
                  <a:solidFill>
                    <a:srgbClr val="FF3300"/>
                  </a:solidFill>
                </a:rPr>
                <a:t>+2/3</a:t>
              </a:r>
              <a:endParaRPr lang="nl-NL" altLang="nl-NL" sz="2000" b="1" baseline="30000">
                <a:solidFill>
                  <a:srgbClr val="FF3300"/>
                </a:solidFill>
              </a:endParaRPr>
            </a:p>
          </p:txBody>
        </p:sp>
        <p:sp>
          <p:nvSpPr>
            <p:cNvPr id="149527" name="Text Box 23"/>
            <p:cNvSpPr txBox="1">
              <a:spLocks noChangeArrowheads="1"/>
            </p:cNvSpPr>
            <p:nvPr/>
          </p:nvSpPr>
          <p:spPr bwMode="auto">
            <a:xfrm>
              <a:off x="3456" y="1008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FF3300"/>
                  </a:solidFill>
                </a:rPr>
                <a:t>u</a:t>
              </a:r>
              <a:r>
                <a:rPr lang="en-US" altLang="nl-NL" sz="2000" b="1" baseline="30000">
                  <a:solidFill>
                    <a:srgbClr val="FF3300"/>
                  </a:solidFill>
                </a:rPr>
                <a:t>+1/3</a:t>
              </a:r>
              <a:endParaRPr lang="nl-NL" altLang="nl-NL" sz="2000" b="1" baseline="30000">
                <a:solidFill>
                  <a:srgbClr val="FF3300"/>
                </a:solidFill>
              </a:endParaRPr>
            </a:p>
          </p:txBody>
        </p:sp>
        <p:grpSp>
          <p:nvGrpSpPr>
            <p:cNvPr id="149528" name="Group 24"/>
            <p:cNvGrpSpPr>
              <a:grpSpLocks/>
            </p:cNvGrpSpPr>
            <p:nvPr/>
          </p:nvGrpSpPr>
          <p:grpSpPr bwMode="auto">
            <a:xfrm flipH="1">
              <a:off x="2880" y="480"/>
              <a:ext cx="606" cy="894"/>
              <a:chOff x="3282" y="1467"/>
              <a:chExt cx="606" cy="894"/>
            </a:xfrm>
          </p:grpSpPr>
          <p:sp>
            <p:nvSpPr>
              <p:cNvPr id="149529" name="Line 25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30" name="Line 26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31" name="Line 27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9532" name="Group 28"/>
          <p:cNvGrpSpPr>
            <a:grpSpLocks/>
          </p:cNvGrpSpPr>
          <p:nvPr/>
        </p:nvGrpSpPr>
        <p:grpSpPr bwMode="auto">
          <a:xfrm>
            <a:off x="2438400" y="695325"/>
            <a:ext cx="1676400" cy="1419225"/>
            <a:chOff x="1536" y="528"/>
            <a:chExt cx="1056" cy="894"/>
          </a:xfrm>
        </p:grpSpPr>
        <p:grpSp>
          <p:nvGrpSpPr>
            <p:cNvPr id="149533" name="Group 29"/>
            <p:cNvGrpSpPr>
              <a:grpSpLocks/>
            </p:cNvGrpSpPr>
            <p:nvPr/>
          </p:nvGrpSpPr>
          <p:grpSpPr bwMode="auto">
            <a:xfrm>
              <a:off x="1938" y="528"/>
              <a:ext cx="606" cy="894"/>
              <a:chOff x="3282" y="1467"/>
              <a:chExt cx="606" cy="894"/>
            </a:xfrm>
          </p:grpSpPr>
          <p:sp>
            <p:nvSpPr>
              <p:cNvPr id="149534" name="Line 30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35" name="Line 31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36" name="Line 32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9537" name="Text Box 33"/>
            <p:cNvSpPr txBox="1">
              <a:spLocks noChangeArrowheads="1"/>
            </p:cNvSpPr>
            <p:nvPr/>
          </p:nvSpPr>
          <p:spPr bwMode="auto">
            <a:xfrm>
              <a:off x="1536" y="597"/>
              <a:ext cx="4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d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-2/3</a:t>
              </a:r>
              <a:endParaRPr lang="nl-NL" altLang="nl-NL" sz="2000" b="1">
                <a:solidFill>
                  <a:srgbClr val="3333CC"/>
                </a:solidFill>
              </a:endParaRPr>
            </a:p>
          </p:txBody>
        </p:sp>
        <p:sp>
          <p:nvSpPr>
            <p:cNvPr id="149538" name="Text Box 34"/>
            <p:cNvSpPr txBox="1">
              <a:spLocks noChangeArrowheads="1"/>
            </p:cNvSpPr>
            <p:nvPr/>
          </p:nvSpPr>
          <p:spPr bwMode="auto">
            <a:xfrm>
              <a:off x="2112" y="741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FF3300"/>
                  </a:solidFill>
                </a:rPr>
                <a:t>u </a:t>
              </a:r>
              <a:r>
                <a:rPr lang="en-US" altLang="nl-NL" sz="2000" b="1" baseline="30000">
                  <a:solidFill>
                    <a:srgbClr val="FF3300"/>
                  </a:solidFill>
                </a:rPr>
                <a:t>+1/3</a:t>
              </a:r>
              <a:endParaRPr lang="nl-NL" altLang="nl-NL" sz="2000" b="1" baseline="30000">
                <a:solidFill>
                  <a:srgbClr val="FF3300"/>
                </a:solidFill>
              </a:endParaRPr>
            </a:p>
          </p:txBody>
        </p:sp>
        <p:sp>
          <p:nvSpPr>
            <p:cNvPr id="149539" name="Text Box 35"/>
            <p:cNvSpPr txBox="1">
              <a:spLocks noChangeArrowheads="1"/>
            </p:cNvSpPr>
            <p:nvPr/>
          </p:nvSpPr>
          <p:spPr bwMode="auto">
            <a:xfrm>
              <a:off x="1584" y="1077"/>
              <a:ext cx="3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W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+</a:t>
              </a:r>
              <a:endParaRPr lang="nl-NL" altLang="nl-NL" sz="2000" b="1" baseline="30000">
                <a:solidFill>
                  <a:srgbClr val="3333CC"/>
                </a:solidFill>
              </a:endParaRPr>
            </a:p>
          </p:txBody>
        </p:sp>
      </p:grpSp>
      <p:sp>
        <p:nvSpPr>
          <p:cNvPr id="149540" name="Rectangle 36"/>
          <p:cNvSpPr>
            <a:spLocks noChangeArrowheads="1"/>
          </p:cNvSpPr>
          <p:nvPr/>
        </p:nvSpPr>
        <p:spPr bwMode="auto">
          <a:xfrm>
            <a:off x="0" y="2476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800" b="1">
                <a:solidFill>
                  <a:srgbClr val="FF3300"/>
                </a:solidFill>
              </a:rPr>
              <a:t>Koppeling van W- aan leptonen. </a:t>
            </a:r>
            <a:r>
              <a:rPr lang="en-US" altLang="nl-NL" sz="1800" b="1">
                <a:solidFill>
                  <a:srgbClr val="3333CC"/>
                </a:solidFill>
              </a:rPr>
              <a:t>Geheugensteun: let op ladingbehoud!</a:t>
            </a:r>
            <a:endParaRPr lang="nl-NL" altLang="nl-NL" sz="1800" b="1">
              <a:solidFill>
                <a:srgbClr val="3333CC"/>
              </a:solidFill>
            </a:endParaRPr>
          </a:p>
        </p:txBody>
      </p:sp>
      <p:grpSp>
        <p:nvGrpSpPr>
          <p:cNvPr id="149541" name="Group 37"/>
          <p:cNvGrpSpPr>
            <a:grpSpLocks/>
          </p:cNvGrpSpPr>
          <p:nvPr/>
        </p:nvGrpSpPr>
        <p:grpSpPr bwMode="auto">
          <a:xfrm>
            <a:off x="457200" y="3219450"/>
            <a:ext cx="1651000" cy="1419225"/>
            <a:chOff x="3360" y="480"/>
            <a:chExt cx="1040" cy="894"/>
          </a:xfrm>
        </p:grpSpPr>
        <p:grpSp>
          <p:nvGrpSpPr>
            <p:cNvPr id="149542" name="Group 38"/>
            <p:cNvGrpSpPr>
              <a:grpSpLocks/>
            </p:cNvGrpSpPr>
            <p:nvPr/>
          </p:nvGrpSpPr>
          <p:grpSpPr bwMode="auto">
            <a:xfrm>
              <a:off x="3360" y="618"/>
              <a:ext cx="1040" cy="640"/>
              <a:chOff x="3360" y="618"/>
              <a:chExt cx="1040" cy="640"/>
            </a:xfrm>
          </p:grpSpPr>
          <p:sp>
            <p:nvSpPr>
              <p:cNvPr id="149543" name="Text Box 39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e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-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9544" name="Text Box 40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  <a:latin typeface="Symbol" pitchFamily="18" charset="2"/>
                  </a:rPr>
                  <a:t>n</a:t>
                </a:r>
                <a:r>
                  <a:rPr lang="en-US" altLang="nl-NL" sz="2000" b="1" baseline="-25000">
                    <a:solidFill>
                      <a:srgbClr val="FF3300"/>
                    </a:solidFill>
                  </a:rPr>
                  <a:t>e</a:t>
                </a:r>
                <a:endParaRPr lang="nl-NL" altLang="nl-NL" sz="2000" b="1" baseline="-25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9545" name="Text Box 41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W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-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49546" name="Group 42"/>
            <p:cNvGrpSpPr>
              <a:grpSpLocks/>
            </p:cNvGrpSpPr>
            <p:nvPr/>
          </p:nvGrpSpPr>
          <p:grpSpPr bwMode="auto">
            <a:xfrm flipH="1">
              <a:off x="3408" y="480"/>
              <a:ext cx="606" cy="894"/>
              <a:chOff x="3282" y="1467"/>
              <a:chExt cx="606" cy="894"/>
            </a:xfrm>
          </p:grpSpPr>
          <p:sp>
            <p:nvSpPr>
              <p:cNvPr id="149547" name="Line 43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48" name="Line 44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49" name="Line 45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9550" name="Group 46"/>
          <p:cNvGrpSpPr>
            <a:grpSpLocks/>
          </p:cNvGrpSpPr>
          <p:nvPr/>
        </p:nvGrpSpPr>
        <p:grpSpPr bwMode="auto">
          <a:xfrm>
            <a:off x="7010400" y="3224213"/>
            <a:ext cx="1752600" cy="1419225"/>
            <a:chOff x="4368" y="624"/>
            <a:chExt cx="1104" cy="894"/>
          </a:xfrm>
        </p:grpSpPr>
        <p:grpSp>
          <p:nvGrpSpPr>
            <p:cNvPr id="149551" name="Group 47"/>
            <p:cNvGrpSpPr>
              <a:grpSpLocks/>
            </p:cNvGrpSpPr>
            <p:nvPr/>
          </p:nvGrpSpPr>
          <p:grpSpPr bwMode="auto">
            <a:xfrm>
              <a:off x="4722" y="624"/>
              <a:ext cx="606" cy="894"/>
              <a:chOff x="3282" y="1467"/>
              <a:chExt cx="606" cy="894"/>
            </a:xfrm>
          </p:grpSpPr>
          <p:sp>
            <p:nvSpPr>
              <p:cNvPr id="149552" name="Line 48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53" name="Line 49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54" name="Line 50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9555" name="Text Box 51"/>
            <p:cNvSpPr txBox="1">
              <a:spLocks noChangeArrowheads="1"/>
            </p:cNvSpPr>
            <p:nvPr/>
          </p:nvSpPr>
          <p:spPr bwMode="auto">
            <a:xfrm>
              <a:off x="4368" y="693"/>
              <a:ext cx="6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000000"/>
                  </a:solidFill>
                </a:rPr>
                <a:t>W</a:t>
              </a:r>
              <a:r>
                <a:rPr lang="en-US" altLang="nl-NL" sz="2000" b="1" baseline="30000">
                  <a:solidFill>
                    <a:srgbClr val="000000"/>
                  </a:solidFill>
                </a:rPr>
                <a:t>+</a:t>
              </a:r>
              <a:endParaRPr lang="nl-NL" altLang="nl-NL" sz="2000" b="1" u="sng">
                <a:solidFill>
                  <a:srgbClr val="000000"/>
                </a:solidFill>
              </a:endParaRPr>
            </a:p>
          </p:txBody>
        </p:sp>
        <p:sp>
          <p:nvSpPr>
            <p:cNvPr id="149556" name="Text Box 52"/>
            <p:cNvSpPr txBox="1">
              <a:spLocks noChangeArrowheads="1"/>
            </p:cNvSpPr>
            <p:nvPr/>
          </p:nvSpPr>
          <p:spPr bwMode="auto">
            <a:xfrm>
              <a:off x="4896" y="837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FF3300"/>
                  </a:solidFill>
                </a:rPr>
                <a:t>e</a:t>
              </a:r>
              <a:r>
                <a:rPr lang="en-US" altLang="nl-NL" sz="2000" b="1" baseline="30000">
                  <a:solidFill>
                    <a:srgbClr val="FF3300"/>
                  </a:solidFill>
                </a:rPr>
                <a:t>+</a:t>
              </a:r>
              <a:endParaRPr lang="nl-NL" altLang="nl-NL" sz="2000" b="1" baseline="30000">
                <a:solidFill>
                  <a:srgbClr val="FF3300"/>
                </a:solidFill>
              </a:endParaRPr>
            </a:p>
          </p:txBody>
        </p:sp>
        <p:sp>
          <p:nvSpPr>
            <p:cNvPr id="149557" name="Text Box 53"/>
            <p:cNvSpPr txBox="1">
              <a:spLocks noChangeArrowheads="1"/>
            </p:cNvSpPr>
            <p:nvPr/>
          </p:nvSpPr>
          <p:spPr bwMode="auto">
            <a:xfrm>
              <a:off x="4416" y="1173"/>
              <a:ext cx="4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 u="sng">
                  <a:solidFill>
                    <a:srgbClr val="000000"/>
                  </a:solidFill>
                  <a:latin typeface="Symbol" pitchFamily="18" charset="2"/>
                </a:rPr>
                <a:t>n</a:t>
              </a:r>
              <a:r>
                <a:rPr lang="en-US" altLang="nl-NL" sz="2000" b="1" baseline="-25000">
                  <a:solidFill>
                    <a:srgbClr val="000000"/>
                  </a:solidFill>
                </a:rPr>
                <a:t>e</a:t>
              </a:r>
              <a:endParaRPr lang="nl-NL" altLang="nl-NL" sz="2000" b="1" baseline="-25000">
                <a:solidFill>
                  <a:srgbClr val="000000"/>
                </a:solidFill>
              </a:endParaRPr>
            </a:p>
          </p:txBody>
        </p:sp>
      </p:grpSp>
      <p:grpSp>
        <p:nvGrpSpPr>
          <p:cNvPr id="149558" name="Group 54"/>
          <p:cNvGrpSpPr>
            <a:grpSpLocks/>
          </p:cNvGrpSpPr>
          <p:nvPr/>
        </p:nvGrpSpPr>
        <p:grpSpPr bwMode="auto">
          <a:xfrm>
            <a:off x="4648200" y="3224213"/>
            <a:ext cx="1752600" cy="1419225"/>
            <a:chOff x="2880" y="480"/>
            <a:chExt cx="1104" cy="894"/>
          </a:xfrm>
        </p:grpSpPr>
        <p:sp>
          <p:nvSpPr>
            <p:cNvPr id="149559" name="Text Box 55"/>
            <p:cNvSpPr txBox="1">
              <a:spLocks noChangeArrowheads="1"/>
            </p:cNvSpPr>
            <p:nvPr/>
          </p:nvSpPr>
          <p:spPr bwMode="auto">
            <a:xfrm>
              <a:off x="2914" y="720"/>
              <a:ext cx="4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W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+</a:t>
              </a:r>
              <a:endParaRPr lang="nl-NL" altLang="nl-NL" sz="2000" b="1">
                <a:solidFill>
                  <a:srgbClr val="3333CC"/>
                </a:solidFill>
              </a:endParaRPr>
            </a:p>
          </p:txBody>
        </p:sp>
        <p:sp>
          <p:nvSpPr>
            <p:cNvPr id="149560" name="Text Box 56"/>
            <p:cNvSpPr txBox="1">
              <a:spLocks noChangeArrowheads="1"/>
            </p:cNvSpPr>
            <p:nvPr/>
          </p:nvSpPr>
          <p:spPr bwMode="auto">
            <a:xfrm>
              <a:off x="3465" y="618"/>
              <a:ext cx="5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FF3300"/>
                  </a:solidFill>
                </a:rPr>
                <a:t>e</a:t>
              </a:r>
              <a:r>
                <a:rPr lang="en-US" altLang="nl-NL" sz="2000" b="1" baseline="30000">
                  <a:solidFill>
                    <a:srgbClr val="FF3300"/>
                  </a:solidFill>
                </a:rPr>
                <a:t>+</a:t>
              </a:r>
              <a:endParaRPr lang="nl-NL" altLang="nl-NL" sz="2000" b="1" baseline="30000">
                <a:solidFill>
                  <a:srgbClr val="FF3300"/>
                </a:solidFill>
              </a:endParaRPr>
            </a:p>
          </p:txBody>
        </p:sp>
        <p:sp>
          <p:nvSpPr>
            <p:cNvPr id="149561" name="Text Box 57"/>
            <p:cNvSpPr txBox="1">
              <a:spLocks noChangeArrowheads="1"/>
            </p:cNvSpPr>
            <p:nvPr/>
          </p:nvSpPr>
          <p:spPr bwMode="auto">
            <a:xfrm>
              <a:off x="3456" y="1008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FF3300"/>
                  </a:solidFill>
                  <a:latin typeface="Symbol" pitchFamily="18" charset="2"/>
                </a:rPr>
                <a:t>n</a:t>
              </a:r>
              <a:r>
                <a:rPr lang="en-US" altLang="nl-NL" sz="2000" b="1" baseline="-25000">
                  <a:solidFill>
                    <a:srgbClr val="FF3300"/>
                  </a:solidFill>
                </a:rPr>
                <a:t>e</a:t>
              </a:r>
              <a:endParaRPr lang="nl-NL" altLang="nl-NL" sz="2000" b="1" baseline="-25000">
                <a:solidFill>
                  <a:srgbClr val="FF3300"/>
                </a:solidFill>
              </a:endParaRPr>
            </a:p>
          </p:txBody>
        </p:sp>
        <p:grpSp>
          <p:nvGrpSpPr>
            <p:cNvPr id="149562" name="Group 58"/>
            <p:cNvGrpSpPr>
              <a:grpSpLocks/>
            </p:cNvGrpSpPr>
            <p:nvPr/>
          </p:nvGrpSpPr>
          <p:grpSpPr bwMode="auto">
            <a:xfrm flipH="1">
              <a:off x="2880" y="480"/>
              <a:ext cx="606" cy="894"/>
              <a:chOff x="3282" y="1467"/>
              <a:chExt cx="606" cy="894"/>
            </a:xfrm>
          </p:grpSpPr>
          <p:sp>
            <p:nvSpPr>
              <p:cNvPr id="149563" name="Line 59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64" name="Line 60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65" name="Line 61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9566" name="Group 62"/>
          <p:cNvGrpSpPr>
            <a:grpSpLocks/>
          </p:cNvGrpSpPr>
          <p:nvPr/>
        </p:nvGrpSpPr>
        <p:grpSpPr bwMode="auto">
          <a:xfrm>
            <a:off x="2514600" y="3228975"/>
            <a:ext cx="1676400" cy="1419225"/>
            <a:chOff x="1536" y="528"/>
            <a:chExt cx="1056" cy="894"/>
          </a:xfrm>
        </p:grpSpPr>
        <p:grpSp>
          <p:nvGrpSpPr>
            <p:cNvPr id="149567" name="Group 63"/>
            <p:cNvGrpSpPr>
              <a:grpSpLocks/>
            </p:cNvGrpSpPr>
            <p:nvPr/>
          </p:nvGrpSpPr>
          <p:grpSpPr bwMode="auto">
            <a:xfrm>
              <a:off x="1938" y="528"/>
              <a:ext cx="606" cy="894"/>
              <a:chOff x="3282" y="1467"/>
              <a:chExt cx="606" cy="894"/>
            </a:xfrm>
          </p:grpSpPr>
          <p:sp>
            <p:nvSpPr>
              <p:cNvPr id="149568" name="Line 64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69" name="Line 65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70" name="Line 66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9571" name="Text Box 67"/>
            <p:cNvSpPr txBox="1">
              <a:spLocks noChangeArrowheads="1"/>
            </p:cNvSpPr>
            <p:nvPr/>
          </p:nvSpPr>
          <p:spPr bwMode="auto">
            <a:xfrm>
              <a:off x="1536" y="597"/>
              <a:ext cx="4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e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-</a:t>
              </a:r>
              <a:endParaRPr lang="nl-NL" altLang="nl-NL" sz="2000" b="1" baseline="30000">
                <a:solidFill>
                  <a:srgbClr val="3333CC"/>
                </a:solidFill>
              </a:endParaRPr>
            </a:p>
          </p:txBody>
        </p:sp>
        <p:sp>
          <p:nvSpPr>
            <p:cNvPr id="149572" name="Text Box 68"/>
            <p:cNvSpPr txBox="1">
              <a:spLocks noChangeArrowheads="1"/>
            </p:cNvSpPr>
            <p:nvPr/>
          </p:nvSpPr>
          <p:spPr bwMode="auto">
            <a:xfrm>
              <a:off x="2112" y="741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FF3300"/>
                  </a:solidFill>
                  <a:latin typeface="Symbol" pitchFamily="18" charset="2"/>
                </a:rPr>
                <a:t>n</a:t>
              </a:r>
              <a:r>
                <a:rPr lang="en-US" altLang="nl-NL" sz="2000" b="1" baseline="-25000">
                  <a:solidFill>
                    <a:srgbClr val="FF3300"/>
                  </a:solidFill>
                </a:rPr>
                <a:t>e</a:t>
              </a:r>
              <a:endParaRPr lang="nl-NL" altLang="nl-NL" sz="2000" b="1" baseline="-25000">
                <a:solidFill>
                  <a:srgbClr val="FF3300"/>
                </a:solidFill>
              </a:endParaRPr>
            </a:p>
          </p:txBody>
        </p:sp>
        <p:sp>
          <p:nvSpPr>
            <p:cNvPr id="149573" name="Text Box 69"/>
            <p:cNvSpPr txBox="1">
              <a:spLocks noChangeArrowheads="1"/>
            </p:cNvSpPr>
            <p:nvPr/>
          </p:nvSpPr>
          <p:spPr bwMode="auto">
            <a:xfrm>
              <a:off x="1584" y="1077"/>
              <a:ext cx="3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W</a:t>
              </a:r>
              <a:r>
                <a:rPr lang="en-US" altLang="nl-NL" sz="2000" b="1" baseline="30000">
                  <a:solidFill>
                    <a:srgbClr val="3333CC"/>
                  </a:solidFill>
                </a:rPr>
                <a:t>+</a:t>
              </a:r>
              <a:endParaRPr lang="nl-NL" altLang="nl-NL" sz="2000" b="1" baseline="30000">
                <a:solidFill>
                  <a:srgbClr val="3333CC"/>
                </a:solidFill>
              </a:endParaRPr>
            </a:p>
          </p:txBody>
        </p:sp>
      </p:grpSp>
      <p:sp>
        <p:nvSpPr>
          <p:cNvPr id="149574" name="Rectangle 70"/>
          <p:cNvSpPr>
            <a:spLocks noChangeArrowheads="1"/>
          </p:cNvSpPr>
          <p:nvPr/>
        </p:nvSpPr>
        <p:spPr bwMode="auto">
          <a:xfrm>
            <a:off x="0" y="4724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800" b="1">
                <a:solidFill>
                  <a:srgbClr val="FF3300"/>
                </a:solidFill>
              </a:rPr>
              <a:t>Koppeling van p en n aan </a:t>
            </a:r>
            <a:r>
              <a:rPr lang="en-US" altLang="nl-NL" sz="1800" b="1">
                <a:solidFill>
                  <a:srgbClr val="FF3300"/>
                </a:solidFill>
                <a:latin typeface="Symbol" pitchFamily="18" charset="2"/>
              </a:rPr>
              <a:t>p</a:t>
            </a:r>
            <a:r>
              <a:rPr lang="en-US" altLang="nl-NL" sz="1800" b="1">
                <a:solidFill>
                  <a:srgbClr val="FF3300"/>
                </a:solidFill>
              </a:rPr>
              <a:t>-mesonen. </a:t>
            </a:r>
            <a:r>
              <a:rPr lang="en-US" altLang="nl-NL" sz="1800" b="1">
                <a:solidFill>
                  <a:srgbClr val="3333CC"/>
                </a:solidFill>
              </a:rPr>
              <a:t>Geheugensteun: let op ladingbehoud!</a:t>
            </a:r>
            <a:endParaRPr lang="nl-NL" altLang="nl-NL" sz="1800" b="1">
              <a:solidFill>
                <a:srgbClr val="3333CC"/>
              </a:solidFill>
            </a:endParaRPr>
          </a:p>
        </p:txBody>
      </p:sp>
      <p:grpSp>
        <p:nvGrpSpPr>
          <p:cNvPr id="149575" name="Group 71"/>
          <p:cNvGrpSpPr>
            <a:grpSpLocks/>
          </p:cNvGrpSpPr>
          <p:nvPr/>
        </p:nvGrpSpPr>
        <p:grpSpPr bwMode="auto">
          <a:xfrm>
            <a:off x="228600" y="5340350"/>
            <a:ext cx="1651000" cy="1419225"/>
            <a:chOff x="3360" y="480"/>
            <a:chExt cx="1040" cy="894"/>
          </a:xfrm>
        </p:grpSpPr>
        <p:grpSp>
          <p:nvGrpSpPr>
            <p:cNvPr id="149576" name="Group 72"/>
            <p:cNvGrpSpPr>
              <a:grpSpLocks/>
            </p:cNvGrpSpPr>
            <p:nvPr/>
          </p:nvGrpSpPr>
          <p:grpSpPr bwMode="auto">
            <a:xfrm>
              <a:off x="3360" y="618"/>
              <a:ext cx="1040" cy="640"/>
              <a:chOff x="3360" y="618"/>
              <a:chExt cx="1040" cy="640"/>
            </a:xfrm>
          </p:grpSpPr>
          <p:sp>
            <p:nvSpPr>
              <p:cNvPr id="149577" name="Text Box 73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p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+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9578" name="Text Box 74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p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9579" name="Text Box 75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  <a:latin typeface="Symbol" pitchFamily="18" charset="2"/>
                  </a:rPr>
                  <a:t>p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0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49580" name="Group 76"/>
            <p:cNvGrpSpPr>
              <a:grpSpLocks/>
            </p:cNvGrpSpPr>
            <p:nvPr/>
          </p:nvGrpSpPr>
          <p:grpSpPr bwMode="auto">
            <a:xfrm flipH="1">
              <a:off x="3408" y="480"/>
              <a:ext cx="606" cy="894"/>
              <a:chOff x="3282" y="1467"/>
              <a:chExt cx="606" cy="894"/>
            </a:xfrm>
          </p:grpSpPr>
          <p:sp>
            <p:nvSpPr>
              <p:cNvPr id="149581" name="Line 77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82" name="Line 78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83" name="Line 79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9584" name="Group 80"/>
          <p:cNvGrpSpPr>
            <a:grpSpLocks/>
          </p:cNvGrpSpPr>
          <p:nvPr/>
        </p:nvGrpSpPr>
        <p:grpSpPr bwMode="auto">
          <a:xfrm>
            <a:off x="2082800" y="5334000"/>
            <a:ext cx="1651000" cy="1419225"/>
            <a:chOff x="3360" y="480"/>
            <a:chExt cx="1040" cy="894"/>
          </a:xfrm>
        </p:grpSpPr>
        <p:grpSp>
          <p:nvGrpSpPr>
            <p:cNvPr id="149585" name="Group 81"/>
            <p:cNvGrpSpPr>
              <a:grpSpLocks/>
            </p:cNvGrpSpPr>
            <p:nvPr/>
          </p:nvGrpSpPr>
          <p:grpSpPr bwMode="auto">
            <a:xfrm>
              <a:off x="3360" y="618"/>
              <a:ext cx="1040" cy="640"/>
              <a:chOff x="3360" y="618"/>
              <a:chExt cx="1040" cy="640"/>
            </a:xfrm>
          </p:grpSpPr>
          <p:sp>
            <p:nvSpPr>
              <p:cNvPr id="149586" name="Text Box 82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n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0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9587" name="Text Box 83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n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0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9588" name="Text Box 84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  <a:latin typeface="Symbol" pitchFamily="18" charset="2"/>
                  </a:rPr>
                  <a:t>p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0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49589" name="Group 85"/>
            <p:cNvGrpSpPr>
              <a:grpSpLocks/>
            </p:cNvGrpSpPr>
            <p:nvPr/>
          </p:nvGrpSpPr>
          <p:grpSpPr bwMode="auto">
            <a:xfrm flipH="1">
              <a:off x="3408" y="480"/>
              <a:ext cx="606" cy="894"/>
              <a:chOff x="3282" y="1467"/>
              <a:chExt cx="606" cy="894"/>
            </a:xfrm>
          </p:grpSpPr>
          <p:sp>
            <p:nvSpPr>
              <p:cNvPr id="149590" name="Line 86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91" name="Line 87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592" name="Line 88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9593" name="Group 89"/>
          <p:cNvGrpSpPr>
            <a:grpSpLocks/>
          </p:cNvGrpSpPr>
          <p:nvPr/>
        </p:nvGrpSpPr>
        <p:grpSpPr bwMode="auto">
          <a:xfrm>
            <a:off x="4140200" y="5334000"/>
            <a:ext cx="1651000" cy="1419225"/>
            <a:chOff x="3360" y="480"/>
            <a:chExt cx="1040" cy="894"/>
          </a:xfrm>
        </p:grpSpPr>
        <p:grpSp>
          <p:nvGrpSpPr>
            <p:cNvPr id="149594" name="Group 90"/>
            <p:cNvGrpSpPr>
              <a:grpSpLocks/>
            </p:cNvGrpSpPr>
            <p:nvPr/>
          </p:nvGrpSpPr>
          <p:grpSpPr bwMode="auto">
            <a:xfrm>
              <a:off x="3360" y="618"/>
              <a:ext cx="1040" cy="640"/>
              <a:chOff x="3360" y="618"/>
              <a:chExt cx="1040" cy="640"/>
            </a:xfrm>
          </p:grpSpPr>
          <p:sp>
            <p:nvSpPr>
              <p:cNvPr id="149595" name="Text Box 91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p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+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9596" name="Text Box 92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n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0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9597" name="Text Box 93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  <a:latin typeface="Symbol" pitchFamily="18" charset="2"/>
                  </a:rPr>
                  <a:t>p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49598" name="Group 94"/>
            <p:cNvGrpSpPr>
              <a:grpSpLocks/>
            </p:cNvGrpSpPr>
            <p:nvPr/>
          </p:nvGrpSpPr>
          <p:grpSpPr bwMode="auto">
            <a:xfrm flipH="1">
              <a:off x="3408" y="480"/>
              <a:ext cx="606" cy="894"/>
              <a:chOff x="3282" y="1467"/>
              <a:chExt cx="606" cy="894"/>
            </a:xfrm>
          </p:grpSpPr>
          <p:sp>
            <p:nvSpPr>
              <p:cNvPr id="149599" name="Line 95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600" name="Line 96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601" name="Line 97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9602" name="Group 98"/>
          <p:cNvGrpSpPr>
            <a:grpSpLocks/>
          </p:cNvGrpSpPr>
          <p:nvPr/>
        </p:nvGrpSpPr>
        <p:grpSpPr bwMode="auto">
          <a:xfrm>
            <a:off x="6578600" y="5334000"/>
            <a:ext cx="1651000" cy="1419225"/>
            <a:chOff x="3360" y="480"/>
            <a:chExt cx="1040" cy="894"/>
          </a:xfrm>
        </p:grpSpPr>
        <p:grpSp>
          <p:nvGrpSpPr>
            <p:cNvPr id="149603" name="Group 99"/>
            <p:cNvGrpSpPr>
              <a:grpSpLocks/>
            </p:cNvGrpSpPr>
            <p:nvPr/>
          </p:nvGrpSpPr>
          <p:grpSpPr bwMode="auto">
            <a:xfrm>
              <a:off x="3360" y="618"/>
              <a:ext cx="1040" cy="640"/>
              <a:chOff x="3360" y="618"/>
              <a:chExt cx="1040" cy="640"/>
            </a:xfrm>
          </p:grpSpPr>
          <p:sp>
            <p:nvSpPr>
              <p:cNvPr id="149604" name="Text Box 100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n</a:t>
                </a:r>
                <a:r>
                  <a:rPr lang="en-US" altLang="nl-NL" sz="2000" b="1" baseline="30000">
                    <a:solidFill>
                      <a:srgbClr val="3333CC"/>
                    </a:solidFill>
                  </a:rPr>
                  <a:t>0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9605" name="Text Box 101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p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+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9606" name="Text Box 102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  <a:latin typeface="Symbol" pitchFamily="18" charset="2"/>
                  </a:rPr>
                  <a:t>p</a:t>
                </a:r>
                <a:r>
                  <a:rPr lang="en-US" altLang="nl-NL" sz="2000" b="1" baseline="30000">
                    <a:solidFill>
                      <a:srgbClr val="FF3300"/>
                    </a:solidFill>
                  </a:rPr>
                  <a:t>-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49607" name="Group 103"/>
            <p:cNvGrpSpPr>
              <a:grpSpLocks/>
            </p:cNvGrpSpPr>
            <p:nvPr/>
          </p:nvGrpSpPr>
          <p:grpSpPr bwMode="auto">
            <a:xfrm flipH="1">
              <a:off x="3408" y="480"/>
              <a:ext cx="606" cy="894"/>
              <a:chOff x="3282" y="1467"/>
              <a:chExt cx="606" cy="894"/>
            </a:xfrm>
          </p:grpSpPr>
          <p:sp>
            <p:nvSpPr>
              <p:cNvPr id="149608" name="Line 104"/>
              <p:cNvSpPr>
                <a:spLocks noChangeShapeType="1"/>
              </p:cNvSpPr>
              <p:nvPr/>
            </p:nvSpPr>
            <p:spPr bwMode="auto">
              <a:xfrm rot="14400000">
                <a:off x="3042" y="1707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609" name="Line 105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610" name="Line 106"/>
              <p:cNvSpPr>
                <a:spLocks noChangeShapeType="1"/>
              </p:cNvSpPr>
              <p:nvPr/>
            </p:nvSpPr>
            <p:spPr bwMode="auto">
              <a:xfrm rot="7200000">
                <a:off x="3054" y="2121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1290813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348038" cy="442913"/>
          </a:xfrm>
          <a:noFill/>
          <a:ln/>
        </p:spPr>
        <p:txBody>
          <a:bodyPr/>
          <a:lstStyle/>
          <a:p>
            <a:pPr algn="l"/>
            <a:r>
              <a:rPr lang="en-US" altLang="nl-NL" sz="2800" b="1">
                <a:solidFill>
                  <a:srgbClr val="FF3300"/>
                </a:solidFill>
              </a:rPr>
              <a:t>Elementaire deeltjes</a:t>
            </a:r>
            <a:endParaRPr lang="nl-NL" altLang="nl-NL" sz="2800" b="1">
              <a:solidFill>
                <a:srgbClr val="FF3300"/>
              </a:solidFill>
            </a:endParaRPr>
          </a:p>
        </p:txBody>
      </p:sp>
      <p:graphicFrame>
        <p:nvGraphicFramePr>
          <p:cNvPr id="156245" name="Group 597"/>
          <p:cNvGraphicFramePr>
            <a:graphicFrameLocks noGrp="1"/>
          </p:cNvGraphicFramePr>
          <p:nvPr>
            <p:ph idx="1"/>
          </p:nvPr>
        </p:nvGraphicFramePr>
        <p:xfrm>
          <a:off x="0" y="549275"/>
          <a:ext cx="9144000" cy="5649914"/>
        </p:xfrm>
        <a:graphic>
          <a:graphicData uri="http://schemas.openxmlformats.org/drawingml/2006/table">
            <a:tbl>
              <a:tblPr/>
              <a:tblGrid>
                <a:gridCol w="1835150"/>
                <a:gridCol w="1008063"/>
                <a:gridCol w="1152525"/>
                <a:gridCol w="1368425"/>
                <a:gridCol w="1008062"/>
                <a:gridCol w="1655763"/>
                <a:gridCol w="1116012"/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quarks:</a:t>
                      </a: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+2/3e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+2/3e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+2/3e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6m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2400m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3,5.10</a:t>
                      </a:r>
                      <a:r>
                        <a:rPr kumimoji="0" lang="nl-NL" altLang="nl-NL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-1/3e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-1/3e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-1/3e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12m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12m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12m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itchFamily="18" charset="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leptonen: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itchFamily="18" charset="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-1e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1m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1m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1m</a:t>
                      </a:r>
                      <a:r>
                        <a:rPr kumimoji="0" lang="nl-NL" altLang="nl-NL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generatie: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(stabiel)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 (instabiel)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 (instabiel)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6239" name="AutoShape 591"/>
          <p:cNvSpPr>
            <a:spLocks noChangeArrowheads="1"/>
          </p:cNvSpPr>
          <p:nvPr/>
        </p:nvSpPr>
        <p:spPr bwMode="auto">
          <a:xfrm>
            <a:off x="4067175" y="4652963"/>
            <a:ext cx="3097213" cy="1871662"/>
          </a:xfrm>
          <a:prstGeom prst="wedgeRoundRectCallout">
            <a:avLst>
              <a:gd name="adj1" fmla="val -154102"/>
              <a:gd name="adj2" fmla="val -24609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Quarks: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up-down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charm-strange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top-bottom</a:t>
            </a:r>
          </a:p>
        </p:txBody>
      </p:sp>
      <p:sp>
        <p:nvSpPr>
          <p:cNvPr id="156240" name="AutoShape 592"/>
          <p:cNvSpPr>
            <a:spLocks noChangeArrowheads="1"/>
          </p:cNvSpPr>
          <p:nvPr/>
        </p:nvSpPr>
        <p:spPr bwMode="auto">
          <a:xfrm>
            <a:off x="0" y="1773238"/>
            <a:ext cx="1763713" cy="865187"/>
          </a:xfrm>
          <a:prstGeom prst="wedgeRoundRectCallout">
            <a:avLst>
              <a:gd name="adj1" fmla="val 55222"/>
              <a:gd name="adj2" fmla="val -14468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naam-lading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massa-spin</a:t>
            </a:r>
            <a:endParaRPr lang="nl-NL" altLang="nl-NL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56243" name="AutoShape 595"/>
          <p:cNvSpPr>
            <a:spLocks noChangeArrowheads="1"/>
          </p:cNvSpPr>
          <p:nvPr/>
        </p:nvSpPr>
        <p:spPr bwMode="auto">
          <a:xfrm>
            <a:off x="179388" y="6210300"/>
            <a:ext cx="3960812" cy="647700"/>
          </a:xfrm>
          <a:prstGeom prst="wedgeRoundRectCallout">
            <a:avLst>
              <a:gd name="adj1" fmla="val 1463"/>
              <a:gd name="adj2" fmla="val -24166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electron-muon-tauon</a:t>
            </a:r>
            <a:endParaRPr lang="nl-NL" altLang="nl-NL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56246" name="AutoShape 598"/>
          <p:cNvSpPr>
            <a:spLocks noChangeArrowheads="1"/>
          </p:cNvSpPr>
          <p:nvPr/>
        </p:nvSpPr>
        <p:spPr bwMode="auto">
          <a:xfrm>
            <a:off x="4859338" y="188913"/>
            <a:ext cx="3673475" cy="1657350"/>
          </a:xfrm>
          <a:prstGeom prst="wedgeRoundRectCallout">
            <a:avLst>
              <a:gd name="adj1" fmla="val -119579"/>
              <a:gd name="adj2" fmla="val 161972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electron-neutrino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muon-neutrino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tauon-neutrino</a:t>
            </a:r>
            <a:endParaRPr lang="nl-NL" altLang="nl-NL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56247" name="AutoShape 599"/>
          <p:cNvSpPr>
            <a:spLocks noChangeArrowheads="1"/>
          </p:cNvSpPr>
          <p:nvPr/>
        </p:nvSpPr>
        <p:spPr bwMode="auto">
          <a:xfrm>
            <a:off x="5580063" y="5922963"/>
            <a:ext cx="3349625" cy="935037"/>
          </a:xfrm>
          <a:prstGeom prst="wedgeRoundRectCallout">
            <a:avLst>
              <a:gd name="adj1" fmla="val -111894"/>
              <a:gd name="adj2" fmla="val -5135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Aardse materie: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u, d, e</a:t>
            </a:r>
            <a:r>
              <a:rPr lang="nl-NL" altLang="nl-NL" sz="280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82592464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6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6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6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6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6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/>
      <p:bldP spid="156239" grpId="0" animBg="1"/>
      <p:bldP spid="156240" grpId="0" animBg="1"/>
      <p:bldP spid="156243" grpId="0" animBg="1"/>
      <p:bldP spid="156246" grpId="0" animBg="1"/>
      <p:bldP spid="1562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00"/>
            <a:ext cx="9144000" cy="685800"/>
          </a:xfrm>
        </p:spPr>
        <p:txBody>
          <a:bodyPr/>
          <a:lstStyle/>
          <a:p>
            <a:pPr algn="l"/>
            <a:r>
              <a:rPr lang="en-US" altLang="nl-NL" sz="1800" b="1">
                <a:solidFill>
                  <a:srgbClr val="FF3300"/>
                </a:solidFill>
              </a:rPr>
              <a:t>QED beschrijving van de binding van quarks in een meson:</a:t>
            </a:r>
            <a:r>
              <a:rPr lang="en-US" altLang="nl-NL" sz="1800" b="1">
                <a:solidFill>
                  <a:schemeClr val="accent2"/>
                </a:solidFill>
              </a:rPr>
              <a:t>Uitwisseling van gluonen</a:t>
            </a:r>
            <a:endParaRPr lang="nl-NL" altLang="nl-NL" sz="1800" b="1" baseline="-25000">
              <a:solidFill>
                <a:schemeClr val="accent2"/>
              </a:solidFill>
            </a:endParaRPr>
          </a:p>
        </p:txBody>
      </p:sp>
      <p:sp>
        <p:nvSpPr>
          <p:cNvPr id="148507" name="Rectangle 27"/>
          <p:cNvSpPr>
            <a:spLocks noChangeArrowheads="1"/>
          </p:cNvSpPr>
          <p:nvPr/>
        </p:nvSpPr>
        <p:spPr bwMode="auto">
          <a:xfrm>
            <a:off x="2381250" y="3689350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q</a:t>
            </a:r>
            <a:r>
              <a:rPr lang="en-US" altLang="nl-NL" sz="2000" b="1" baseline="-25000">
                <a:solidFill>
                  <a:srgbClr val="3333CC"/>
                </a:solidFill>
              </a:rPr>
              <a:t>1</a:t>
            </a:r>
            <a:endParaRPr lang="nl-NL" altLang="nl-NL" sz="2000" b="1" baseline="-25000">
              <a:solidFill>
                <a:srgbClr val="3333CC"/>
              </a:solidFill>
            </a:endParaRPr>
          </a:p>
        </p:txBody>
      </p:sp>
      <p:sp>
        <p:nvSpPr>
          <p:cNvPr id="148511" name="Freeform 31"/>
          <p:cNvSpPr>
            <a:spLocks/>
          </p:cNvSpPr>
          <p:nvPr/>
        </p:nvSpPr>
        <p:spPr bwMode="auto">
          <a:xfrm>
            <a:off x="2814638" y="4070350"/>
            <a:ext cx="711200" cy="1058863"/>
          </a:xfrm>
          <a:custGeom>
            <a:avLst/>
            <a:gdLst>
              <a:gd name="T0" fmla="*/ 0 w 448"/>
              <a:gd name="T1" fmla="*/ 0 h 667"/>
              <a:gd name="T2" fmla="*/ 448 w 448"/>
              <a:gd name="T3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8" h="667">
                <a:moveTo>
                  <a:pt x="0" y="0"/>
                </a:moveTo>
                <a:lnTo>
                  <a:pt x="448" y="667"/>
                </a:lnTo>
              </a:path>
            </a:pathLst>
          </a:cu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8513" name="Rectangle 33"/>
          <p:cNvSpPr>
            <a:spLocks noChangeArrowheads="1"/>
          </p:cNvSpPr>
          <p:nvPr/>
        </p:nvSpPr>
        <p:spPr bwMode="auto">
          <a:xfrm>
            <a:off x="2557463" y="4146550"/>
            <a:ext cx="48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FF3300"/>
                </a:solidFill>
              </a:rPr>
              <a:t>g</a:t>
            </a:r>
            <a:endParaRPr lang="nl-NL" altLang="nl-NL" sz="2000" b="1" baseline="30000">
              <a:solidFill>
                <a:srgbClr val="FF3300"/>
              </a:solidFill>
            </a:endParaRPr>
          </a:p>
        </p:txBody>
      </p:sp>
      <p:sp>
        <p:nvSpPr>
          <p:cNvPr id="148516" name="Line 36"/>
          <p:cNvSpPr>
            <a:spLocks noChangeShapeType="1"/>
          </p:cNvSpPr>
          <p:nvPr/>
        </p:nvSpPr>
        <p:spPr bwMode="auto">
          <a:xfrm>
            <a:off x="2514600" y="513715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8519" name="Line 39"/>
          <p:cNvSpPr>
            <a:spLocks noChangeShapeType="1"/>
          </p:cNvSpPr>
          <p:nvPr/>
        </p:nvSpPr>
        <p:spPr bwMode="auto">
          <a:xfrm>
            <a:off x="2514600" y="407035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8552" name="Freeform 72"/>
          <p:cNvSpPr>
            <a:spLocks/>
          </p:cNvSpPr>
          <p:nvPr/>
        </p:nvSpPr>
        <p:spPr bwMode="auto">
          <a:xfrm>
            <a:off x="4179888" y="4056063"/>
            <a:ext cx="668337" cy="1089025"/>
          </a:xfrm>
          <a:custGeom>
            <a:avLst/>
            <a:gdLst>
              <a:gd name="T0" fmla="*/ 0 w 421"/>
              <a:gd name="T1" fmla="*/ 686 h 686"/>
              <a:gd name="T2" fmla="*/ 421 w 421"/>
              <a:gd name="T3" fmla="*/ 0 h 6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1" h="686">
                <a:moveTo>
                  <a:pt x="0" y="686"/>
                </a:moveTo>
                <a:lnTo>
                  <a:pt x="421" y="0"/>
                </a:lnTo>
              </a:path>
            </a:pathLst>
          </a:cu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8553" name="Rectangle 73"/>
          <p:cNvSpPr>
            <a:spLocks noChangeArrowheads="1"/>
          </p:cNvSpPr>
          <p:nvPr/>
        </p:nvSpPr>
        <p:spPr bwMode="auto">
          <a:xfrm>
            <a:off x="4024313" y="4616450"/>
            <a:ext cx="48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FF3300"/>
                </a:solidFill>
              </a:rPr>
              <a:t>g</a:t>
            </a:r>
            <a:endParaRPr lang="nl-NL" altLang="nl-NL" sz="2000" b="1" baseline="30000">
              <a:solidFill>
                <a:srgbClr val="FF3300"/>
              </a:solidFill>
            </a:endParaRPr>
          </a:p>
        </p:txBody>
      </p:sp>
      <p:sp>
        <p:nvSpPr>
          <p:cNvPr id="148557" name="Freeform 77"/>
          <p:cNvSpPr>
            <a:spLocks/>
          </p:cNvSpPr>
          <p:nvPr/>
        </p:nvSpPr>
        <p:spPr bwMode="auto">
          <a:xfrm>
            <a:off x="6096000" y="4630738"/>
            <a:ext cx="377825" cy="508000"/>
          </a:xfrm>
          <a:custGeom>
            <a:avLst/>
            <a:gdLst>
              <a:gd name="T0" fmla="*/ 0 w 238"/>
              <a:gd name="T1" fmla="*/ 0 h 320"/>
              <a:gd name="T2" fmla="*/ 238 w 238"/>
              <a:gd name="T3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8" h="320">
                <a:moveTo>
                  <a:pt x="0" y="0"/>
                </a:moveTo>
                <a:lnTo>
                  <a:pt x="238" y="320"/>
                </a:lnTo>
              </a:path>
            </a:pathLst>
          </a:cu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8558" name="Rectangle 78"/>
          <p:cNvSpPr>
            <a:spLocks noChangeArrowheads="1"/>
          </p:cNvSpPr>
          <p:nvPr/>
        </p:nvSpPr>
        <p:spPr bwMode="auto">
          <a:xfrm>
            <a:off x="5953125" y="4052888"/>
            <a:ext cx="48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FF3300"/>
                </a:solidFill>
              </a:rPr>
              <a:t>g</a:t>
            </a:r>
            <a:endParaRPr lang="nl-NL" altLang="nl-NL" sz="2000" b="1">
              <a:solidFill>
                <a:srgbClr val="FF3300"/>
              </a:solidFill>
            </a:endParaRPr>
          </a:p>
        </p:txBody>
      </p:sp>
      <p:sp>
        <p:nvSpPr>
          <p:cNvPr id="148559" name="Freeform 79"/>
          <p:cNvSpPr>
            <a:spLocks/>
          </p:cNvSpPr>
          <p:nvPr/>
        </p:nvSpPr>
        <p:spPr bwMode="auto">
          <a:xfrm>
            <a:off x="5770563" y="4586288"/>
            <a:ext cx="325437" cy="520700"/>
          </a:xfrm>
          <a:custGeom>
            <a:avLst/>
            <a:gdLst>
              <a:gd name="T0" fmla="*/ 0 w 205"/>
              <a:gd name="T1" fmla="*/ 328 h 328"/>
              <a:gd name="T2" fmla="*/ 205 w 205"/>
              <a:gd name="T3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5" h="328">
                <a:moveTo>
                  <a:pt x="0" y="328"/>
                </a:moveTo>
                <a:lnTo>
                  <a:pt x="205" y="0"/>
                </a:lnTo>
              </a:path>
            </a:pathLst>
          </a:cu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8560" name="Rectangle 80"/>
          <p:cNvSpPr>
            <a:spLocks noChangeArrowheads="1"/>
          </p:cNvSpPr>
          <p:nvPr/>
        </p:nvSpPr>
        <p:spPr bwMode="auto">
          <a:xfrm>
            <a:off x="5605463" y="4640263"/>
            <a:ext cx="48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FF3300"/>
                </a:solidFill>
              </a:rPr>
              <a:t>g</a:t>
            </a:r>
            <a:endParaRPr lang="nl-NL" altLang="nl-NL" sz="2000" b="1">
              <a:solidFill>
                <a:srgbClr val="FF3300"/>
              </a:solidFill>
            </a:endParaRPr>
          </a:p>
        </p:txBody>
      </p:sp>
      <p:sp>
        <p:nvSpPr>
          <p:cNvPr id="148568" name="Rectangle 88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800" b="1">
                <a:solidFill>
                  <a:srgbClr val="FF3300"/>
                </a:solidFill>
              </a:rPr>
              <a:t>Binding van quarks in een meson: </a:t>
            </a:r>
            <a:r>
              <a:rPr lang="en-US" altLang="nl-NL" sz="1800" b="1">
                <a:solidFill>
                  <a:srgbClr val="3333CC"/>
                </a:solidFill>
              </a:rPr>
              <a:t>w.w. deeltje is het gluon g</a:t>
            </a:r>
            <a:endParaRPr lang="nl-NL" altLang="nl-NL" sz="1800" b="1" baseline="-25000">
              <a:solidFill>
                <a:srgbClr val="3333CC"/>
              </a:solidFill>
            </a:endParaRPr>
          </a:p>
        </p:txBody>
      </p:sp>
      <p:grpSp>
        <p:nvGrpSpPr>
          <p:cNvPr id="148604" name="Group 124"/>
          <p:cNvGrpSpPr>
            <a:grpSpLocks/>
          </p:cNvGrpSpPr>
          <p:nvPr/>
        </p:nvGrpSpPr>
        <p:grpSpPr bwMode="auto">
          <a:xfrm>
            <a:off x="457200" y="981075"/>
            <a:ext cx="1651000" cy="1419225"/>
            <a:chOff x="288" y="624"/>
            <a:chExt cx="1040" cy="894"/>
          </a:xfrm>
        </p:grpSpPr>
        <p:grpSp>
          <p:nvGrpSpPr>
            <p:cNvPr id="148570" name="Group 90"/>
            <p:cNvGrpSpPr>
              <a:grpSpLocks/>
            </p:cNvGrpSpPr>
            <p:nvPr/>
          </p:nvGrpSpPr>
          <p:grpSpPr bwMode="auto">
            <a:xfrm>
              <a:off x="288" y="762"/>
              <a:ext cx="1040" cy="640"/>
              <a:chOff x="3360" y="618"/>
              <a:chExt cx="1040" cy="640"/>
            </a:xfrm>
          </p:grpSpPr>
          <p:sp>
            <p:nvSpPr>
              <p:cNvPr id="148571" name="Text Box 91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q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8572" name="Text Box 92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q</a:t>
                </a:r>
                <a:endParaRPr lang="nl-NL" altLang="nl-NL" sz="2000" b="1" baseline="-25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8573" name="Text Box 93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g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148575" name="Line 95"/>
            <p:cNvSpPr>
              <a:spLocks noChangeShapeType="1"/>
            </p:cNvSpPr>
            <p:nvPr/>
          </p:nvSpPr>
          <p:spPr bwMode="auto">
            <a:xfrm rot="7200000" flipH="1">
              <a:off x="702" y="86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8576" name="Line 96"/>
            <p:cNvSpPr>
              <a:spLocks noChangeShapeType="1"/>
            </p:cNvSpPr>
            <p:nvPr/>
          </p:nvSpPr>
          <p:spPr bwMode="auto">
            <a:xfrm flipH="1">
              <a:off x="336" y="1077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8577" name="Line 97"/>
            <p:cNvSpPr>
              <a:spLocks noChangeShapeType="1"/>
            </p:cNvSpPr>
            <p:nvPr/>
          </p:nvSpPr>
          <p:spPr bwMode="auto">
            <a:xfrm rot="14400000" flipH="1">
              <a:off x="690" y="127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48605" name="Group 125"/>
          <p:cNvGrpSpPr>
            <a:grpSpLocks/>
          </p:cNvGrpSpPr>
          <p:nvPr/>
        </p:nvGrpSpPr>
        <p:grpSpPr bwMode="auto">
          <a:xfrm>
            <a:off x="2743200" y="966788"/>
            <a:ext cx="1651000" cy="1419225"/>
            <a:chOff x="1728" y="672"/>
            <a:chExt cx="1040" cy="894"/>
          </a:xfrm>
        </p:grpSpPr>
        <p:grpSp>
          <p:nvGrpSpPr>
            <p:cNvPr id="148579" name="Group 99"/>
            <p:cNvGrpSpPr>
              <a:grpSpLocks/>
            </p:cNvGrpSpPr>
            <p:nvPr/>
          </p:nvGrpSpPr>
          <p:grpSpPr bwMode="auto">
            <a:xfrm>
              <a:off x="1728" y="810"/>
              <a:ext cx="1040" cy="640"/>
              <a:chOff x="3360" y="618"/>
              <a:chExt cx="1040" cy="640"/>
            </a:xfrm>
          </p:grpSpPr>
          <p:sp>
            <p:nvSpPr>
              <p:cNvPr id="148580" name="Text Box 100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g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8581" name="Text Box 101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 u="sng">
                    <a:solidFill>
                      <a:srgbClr val="FF3300"/>
                    </a:solidFill>
                  </a:rPr>
                  <a:t>q</a:t>
                </a:r>
                <a:endParaRPr lang="nl-NL" altLang="nl-NL" sz="2000" b="1" u="sng" baseline="-25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8582" name="Text Box 102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q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148584" name="Line 104"/>
            <p:cNvSpPr>
              <a:spLocks noChangeShapeType="1"/>
            </p:cNvSpPr>
            <p:nvPr/>
          </p:nvSpPr>
          <p:spPr bwMode="auto">
            <a:xfrm rot="7200000" flipH="1">
              <a:off x="2142" y="91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8585" name="Line 105"/>
            <p:cNvSpPr>
              <a:spLocks noChangeShapeType="1"/>
            </p:cNvSpPr>
            <p:nvPr/>
          </p:nvSpPr>
          <p:spPr bwMode="auto">
            <a:xfrm flipH="1">
              <a:off x="1776" y="1125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8586" name="Line 106"/>
            <p:cNvSpPr>
              <a:spLocks noChangeShapeType="1"/>
            </p:cNvSpPr>
            <p:nvPr/>
          </p:nvSpPr>
          <p:spPr bwMode="auto">
            <a:xfrm rot="14400000" flipH="1">
              <a:off x="2130" y="132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48606" name="Group 126"/>
          <p:cNvGrpSpPr>
            <a:grpSpLocks/>
          </p:cNvGrpSpPr>
          <p:nvPr/>
        </p:nvGrpSpPr>
        <p:grpSpPr bwMode="auto">
          <a:xfrm>
            <a:off x="4800600" y="981075"/>
            <a:ext cx="1651000" cy="1419225"/>
            <a:chOff x="3024" y="672"/>
            <a:chExt cx="1040" cy="894"/>
          </a:xfrm>
        </p:grpSpPr>
        <p:grpSp>
          <p:nvGrpSpPr>
            <p:cNvPr id="148588" name="Group 108"/>
            <p:cNvGrpSpPr>
              <a:grpSpLocks/>
            </p:cNvGrpSpPr>
            <p:nvPr/>
          </p:nvGrpSpPr>
          <p:grpSpPr bwMode="auto">
            <a:xfrm>
              <a:off x="3024" y="810"/>
              <a:ext cx="1040" cy="640"/>
              <a:chOff x="3360" y="618"/>
              <a:chExt cx="1040" cy="640"/>
            </a:xfrm>
          </p:grpSpPr>
          <p:sp>
            <p:nvSpPr>
              <p:cNvPr id="148589" name="Text Box 109"/>
              <p:cNvSpPr txBox="1">
                <a:spLocks noChangeArrowheads="1"/>
              </p:cNvSpPr>
              <p:nvPr/>
            </p:nvSpPr>
            <p:spPr bwMode="auto">
              <a:xfrm>
                <a:off x="3360" y="720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</a:rPr>
                  <a:t>q</a:t>
                </a:r>
                <a:endParaRPr lang="nl-NL" altLang="nl-NL" sz="20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148590" name="Text Box 110"/>
              <p:cNvSpPr txBox="1">
                <a:spLocks noChangeArrowheads="1"/>
              </p:cNvSpPr>
              <p:nvPr/>
            </p:nvSpPr>
            <p:spPr bwMode="auto">
              <a:xfrm>
                <a:off x="3993" y="618"/>
                <a:ext cx="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q</a:t>
                </a:r>
                <a:endParaRPr lang="nl-NL" altLang="nl-NL" sz="2000" b="1" baseline="-25000">
                  <a:solidFill>
                    <a:srgbClr val="FF3300"/>
                  </a:solidFill>
                </a:endParaRPr>
              </a:p>
            </p:txBody>
          </p:sp>
          <p:sp>
            <p:nvSpPr>
              <p:cNvPr id="148591" name="Text Box 111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3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FF3300"/>
                    </a:solidFill>
                  </a:rPr>
                  <a:t>g</a:t>
                </a:r>
                <a:endParaRPr lang="nl-NL" altLang="nl-NL" sz="2000" b="1" baseline="30000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148593" name="Line 113"/>
            <p:cNvSpPr>
              <a:spLocks noChangeShapeType="1"/>
            </p:cNvSpPr>
            <p:nvPr/>
          </p:nvSpPr>
          <p:spPr bwMode="auto">
            <a:xfrm rot="7200000" flipH="1">
              <a:off x="3438" y="91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8594" name="Line 114"/>
            <p:cNvSpPr>
              <a:spLocks noChangeShapeType="1"/>
            </p:cNvSpPr>
            <p:nvPr/>
          </p:nvSpPr>
          <p:spPr bwMode="auto">
            <a:xfrm flipH="1">
              <a:off x="3072" y="1125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8595" name="Line 115"/>
            <p:cNvSpPr>
              <a:spLocks noChangeShapeType="1"/>
            </p:cNvSpPr>
            <p:nvPr/>
          </p:nvSpPr>
          <p:spPr bwMode="auto">
            <a:xfrm rot="14400000" flipH="1">
              <a:off x="3426" y="132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48608" name="Group 128"/>
          <p:cNvGrpSpPr>
            <a:grpSpLocks/>
          </p:cNvGrpSpPr>
          <p:nvPr/>
        </p:nvGrpSpPr>
        <p:grpSpPr bwMode="auto">
          <a:xfrm>
            <a:off x="7086600" y="971550"/>
            <a:ext cx="1371600" cy="1419225"/>
            <a:chOff x="4464" y="672"/>
            <a:chExt cx="864" cy="894"/>
          </a:xfrm>
        </p:grpSpPr>
        <p:sp>
          <p:nvSpPr>
            <p:cNvPr id="148602" name="Text Box 122"/>
            <p:cNvSpPr txBox="1">
              <a:spLocks noChangeArrowheads="1"/>
            </p:cNvSpPr>
            <p:nvPr/>
          </p:nvSpPr>
          <p:spPr bwMode="auto">
            <a:xfrm>
              <a:off x="4848" y="885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FF3300"/>
                  </a:solidFill>
                </a:rPr>
                <a:t>g</a:t>
              </a:r>
              <a:endParaRPr lang="nl-NL" altLang="nl-NL" sz="2000" b="1" baseline="-25000">
                <a:solidFill>
                  <a:srgbClr val="FF3300"/>
                </a:solidFill>
              </a:endParaRPr>
            </a:p>
          </p:txBody>
        </p:sp>
        <p:grpSp>
          <p:nvGrpSpPr>
            <p:cNvPr id="148607" name="Group 127"/>
            <p:cNvGrpSpPr>
              <a:grpSpLocks/>
            </p:cNvGrpSpPr>
            <p:nvPr/>
          </p:nvGrpSpPr>
          <p:grpSpPr bwMode="auto">
            <a:xfrm>
              <a:off x="4674" y="672"/>
              <a:ext cx="606" cy="894"/>
              <a:chOff x="4674" y="672"/>
              <a:chExt cx="606" cy="894"/>
            </a:xfrm>
          </p:grpSpPr>
          <p:sp>
            <p:nvSpPr>
              <p:cNvPr id="148598" name="Line 118"/>
              <p:cNvSpPr>
                <a:spLocks noChangeShapeType="1"/>
              </p:cNvSpPr>
              <p:nvPr/>
            </p:nvSpPr>
            <p:spPr bwMode="auto">
              <a:xfrm rot="14400000">
                <a:off x="4434" y="912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8599" name="Line 119"/>
              <p:cNvSpPr>
                <a:spLocks noChangeShapeType="1"/>
              </p:cNvSpPr>
              <p:nvPr/>
            </p:nvSpPr>
            <p:spPr bwMode="auto">
              <a:xfrm>
                <a:off x="4800" y="1125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8600" name="Line 120"/>
              <p:cNvSpPr>
                <a:spLocks noChangeShapeType="1"/>
              </p:cNvSpPr>
              <p:nvPr/>
            </p:nvSpPr>
            <p:spPr bwMode="auto">
              <a:xfrm rot="7200000">
                <a:off x="4446" y="132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8601" name="Text Box 121"/>
            <p:cNvSpPr txBox="1">
              <a:spLocks noChangeArrowheads="1"/>
            </p:cNvSpPr>
            <p:nvPr/>
          </p:nvSpPr>
          <p:spPr bwMode="auto">
            <a:xfrm>
              <a:off x="4464" y="768"/>
              <a:ext cx="4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 u="sng">
                  <a:solidFill>
                    <a:srgbClr val="3333CC"/>
                  </a:solidFill>
                </a:rPr>
                <a:t>q</a:t>
              </a:r>
              <a:endParaRPr lang="nl-NL" altLang="nl-NL" sz="2000" b="1" u="sng" baseline="30000">
                <a:solidFill>
                  <a:srgbClr val="3333CC"/>
                </a:solidFill>
              </a:endParaRPr>
            </a:p>
          </p:txBody>
        </p:sp>
        <p:sp>
          <p:nvSpPr>
            <p:cNvPr id="148603" name="Text Box 123"/>
            <p:cNvSpPr txBox="1">
              <a:spLocks noChangeArrowheads="1"/>
            </p:cNvSpPr>
            <p:nvPr/>
          </p:nvSpPr>
          <p:spPr bwMode="auto">
            <a:xfrm>
              <a:off x="4464" y="1200"/>
              <a:ext cx="3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</a:rPr>
                <a:t>q</a:t>
              </a:r>
              <a:endParaRPr lang="nl-NL" altLang="nl-NL" sz="2000" b="1" baseline="30000">
                <a:solidFill>
                  <a:srgbClr val="3333CC"/>
                </a:solidFill>
              </a:endParaRPr>
            </a:p>
          </p:txBody>
        </p:sp>
      </p:grpSp>
      <p:sp>
        <p:nvSpPr>
          <p:cNvPr id="148610" name="Rectangle 130"/>
          <p:cNvSpPr>
            <a:spLocks noChangeArrowheads="1"/>
          </p:cNvSpPr>
          <p:nvPr/>
        </p:nvSpPr>
        <p:spPr bwMode="auto">
          <a:xfrm>
            <a:off x="2438400" y="5105400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 u="sng">
                <a:solidFill>
                  <a:srgbClr val="3333CC"/>
                </a:solidFill>
              </a:rPr>
              <a:t>q</a:t>
            </a:r>
            <a:r>
              <a:rPr lang="en-US" altLang="nl-NL" sz="2000" b="1" baseline="-25000">
                <a:solidFill>
                  <a:srgbClr val="3333CC"/>
                </a:solidFill>
              </a:rPr>
              <a:t>2</a:t>
            </a:r>
            <a:endParaRPr lang="nl-NL" altLang="nl-NL" sz="2000" b="1" baseline="-25000">
              <a:solidFill>
                <a:srgbClr val="3333CC"/>
              </a:solidFill>
            </a:endParaRPr>
          </a:p>
        </p:txBody>
      </p:sp>
      <p:sp>
        <p:nvSpPr>
          <p:cNvPr id="148611" name="Rectangle 131"/>
          <p:cNvSpPr>
            <a:spLocks noChangeArrowheads="1"/>
          </p:cNvSpPr>
          <p:nvPr/>
        </p:nvSpPr>
        <p:spPr bwMode="auto">
          <a:xfrm>
            <a:off x="2905125" y="3690938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q</a:t>
            </a:r>
            <a:r>
              <a:rPr lang="en-US" altLang="nl-NL" sz="2000" b="1" baseline="-25000">
                <a:solidFill>
                  <a:srgbClr val="3333CC"/>
                </a:solidFill>
              </a:rPr>
              <a:t>1</a:t>
            </a:r>
            <a:endParaRPr lang="nl-NL" altLang="nl-NL" sz="2000" b="1" baseline="-25000">
              <a:solidFill>
                <a:srgbClr val="3333CC"/>
              </a:solidFill>
            </a:endParaRPr>
          </a:p>
        </p:txBody>
      </p:sp>
      <p:sp>
        <p:nvSpPr>
          <p:cNvPr id="148612" name="Rectangle 132"/>
          <p:cNvSpPr>
            <a:spLocks noChangeArrowheads="1"/>
          </p:cNvSpPr>
          <p:nvPr/>
        </p:nvSpPr>
        <p:spPr bwMode="auto">
          <a:xfrm>
            <a:off x="3630613" y="510063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 u="sng">
                <a:solidFill>
                  <a:srgbClr val="3333CC"/>
                </a:solidFill>
              </a:rPr>
              <a:t>q</a:t>
            </a:r>
            <a:r>
              <a:rPr lang="en-US" altLang="nl-NL" sz="2000" b="1" baseline="-25000">
                <a:solidFill>
                  <a:srgbClr val="3333CC"/>
                </a:solidFill>
              </a:rPr>
              <a:t>2</a:t>
            </a:r>
            <a:endParaRPr lang="nl-NL" altLang="nl-NL" sz="2000" b="1" baseline="-25000">
              <a:solidFill>
                <a:srgbClr val="3333CC"/>
              </a:solidFill>
            </a:endParaRPr>
          </a:p>
        </p:txBody>
      </p:sp>
      <p:sp>
        <p:nvSpPr>
          <p:cNvPr id="148613" name="Freeform 133"/>
          <p:cNvSpPr>
            <a:spLocks/>
          </p:cNvSpPr>
          <p:nvPr/>
        </p:nvSpPr>
        <p:spPr bwMode="auto">
          <a:xfrm>
            <a:off x="6103938" y="4052888"/>
            <a:ext cx="311150" cy="506412"/>
          </a:xfrm>
          <a:custGeom>
            <a:avLst/>
            <a:gdLst>
              <a:gd name="T0" fmla="*/ 0 w 196"/>
              <a:gd name="T1" fmla="*/ 319 h 319"/>
              <a:gd name="T2" fmla="*/ 196 w 196"/>
              <a:gd name="T3" fmla="*/ 0 h 3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6" h="319">
                <a:moveTo>
                  <a:pt x="0" y="319"/>
                </a:moveTo>
                <a:lnTo>
                  <a:pt x="196" y="0"/>
                </a:lnTo>
              </a:path>
            </a:pathLst>
          </a:cu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8614" name="Rectangle 134"/>
          <p:cNvSpPr>
            <a:spLocks noChangeArrowheads="1"/>
          </p:cNvSpPr>
          <p:nvPr/>
        </p:nvSpPr>
        <p:spPr bwMode="auto">
          <a:xfrm>
            <a:off x="6205538" y="4519613"/>
            <a:ext cx="48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FF3300"/>
                </a:solidFill>
              </a:rPr>
              <a:t>g</a:t>
            </a:r>
            <a:endParaRPr lang="nl-NL" altLang="nl-NL" sz="20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121229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l"/>
            <a:r>
              <a:rPr lang="en-US" altLang="nl-NL" sz="1800" b="1">
                <a:solidFill>
                  <a:srgbClr val="FF3300"/>
                </a:solidFill>
              </a:rPr>
              <a:t>Wisselwerkingskrachten</a:t>
            </a:r>
            <a:endParaRPr lang="nl-NL" altLang="nl-NL" sz="1800" b="1" baseline="-25000">
              <a:solidFill>
                <a:schemeClr val="accent2"/>
              </a:solidFill>
            </a:endParaRPr>
          </a:p>
        </p:txBody>
      </p:sp>
      <p:graphicFrame>
        <p:nvGraphicFramePr>
          <p:cNvPr id="145452" name="Object 44"/>
          <p:cNvGraphicFramePr>
            <a:graphicFrameLocks noChangeAspect="1"/>
          </p:cNvGraphicFramePr>
          <p:nvPr/>
        </p:nvGraphicFramePr>
        <p:xfrm>
          <a:off x="152400" y="466725"/>
          <a:ext cx="8839200" cy="616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Grafiek" r:id="rId3" imgW="7887050" imgH="5286764" progId="Excel.Chart.8">
                  <p:embed/>
                </p:oleObj>
              </mc:Choice>
              <mc:Fallback>
                <p:oleObj name="Grafiek" r:id="rId3" imgW="7887050" imgH="528676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66725"/>
                        <a:ext cx="8839200" cy="616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56" name="Text Box 48"/>
          <p:cNvSpPr txBox="1">
            <a:spLocks noChangeArrowheads="1"/>
          </p:cNvSpPr>
          <p:nvPr/>
        </p:nvSpPr>
        <p:spPr bwMode="auto">
          <a:xfrm>
            <a:off x="700088" y="71913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b="1">
                <a:solidFill>
                  <a:srgbClr val="FF66FF"/>
                </a:solidFill>
              </a:rPr>
              <a:t>10</a:t>
            </a:r>
            <a:r>
              <a:rPr lang="en-US" altLang="nl-NL" b="1" baseline="30000">
                <a:solidFill>
                  <a:srgbClr val="FF66FF"/>
                </a:solidFill>
              </a:rPr>
              <a:t>+15</a:t>
            </a:r>
            <a:endParaRPr lang="nl-NL" altLang="nl-NL" b="1" baseline="30000">
              <a:solidFill>
                <a:srgbClr val="FF66FF"/>
              </a:solidFill>
            </a:endParaRPr>
          </a:p>
        </p:txBody>
      </p:sp>
      <p:sp>
        <p:nvSpPr>
          <p:cNvPr id="145457" name="Text Box 49"/>
          <p:cNvSpPr txBox="1">
            <a:spLocks noChangeArrowheads="1"/>
          </p:cNvSpPr>
          <p:nvPr/>
        </p:nvSpPr>
        <p:spPr bwMode="auto">
          <a:xfrm>
            <a:off x="504825" y="1000125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600" b="1">
                <a:solidFill>
                  <a:srgbClr val="3333CC"/>
                </a:solidFill>
              </a:rPr>
              <a:t>2,3.10</a:t>
            </a:r>
            <a:r>
              <a:rPr lang="en-US" altLang="nl-NL" sz="1600" b="1" baseline="30000">
                <a:solidFill>
                  <a:srgbClr val="3333CC"/>
                </a:solidFill>
              </a:rPr>
              <a:t>+12</a:t>
            </a:r>
            <a:endParaRPr lang="nl-NL" altLang="nl-NL" sz="1600" b="1" baseline="3000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72176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631" name="Text Box 199"/>
          <p:cNvSpPr txBox="1">
            <a:spLocks noChangeArrowheads="1"/>
          </p:cNvSpPr>
          <p:nvPr/>
        </p:nvSpPr>
        <p:spPr bwMode="auto">
          <a:xfrm>
            <a:off x="0" y="90963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spin ½ en lading –e.</a:t>
            </a:r>
            <a:endParaRPr lang="nl-NL" altLang="nl-NL" sz="2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6630" name="Rectangle 19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  <a:ln/>
        </p:spPr>
        <p:txBody>
          <a:bodyPr/>
          <a:lstStyle/>
          <a:p>
            <a:pPr algn="l"/>
            <a:r>
              <a:rPr lang="en-US" altLang="nl-NL" sz="2800" b="1">
                <a:solidFill>
                  <a:srgbClr val="FF3300"/>
                </a:solidFill>
              </a:rPr>
              <a:t>Atoombouw:</a:t>
            </a:r>
            <a:endParaRPr lang="nl-NL" altLang="nl-NL" sz="2800" b="1">
              <a:solidFill>
                <a:srgbClr val="FF3300"/>
              </a:solidFill>
            </a:endParaRPr>
          </a:p>
        </p:txBody>
      </p:sp>
      <p:grpSp>
        <p:nvGrpSpPr>
          <p:cNvPr id="146909" name="Group 477"/>
          <p:cNvGrpSpPr>
            <a:grpSpLocks/>
          </p:cNvGrpSpPr>
          <p:nvPr/>
        </p:nvGrpSpPr>
        <p:grpSpPr bwMode="auto">
          <a:xfrm>
            <a:off x="5334000" y="2743200"/>
            <a:ext cx="1905000" cy="609600"/>
            <a:chOff x="3360" y="1728"/>
            <a:chExt cx="1200" cy="384"/>
          </a:xfrm>
        </p:grpSpPr>
        <p:sp>
          <p:nvSpPr>
            <p:cNvPr id="146703" name="AutoShape 271"/>
            <p:cNvSpPr>
              <a:spLocks noChangeArrowheads="1"/>
            </p:cNvSpPr>
            <p:nvPr/>
          </p:nvSpPr>
          <p:spPr bwMode="auto">
            <a:xfrm>
              <a:off x="3360" y="1728"/>
              <a:ext cx="336" cy="384"/>
            </a:xfrm>
            <a:prstGeom prst="wedgeRoundRectCallout">
              <a:avLst>
                <a:gd name="adj1" fmla="val 7440"/>
                <a:gd name="adj2" fmla="val 142449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00CC99"/>
                  </a:solidFill>
                </a:rPr>
                <a:t>n</a:t>
              </a:r>
              <a:endParaRPr lang="nl-NL" altLang="nl-NL" sz="2400" b="1">
                <a:solidFill>
                  <a:srgbClr val="00CC99"/>
                </a:solidFill>
              </a:endParaRPr>
            </a:p>
          </p:txBody>
        </p:sp>
        <p:sp>
          <p:nvSpPr>
            <p:cNvPr id="146704" name="AutoShape 272"/>
            <p:cNvSpPr>
              <a:spLocks noChangeArrowheads="1"/>
            </p:cNvSpPr>
            <p:nvPr/>
          </p:nvSpPr>
          <p:spPr bwMode="auto">
            <a:xfrm>
              <a:off x="4224" y="1728"/>
              <a:ext cx="336" cy="384"/>
            </a:xfrm>
            <a:prstGeom prst="wedgeRoundRectCallout">
              <a:avLst>
                <a:gd name="adj1" fmla="val -25296"/>
                <a:gd name="adj2" fmla="val 110676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FF3300"/>
                  </a:solidFill>
                </a:rPr>
                <a:t>p</a:t>
              </a:r>
              <a:endParaRPr lang="nl-NL" altLang="nl-NL" sz="2400" b="1">
                <a:solidFill>
                  <a:srgbClr val="FF3300"/>
                </a:solidFill>
              </a:endParaRPr>
            </a:p>
          </p:txBody>
        </p:sp>
      </p:grpSp>
      <p:sp>
        <p:nvSpPr>
          <p:cNvPr id="146705" name="AutoShape 273"/>
          <p:cNvSpPr>
            <a:spLocks noChangeArrowheads="1"/>
          </p:cNvSpPr>
          <p:nvPr/>
        </p:nvSpPr>
        <p:spPr bwMode="auto">
          <a:xfrm>
            <a:off x="8305800" y="2362200"/>
            <a:ext cx="381000" cy="609600"/>
          </a:xfrm>
          <a:prstGeom prst="wedgeRoundRectCallout">
            <a:avLst>
              <a:gd name="adj1" fmla="val -98333"/>
              <a:gd name="adj2" fmla="val 7656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</a:rPr>
              <a:t>e</a:t>
            </a:r>
            <a:endParaRPr lang="nl-NL" altLang="nl-NL" sz="2400" b="1">
              <a:solidFill>
                <a:srgbClr val="3333CC"/>
              </a:solidFill>
            </a:endParaRPr>
          </a:p>
        </p:txBody>
      </p:sp>
      <p:sp>
        <p:nvSpPr>
          <p:cNvPr id="146757" name="Text Box 325"/>
          <p:cNvSpPr txBox="1">
            <a:spLocks noChangeArrowheads="1"/>
          </p:cNvSpPr>
          <p:nvPr/>
        </p:nvSpPr>
        <p:spPr bwMode="auto">
          <a:xfrm>
            <a:off x="0" y="220345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   spin  ½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lading +e.</a:t>
            </a:r>
            <a:endParaRPr lang="nl-NL" altLang="nl-NL" sz="2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46758" name="Text Box 326"/>
          <p:cNvSpPr txBox="1">
            <a:spLocks noChangeArrowheads="1"/>
          </p:cNvSpPr>
          <p:nvPr/>
        </p:nvSpPr>
        <p:spPr bwMode="auto">
          <a:xfrm>
            <a:off x="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up-quark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spin ½ en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lading +2/3.e</a:t>
            </a:r>
            <a:endParaRPr lang="nl-NL" altLang="nl-NL" sz="24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6759" name="Text Box 327"/>
          <p:cNvSpPr txBox="1">
            <a:spLocks noChangeArrowheads="1"/>
          </p:cNvSpPr>
          <p:nvPr/>
        </p:nvSpPr>
        <p:spPr bwMode="auto">
          <a:xfrm>
            <a:off x="0" y="2611438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neutron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spin  ½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lading 0.</a:t>
            </a:r>
            <a:endParaRPr lang="nl-NL" altLang="nl-NL" sz="2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6899" name="Group 467"/>
          <p:cNvGrpSpPr>
            <a:grpSpLocks/>
          </p:cNvGrpSpPr>
          <p:nvPr/>
        </p:nvGrpSpPr>
        <p:grpSpPr bwMode="auto">
          <a:xfrm>
            <a:off x="4114800" y="2438400"/>
            <a:ext cx="4267200" cy="4267200"/>
            <a:chOff x="2592" y="1536"/>
            <a:chExt cx="2688" cy="2688"/>
          </a:xfrm>
        </p:grpSpPr>
        <p:sp>
          <p:nvSpPr>
            <p:cNvPr id="146773" name="Oval 341" descr="30%"/>
            <p:cNvSpPr>
              <a:spLocks noChangeAspect="1" noChangeArrowheads="1"/>
            </p:cNvSpPr>
            <p:nvPr/>
          </p:nvSpPr>
          <p:spPr bwMode="auto">
            <a:xfrm>
              <a:off x="3369" y="2265"/>
              <a:ext cx="1200" cy="1200"/>
            </a:xfrm>
            <a:prstGeom prst="ellipse">
              <a:avLst/>
            </a:prstGeom>
            <a:pattFill prst="pct3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6643" name="Oval 211"/>
            <p:cNvSpPr>
              <a:spLocks noChangeAspect="1" noChangeArrowheads="1"/>
            </p:cNvSpPr>
            <p:nvPr/>
          </p:nvSpPr>
          <p:spPr bwMode="auto">
            <a:xfrm>
              <a:off x="2592" y="1536"/>
              <a:ext cx="2688" cy="2688"/>
            </a:xfrm>
            <a:prstGeom prst="ellipse">
              <a:avLst/>
            </a:prstGeom>
            <a:noFill/>
            <a:ln w="2857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146707" name="Group 275"/>
            <p:cNvGrpSpPr>
              <a:grpSpLocks/>
            </p:cNvGrpSpPr>
            <p:nvPr/>
          </p:nvGrpSpPr>
          <p:grpSpPr bwMode="auto">
            <a:xfrm>
              <a:off x="4848" y="1968"/>
              <a:ext cx="384" cy="384"/>
              <a:chOff x="4752" y="1440"/>
              <a:chExt cx="384" cy="384"/>
            </a:xfrm>
          </p:grpSpPr>
          <p:sp>
            <p:nvSpPr>
              <p:cNvPr id="146636" name="Oval 204"/>
              <p:cNvSpPr>
                <a:spLocks noChangeAspect="1" noChangeArrowheads="1"/>
              </p:cNvSpPr>
              <p:nvPr/>
            </p:nvSpPr>
            <p:spPr bwMode="auto">
              <a:xfrm>
                <a:off x="4752" y="1440"/>
                <a:ext cx="384" cy="38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706" name="Text Box 274"/>
              <p:cNvSpPr txBox="1">
                <a:spLocks noChangeArrowheads="1"/>
              </p:cNvSpPr>
              <p:nvPr/>
            </p:nvSpPr>
            <p:spPr bwMode="auto">
              <a:xfrm>
                <a:off x="4863" y="145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400" b="1">
                    <a:solidFill>
                      <a:srgbClr val="3333CC"/>
                    </a:solidFill>
                  </a:rPr>
                  <a:t>e</a:t>
                </a:r>
                <a:endParaRPr lang="nl-NL" altLang="nl-NL" sz="2400" b="1">
                  <a:solidFill>
                    <a:srgbClr val="3333CC"/>
                  </a:solidFill>
                </a:endParaRPr>
              </a:p>
            </p:txBody>
          </p:sp>
        </p:grpSp>
        <p:grpSp>
          <p:nvGrpSpPr>
            <p:cNvPr id="146782" name="Group 350"/>
            <p:cNvGrpSpPr>
              <a:grpSpLocks/>
            </p:cNvGrpSpPr>
            <p:nvPr/>
          </p:nvGrpSpPr>
          <p:grpSpPr bwMode="auto">
            <a:xfrm>
              <a:off x="4848" y="3456"/>
              <a:ext cx="384" cy="384"/>
              <a:chOff x="4752" y="1440"/>
              <a:chExt cx="384" cy="384"/>
            </a:xfrm>
          </p:grpSpPr>
          <p:sp>
            <p:nvSpPr>
              <p:cNvPr id="146783" name="Oval 351"/>
              <p:cNvSpPr>
                <a:spLocks noChangeAspect="1" noChangeArrowheads="1"/>
              </p:cNvSpPr>
              <p:nvPr/>
            </p:nvSpPr>
            <p:spPr bwMode="auto">
              <a:xfrm>
                <a:off x="4752" y="1440"/>
                <a:ext cx="384" cy="38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784" name="Text Box 352"/>
              <p:cNvSpPr txBox="1">
                <a:spLocks noChangeArrowheads="1"/>
              </p:cNvSpPr>
              <p:nvPr/>
            </p:nvSpPr>
            <p:spPr bwMode="auto">
              <a:xfrm>
                <a:off x="4863" y="145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400" b="1">
                    <a:solidFill>
                      <a:srgbClr val="3333CC"/>
                    </a:solidFill>
                  </a:rPr>
                  <a:t>e</a:t>
                </a:r>
                <a:endParaRPr lang="nl-NL" altLang="nl-NL" sz="2400" b="1">
                  <a:solidFill>
                    <a:srgbClr val="3333CC"/>
                  </a:solidFill>
                </a:endParaRPr>
              </a:p>
            </p:txBody>
          </p:sp>
        </p:grpSp>
      </p:grpSp>
      <p:grpSp>
        <p:nvGrpSpPr>
          <p:cNvPr id="146895" name="Group 463"/>
          <p:cNvGrpSpPr>
            <a:grpSpLocks/>
          </p:cNvGrpSpPr>
          <p:nvPr/>
        </p:nvGrpSpPr>
        <p:grpSpPr bwMode="auto">
          <a:xfrm>
            <a:off x="8020050" y="2938463"/>
            <a:ext cx="23813" cy="3367087"/>
            <a:chOff x="5052" y="1851"/>
            <a:chExt cx="15" cy="2121"/>
          </a:xfrm>
        </p:grpSpPr>
        <p:sp>
          <p:nvSpPr>
            <p:cNvPr id="146785" name="Line 353"/>
            <p:cNvSpPr>
              <a:spLocks noChangeShapeType="1"/>
            </p:cNvSpPr>
            <p:nvPr/>
          </p:nvSpPr>
          <p:spPr bwMode="auto">
            <a:xfrm flipV="1">
              <a:off x="5067" y="1851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6792" name="Line 360"/>
            <p:cNvSpPr>
              <a:spLocks noChangeShapeType="1"/>
            </p:cNvSpPr>
            <p:nvPr/>
          </p:nvSpPr>
          <p:spPr bwMode="auto">
            <a:xfrm>
              <a:off x="5052" y="3348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46797" name="Text Box 365"/>
          <p:cNvSpPr txBox="1">
            <a:spLocks noChangeArrowheads="1"/>
          </p:cNvSpPr>
          <p:nvPr/>
        </p:nvSpPr>
        <p:spPr bwMode="auto">
          <a:xfrm>
            <a:off x="0" y="506413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He-4 atoom (2 e, 2 p en 2 n)</a:t>
            </a:r>
            <a:endParaRPr lang="nl-NL" altLang="nl-NL" sz="2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6897" name="Group 465"/>
          <p:cNvGrpSpPr>
            <a:grpSpLocks/>
          </p:cNvGrpSpPr>
          <p:nvPr/>
        </p:nvGrpSpPr>
        <p:grpSpPr bwMode="auto">
          <a:xfrm>
            <a:off x="5410200" y="3762375"/>
            <a:ext cx="1724025" cy="1724025"/>
            <a:chOff x="3426" y="2370"/>
            <a:chExt cx="1086" cy="1086"/>
          </a:xfrm>
        </p:grpSpPr>
        <p:grpSp>
          <p:nvGrpSpPr>
            <p:cNvPr id="146840" name="Group 408"/>
            <p:cNvGrpSpPr>
              <a:grpSpLocks/>
            </p:cNvGrpSpPr>
            <p:nvPr/>
          </p:nvGrpSpPr>
          <p:grpSpPr bwMode="auto">
            <a:xfrm>
              <a:off x="3426" y="2910"/>
              <a:ext cx="1038" cy="546"/>
              <a:chOff x="3456" y="2910"/>
              <a:chExt cx="1038" cy="546"/>
            </a:xfrm>
          </p:grpSpPr>
          <p:sp>
            <p:nvSpPr>
              <p:cNvPr id="146798" name="Oval 366"/>
              <p:cNvSpPr>
                <a:spLocks noChangeAspect="1" noChangeArrowheads="1"/>
              </p:cNvSpPr>
              <p:nvPr/>
            </p:nvSpPr>
            <p:spPr bwMode="auto">
              <a:xfrm>
                <a:off x="3456" y="2928"/>
                <a:ext cx="528" cy="528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809" name="Oval 377"/>
              <p:cNvSpPr>
                <a:spLocks noChangeAspect="1" noChangeArrowheads="1"/>
              </p:cNvSpPr>
              <p:nvPr/>
            </p:nvSpPr>
            <p:spPr bwMode="auto">
              <a:xfrm>
                <a:off x="3966" y="291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6851" name="Oval 419"/>
            <p:cNvSpPr>
              <a:spLocks noChangeAspect="1" noChangeArrowheads="1"/>
            </p:cNvSpPr>
            <p:nvPr/>
          </p:nvSpPr>
          <p:spPr bwMode="auto">
            <a:xfrm>
              <a:off x="3456" y="2400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6850" name="Oval 418"/>
            <p:cNvSpPr>
              <a:spLocks noChangeAspect="1" noChangeArrowheads="1"/>
            </p:cNvSpPr>
            <p:nvPr/>
          </p:nvSpPr>
          <p:spPr bwMode="auto">
            <a:xfrm>
              <a:off x="3984" y="2370"/>
              <a:ext cx="528" cy="52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46898" name="Group 466"/>
          <p:cNvGrpSpPr>
            <a:grpSpLocks/>
          </p:cNvGrpSpPr>
          <p:nvPr/>
        </p:nvGrpSpPr>
        <p:grpSpPr bwMode="auto">
          <a:xfrm>
            <a:off x="5453063" y="3733800"/>
            <a:ext cx="1676400" cy="1728788"/>
            <a:chOff x="3435" y="2352"/>
            <a:chExt cx="1056" cy="1089"/>
          </a:xfrm>
        </p:grpSpPr>
        <p:grpSp>
          <p:nvGrpSpPr>
            <p:cNvPr id="146873" name="Group 441"/>
            <p:cNvGrpSpPr>
              <a:grpSpLocks/>
            </p:cNvGrpSpPr>
            <p:nvPr/>
          </p:nvGrpSpPr>
          <p:grpSpPr bwMode="auto">
            <a:xfrm>
              <a:off x="3435" y="2907"/>
              <a:ext cx="1008" cy="534"/>
              <a:chOff x="3438" y="2907"/>
              <a:chExt cx="1008" cy="534"/>
            </a:xfrm>
          </p:grpSpPr>
          <p:grpSp>
            <p:nvGrpSpPr>
              <p:cNvPr id="146872" name="Group 440"/>
              <p:cNvGrpSpPr>
                <a:grpSpLocks/>
              </p:cNvGrpSpPr>
              <p:nvPr/>
            </p:nvGrpSpPr>
            <p:grpSpPr bwMode="auto">
              <a:xfrm>
                <a:off x="3438" y="2946"/>
                <a:ext cx="993" cy="470"/>
                <a:chOff x="3438" y="2946"/>
                <a:chExt cx="993" cy="470"/>
              </a:xfrm>
            </p:grpSpPr>
            <p:sp>
              <p:nvSpPr>
                <p:cNvPr id="146801" name="Oval 369"/>
                <p:cNvSpPr>
                  <a:spLocks noChangeAspect="1" noChangeArrowheads="1"/>
                </p:cNvSpPr>
                <p:nvPr/>
              </p:nvSpPr>
              <p:spPr bwMode="auto">
                <a:xfrm>
                  <a:off x="3979" y="3147"/>
                  <a:ext cx="227" cy="227"/>
                </a:xfrm>
                <a:prstGeom prst="ellipse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02" name="Oval 370"/>
                <p:cNvSpPr>
                  <a:spLocks noChangeAspect="1" noChangeArrowheads="1"/>
                </p:cNvSpPr>
                <p:nvPr/>
              </p:nvSpPr>
              <p:spPr bwMode="auto">
                <a:xfrm>
                  <a:off x="4204" y="3123"/>
                  <a:ext cx="227" cy="227"/>
                </a:xfrm>
                <a:prstGeom prst="ellipse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04" name="Oval 372"/>
                <p:cNvSpPr>
                  <a:spLocks noChangeAspect="1" noChangeArrowheads="1"/>
                </p:cNvSpPr>
                <p:nvPr/>
              </p:nvSpPr>
              <p:spPr bwMode="auto">
                <a:xfrm>
                  <a:off x="4080" y="2946"/>
                  <a:ext cx="227" cy="22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12" name="Oval 380"/>
                <p:cNvSpPr>
                  <a:spLocks noChangeAspect="1" noChangeArrowheads="1"/>
                </p:cNvSpPr>
                <p:nvPr/>
              </p:nvSpPr>
              <p:spPr bwMode="auto">
                <a:xfrm>
                  <a:off x="3438" y="3102"/>
                  <a:ext cx="227" cy="22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14" name="Oval 382"/>
                <p:cNvSpPr>
                  <a:spLocks noChangeAspect="1" noChangeArrowheads="1"/>
                </p:cNvSpPr>
                <p:nvPr/>
              </p:nvSpPr>
              <p:spPr bwMode="auto">
                <a:xfrm>
                  <a:off x="3624" y="2958"/>
                  <a:ext cx="227" cy="22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15" name="Oval 383"/>
                <p:cNvSpPr>
                  <a:spLocks noChangeAspect="1" noChangeArrowheads="1"/>
                </p:cNvSpPr>
                <p:nvPr/>
              </p:nvSpPr>
              <p:spPr bwMode="auto">
                <a:xfrm>
                  <a:off x="3663" y="3189"/>
                  <a:ext cx="227" cy="227"/>
                </a:xfrm>
                <a:prstGeom prst="ellipse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6871" name="Group 439"/>
              <p:cNvGrpSpPr>
                <a:grpSpLocks/>
              </p:cNvGrpSpPr>
              <p:nvPr/>
            </p:nvGrpSpPr>
            <p:grpSpPr bwMode="auto">
              <a:xfrm>
                <a:off x="3447" y="2907"/>
                <a:ext cx="999" cy="534"/>
                <a:chOff x="3447" y="2907"/>
                <a:chExt cx="999" cy="534"/>
              </a:xfrm>
            </p:grpSpPr>
            <p:grpSp>
              <p:nvGrpSpPr>
                <p:cNvPr id="146838" name="Group 406"/>
                <p:cNvGrpSpPr>
                  <a:grpSpLocks/>
                </p:cNvGrpSpPr>
                <p:nvPr/>
              </p:nvGrpSpPr>
              <p:grpSpPr bwMode="auto">
                <a:xfrm>
                  <a:off x="3447" y="2913"/>
                  <a:ext cx="999" cy="528"/>
                  <a:chOff x="3477" y="2913"/>
                  <a:chExt cx="999" cy="528"/>
                </a:xfrm>
              </p:grpSpPr>
              <p:sp>
                <p:nvSpPr>
                  <p:cNvPr id="146807" name="Text Box 3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36" y="3075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</a:rPr>
                      <a:t>d</a:t>
                    </a:r>
                    <a:endParaRPr lang="nl-NL" alt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808" name="Text Box 3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8" y="3105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</a:rPr>
                      <a:t>d</a:t>
                    </a:r>
                    <a:endParaRPr lang="nl-NL" alt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817" name="Text Box 3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5" y="2913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</a:rPr>
                      <a:t>u</a:t>
                    </a:r>
                    <a:endParaRPr lang="nl-NL" alt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818" name="Text Box 3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77" y="3057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</a:rPr>
                      <a:t>u</a:t>
                    </a:r>
                    <a:endParaRPr lang="nl-NL" alt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819" name="Text Box 3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2" y="3153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</a:rPr>
                      <a:t>d</a:t>
                    </a:r>
                    <a:endParaRPr lang="nl-NL" alt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46806" name="Text Box 374"/>
                <p:cNvSpPr txBox="1">
                  <a:spLocks noChangeArrowheads="1"/>
                </p:cNvSpPr>
                <p:nvPr/>
              </p:nvSpPr>
              <p:spPr bwMode="auto">
                <a:xfrm>
                  <a:off x="4089" y="2907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400">
                      <a:solidFill>
                        <a:srgbClr val="000000"/>
                      </a:solidFill>
                    </a:rPr>
                    <a:t>u</a:t>
                  </a:r>
                  <a:endParaRPr lang="nl-NL" alt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46870" name="Group 438"/>
            <p:cNvGrpSpPr>
              <a:grpSpLocks/>
            </p:cNvGrpSpPr>
            <p:nvPr/>
          </p:nvGrpSpPr>
          <p:grpSpPr bwMode="auto">
            <a:xfrm>
              <a:off x="3517" y="2352"/>
              <a:ext cx="974" cy="540"/>
              <a:chOff x="3499" y="2352"/>
              <a:chExt cx="974" cy="540"/>
            </a:xfrm>
          </p:grpSpPr>
          <p:grpSp>
            <p:nvGrpSpPr>
              <p:cNvPr id="146869" name="Group 437"/>
              <p:cNvGrpSpPr>
                <a:grpSpLocks/>
              </p:cNvGrpSpPr>
              <p:nvPr/>
            </p:nvGrpSpPr>
            <p:grpSpPr bwMode="auto">
              <a:xfrm>
                <a:off x="3499" y="2400"/>
                <a:ext cx="949" cy="464"/>
                <a:chOff x="3499" y="2400"/>
                <a:chExt cx="949" cy="464"/>
              </a:xfrm>
            </p:grpSpPr>
            <p:sp>
              <p:nvSpPr>
                <p:cNvPr id="146852" name="Oval 420"/>
                <p:cNvSpPr>
                  <a:spLocks noChangeAspect="1" noChangeArrowheads="1"/>
                </p:cNvSpPr>
                <p:nvPr/>
              </p:nvSpPr>
              <p:spPr bwMode="auto">
                <a:xfrm>
                  <a:off x="3499" y="2637"/>
                  <a:ext cx="227" cy="227"/>
                </a:xfrm>
                <a:prstGeom prst="ellipse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53" name="Oval 421"/>
                <p:cNvSpPr>
                  <a:spLocks noChangeAspect="1" noChangeArrowheads="1"/>
                </p:cNvSpPr>
                <p:nvPr/>
              </p:nvSpPr>
              <p:spPr bwMode="auto">
                <a:xfrm>
                  <a:off x="3724" y="2613"/>
                  <a:ext cx="227" cy="227"/>
                </a:xfrm>
                <a:prstGeom prst="ellipse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54" name="Oval 42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2436"/>
                  <a:ext cx="227" cy="22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55" name="Oval 423"/>
                <p:cNvSpPr>
                  <a:spLocks noChangeAspect="1" noChangeArrowheads="1"/>
                </p:cNvSpPr>
                <p:nvPr/>
              </p:nvSpPr>
              <p:spPr bwMode="auto">
                <a:xfrm>
                  <a:off x="3996" y="2544"/>
                  <a:ext cx="227" cy="22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56" name="Oval 424"/>
                <p:cNvSpPr>
                  <a:spLocks noChangeAspect="1" noChangeArrowheads="1"/>
                </p:cNvSpPr>
                <p:nvPr/>
              </p:nvSpPr>
              <p:spPr bwMode="auto">
                <a:xfrm>
                  <a:off x="4182" y="2400"/>
                  <a:ext cx="227" cy="22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57" name="Oval 425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2631"/>
                  <a:ext cx="227" cy="227"/>
                </a:xfrm>
                <a:prstGeom prst="ellipse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6867" name="Group 435"/>
              <p:cNvGrpSpPr>
                <a:grpSpLocks/>
              </p:cNvGrpSpPr>
              <p:nvPr/>
            </p:nvGrpSpPr>
            <p:grpSpPr bwMode="auto">
              <a:xfrm>
                <a:off x="3501" y="2352"/>
                <a:ext cx="972" cy="540"/>
                <a:chOff x="3504" y="2352"/>
                <a:chExt cx="972" cy="540"/>
              </a:xfrm>
            </p:grpSpPr>
            <p:sp>
              <p:nvSpPr>
                <p:cNvPr id="146859" name="Text Box 427"/>
                <p:cNvSpPr txBox="1">
                  <a:spLocks noChangeArrowheads="1"/>
                </p:cNvSpPr>
                <p:nvPr/>
              </p:nvSpPr>
              <p:spPr bwMode="auto">
                <a:xfrm>
                  <a:off x="3723" y="257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400">
                      <a:solidFill>
                        <a:srgbClr val="000000"/>
                      </a:solidFill>
                    </a:rPr>
                    <a:t>d</a:t>
                  </a:r>
                  <a:endParaRPr lang="nl-NL" alt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60" name="Text Box 428"/>
                <p:cNvSpPr txBox="1">
                  <a:spLocks noChangeArrowheads="1"/>
                </p:cNvSpPr>
                <p:nvPr/>
              </p:nvSpPr>
              <p:spPr bwMode="auto">
                <a:xfrm>
                  <a:off x="4236" y="260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400">
                      <a:solidFill>
                        <a:srgbClr val="000000"/>
                      </a:solidFill>
                    </a:rPr>
                    <a:t>d</a:t>
                  </a:r>
                  <a:endParaRPr lang="nl-NL" alt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61" name="Text Box 429"/>
                <p:cNvSpPr txBox="1">
                  <a:spLocks noChangeArrowheads="1"/>
                </p:cNvSpPr>
                <p:nvPr/>
              </p:nvSpPr>
              <p:spPr bwMode="auto">
                <a:xfrm>
                  <a:off x="4176" y="235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400">
                      <a:solidFill>
                        <a:srgbClr val="000000"/>
                      </a:solidFill>
                    </a:rPr>
                    <a:t>u</a:t>
                  </a:r>
                  <a:endParaRPr lang="nl-NL" alt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62" name="Text Box 430"/>
                <p:cNvSpPr txBox="1">
                  <a:spLocks noChangeArrowheads="1"/>
                </p:cNvSpPr>
                <p:nvPr/>
              </p:nvSpPr>
              <p:spPr bwMode="auto">
                <a:xfrm>
                  <a:off x="4011" y="2499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400">
                      <a:solidFill>
                        <a:srgbClr val="000000"/>
                      </a:solidFill>
                    </a:rPr>
                    <a:t>u</a:t>
                  </a:r>
                  <a:endParaRPr lang="nl-NL" alt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63" name="Text Box 431"/>
                <p:cNvSpPr txBox="1">
                  <a:spLocks noChangeArrowheads="1"/>
                </p:cNvSpPr>
                <p:nvPr/>
              </p:nvSpPr>
              <p:spPr bwMode="auto">
                <a:xfrm>
                  <a:off x="3504" y="259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400">
                      <a:solidFill>
                        <a:srgbClr val="000000"/>
                      </a:solidFill>
                    </a:rPr>
                    <a:t>d</a:t>
                  </a:r>
                  <a:endParaRPr lang="nl-NL" alt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864" name="Text Box 432"/>
                <p:cNvSpPr txBox="1">
                  <a:spLocks noChangeArrowheads="1"/>
                </p:cNvSpPr>
                <p:nvPr/>
              </p:nvSpPr>
              <p:spPr bwMode="auto">
                <a:xfrm>
                  <a:off x="3609" y="238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400">
                      <a:solidFill>
                        <a:srgbClr val="000000"/>
                      </a:solidFill>
                    </a:rPr>
                    <a:t>u</a:t>
                  </a:r>
                  <a:endParaRPr lang="nl-NL" alt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46894" name="Group 462"/>
          <p:cNvGrpSpPr>
            <a:grpSpLocks/>
          </p:cNvGrpSpPr>
          <p:nvPr/>
        </p:nvGrpSpPr>
        <p:grpSpPr bwMode="auto">
          <a:xfrm>
            <a:off x="5624513" y="3600450"/>
            <a:ext cx="1271587" cy="1995488"/>
            <a:chOff x="3543" y="2268"/>
            <a:chExt cx="801" cy="1257"/>
          </a:xfrm>
        </p:grpSpPr>
        <p:grpSp>
          <p:nvGrpSpPr>
            <p:cNvPr id="146884" name="Group 452"/>
            <p:cNvGrpSpPr>
              <a:grpSpLocks/>
            </p:cNvGrpSpPr>
            <p:nvPr/>
          </p:nvGrpSpPr>
          <p:grpSpPr bwMode="auto">
            <a:xfrm>
              <a:off x="3615" y="2334"/>
              <a:ext cx="225" cy="627"/>
              <a:chOff x="3615" y="2334"/>
              <a:chExt cx="225" cy="627"/>
            </a:xfrm>
          </p:grpSpPr>
          <p:sp>
            <p:nvSpPr>
              <p:cNvPr id="146832" name="Line 400"/>
              <p:cNvSpPr>
                <a:spLocks noChangeShapeType="1"/>
              </p:cNvSpPr>
              <p:nvPr/>
            </p:nvSpPr>
            <p:spPr bwMode="auto">
              <a:xfrm>
                <a:off x="3615" y="255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833" name="Line 401"/>
              <p:cNvSpPr>
                <a:spLocks noChangeShapeType="1"/>
              </p:cNvSpPr>
              <p:nvPr/>
            </p:nvSpPr>
            <p:spPr bwMode="auto">
              <a:xfrm flipV="1">
                <a:off x="3720" y="2334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834" name="Line 402"/>
              <p:cNvSpPr>
                <a:spLocks noChangeShapeType="1"/>
              </p:cNvSpPr>
              <p:nvPr/>
            </p:nvSpPr>
            <p:spPr bwMode="auto">
              <a:xfrm>
                <a:off x="3840" y="2577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6874" name="Group 442"/>
            <p:cNvGrpSpPr>
              <a:grpSpLocks/>
            </p:cNvGrpSpPr>
            <p:nvPr/>
          </p:nvGrpSpPr>
          <p:grpSpPr bwMode="auto">
            <a:xfrm>
              <a:off x="4134" y="2268"/>
              <a:ext cx="210" cy="684"/>
              <a:chOff x="4134" y="2268"/>
              <a:chExt cx="210" cy="684"/>
            </a:xfrm>
          </p:grpSpPr>
          <p:sp>
            <p:nvSpPr>
              <p:cNvPr id="146835" name="Line 403"/>
              <p:cNvSpPr>
                <a:spLocks noChangeShapeType="1"/>
              </p:cNvSpPr>
              <p:nvPr/>
            </p:nvSpPr>
            <p:spPr bwMode="auto">
              <a:xfrm flipV="1">
                <a:off x="4134" y="244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836" name="Line 404"/>
              <p:cNvSpPr>
                <a:spLocks noChangeShapeType="1"/>
              </p:cNvSpPr>
              <p:nvPr/>
            </p:nvSpPr>
            <p:spPr bwMode="auto">
              <a:xfrm flipV="1">
                <a:off x="4296" y="226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837" name="Line 405"/>
              <p:cNvSpPr>
                <a:spLocks noChangeShapeType="1"/>
              </p:cNvSpPr>
              <p:nvPr/>
            </p:nvSpPr>
            <p:spPr bwMode="auto">
              <a:xfrm>
                <a:off x="4344" y="256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6889" name="Group 457"/>
            <p:cNvGrpSpPr>
              <a:grpSpLocks/>
            </p:cNvGrpSpPr>
            <p:nvPr/>
          </p:nvGrpSpPr>
          <p:grpSpPr bwMode="auto">
            <a:xfrm>
              <a:off x="3543" y="2850"/>
              <a:ext cx="237" cy="675"/>
              <a:chOff x="3543" y="2850"/>
              <a:chExt cx="237" cy="675"/>
            </a:xfrm>
          </p:grpSpPr>
          <p:sp>
            <p:nvSpPr>
              <p:cNvPr id="146886" name="Line 454"/>
              <p:cNvSpPr>
                <a:spLocks noChangeShapeType="1"/>
              </p:cNvSpPr>
              <p:nvPr/>
            </p:nvSpPr>
            <p:spPr bwMode="auto">
              <a:xfrm flipV="1">
                <a:off x="3543" y="2994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887" name="Line 455"/>
              <p:cNvSpPr>
                <a:spLocks noChangeShapeType="1"/>
              </p:cNvSpPr>
              <p:nvPr/>
            </p:nvSpPr>
            <p:spPr bwMode="auto">
              <a:xfrm flipV="1">
                <a:off x="3741" y="285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888" name="Line 456"/>
              <p:cNvSpPr>
                <a:spLocks noChangeShapeType="1"/>
              </p:cNvSpPr>
              <p:nvPr/>
            </p:nvSpPr>
            <p:spPr bwMode="auto">
              <a:xfrm>
                <a:off x="3780" y="3141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6890" name="Group 458"/>
            <p:cNvGrpSpPr>
              <a:grpSpLocks/>
            </p:cNvGrpSpPr>
            <p:nvPr/>
          </p:nvGrpSpPr>
          <p:grpSpPr bwMode="auto">
            <a:xfrm>
              <a:off x="4095" y="2877"/>
              <a:ext cx="225" cy="627"/>
              <a:chOff x="3615" y="2334"/>
              <a:chExt cx="225" cy="627"/>
            </a:xfrm>
          </p:grpSpPr>
          <p:sp>
            <p:nvSpPr>
              <p:cNvPr id="146891" name="Line 459"/>
              <p:cNvSpPr>
                <a:spLocks noChangeShapeType="1"/>
              </p:cNvSpPr>
              <p:nvPr/>
            </p:nvSpPr>
            <p:spPr bwMode="auto">
              <a:xfrm>
                <a:off x="3615" y="255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892" name="Line 460"/>
              <p:cNvSpPr>
                <a:spLocks noChangeShapeType="1"/>
              </p:cNvSpPr>
              <p:nvPr/>
            </p:nvSpPr>
            <p:spPr bwMode="auto">
              <a:xfrm flipV="1">
                <a:off x="3720" y="2334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893" name="Line 461"/>
              <p:cNvSpPr>
                <a:spLocks noChangeShapeType="1"/>
              </p:cNvSpPr>
              <p:nvPr/>
            </p:nvSpPr>
            <p:spPr bwMode="auto">
              <a:xfrm>
                <a:off x="3840" y="2577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6900" name="Text Box 468"/>
          <p:cNvSpPr txBox="1">
            <a:spLocks noChangeArrowheads="1"/>
          </p:cNvSpPr>
          <p:nvPr/>
        </p:nvSpPr>
        <p:spPr bwMode="auto">
          <a:xfrm>
            <a:off x="5867400" y="42814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</a:rPr>
              <a:t>kern</a:t>
            </a:r>
            <a:endParaRPr lang="nl-NL" altLang="nl-NL" sz="2800" b="1">
              <a:solidFill>
                <a:srgbClr val="000000"/>
              </a:solidFill>
            </a:endParaRPr>
          </a:p>
        </p:txBody>
      </p:sp>
      <p:sp>
        <p:nvSpPr>
          <p:cNvPr id="146902" name="Text Box 470"/>
          <p:cNvSpPr txBox="1">
            <a:spLocks noChangeArrowheads="1"/>
          </p:cNvSpPr>
          <p:nvPr/>
        </p:nvSpPr>
        <p:spPr bwMode="auto">
          <a:xfrm>
            <a:off x="0" y="413385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lading: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46903" name="Text Box 471"/>
          <p:cNvSpPr txBox="1">
            <a:spLocks noChangeArrowheads="1"/>
          </p:cNvSpPr>
          <p:nvPr/>
        </p:nvSpPr>
        <p:spPr bwMode="auto">
          <a:xfrm>
            <a:off x="1114425" y="4148138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2/3e + 2/3e –1/3e = +e</a:t>
            </a:r>
            <a:endParaRPr lang="nl-NL" altLang="nl-NL" sz="2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46905" name="Text Box 473"/>
          <p:cNvSpPr txBox="1">
            <a:spLocks noChangeArrowheads="1"/>
          </p:cNvSpPr>
          <p:nvPr/>
        </p:nvSpPr>
        <p:spPr bwMode="auto">
          <a:xfrm>
            <a:off x="0" y="370205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proton: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46906" name="AutoShape 474"/>
          <p:cNvSpPr>
            <a:spLocks noChangeArrowheads="1"/>
          </p:cNvSpPr>
          <p:nvPr/>
        </p:nvSpPr>
        <p:spPr bwMode="auto">
          <a:xfrm>
            <a:off x="5076825" y="260350"/>
            <a:ext cx="1655763" cy="609600"/>
          </a:xfrm>
          <a:prstGeom prst="wedgeRoundRectCallout">
            <a:avLst>
              <a:gd name="adj1" fmla="val 3787"/>
              <a:gd name="adj2" fmla="val 554426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FF00"/>
                </a:solidFill>
              </a:rPr>
              <a:t>up-quark</a:t>
            </a:r>
            <a:endParaRPr lang="nl-NL" altLang="nl-NL" sz="2400" b="1">
              <a:solidFill>
                <a:srgbClr val="FFFF00"/>
              </a:solidFill>
            </a:endParaRPr>
          </a:p>
        </p:txBody>
      </p:sp>
      <p:sp>
        <p:nvSpPr>
          <p:cNvPr id="146907" name="AutoShape 475"/>
          <p:cNvSpPr>
            <a:spLocks noChangeArrowheads="1"/>
          </p:cNvSpPr>
          <p:nvPr/>
        </p:nvSpPr>
        <p:spPr bwMode="auto">
          <a:xfrm>
            <a:off x="6877050" y="908050"/>
            <a:ext cx="1981200" cy="609600"/>
          </a:xfrm>
          <a:prstGeom prst="wedgeRoundRectCallout">
            <a:avLst>
              <a:gd name="adj1" fmla="val -85014"/>
              <a:gd name="adj2" fmla="val 476565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9933"/>
                </a:solidFill>
              </a:rPr>
              <a:t>down-quark</a:t>
            </a:r>
            <a:endParaRPr lang="nl-NL" altLang="nl-NL" sz="2400" b="1">
              <a:solidFill>
                <a:srgbClr val="339933"/>
              </a:solidFill>
            </a:endParaRPr>
          </a:p>
        </p:txBody>
      </p:sp>
      <p:sp>
        <p:nvSpPr>
          <p:cNvPr id="146910" name="Text Box 478"/>
          <p:cNvSpPr txBox="1">
            <a:spLocks noChangeArrowheads="1"/>
          </p:cNvSpPr>
          <p:nvPr/>
        </p:nvSpPr>
        <p:spPr bwMode="auto">
          <a:xfrm>
            <a:off x="0" y="1787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down-quark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spin ½ en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lading –1/3.e</a:t>
            </a:r>
            <a:r>
              <a:rPr lang="en-US" altLang="nl-NL" sz="2400">
                <a:solidFill>
                  <a:srgbClr val="00CC99"/>
                </a:solidFill>
              </a:rPr>
              <a:t> </a:t>
            </a:r>
            <a:endParaRPr lang="nl-NL" altLang="nl-NL" sz="2400">
              <a:solidFill>
                <a:srgbClr val="00CC99"/>
              </a:solidFill>
            </a:endParaRPr>
          </a:p>
        </p:txBody>
      </p:sp>
      <p:sp>
        <p:nvSpPr>
          <p:cNvPr id="146911" name="Text Box 479"/>
          <p:cNvSpPr txBox="1">
            <a:spLocks noChangeArrowheads="1"/>
          </p:cNvSpPr>
          <p:nvPr/>
        </p:nvSpPr>
        <p:spPr bwMode="auto">
          <a:xfrm>
            <a:off x="0" y="462438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spin: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46912" name="Text Box 480"/>
          <p:cNvSpPr txBox="1">
            <a:spLocks noChangeArrowheads="1"/>
          </p:cNvSpPr>
          <p:nvPr/>
        </p:nvSpPr>
        <p:spPr bwMode="auto">
          <a:xfrm>
            <a:off x="1114425" y="4638675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½ + ½ - ½ = ½</a:t>
            </a:r>
            <a:endParaRPr lang="nl-NL" altLang="nl-NL" sz="28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6913" name="Text Box 481"/>
          <p:cNvSpPr txBox="1">
            <a:spLocks noChangeArrowheads="1"/>
          </p:cNvSpPr>
          <p:nvPr/>
        </p:nvSpPr>
        <p:spPr bwMode="auto">
          <a:xfrm>
            <a:off x="107950" y="578961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lading: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46914" name="Text Box 482"/>
          <p:cNvSpPr txBox="1">
            <a:spLocks noChangeArrowheads="1"/>
          </p:cNvSpPr>
          <p:nvPr/>
        </p:nvSpPr>
        <p:spPr bwMode="auto">
          <a:xfrm>
            <a:off x="1222375" y="58039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2/3e - 1/3e –1/3e = 0</a:t>
            </a:r>
            <a:endParaRPr lang="nl-NL" altLang="nl-NL" sz="2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46915" name="Text Box 483"/>
          <p:cNvSpPr txBox="1">
            <a:spLocks noChangeArrowheads="1"/>
          </p:cNvSpPr>
          <p:nvPr/>
        </p:nvSpPr>
        <p:spPr bwMode="auto">
          <a:xfrm>
            <a:off x="107950" y="5357813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neutron: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46916" name="Text Box 484"/>
          <p:cNvSpPr txBox="1">
            <a:spLocks noChangeArrowheads="1"/>
          </p:cNvSpPr>
          <p:nvPr/>
        </p:nvSpPr>
        <p:spPr bwMode="auto">
          <a:xfrm>
            <a:off x="107950" y="628015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spin: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46917" name="Text Box 485"/>
          <p:cNvSpPr txBox="1">
            <a:spLocks noChangeArrowheads="1"/>
          </p:cNvSpPr>
          <p:nvPr/>
        </p:nvSpPr>
        <p:spPr bwMode="auto">
          <a:xfrm>
            <a:off x="1222375" y="6294438"/>
            <a:ext cx="304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½ + ½ - ½ = ½</a:t>
            </a:r>
            <a:endParaRPr lang="nl-NL" altLang="nl-NL" sz="28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090679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6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6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6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69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69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4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4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4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4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4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4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4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4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4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4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631" grpId="0" autoUpdateAnimBg="0"/>
      <p:bldP spid="146630" grpId="0" autoUpdateAnimBg="0"/>
      <p:bldP spid="146757" grpId="0" autoUpdateAnimBg="0"/>
      <p:bldP spid="146758" grpId="0" autoUpdateAnimBg="0"/>
      <p:bldP spid="146759" grpId="0" autoUpdateAnimBg="0"/>
      <p:bldP spid="146797" grpId="0" autoUpdateAnimBg="0"/>
      <p:bldP spid="146902" grpId="0" autoUpdateAnimBg="0"/>
      <p:bldP spid="146903" grpId="0" autoUpdateAnimBg="0"/>
      <p:bldP spid="146905" grpId="0" autoUpdateAnimBg="0"/>
      <p:bldP spid="146906" grpId="0" animBg="1"/>
      <p:bldP spid="146907" grpId="0" animBg="1"/>
      <p:bldP spid="146910" grpId="0" autoUpdateAnimBg="0"/>
      <p:bldP spid="146911" grpId="0" autoUpdateAnimBg="0"/>
      <p:bldP spid="146912" grpId="0" autoUpdateAnimBg="0"/>
      <p:bldP spid="146913" grpId="0" autoUpdateAnimBg="0"/>
      <p:bldP spid="146914" grpId="0" autoUpdateAnimBg="0"/>
      <p:bldP spid="146915" grpId="0" autoUpdateAnimBg="0"/>
      <p:bldP spid="146916" grpId="0" autoUpdateAnimBg="0"/>
      <p:bldP spid="1469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  <a:ln/>
        </p:spPr>
        <p:txBody>
          <a:bodyPr/>
          <a:lstStyle/>
          <a:p>
            <a:pPr algn="l"/>
            <a:r>
              <a:rPr lang="en-US" altLang="nl-NL" sz="2400" b="1">
                <a:solidFill>
                  <a:srgbClr val="FF3300"/>
                </a:solidFill>
              </a:rPr>
              <a:t>Historie: </a:t>
            </a:r>
            <a:r>
              <a:rPr lang="nl-NL" altLang="nl-NL" sz="2400" b="1">
                <a:solidFill>
                  <a:srgbClr val="FF3300"/>
                </a:solidFill>
              </a:rPr>
              <a:t/>
            </a:r>
            <a:br>
              <a:rPr lang="nl-NL" altLang="nl-NL" sz="2400" b="1">
                <a:solidFill>
                  <a:srgbClr val="FF3300"/>
                </a:solidFill>
              </a:rPr>
            </a:br>
            <a:endParaRPr lang="nl-NL" altLang="nl-NL" sz="2400" b="1">
              <a:solidFill>
                <a:srgbClr val="FF3300"/>
              </a:solidFill>
            </a:endParaRPr>
          </a:p>
        </p:txBody>
      </p:sp>
      <p:grpSp>
        <p:nvGrpSpPr>
          <p:cNvPr id="147807" name="Group 351"/>
          <p:cNvGrpSpPr>
            <a:grpSpLocks/>
          </p:cNvGrpSpPr>
          <p:nvPr/>
        </p:nvGrpSpPr>
        <p:grpSpPr bwMode="auto">
          <a:xfrm>
            <a:off x="296863" y="2565400"/>
            <a:ext cx="8675687" cy="533400"/>
            <a:chOff x="295" y="1616"/>
            <a:chExt cx="6553" cy="336"/>
          </a:xfrm>
        </p:grpSpPr>
        <p:grpSp>
          <p:nvGrpSpPr>
            <p:cNvPr id="147648" name="Group 192"/>
            <p:cNvGrpSpPr>
              <a:grpSpLocks/>
            </p:cNvGrpSpPr>
            <p:nvPr/>
          </p:nvGrpSpPr>
          <p:grpSpPr bwMode="auto">
            <a:xfrm>
              <a:off x="295" y="1616"/>
              <a:ext cx="5035" cy="336"/>
              <a:chOff x="567" y="1688"/>
              <a:chExt cx="4082" cy="336"/>
            </a:xfrm>
          </p:grpSpPr>
          <p:grpSp>
            <p:nvGrpSpPr>
              <p:cNvPr id="147569" name="Group 113"/>
              <p:cNvGrpSpPr>
                <a:grpSpLocks/>
              </p:cNvGrpSpPr>
              <p:nvPr/>
            </p:nvGrpSpPr>
            <p:grpSpPr bwMode="auto">
              <a:xfrm>
                <a:off x="567" y="1688"/>
                <a:ext cx="2041" cy="336"/>
                <a:chOff x="567" y="1688"/>
                <a:chExt cx="4309" cy="336"/>
              </a:xfrm>
            </p:grpSpPr>
            <p:grpSp>
              <p:nvGrpSpPr>
                <p:cNvPr id="147505" name="Group 49"/>
                <p:cNvGrpSpPr>
                  <a:grpSpLocks/>
                </p:cNvGrpSpPr>
                <p:nvPr/>
              </p:nvGrpSpPr>
              <p:grpSpPr bwMode="auto">
                <a:xfrm>
                  <a:off x="567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493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487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483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484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485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486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488" name="Group 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489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490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491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492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49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49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506" name="Group 50"/>
                <p:cNvGrpSpPr>
                  <a:grpSpLocks/>
                </p:cNvGrpSpPr>
                <p:nvPr/>
              </p:nvGrpSpPr>
              <p:grpSpPr bwMode="auto">
                <a:xfrm>
                  <a:off x="2290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50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508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09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10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11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12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513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14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15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16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17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518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1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520" name="Group 64"/>
                <p:cNvGrpSpPr>
                  <a:grpSpLocks/>
                </p:cNvGrpSpPr>
                <p:nvPr/>
              </p:nvGrpSpPr>
              <p:grpSpPr bwMode="auto">
                <a:xfrm>
                  <a:off x="3152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521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522" name="Group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23" name="Rectangle 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24" name="Rectangle 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25" name="Rectangl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26" name="Rectangl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527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28" name="Rectangle 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29" name="Rectangle 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30" name="Rectangle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31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53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33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534" name="Group 78"/>
                <p:cNvGrpSpPr>
                  <a:grpSpLocks/>
                </p:cNvGrpSpPr>
                <p:nvPr/>
              </p:nvGrpSpPr>
              <p:grpSpPr bwMode="auto">
                <a:xfrm>
                  <a:off x="4014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535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536" name="Group 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37" name="Rectangle 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38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39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40" name="Rectangle 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541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42" name="Rectangle 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43" name="Rectangle 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44" name="Rectangle 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45" name="Rectangle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54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47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548" name="Group 92"/>
                <p:cNvGrpSpPr>
                  <a:grpSpLocks/>
                </p:cNvGrpSpPr>
                <p:nvPr/>
              </p:nvGrpSpPr>
              <p:grpSpPr bwMode="auto">
                <a:xfrm>
                  <a:off x="1429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549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550" name="Group 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51" name="Rectangle 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52" name="Rectangle 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53" name="Rectangle 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54" name="Rectangle 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555" name="Group 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56" name="Rectangle 1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57" name="Rectangle 1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58" name="Rectangle 1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59" name="Rectangle 1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560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6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568" name="Group 112"/>
                <p:cNvGrpSpPr>
                  <a:grpSpLocks/>
                </p:cNvGrpSpPr>
                <p:nvPr/>
              </p:nvGrpSpPr>
              <p:grpSpPr bwMode="auto">
                <a:xfrm>
                  <a:off x="567" y="1688"/>
                  <a:ext cx="4309" cy="336"/>
                  <a:chOff x="567" y="1688"/>
                  <a:chExt cx="4309" cy="336"/>
                </a:xfrm>
              </p:grpSpPr>
              <p:sp>
                <p:nvSpPr>
                  <p:cNvPr id="147562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567" y="1706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63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1706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64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2290" y="1698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65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3152" y="1706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66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14" y="1706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67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1688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47570" name="Group 114"/>
              <p:cNvGrpSpPr>
                <a:grpSpLocks/>
              </p:cNvGrpSpPr>
              <p:nvPr/>
            </p:nvGrpSpPr>
            <p:grpSpPr bwMode="auto">
              <a:xfrm>
                <a:off x="2608" y="1688"/>
                <a:ext cx="2041" cy="336"/>
                <a:chOff x="567" y="1688"/>
                <a:chExt cx="4309" cy="336"/>
              </a:xfrm>
            </p:grpSpPr>
            <p:grpSp>
              <p:nvGrpSpPr>
                <p:cNvPr id="147571" name="Group 115"/>
                <p:cNvGrpSpPr>
                  <a:grpSpLocks/>
                </p:cNvGrpSpPr>
                <p:nvPr/>
              </p:nvGrpSpPr>
              <p:grpSpPr bwMode="auto">
                <a:xfrm>
                  <a:off x="567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572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573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74" name="Rectangle 1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75" name="Rectangl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76" name="Rectangle 1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77" name="Rectangle 1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578" name="Group 1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79" name="Rectangle 1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80" name="Rectangle 1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81" name="Rectangle 1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82" name="Rectangle 1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583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84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585" name="Group 129"/>
                <p:cNvGrpSpPr>
                  <a:grpSpLocks/>
                </p:cNvGrpSpPr>
                <p:nvPr/>
              </p:nvGrpSpPr>
              <p:grpSpPr bwMode="auto">
                <a:xfrm>
                  <a:off x="2290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586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587" name="Group 1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88" name="Rectangle 1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89" name="Rectangle 1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90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91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592" name="Group 1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593" name="Rectangle 1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94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95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596" name="Rectangle 1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597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598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599" name="Group 143"/>
                <p:cNvGrpSpPr>
                  <a:grpSpLocks/>
                </p:cNvGrpSpPr>
                <p:nvPr/>
              </p:nvGrpSpPr>
              <p:grpSpPr bwMode="auto">
                <a:xfrm>
                  <a:off x="3152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600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601" name="Group 1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602" name="Rectangle 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03" name="Rectangle 1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04" name="Rectangle 1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05" name="Rectangle 1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606" name="Group 1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607" name="Rectangle 1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08" name="Rectangle 1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09" name="Rectangle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10" name="Rectangle 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611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612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613" name="Group 157"/>
                <p:cNvGrpSpPr>
                  <a:grpSpLocks/>
                </p:cNvGrpSpPr>
                <p:nvPr/>
              </p:nvGrpSpPr>
              <p:grpSpPr bwMode="auto">
                <a:xfrm>
                  <a:off x="4014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614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615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616" name="Rectangle 1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17" name="Rectangle 1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18" name="Rectangle 1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19" name="Rectangle 1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620" name="Group 1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621" name="Rectangle 1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22" name="Rectangle 1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23" name="Rectangle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24" name="Rectangle 1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625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626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627" name="Group 171"/>
                <p:cNvGrpSpPr>
                  <a:grpSpLocks/>
                </p:cNvGrpSpPr>
                <p:nvPr/>
              </p:nvGrpSpPr>
              <p:grpSpPr bwMode="auto">
                <a:xfrm>
                  <a:off x="1429" y="1706"/>
                  <a:ext cx="862" cy="182"/>
                  <a:chOff x="567" y="1706"/>
                  <a:chExt cx="2429" cy="181"/>
                </a:xfrm>
              </p:grpSpPr>
              <p:grpSp>
                <p:nvGrpSpPr>
                  <p:cNvPr id="147628" name="Group 172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1945" cy="181"/>
                    <a:chOff x="567" y="1706"/>
                    <a:chExt cx="1945" cy="181"/>
                  </a:xfrm>
                </p:grpSpPr>
                <p:grpSp>
                  <p:nvGrpSpPr>
                    <p:cNvPr id="147629" name="Group 1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630" name="Rectangle 1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31" name="Rectangle 1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32" name="Rectangle 1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33" name="Rectangle 1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7634" name="Group 1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7" y="1706"/>
                      <a:ext cx="975" cy="181"/>
                      <a:chOff x="1728" y="1026"/>
                      <a:chExt cx="2308" cy="576"/>
                    </a:xfrm>
                  </p:grpSpPr>
                  <p:sp>
                    <p:nvSpPr>
                      <p:cNvPr id="147635" name="Rectangle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36" name="Rectangle 1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0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37" name="Rectangle 1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8" y="1026"/>
                        <a:ext cx="576" cy="5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47638" name="Rectangle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1026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47639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1706"/>
                    <a:ext cx="243" cy="181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640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706"/>
                    <a:ext cx="243" cy="18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7641" name="Group 185"/>
                <p:cNvGrpSpPr>
                  <a:grpSpLocks/>
                </p:cNvGrpSpPr>
                <p:nvPr/>
              </p:nvGrpSpPr>
              <p:grpSpPr bwMode="auto">
                <a:xfrm>
                  <a:off x="567" y="1688"/>
                  <a:ext cx="4309" cy="336"/>
                  <a:chOff x="567" y="1688"/>
                  <a:chExt cx="4309" cy="336"/>
                </a:xfrm>
              </p:grpSpPr>
              <p:sp>
                <p:nvSpPr>
                  <p:cNvPr id="147642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567" y="1706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643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1706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644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290" y="1698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645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52" y="1706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646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4014" y="1706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647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1688"/>
                    <a:ext cx="0" cy="31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47806" name="Group 350"/>
            <p:cNvGrpSpPr>
              <a:grpSpLocks/>
            </p:cNvGrpSpPr>
            <p:nvPr/>
          </p:nvGrpSpPr>
          <p:grpSpPr bwMode="auto">
            <a:xfrm>
              <a:off x="5337" y="1625"/>
              <a:ext cx="1511" cy="326"/>
              <a:chOff x="295" y="2624"/>
              <a:chExt cx="1511" cy="326"/>
            </a:xfrm>
          </p:grpSpPr>
          <p:grpSp>
            <p:nvGrpSpPr>
              <p:cNvPr id="147651" name="Group 195"/>
              <p:cNvGrpSpPr>
                <a:grpSpLocks/>
              </p:cNvGrpSpPr>
              <p:nvPr/>
            </p:nvGrpSpPr>
            <p:grpSpPr bwMode="auto">
              <a:xfrm>
                <a:off x="295" y="2632"/>
                <a:ext cx="504" cy="182"/>
                <a:chOff x="567" y="1706"/>
                <a:chExt cx="2429" cy="181"/>
              </a:xfrm>
            </p:grpSpPr>
            <p:grpSp>
              <p:nvGrpSpPr>
                <p:cNvPr id="147652" name="Group 196"/>
                <p:cNvGrpSpPr>
                  <a:grpSpLocks/>
                </p:cNvGrpSpPr>
                <p:nvPr/>
              </p:nvGrpSpPr>
              <p:grpSpPr bwMode="auto">
                <a:xfrm>
                  <a:off x="567" y="1706"/>
                  <a:ext cx="1945" cy="181"/>
                  <a:chOff x="567" y="1706"/>
                  <a:chExt cx="1945" cy="181"/>
                </a:xfrm>
              </p:grpSpPr>
              <p:grpSp>
                <p:nvGrpSpPr>
                  <p:cNvPr id="147653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975" cy="181"/>
                    <a:chOff x="1728" y="1026"/>
                    <a:chExt cx="2308" cy="576"/>
                  </a:xfrm>
                </p:grpSpPr>
                <p:sp>
                  <p:nvSpPr>
                    <p:cNvPr id="147654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55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0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56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57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47658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1537" y="1706"/>
                    <a:ext cx="975" cy="181"/>
                    <a:chOff x="1728" y="1026"/>
                    <a:chExt cx="2308" cy="576"/>
                  </a:xfrm>
                </p:grpSpPr>
                <p:sp>
                  <p:nvSpPr>
                    <p:cNvPr id="147659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60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0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61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62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47663" name="Rectangle 207"/>
                <p:cNvSpPr>
                  <a:spLocks noChangeArrowheads="1"/>
                </p:cNvSpPr>
                <p:nvPr/>
              </p:nvSpPr>
              <p:spPr bwMode="auto">
                <a:xfrm>
                  <a:off x="2508" y="1706"/>
                  <a:ext cx="243" cy="181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7664" name="Rectangle 208"/>
                <p:cNvSpPr>
                  <a:spLocks noChangeArrowheads="1"/>
                </p:cNvSpPr>
                <p:nvPr/>
              </p:nvSpPr>
              <p:spPr bwMode="auto">
                <a:xfrm>
                  <a:off x="2753" y="1706"/>
                  <a:ext cx="243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7665" name="Group 209"/>
              <p:cNvGrpSpPr>
                <a:grpSpLocks/>
              </p:cNvGrpSpPr>
              <p:nvPr/>
            </p:nvGrpSpPr>
            <p:grpSpPr bwMode="auto">
              <a:xfrm>
                <a:off x="1302" y="2632"/>
                <a:ext cx="504" cy="182"/>
                <a:chOff x="567" y="1706"/>
                <a:chExt cx="2429" cy="181"/>
              </a:xfrm>
            </p:grpSpPr>
            <p:grpSp>
              <p:nvGrpSpPr>
                <p:cNvPr id="147666" name="Group 210"/>
                <p:cNvGrpSpPr>
                  <a:grpSpLocks/>
                </p:cNvGrpSpPr>
                <p:nvPr/>
              </p:nvGrpSpPr>
              <p:grpSpPr bwMode="auto">
                <a:xfrm>
                  <a:off x="567" y="1706"/>
                  <a:ext cx="1945" cy="181"/>
                  <a:chOff x="567" y="1706"/>
                  <a:chExt cx="1945" cy="181"/>
                </a:xfrm>
              </p:grpSpPr>
              <p:grpSp>
                <p:nvGrpSpPr>
                  <p:cNvPr id="147667" name="Group 211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975" cy="181"/>
                    <a:chOff x="1728" y="1026"/>
                    <a:chExt cx="2308" cy="576"/>
                  </a:xfrm>
                </p:grpSpPr>
                <p:sp>
                  <p:nvSpPr>
                    <p:cNvPr id="147668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69" name="Rectangle 2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0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70" name="Rectangle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71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47672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1537" y="1706"/>
                    <a:ext cx="975" cy="181"/>
                    <a:chOff x="1728" y="1026"/>
                    <a:chExt cx="2308" cy="576"/>
                  </a:xfrm>
                </p:grpSpPr>
                <p:sp>
                  <p:nvSpPr>
                    <p:cNvPr id="147673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74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0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75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676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47677" name="Rectangle 221"/>
                <p:cNvSpPr>
                  <a:spLocks noChangeArrowheads="1"/>
                </p:cNvSpPr>
                <p:nvPr/>
              </p:nvSpPr>
              <p:spPr bwMode="auto">
                <a:xfrm>
                  <a:off x="2508" y="1706"/>
                  <a:ext cx="243" cy="181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7678" name="Rectangle 222"/>
                <p:cNvSpPr>
                  <a:spLocks noChangeArrowheads="1"/>
                </p:cNvSpPr>
                <p:nvPr/>
              </p:nvSpPr>
              <p:spPr bwMode="auto">
                <a:xfrm>
                  <a:off x="2753" y="1706"/>
                  <a:ext cx="243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7707" name="Group 251"/>
              <p:cNvGrpSpPr>
                <a:grpSpLocks/>
              </p:cNvGrpSpPr>
              <p:nvPr/>
            </p:nvGrpSpPr>
            <p:grpSpPr bwMode="auto">
              <a:xfrm>
                <a:off x="799" y="2632"/>
                <a:ext cx="503" cy="182"/>
                <a:chOff x="567" y="1706"/>
                <a:chExt cx="2429" cy="181"/>
              </a:xfrm>
            </p:grpSpPr>
            <p:grpSp>
              <p:nvGrpSpPr>
                <p:cNvPr id="147708" name="Group 252"/>
                <p:cNvGrpSpPr>
                  <a:grpSpLocks/>
                </p:cNvGrpSpPr>
                <p:nvPr/>
              </p:nvGrpSpPr>
              <p:grpSpPr bwMode="auto">
                <a:xfrm>
                  <a:off x="567" y="1706"/>
                  <a:ext cx="1945" cy="181"/>
                  <a:chOff x="567" y="1706"/>
                  <a:chExt cx="1945" cy="181"/>
                </a:xfrm>
              </p:grpSpPr>
              <p:grpSp>
                <p:nvGrpSpPr>
                  <p:cNvPr id="147709" name="Group 253"/>
                  <p:cNvGrpSpPr>
                    <a:grpSpLocks/>
                  </p:cNvGrpSpPr>
                  <p:nvPr/>
                </p:nvGrpSpPr>
                <p:grpSpPr bwMode="auto">
                  <a:xfrm>
                    <a:off x="567" y="1706"/>
                    <a:ext cx="975" cy="181"/>
                    <a:chOff x="1728" y="1026"/>
                    <a:chExt cx="2308" cy="576"/>
                  </a:xfrm>
                </p:grpSpPr>
                <p:sp>
                  <p:nvSpPr>
                    <p:cNvPr id="147710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711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0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712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713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47714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1537" y="1706"/>
                    <a:ext cx="975" cy="181"/>
                    <a:chOff x="1728" y="1026"/>
                    <a:chExt cx="2308" cy="576"/>
                  </a:xfrm>
                </p:grpSpPr>
                <p:sp>
                  <p:nvSpPr>
                    <p:cNvPr id="147715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716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0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717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1026"/>
                      <a:ext cx="576" cy="5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7718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026"/>
                      <a:ext cx="576" cy="576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47719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8" y="1706"/>
                  <a:ext cx="243" cy="181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7720" name="Rectangle 264"/>
                <p:cNvSpPr>
                  <a:spLocks noChangeArrowheads="1"/>
                </p:cNvSpPr>
                <p:nvPr/>
              </p:nvSpPr>
              <p:spPr bwMode="auto">
                <a:xfrm>
                  <a:off x="2753" y="1706"/>
                  <a:ext cx="243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47723" name="Line 267"/>
              <p:cNvSpPr>
                <a:spLocks noChangeShapeType="1"/>
              </p:cNvSpPr>
              <p:nvPr/>
            </p:nvSpPr>
            <p:spPr bwMode="auto">
              <a:xfrm>
                <a:off x="799" y="2632"/>
                <a:ext cx="0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7724" name="Line 268"/>
              <p:cNvSpPr>
                <a:spLocks noChangeShapeType="1"/>
              </p:cNvSpPr>
              <p:nvPr/>
            </p:nvSpPr>
            <p:spPr bwMode="auto">
              <a:xfrm>
                <a:off x="1302" y="2624"/>
                <a:ext cx="0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7725" name="Line 269"/>
              <p:cNvSpPr>
                <a:spLocks noChangeShapeType="1"/>
              </p:cNvSpPr>
              <p:nvPr/>
            </p:nvSpPr>
            <p:spPr bwMode="auto">
              <a:xfrm>
                <a:off x="1806" y="2632"/>
                <a:ext cx="0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7808" name="Text Box 352"/>
          <p:cNvSpPr txBox="1">
            <a:spLocks noChangeArrowheads="1"/>
          </p:cNvSpPr>
          <p:nvPr/>
        </p:nvSpPr>
        <p:spPr bwMode="auto">
          <a:xfrm>
            <a:off x="684213" y="2205038"/>
            <a:ext cx="820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b="1">
                <a:solidFill>
                  <a:srgbClr val="FF3300"/>
                </a:solidFill>
              </a:rPr>
              <a:t>1900</a:t>
            </a:r>
            <a:r>
              <a:rPr lang="en-US" altLang="nl-NL" b="1">
                <a:solidFill>
                  <a:srgbClr val="000000"/>
                </a:solidFill>
              </a:rPr>
              <a:t>    ‘10       ‘20     ‘30        ‘40     1950    ‘60      ‘70      ‘80      ‘90      </a:t>
            </a:r>
            <a:r>
              <a:rPr lang="en-US" altLang="nl-NL" b="1">
                <a:solidFill>
                  <a:srgbClr val="FF3300"/>
                </a:solidFill>
              </a:rPr>
              <a:t>2000</a:t>
            </a:r>
            <a:r>
              <a:rPr lang="en-US" altLang="nl-NL" b="1">
                <a:solidFill>
                  <a:srgbClr val="000000"/>
                </a:solidFill>
              </a:rPr>
              <a:t>     ‘10</a:t>
            </a:r>
            <a:endParaRPr lang="nl-NL" altLang="nl-NL" b="1">
              <a:solidFill>
                <a:srgbClr val="000000"/>
              </a:solidFill>
            </a:endParaRPr>
          </a:p>
        </p:txBody>
      </p:sp>
      <p:sp>
        <p:nvSpPr>
          <p:cNvPr id="147810" name="Text Box 354"/>
          <p:cNvSpPr txBox="1">
            <a:spLocks noChangeArrowheads="1"/>
          </p:cNvSpPr>
          <p:nvPr/>
        </p:nvSpPr>
        <p:spPr bwMode="auto">
          <a:xfrm>
            <a:off x="755650" y="32845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</a:rPr>
              <a:t>e</a:t>
            </a:r>
            <a:r>
              <a:rPr lang="en-US" altLang="nl-NL" sz="2400" b="1" baseline="30000">
                <a:solidFill>
                  <a:srgbClr val="3333CC"/>
                </a:solidFill>
              </a:rPr>
              <a:t>-</a:t>
            </a:r>
            <a:endParaRPr lang="nl-NL" altLang="nl-NL" sz="2400" b="1" baseline="30000">
              <a:solidFill>
                <a:srgbClr val="3333CC"/>
              </a:solidFill>
            </a:endParaRPr>
          </a:p>
        </p:txBody>
      </p:sp>
      <p:sp>
        <p:nvSpPr>
          <p:cNvPr id="147813" name="Line 357"/>
          <p:cNvSpPr>
            <a:spLocks noChangeShapeType="1"/>
          </p:cNvSpPr>
          <p:nvPr/>
        </p:nvSpPr>
        <p:spPr bwMode="auto">
          <a:xfrm flipV="1">
            <a:off x="900113" y="2924175"/>
            <a:ext cx="0" cy="4333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14" name="Text Box 358"/>
          <p:cNvSpPr txBox="1">
            <a:spLocks noChangeArrowheads="1"/>
          </p:cNvSpPr>
          <p:nvPr/>
        </p:nvSpPr>
        <p:spPr bwMode="auto">
          <a:xfrm>
            <a:off x="2036763" y="32845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p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47815" name="Line 359"/>
          <p:cNvSpPr>
            <a:spLocks noChangeShapeType="1"/>
          </p:cNvSpPr>
          <p:nvPr/>
        </p:nvSpPr>
        <p:spPr bwMode="auto">
          <a:xfrm flipV="1">
            <a:off x="2181225" y="2909888"/>
            <a:ext cx="0" cy="4333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16" name="Line 360"/>
          <p:cNvSpPr>
            <a:spLocks noChangeShapeType="1"/>
          </p:cNvSpPr>
          <p:nvPr/>
        </p:nvSpPr>
        <p:spPr bwMode="auto">
          <a:xfrm flipV="1">
            <a:off x="3030538" y="2924175"/>
            <a:ext cx="0" cy="4333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17" name="Line 361"/>
          <p:cNvSpPr>
            <a:spLocks noChangeShapeType="1"/>
          </p:cNvSpPr>
          <p:nvPr/>
        </p:nvSpPr>
        <p:spPr bwMode="auto">
          <a:xfrm flipV="1">
            <a:off x="3132138" y="2924175"/>
            <a:ext cx="0" cy="4333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18" name="Line 362"/>
          <p:cNvSpPr>
            <a:spLocks noChangeShapeType="1"/>
          </p:cNvSpPr>
          <p:nvPr/>
        </p:nvSpPr>
        <p:spPr bwMode="auto">
          <a:xfrm flipV="1">
            <a:off x="3492500" y="2924175"/>
            <a:ext cx="0" cy="4333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19" name="Line 363"/>
          <p:cNvSpPr>
            <a:spLocks noChangeShapeType="1"/>
          </p:cNvSpPr>
          <p:nvPr/>
        </p:nvSpPr>
        <p:spPr bwMode="auto">
          <a:xfrm flipV="1">
            <a:off x="4110038" y="2924175"/>
            <a:ext cx="0" cy="4333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21" name="Text Box 365"/>
          <p:cNvSpPr txBox="1">
            <a:spLocks noChangeArrowheads="1"/>
          </p:cNvSpPr>
          <p:nvPr/>
        </p:nvSpPr>
        <p:spPr bwMode="auto">
          <a:xfrm>
            <a:off x="2828925" y="32988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</a:rPr>
              <a:t>n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47823" name="Text Box 367"/>
          <p:cNvSpPr txBox="1">
            <a:spLocks noChangeArrowheads="1"/>
          </p:cNvSpPr>
          <p:nvPr/>
        </p:nvSpPr>
        <p:spPr bwMode="auto">
          <a:xfrm>
            <a:off x="2987675" y="328771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</a:rPr>
              <a:t>e</a:t>
            </a:r>
            <a:r>
              <a:rPr lang="en-US" altLang="nl-NL" sz="2400" b="1" baseline="30000">
                <a:solidFill>
                  <a:srgbClr val="3333CC"/>
                </a:solidFill>
              </a:rPr>
              <a:t>+</a:t>
            </a:r>
            <a:endParaRPr lang="nl-NL" altLang="nl-NL" sz="2400" b="1" baseline="30000">
              <a:solidFill>
                <a:srgbClr val="3333CC"/>
              </a:solidFill>
            </a:endParaRPr>
          </a:p>
        </p:txBody>
      </p:sp>
      <p:sp>
        <p:nvSpPr>
          <p:cNvPr id="147824" name="Text Box 368"/>
          <p:cNvSpPr txBox="1">
            <a:spLocks noChangeArrowheads="1"/>
          </p:cNvSpPr>
          <p:nvPr/>
        </p:nvSpPr>
        <p:spPr bwMode="auto">
          <a:xfrm>
            <a:off x="3333750" y="328453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latin typeface="Symbol" pitchFamily="18" charset="2"/>
              </a:rPr>
              <a:t>m</a:t>
            </a:r>
            <a:r>
              <a:rPr lang="en-US" altLang="nl-NL" sz="2400" b="1" baseline="30000">
                <a:solidFill>
                  <a:srgbClr val="3333CC"/>
                </a:solidFill>
                <a:cs typeface="Times New Roman" pitchFamily="18" charset="0"/>
              </a:rPr>
              <a:t>±</a:t>
            </a:r>
          </a:p>
        </p:txBody>
      </p:sp>
      <p:sp>
        <p:nvSpPr>
          <p:cNvPr id="147825" name="Text Box 369"/>
          <p:cNvSpPr txBox="1">
            <a:spLocks noChangeArrowheads="1"/>
          </p:cNvSpPr>
          <p:nvPr/>
        </p:nvSpPr>
        <p:spPr bwMode="auto">
          <a:xfrm>
            <a:off x="3806825" y="327818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latin typeface="Symbol" pitchFamily="18" charset="2"/>
              </a:rPr>
              <a:t>p</a:t>
            </a:r>
            <a:r>
              <a:rPr lang="en-US" altLang="nl-NL" sz="2400" b="1" baseline="30000">
                <a:solidFill>
                  <a:srgbClr val="FF3300"/>
                </a:solidFill>
                <a:cs typeface="Times New Roman" pitchFamily="18" charset="0"/>
              </a:rPr>
              <a:t>±</a:t>
            </a:r>
          </a:p>
        </p:txBody>
      </p:sp>
      <p:sp>
        <p:nvSpPr>
          <p:cNvPr id="147826" name="Text Box 370"/>
          <p:cNvSpPr txBox="1">
            <a:spLocks noChangeArrowheads="1"/>
          </p:cNvSpPr>
          <p:nvPr/>
        </p:nvSpPr>
        <p:spPr bwMode="auto">
          <a:xfrm>
            <a:off x="4095750" y="3289300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</a:rPr>
              <a:t>K</a:t>
            </a:r>
            <a:r>
              <a:rPr lang="en-US" altLang="nl-NL" sz="2400" b="1" baseline="30000">
                <a:solidFill>
                  <a:srgbClr val="FF3300"/>
                </a:solidFill>
                <a:cs typeface="Times New Roman" pitchFamily="18" charset="0"/>
              </a:rPr>
              <a:t>±</a:t>
            </a:r>
          </a:p>
        </p:txBody>
      </p:sp>
      <p:sp>
        <p:nvSpPr>
          <p:cNvPr id="147833" name="Line 377"/>
          <p:cNvSpPr>
            <a:spLocks noChangeShapeType="1"/>
          </p:cNvSpPr>
          <p:nvPr/>
        </p:nvSpPr>
        <p:spPr bwMode="auto">
          <a:xfrm flipV="1">
            <a:off x="4241800" y="2938463"/>
            <a:ext cx="0" cy="4333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36" name="AutoShape 380"/>
          <p:cNvSpPr>
            <a:spLocks noChangeArrowheads="1"/>
          </p:cNvSpPr>
          <p:nvPr/>
        </p:nvSpPr>
        <p:spPr bwMode="auto">
          <a:xfrm>
            <a:off x="3492500" y="4508500"/>
            <a:ext cx="1008063" cy="1296988"/>
          </a:xfrm>
          <a:prstGeom prst="wedgeRectCallout">
            <a:avLst>
              <a:gd name="adj1" fmla="val 46065"/>
              <a:gd name="adj2" fmla="val -163343"/>
            </a:avLst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latin typeface="Symbol" pitchFamily="18" charset="2"/>
              </a:rPr>
              <a:t>p</a:t>
            </a:r>
            <a:r>
              <a:rPr lang="en-US" altLang="nl-NL" sz="2400" b="1" baseline="30000">
                <a:solidFill>
                  <a:srgbClr val="FF3300"/>
                </a:solidFill>
              </a:rPr>
              <a:t>0</a:t>
            </a:r>
            <a:r>
              <a:rPr lang="en-US" altLang="nl-NL" sz="2400" b="1">
                <a:solidFill>
                  <a:srgbClr val="FF3300"/>
                </a:solidFill>
              </a:rPr>
              <a:t> </a:t>
            </a:r>
            <a:r>
              <a:rPr lang="en-US" altLang="nl-NL" sz="2400" b="1">
                <a:solidFill>
                  <a:srgbClr val="FF3300"/>
                </a:solidFill>
                <a:latin typeface="Symbol" pitchFamily="18" charset="2"/>
              </a:rPr>
              <a:t>K</a:t>
            </a:r>
            <a:r>
              <a:rPr lang="en-US" altLang="nl-NL" sz="2400" b="1" baseline="30000">
                <a:solidFill>
                  <a:srgbClr val="FF3300"/>
                </a:solidFill>
              </a:rPr>
              <a:t>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L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r>
              <a:rPr lang="en-US" altLang="nl-NL" sz="2400" b="1">
                <a:solidFill>
                  <a:srgbClr val="FF33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altLang="nl-NL" sz="2400" b="1" baseline="30000">
                <a:solidFill>
                  <a:srgbClr val="000000"/>
                </a:solidFill>
                <a:cs typeface="Times New Roman" pitchFamily="18" charset="0"/>
              </a:rPr>
              <a:t>±</a:t>
            </a:r>
            <a:r>
              <a:rPr lang="en-US" altLang="nl-NL" sz="2400" b="1">
                <a:solidFill>
                  <a:srgbClr val="0000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X</a:t>
            </a:r>
            <a:r>
              <a:rPr lang="en-US" altLang="nl-NL" sz="2400" b="1" baseline="30000">
                <a:solidFill>
                  <a:srgbClr val="000000"/>
                </a:solidFill>
              </a:rPr>
              <a:t>-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47837" name="AutoShape 381"/>
          <p:cNvSpPr>
            <a:spLocks noChangeArrowheads="1"/>
          </p:cNvSpPr>
          <p:nvPr/>
        </p:nvSpPr>
        <p:spPr bwMode="auto">
          <a:xfrm>
            <a:off x="4643438" y="4508500"/>
            <a:ext cx="1079500" cy="1296988"/>
          </a:xfrm>
          <a:prstGeom prst="wedgeRectCallout">
            <a:avLst>
              <a:gd name="adj1" fmla="val -35315"/>
              <a:gd name="adj2" fmla="val -165421"/>
            </a:avLst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 u="sng">
                <a:solidFill>
                  <a:srgbClr val="000000"/>
                </a:solidFill>
              </a:rPr>
              <a:t>p</a:t>
            </a:r>
            <a:r>
              <a:rPr lang="en-US" altLang="nl-NL" sz="2400" b="1">
                <a:solidFill>
                  <a:srgbClr val="FF3300"/>
                </a:solidFill>
              </a:rPr>
              <a:t> </a:t>
            </a:r>
            <a:r>
              <a:rPr lang="en-US" altLang="nl-NL" sz="2400" b="1">
                <a:solidFill>
                  <a:srgbClr val="3333CC"/>
                </a:solidFill>
                <a:latin typeface="Symbol" pitchFamily="18" charset="2"/>
              </a:rPr>
              <a:t>n</a:t>
            </a:r>
            <a:r>
              <a:rPr lang="en-US" altLang="nl-NL" sz="2400" b="1" baseline="-25000">
                <a:solidFill>
                  <a:srgbClr val="3333CC"/>
                </a:solidFill>
              </a:rPr>
              <a:t>e</a:t>
            </a:r>
            <a:r>
              <a:rPr lang="en-US" altLang="nl-NL" sz="2400">
                <a:solidFill>
                  <a:srgbClr val="3333CC"/>
                </a:solidFill>
              </a:rPr>
              <a:t> </a:t>
            </a:r>
            <a:r>
              <a:rPr lang="en-US" altLang="nl-NL" sz="2400" b="1">
                <a:solidFill>
                  <a:srgbClr val="3333CC"/>
                </a:solidFill>
                <a:latin typeface="Symbol" pitchFamily="18" charset="2"/>
              </a:rPr>
              <a:t>n</a:t>
            </a:r>
            <a:r>
              <a:rPr lang="en-US" altLang="nl-NL" sz="2400" b="1" baseline="-25000">
                <a:solidFill>
                  <a:srgbClr val="3333CC"/>
                </a:solidFill>
                <a:latin typeface="Symbol" pitchFamily="18" charset="2"/>
              </a:rPr>
              <a:t>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>
                <a:solidFill>
                  <a:srgbClr val="3333CC"/>
                </a:solidFill>
              </a:rPr>
              <a:t> </a:t>
            </a:r>
            <a:r>
              <a:rPr lang="en-US" altLang="nl-NL" sz="2400" u="sng">
                <a:solidFill>
                  <a:srgbClr val="000000"/>
                </a:solidFill>
              </a:rPr>
              <a:t>n</a:t>
            </a:r>
            <a:r>
              <a:rPr lang="en-US" altLang="nl-NL" sz="2400">
                <a:solidFill>
                  <a:srgbClr val="0000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r>
              <a:rPr lang="en-US" altLang="nl-NL" sz="2400" b="1">
                <a:solidFill>
                  <a:srgbClr val="FF3300"/>
                </a:solidFill>
              </a:rPr>
              <a:t> </a:t>
            </a:r>
            <a:r>
              <a:rPr lang="en-US" altLang="nl-NL" sz="2400" b="1" u="sng">
                <a:solidFill>
                  <a:srgbClr val="000000"/>
                </a:solidFill>
                <a:latin typeface="Symbol" pitchFamily="18" charset="2"/>
              </a:rPr>
              <a:t>L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r>
              <a:rPr lang="en-US" altLang="nl-NL" sz="2400" b="1">
                <a:solidFill>
                  <a:srgbClr val="0000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X</a:t>
            </a:r>
            <a:r>
              <a:rPr lang="en-US" altLang="nl-NL" sz="2400" b="1" baseline="30000">
                <a:solidFill>
                  <a:srgbClr val="000000"/>
                </a:solidFill>
              </a:rPr>
              <a:t>0</a:t>
            </a:r>
            <a:endParaRPr lang="nl-NL" altLang="nl-NL" sz="2400" b="1" baseline="30000">
              <a:solidFill>
                <a:srgbClr val="000000"/>
              </a:solidFill>
            </a:endParaRPr>
          </a:p>
        </p:txBody>
      </p:sp>
      <p:sp>
        <p:nvSpPr>
          <p:cNvPr id="147838" name="AutoShape 382"/>
          <p:cNvSpPr>
            <a:spLocks noChangeArrowheads="1"/>
          </p:cNvSpPr>
          <p:nvPr/>
        </p:nvSpPr>
        <p:spPr bwMode="auto">
          <a:xfrm>
            <a:off x="4716463" y="476250"/>
            <a:ext cx="1130300" cy="792163"/>
          </a:xfrm>
          <a:prstGeom prst="wedgeRoundRectCallout">
            <a:avLst>
              <a:gd name="adj1" fmla="val -72611"/>
              <a:gd name="adj2" fmla="val 21112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>
                <a:solidFill>
                  <a:srgbClr val="000000"/>
                </a:solidFill>
              </a:rPr>
              <a:t>bellen-vat</a:t>
            </a: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47839" name="AutoShape 383"/>
          <p:cNvSpPr>
            <a:spLocks noChangeArrowheads="1"/>
          </p:cNvSpPr>
          <p:nvPr/>
        </p:nvSpPr>
        <p:spPr bwMode="auto">
          <a:xfrm>
            <a:off x="2411413" y="476250"/>
            <a:ext cx="1562100" cy="792163"/>
          </a:xfrm>
          <a:prstGeom prst="wedgeRoundRectCallout">
            <a:avLst>
              <a:gd name="adj1" fmla="val 61481"/>
              <a:gd name="adj2" fmla="val 21112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>
                <a:solidFill>
                  <a:srgbClr val="000000"/>
                </a:solidFill>
              </a:rPr>
              <a:t>versneller</a:t>
            </a: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47840" name="AutoShape 384"/>
          <p:cNvSpPr>
            <a:spLocks noChangeArrowheads="1"/>
          </p:cNvSpPr>
          <p:nvPr/>
        </p:nvSpPr>
        <p:spPr bwMode="auto">
          <a:xfrm>
            <a:off x="6084888" y="404813"/>
            <a:ext cx="2016125" cy="792162"/>
          </a:xfrm>
          <a:prstGeom prst="wedgeRoundRectCallout">
            <a:avLst>
              <a:gd name="adj1" fmla="val -89606"/>
              <a:gd name="adj2" fmla="val 22354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>
                <a:solidFill>
                  <a:srgbClr val="000000"/>
                </a:solidFill>
              </a:rPr>
              <a:t>quark-idee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>
                <a:solidFill>
                  <a:srgbClr val="000000"/>
                </a:solidFill>
              </a:rPr>
              <a:t>u, d, s</a:t>
            </a: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47841" name="AutoShape 385"/>
          <p:cNvSpPr>
            <a:spLocks noChangeArrowheads="1"/>
          </p:cNvSpPr>
          <p:nvPr/>
        </p:nvSpPr>
        <p:spPr bwMode="auto">
          <a:xfrm>
            <a:off x="5795963" y="4508500"/>
            <a:ext cx="1439862" cy="1295400"/>
          </a:xfrm>
          <a:prstGeom prst="wedgeRectCallout">
            <a:avLst>
              <a:gd name="adj1" fmla="val -85833"/>
              <a:gd name="adj2" fmla="val -165685"/>
            </a:avLst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r"/>
            </a:pPr>
            <a:r>
              <a:rPr lang="en-US" altLang="nl-NL" sz="2400" b="1">
                <a:solidFill>
                  <a:srgbClr val="000000"/>
                </a:solidFill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w</a:t>
            </a:r>
            <a:r>
              <a:rPr lang="en-US" altLang="nl-NL" sz="2400">
                <a:solidFill>
                  <a:srgbClr val="FF3300"/>
                </a:solidFill>
              </a:rPr>
              <a:t> </a:t>
            </a:r>
            <a:r>
              <a:rPr lang="en-US" altLang="nl-NL" sz="2400">
                <a:solidFill>
                  <a:srgbClr val="FF3300"/>
                </a:solidFill>
                <a:latin typeface="Symbol" pitchFamily="18" charset="2"/>
              </a:rPr>
              <a:t>h</a:t>
            </a:r>
            <a:r>
              <a:rPr lang="en-US" altLang="nl-NL" sz="2400">
                <a:solidFill>
                  <a:srgbClr val="FF3300"/>
                </a:solidFill>
              </a:rPr>
              <a:t> K*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en-US" altLang="nl-NL" sz="2400" b="1">
                <a:solidFill>
                  <a:srgbClr val="3333CC"/>
                </a:solidFill>
                <a:latin typeface="Symbol" pitchFamily="18" charset="2"/>
              </a:rPr>
              <a:t>n</a:t>
            </a:r>
            <a:r>
              <a:rPr lang="en-US" altLang="nl-NL" sz="2400" b="1" baseline="-25000">
                <a:solidFill>
                  <a:srgbClr val="3333CC"/>
                </a:solidFill>
                <a:latin typeface="Symbol" pitchFamily="18" charset="2"/>
              </a:rPr>
              <a:t>m</a:t>
            </a:r>
            <a:r>
              <a:rPr lang="en-US" altLang="nl-NL" sz="2400" b="1">
                <a:solidFill>
                  <a:srgbClr val="FF3300"/>
                </a:solidFill>
                <a:latin typeface="Symbol" pitchFamily="18" charset="2"/>
              </a:rPr>
              <a:t> 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f </a:t>
            </a:r>
            <a:r>
              <a:rPr lang="en-US" altLang="nl-NL" sz="2400" b="1">
                <a:solidFill>
                  <a:srgbClr val="000000"/>
                </a:solidFill>
              </a:rPr>
              <a:t>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a</a:t>
            </a:r>
            <a:r>
              <a:rPr lang="en-US" altLang="nl-NL" sz="2400" b="1" baseline="-25000">
                <a:solidFill>
                  <a:srgbClr val="000000"/>
                </a:solidFill>
                <a:latin typeface="Symbol" pitchFamily="18" charset="2"/>
              </a:rPr>
              <a:t>2 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h</a:t>
            </a:r>
            <a:r>
              <a:rPr lang="en-US" altLang="nl-NL" sz="2400" b="1" baseline="30000">
                <a:solidFill>
                  <a:srgbClr val="000000"/>
                </a:solidFill>
                <a:latin typeface="Symbol" pitchFamily="18" charset="2"/>
              </a:rPr>
              <a:t>-</a:t>
            </a:r>
            <a:r>
              <a:rPr lang="en-US" altLang="nl-NL" sz="2400" b="1">
                <a:solidFill>
                  <a:srgbClr val="000000"/>
                </a:solidFill>
                <a:latin typeface="Symbol" pitchFamily="18" charset="2"/>
              </a:rPr>
              <a:t> W</a:t>
            </a:r>
            <a:r>
              <a:rPr lang="en-US" altLang="nl-NL" sz="2400" b="1" baseline="30000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nl-NL" sz="2400" b="1" baseline="300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147842" name="Line 386"/>
          <p:cNvSpPr>
            <a:spLocks noChangeShapeType="1"/>
          </p:cNvSpPr>
          <p:nvPr/>
        </p:nvSpPr>
        <p:spPr bwMode="auto">
          <a:xfrm flipV="1">
            <a:off x="5983288" y="2924175"/>
            <a:ext cx="0" cy="4333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43" name="Line 387"/>
          <p:cNvSpPr>
            <a:spLocks noChangeShapeType="1"/>
          </p:cNvSpPr>
          <p:nvPr/>
        </p:nvSpPr>
        <p:spPr bwMode="auto">
          <a:xfrm flipV="1">
            <a:off x="6188075" y="2924175"/>
            <a:ext cx="0" cy="4333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44" name="Text Box 388"/>
          <p:cNvSpPr txBox="1">
            <a:spLocks noChangeArrowheads="1"/>
          </p:cNvSpPr>
          <p:nvPr/>
        </p:nvSpPr>
        <p:spPr bwMode="auto">
          <a:xfrm>
            <a:off x="5810250" y="32845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CC99"/>
                </a:solidFill>
              </a:rPr>
              <a:t>c</a:t>
            </a:r>
            <a:endParaRPr lang="nl-NL" altLang="nl-NL" sz="2400" b="1" baseline="30000">
              <a:solidFill>
                <a:srgbClr val="00CC99"/>
              </a:solidFill>
            </a:endParaRPr>
          </a:p>
        </p:txBody>
      </p:sp>
      <p:sp>
        <p:nvSpPr>
          <p:cNvPr id="147845" name="Text Box 389"/>
          <p:cNvSpPr txBox="1">
            <a:spLocks noChangeArrowheads="1"/>
          </p:cNvSpPr>
          <p:nvPr/>
        </p:nvSpPr>
        <p:spPr bwMode="auto">
          <a:xfrm>
            <a:off x="6027738" y="33004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CC99"/>
                </a:solidFill>
              </a:rPr>
              <a:t>b</a:t>
            </a:r>
            <a:endParaRPr lang="nl-NL" altLang="nl-NL" sz="2400" b="1" baseline="30000">
              <a:solidFill>
                <a:srgbClr val="00CC99"/>
              </a:solidFill>
            </a:endParaRPr>
          </a:p>
        </p:txBody>
      </p:sp>
      <p:sp>
        <p:nvSpPr>
          <p:cNvPr id="147846" name="Text Box 390"/>
          <p:cNvSpPr txBox="1">
            <a:spLocks noChangeArrowheads="1"/>
          </p:cNvSpPr>
          <p:nvPr/>
        </p:nvSpPr>
        <p:spPr bwMode="auto">
          <a:xfrm>
            <a:off x="7178675" y="32845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CC99"/>
                </a:solidFill>
              </a:rPr>
              <a:t>t</a:t>
            </a:r>
            <a:endParaRPr lang="nl-NL" altLang="nl-NL" sz="2400" b="1" baseline="30000">
              <a:solidFill>
                <a:srgbClr val="00CC99"/>
              </a:solidFill>
            </a:endParaRPr>
          </a:p>
        </p:txBody>
      </p:sp>
      <p:sp>
        <p:nvSpPr>
          <p:cNvPr id="147847" name="Line 391"/>
          <p:cNvSpPr>
            <a:spLocks noChangeShapeType="1"/>
          </p:cNvSpPr>
          <p:nvPr/>
        </p:nvSpPr>
        <p:spPr bwMode="auto">
          <a:xfrm flipV="1">
            <a:off x="7308850" y="2924175"/>
            <a:ext cx="0" cy="4333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48" name="Text Box 392"/>
          <p:cNvSpPr txBox="1">
            <a:spLocks noChangeArrowheads="1"/>
          </p:cNvSpPr>
          <p:nvPr/>
        </p:nvSpPr>
        <p:spPr bwMode="auto">
          <a:xfrm>
            <a:off x="7466013" y="327025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latin typeface="Symbol" pitchFamily="18" charset="2"/>
              </a:rPr>
              <a:t>t</a:t>
            </a:r>
            <a:endParaRPr lang="en-US" altLang="nl-NL" sz="2400" b="1" baseline="3000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147849" name="Line 393"/>
          <p:cNvSpPr>
            <a:spLocks noChangeShapeType="1"/>
          </p:cNvSpPr>
          <p:nvPr/>
        </p:nvSpPr>
        <p:spPr bwMode="auto">
          <a:xfrm flipV="1">
            <a:off x="7639050" y="2955925"/>
            <a:ext cx="0" cy="4333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7854" name="Rectangle 398"/>
          <p:cNvSpPr>
            <a:spLocks noChangeArrowheads="1"/>
          </p:cNvSpPr>
          <p:nvPr/>
        </p:nvSpPr>
        <p:spPr bwMode="auto">
          <a:xfrm>
            <a:off x="0" y="594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000000"/>
                </a:solidFill>
              </a:rPr>
              <a:t>Niet samengestelde deeltjes: </a:t>
            </a:r>
            <a:r>
              <a:rPr lang="en-US" altLang="nl-NL" sz="2000" b="1">
                <a:solidFill>
                  <a:srgbClr val="00CC99"/>
                </a:solidFill>
              </a:rPr>
              <a:t>quarks </a:t>
            </a:r>
            <a:r>
              <a:rPr lang="en-US" altLang="nl-NL" sz="2000" b="1">
                <a:solidFill>
                  <a:srgbClr val="000000"/>
                </a:solidFill>
              </a:rPr>
              <a:t>en </a:t>
            </a:r>
            <a:r>
              <a:rPr lang="en-US" altLang="nl-NL" sz="2000" b="1">
                <a:solidFill>
                  <a:srgbClr val="3333CC"/>
                </a:solidFill>
              </a:rPr>
              <a:t>leptonen.</a:t>
            </a:r>
            <a:endParaRPr lang="nl-NL" altLang="nl-NL" sz="2000" b="1">
              <a:solidFill>
                <a:srgbClr val="3333CC"/>
              </a:solidFill>
            </a:endParaRPr>
          </a:p>
        </p:txBody>
      </p:sp>
      <p:sp>
        <p:nvSpPr>
          <p:cNvPr id="147855" name="Rectangle 399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000000"/>
                </a:solidFill>
              </a:rPr>
              <a:t>Samengestelde deeltjes:</a:t>
            </a:r>
            <a:r>
              <a:rPr lang="en-US" altLang="nl-NL" sz="2000" b="1">
                <a:solidFill>
                  <a:srgbClr val="FF3300"/>
                </a:solidFill>
              </a:rPr>
              <a:t> mesonen (q</a:t>
            </a:r>
            <a:r>
              <a:rPr lang="en-US" altLang="nl-NL" sz="2000" b="1" u="sng">
                <a:solidFill>
                  <a:srgbClr val="FF3300"/>
                </a:solidFill>
              </a:rPr>
              <a:t>q</a:t>
            </a:r>
            <a:r>
              <a:rPr lang="en-US" altLang="nl-NL" sz="2000" b="1">
                <a:solidFill>
                  <a:srgbClr val="FF3300"/>
                </a:solidFill>
              </a:rPr>
              <a:t>) </a:t>
            </a:r>
            <a:r>
              <a:rPr lang="en-US" altLang="nl-NL" sz="2000" b="1">
                <a:solidFill>
                  <a:srgbClr val="000000"/>
                </a:solidFill>
              </a:rPr>
              <a:t>en</a:t>
            </a:r>
            <a:r>
              <a:rPr lang="en-US" altLang="nl-NL" sz="2000" b="1">
                <a:solidFill>
                  <a:srgbClr val="FF3300"/>
                </a:solidFill>
              </a:rPr>
              <a:t> </a:t>
            </a:r>
            <a:r>
              <a:rPr lang="en-US" altLang="nl-NL" sz="2000" b="1">
                <a:solidFill>
                  <a:srgbClr val="000000"/>
                </a:solidFill>
              </a:rPr>
              <a:t>baryonen (qqq)</a:t>
            </a:r>
            <a:endParaRPr lang="nl-NL" altLang="nl-NL" sz="2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9304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26" name="Rectangle 19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676400" cy="609600"/>
          </a:xfrm>
          <a:noFill/>
          <a:ln/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Bellenvatfoto</a:t>
            </a:r>
            <a:endParaRPr lang="nl-NL" altLang="nl-NL" sz="2000" b="1">
              <a:solidFill>
                <a:srgbClr val="FF3300"/>
              </a:solidFill>
            </a:endParaRPr>
          </a:p>
        </p:txBody>
      </p:sp>
      <p:pic>
        <p:nvPicPr>
          <p:cNvPr id="150728" name="Picture 200" descr="omega-minus brooklyn 1964 dia-w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682625"/>
            <a:ext cx="8839200" cy="594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240619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191" name="Group 239"/>
          <p:cNvGraphicFramePr>
            <a:graphicFrameLocks noGrp="1"/>
          </p:cNvGraphicFramePr>
          <p:nvPr/>
        </p:nvGraphicFramePr>
        <p:xfrm>
          <a:off x="119063" y="428625"/>
          <a:ext cx="8915400" cy="6309997"/>
        </p:xfrm>
        <a:graphic>
          <a:graphicData uri="http://schemas.openxmlformats.org/drawingml/2006/table">
            <a:tbl>
              <a:tblPr/>
              <a:tblGrid>
                <a:gridCol w="1798637"/>
                <a:gridCol w="411163"/>
                <a:gridCol w="936625"/>
                <a:gridCol w="823912"/>
                <a:gridCol w="674688"/>
                <a:gridCol w="898525"/>
                <a:gridCol w="1198562"/>
                <a:gridCol w="1649413"/>
                <a:gridCol w="523875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naam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massa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lading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spin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leeftijd</a:t>
                      </a:r>
                      <a:endParaRPr kumimoji="0" lang="nl-NL" altLang="nl-NL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antideeltje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verval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gen.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h/2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81000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Quarks: fermionen, halftallige spin, komen alleen gebonden voor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down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-1/3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+2/3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strange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-1/3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charm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+2/3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bottom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8400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-1/3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top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3,5.10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+2/3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Leptonen: fermionen, halftallige spin, komen geisoleerd voor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 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stabiel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stabiel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elektron-neutrino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0?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stabiel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stabiel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muon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207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e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-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muon-neutrino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0?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stabiel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stabiel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tauon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t 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3491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-12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t 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t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nl-NL" altLang="nl-NL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tauon-neutrino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t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0?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½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stabiel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t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164" name="Rectangle 2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  <a:ln/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Elementaire deeltjes </a:t>
            </a:r>
            <a:r>
              <a:rPr lang="nl-NL" altLang="nl-NL" sz="2000" b="1">
                <a:solidFill>
                  <a:srgbClr val="FF3300"/>
                </a:solidFill>
              </a:rPr>
              <a:t/>
            </a:r>
            <a:br>
              <a:rPr lang="nl-NL" altLang="nl-NL" sz="2000" b="1">
                <a:solidFill>
                  <a:srgbClr val="FF3300"/>
                </a:solidFill>
              </a:rPr>
            </a:br>
            <a:endParaRPr lang="nl-NL" altLang="nl-NL" sz="2000" b="1">
              <a:solidFill>
                <a:srgbClr val="FF3300"/>
              </a:solidFill>
            </a:endParaRPr>
          </a:p>
        </p:txBody>
      </p:sp>
      <p:sp>
        <p:nvSpPr>
          <p:cNvPr id="126177" name="Rectangle 225"/>
          <p:cNvSpPr>
            <a:spLocks noChangeArrowheads="1"/>
          </p:cNvSpPr>
          <p:nvPr/>
        </p:nvSpPr>
        <p:spPr bwMode="auto">
          <a:xfrm>
            <a:off x="762000" y="1600200"/>
            <a:ext cx="838200" cy="685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>
                <a:solidFill>
                  <a:srgbClr val="FF3300"/>
                </a:solidFill>
              </a:rPr>
              <a:t>aardse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>
                <a:solidFill>
                  <a:srgbClr val="FF3300"/>
                </a:solidFill>
              </a:rPr>
              <a:t>materie</a:t>
            </a:r>
            <a:endParaRPr lang="nl-NL" altLang="nl-NL" sz="20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8146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164" grpId="0" autoUpdateAnimBg="0"/>
      <p:bldP spid="12617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311" name="Group 239"/>
          <p:cNvGraphicFramePr>
            <a:graphicFrameLocks noGrp="1"/>
          </p:cNvGraphicFramePr>
          <p:nvPr/>
        </p:nvGraphicFramePr>
        <p:xfrm>
          <a:off x="66675" y="990600"/>
          <a:ext cx="8991600" cy="3933762"/>
        </p:xfrm>
        <a:graphic>
          <a:graphicData uri="http://schemas.openxmlformats.org/drawingml/2006/table">
            <a:tbl>
              <a:tblPr/>
              <a:tblGrid>
                <a:gridCol w="1114425"/>
                <a:gridCol w="1257300"/>
                <a:gridCol w="838200"/>
                <a:gridCol w="838200"/>
                <a:gridCol w="685800"/>
                <a:gridCol w="1143000"/>
                <a:gridCol w="1362075"/>
                <a:gridCol w="17526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naam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massa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lading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spin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leeftijd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antideeltje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verval (bijv.)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h/2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39738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pion of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p"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p"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p"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u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274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0,026.10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endParaRPr kumimoji="0" lang="nl-NL" altLang="nl-NL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u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d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s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264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8,4.10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-17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2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kaon of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K-meson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endParaRPr kumimoji="0" lang="nl-NL" altLang="nl-NL" sz="1800" b="1" i="0" u="sng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967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0,012.10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altLang="nl-NL" sz="1800" b="1" i="0" u="sng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s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K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=s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967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0,012.10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 = K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204" name="Rectangle 1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Samengestelde deeltjes (hadronen)</a:t>
            </a:r>
            <a:br>
              <a:rPr lang="en-US" altLang="nl-NL" sz="2000" b="1">
                <a:solidFill>
                  <a:srgbClr val="FF3300"/>
                </a:solidFill>
              </a:rPr>
            </a:br>
            <a:r>
              <a:rPr lang="en-US" altLang="nl-NL" sz="2000" b="1">
                <a:solidFill>
                  <a:schemeClr val="accent2"/>
                </a:solidFill>
              </a:rPr>
              <a:t>a. mesonen = quark + antiquark, heeltallige spin</a:t>
            </a:r>
            <a:endParaRPr lang="nl-NL" altLang="nl-NL" sz="20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168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2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233" name="Group 137"/>
          <p:cNvGraphicFramePr>
            <a:graphicFrameLocks noGrp="1"/>
          </p:cNvGraphicFramePr>
          <p:nvPr/>
        </p:nvGraphicFramePr>
        <p:xfrm>
          <a:off x="152400" y="914400"/>
          <a:ext cx="8839200" cy="5637024"/>
        </p:xfrm>
        <a:graphic>
          <a:graphicData uri="http://schemas.openxmlformats.org/drawingml/2006/table">
            <a:tbl>
              <a:tblPr/>
              <a:tblGrid>
                <a:gridCol w="1371600"/>
                <a:gridCol w="1066800"/>
                <a:gridCol w="876300"/>
                <a:gridCol w="800100"/>
                <a:gridCol w="685800"/>
                <a:gridCol w="1066800"/>
                <a:gridCol w="1219200"/>
                <a:gridCol w="1752600"/>
              </a:tblGrid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naam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massa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lading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spin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leeftijd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antideeltje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verval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h/2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nucleonen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proton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uud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1836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&gt;6,6.10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stabiel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neutron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= udd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1836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886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hyperonen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labda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uds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2184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0,26.10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n+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sigma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uus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0,15.0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altLang="nl-NL" sz="1800" b="1" i="0" u="sng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altLang="nl-NL" sz="1800" b="1" i="0" u="sng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altLang="nl-NL" sz="1800" b="1" i="0" u="sng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n+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X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X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2585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0,29.10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0,16.10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X</a:t>
                      </a:r>
                      <a:r>
                        <a:rPr kumimoji="0" lang="en-US" altLang="nl-NL" sz="1800" b="1" i="0" u="sng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X</a:t>
                      </a:r>
                      <a:r>
                        <a:rPr kumimoji="0" lang="en-US" altLang="nl-NL" sz="1800" b="1" i="0" u="sng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X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X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omega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W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sss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3276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0,08.10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W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W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X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223" name="Rectangle 127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  <a:noFill/>
          <a:ln/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Samengestelde deeltjes (hadronen)</a:t>
            </a:r>
            <a:br>
              <a:rPr lang="en-US" altLang="nl-NL" sz="2000" b="1">
                <a:solidFill>
                  <a:srgbClr val="FF3300"/>
                </a:solidFill>
              </a:rPr>
            </a:br>
            <a:r>
              <a:rPr lang="en-US" altLang="nl-NL" sz="2000" b="1">
                <a:solidFill>
                  <a:schemeClr val="accent2"/>
                </a:solidFill>
              </a:rPr>
              <a:t>b. baryonen: 3 quarks = qqq</a:t>
            </a:r>
            <a:endParaRPr lang="nl-NL" altLang="nl-NL" sz="2000" b="1" u="sng">
              <a:solidFill>
                <a:schemeClr val="accent2"/>
              </a:solidFill>
            </a:endParaRPr>
          </a:p>
        </p:txBody>
      </p:sp>
      <p:sp>
        <p:nvSpPr>
          <p:cNvPr id="132227" name="AutoShape 131"/>
          <p:cNvSpPr>
            <a:spLocks noChangeArrowheads="1"/>
          </p:cNvSpPr>
          <p:nvPr/>
        </p:nvSpPr>
        <p:spPr bwMode="auto">
          <a:xfrm>
            <a:off x="1552575" y="1071563"/>
            <a:ext cx="1042988" cy="609600"/>
          </a:xfrm>
          <a:prstGeom prst="wedgeRoundRectCallout">
            <a:avLst>
              <a:gd name="adj1" fmla="val -85616"/>
              <a:gd name="adj2" fmla="val 22942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>
                <a:solidFill>
                  <a:srgbClr val="FF3300"/>
                </a:solidFill>
              </a:rPr>
              <a:t>bekend</a:t>
            </a:r>
            <a:endParaRPr lang="nl-NL" altLang="nl-NL" sz="2000">
              <a:solidFill>
                <a:srgbClr val="FF3300"/>
              </a:solidFill>
            </a:endParaRPr>
          </a:p>
        </p:txBody>
      </p:sp>
      <p:sp>
        <p:nvSpPr>
          <p:cNvPr id="132228" name="AutoShape 132"/>
          <p:cNvSpPr>
            <a:spLocks noChangeArrowheads="1"/>
          </p:cNvSpPr>
          <p:nvPr/>
        </p:nvSpPr>
        <p:spPr bwMode="auto">
          <a:xfrm>
            <a:off x="-684213" y="-387350"/>
            <a:ext cx="4465638" cy="1727200"/>
          </a:xfrm>
          <a:prstGeom prst="wedgeRoundRectCallout">
            <a:avLst>
              <a:gd name="adj1" fmla="val -77620"/>
              <a:gd name="adj2" fmla="val 27729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</a:rPr>
              <a:t>3 dezelfde deeltjes (in de grondtoestand) is strijdig met Pauliprincipe</a:t>
            </a:r>
          </a:p>
        </p:txBody>
      </p:sp>
      <p:sp>
        <p:nvSpPr>
          <p:cNvPr id="132229" name="AutoShape 133"/>
          <p:cNvSpPr>
            <a:spLocks noChangeArrowheads="1"/>
          </p:cNvSpPr>
          <p:nvPr/>
        </p:nvSpPr>
        <p:spPr bwMode="auto">
          <a:xfrm>
            <a:off x="4356100" y="3644900"/>
            <a:ext cx="4465638" cy="1079500"/>
          </a:xfrm>
          <a:prstGeom prst="wedgeRoundRectCallout">
            <a:avLst>
              <a:gd name="adj1" fmla="val -93759"/>
              <a:gd name="adj2" fmla="val 30029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</a:rPr>
              <a:t>Hypothese; quarks hebben nog een eigenschap: de “kleur”.</a:t>
            </a:r>
          </a:p>
        </p:txBody>
      </p:sp>
    </p:spTree>
    <p:extLst>
      <p:ext uri="{BB962C8B-B14F-4D97-AF65-F5344CB8AC3E}">
        <p14:creationId xmlns:p14="http://schemas.microsoft.com/office/powerpoint/2010/main" val="190580887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223" grpId="0" autoUpdateAnimBg="0"/>
      <p:bldP spid="13222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118" name="Group 142"/>
          <p:cNvGraphicFramePr>
            <a:graphicFrameLocks noGrp="1"/>
          </p:cNvGraphicFramePr>
          <p:nvPr/>
        </p:nvGraphicFramePr>
        <p:xfrm>
          <a:off x="152400" y="703263"/>
          <a:ext cx="8763000" cy="5557520"/>
        </p:xfrm>
        <a:graphic>
          <a:graphicData uri="http://schemas.openxmlformats.org/drawingml/2006/table">
            <a:tbl>
              <a:tblPr/>
              <a:tblGrid>
                <a:gridCol w="1219200"/>
                <a:gridCol w="533400"/>
                <a:gridCol w="990600"/>
                <a:gridCol w="838200"/>
                <a:gridCol w="685800"/>
                <a:gridCol w="685800"/>
                <a:gridCol w="1219200"/>
                <a:gridCol w="1447800"/>
                <a:gridCol w="1143000"/>
              </a:tblGrid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naam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massa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lading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spin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leef-tijd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antideeltje</a:t>
                      </a:r>
                      <a:endParaRPr kumimoji="0" lang="nl-NL" altLang="nl-NL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wisselwerk.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rel. sterkte op 10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-15 </a:t>
                      </a: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altLang="nl-NL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h/2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gluon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sterk 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(q/q)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foton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elektrozwak</a:t>
                      </a: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(ladingen)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vector-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boson (weakon)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0,16.10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elektrozwak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(q en lepton)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-13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0,16.10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elektrozwak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-13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0,18.10</a:t>
                      </a:r>
                      <a:r>
                        <a:rPr kumimoji="0" lang="en-US" altLang="nl-NL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nl-NL" altLang="nl-NL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elektrozwak</a:t>
                      </a:r>
                      <a:endParaRPr kumimoji="0" lang="nl-NL" alt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-13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graviton</a:t>
                      </a:r>
                      <a:endParaRPr kumimoji="0" lang="nl-NL" altLang="nl-NL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graviton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zwaartekr.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-38</a:t>
                      </a:r>
                      <a:endParaRPr kumimoji="0" lang="nl-NL" altLang="nl-NL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075" name="Rectangle 9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  <a:ln/>
        </p:spPr>
        <p:txBody>
          <a:bodyPr/>
          <a:lstStyle/>
          <a:p>
            <a:pPr algn="l"/>
            <a:r>
              <a:rPr lang="en-US" altLang="nl-NL" sz="2000" b="1">
                <a:solidFill>
                  <a:srgbClr val="FF3300"/>
                </a:solidFill>
              </a:rPr>
              <a:t>Wisselwerkingsdeeltjes (Bemiddelaars of mediators)</a:t>
            </a:r>
            <a:r>
              <a:rPr lang="nl-NL" altLang="nl-NL" sz="2000" b="1">
                <a:solidFill>
                  <a:srgbClr val="FF3300"/>
                </a:solidFill>
              </a:rPr>
              <a:t/>
            </a:r>
            <a:br>
              <a:rPr lang="nl-NL" altLang="nl-NL" sz="2000" b="1">
                <a:solidFill>
                  <a:srgbClr val="FF3300"/>
                </a:solidFill>
              </a:rPr>
            </a:br>
            <a:endParaRPr lang="nl-NL" altLang="nl-NL" sz="2000" b="1">
              <a:solidFill>
                <a:srgbClr val="FF3300"/>
              </a:solidFill>
            </a:endParaRPr>
          </a:p>
        </p:txBody>
      </p:sp>
      <p:sp>
        <p:nvSpPr>
          <p:cNvPr id="127119" name="AutoShape 143"/>
          <p:cNvSpPr>
            <a:spLocks noChangeArrowheads="1"/>
          </p:cNvSpPr>
          <p:nvPr/>
        </p:nvSpPr>
        <p:spPr bwMode="auto">
          <a:xfrm>
            <a:off x="304800" y="1219200"/>
            <a:ext cx="1042988" cy="609600"/>
          </a:xfrm>
          <a:prstGeom prst="wedgeRoundRectCallout">
            <a:avLst>
              <a:gd name="adj1" fmla="val 24278"/>
              <a:gd name="adj2" fmla="val 295574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>
                <a:solidFill>
                  <a:srgbClr val="FF3300"/>
                </a:solidFill>
              </a:rPr>
              <a:t>bekend</a:t>
            </a:r>
            <a:endParaRPr lang="nl-NL" altLang="nl-NL" sz="20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6511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75" grpId="0" autoUpdateAnimBg="0"/>
      <p:bldP spid="127119" grpId="0" animBg="1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1724</Words>
  <Application>Microsoft Office PowerPoint</Application>
  <PresentationFormat>Diavoorstelling (4:3)</PresentationFormat>
  <Paragraphs>789</Paragraphs>
  <Slides>21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3" baseType="lpstr">
      <vt:lpstr>Standaardontwerp</vt:lpstr>
      <vt:lpstr>Grafiek</vt:lpstr>
      <vt:lpstr>Bouw en structuur van de materie</vt:lpstr>
      <vt:lpstr>Elementaire deeltjes</vt:lpstr>
      <vt:lpstr>Atoombouw:</vt:lpstr>
      <vt:lpstr>Historie:  </vt:lpstr>
      <vt:lpstr>Bellenvatfoto</vt:lpstr>
      <vt:lpstr>Elementaire deeltjes  </vt:lpstr>
      <vt:lpstr>Samengestelde deeltjes (hadronen) a. mesonen = quark + antiquark, heeltallige spin</vt:lpstr>
      <vt:lpstr>Samengestelde deeltjes (hadronen) b. baryonen: 3 quarks = qqq</vt:lpstr>
      <vt:lpstr>Wisselwerkingsdeeltjes (Bemiddelaars of mediators) </vt:lpstr>
      <vt:lpstr>Fundamentele kracht of wisselwerking </vt:lpstr>
      <vt:lpstr>Alle mesonen (qq) bestaande uit d, u, s en d, u,  s </vt:lpstr>
      <vt:lpstr>Bekende(?) quantumgetallen</vt:lpstr>
      <vt:lpstr>Nieuwe(?) quantumgetallen</vt:lpstr>
      <vt:lpstr>Regels bij verval van samengestelde deeltjes:</vt:lpstr>
      <vt:lpstr>Verval van een muon:                               m-  e-+ nm+ ne</vt:lpstr>
      <vt:lpstr>Verval van een neutron:                              n  p++ e-+ ne</vt:lpstr>
      <vt:lpstr>Bij de verandering van quarksoort (smaak) is een W+ of een W- betrokken. Geheugensteun: let op ladingbehoud!</vt:lpstr>
      <vt:lpstr>Elektronvangst: Een e- uit de K-schil en een p+ uit de kern levert een n0 en een ne</vt:lpstr>
      <vt:lpstr>Koppeling van W- aan u- en d-(anti)quarks. Geheugensteun: let op ladingbehoud!</vt:lpstr>
      <vt:lpstr>QED beschrijving van de binding van quarks in een meson:Uitwisseling van gluonen</vt:lpstr>
      <vt:lpstr>Wisselwerkingskrachten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Bouw en structuur van de materie</dc:title>
  <dc:creator>Ton&amp;Els</dc:creator>
  <cp:lastModifiedBy>Ton&amp;Els</cp:lastModifiedBy>
  <cp:revision>3</cp:revision>
  <dcterms:created xsi:type="dcterms:W3CDTF">2018-10-18T21:42:07Z</dcterms:created>
  <dcterms:modified xsi:type="dcterms:W3CDTF">2018-10-19T17:05:22Z</dcterms:modified>
</cp:coreProperties>
</file>