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3BEFB-F55D-4DC6-BBA1-D3CABAF4B163}" type="datetimeFigureOut">
              <a:rPr lang="nl-NL" smtClean="0"/>
              <a:t>19-10-2018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F96AF-9613-4C2C-8C29-A2D7E9EDE354}" type="slidenum">
              <a:rPr lang="nl-NL" smtClean="0"/>
              <a:t>‹nr.›</a:t>
            </a:fld>
            <a:endParaRPr lang="nl-NL"/>
          </a:p>
        </p:txBody>
      </p:sp>
    </p:spTree>
    <p:extLst>
      <p:ext uri="{BB962C8B-B14F-4D97-AF65-F5344CB8AC3E}">
        <p14:creationId xmlns:p14="http://schemas.microsoft.com/office/powerpoint/2010/main" val="377227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60299-7276-447F-A954-C9FF3FBB1E32}" type="slidenum">
              <a:rPr lang="nl-NL" altLang="nl-NL">
                <a:solidFill>
                  <a:prstClr val="black"/>
                </a:solidFill>
              </a:rPr>
              <a:pPr/>
              <a:t>11</a:t>
            </a:fld>
            <a:endParaRPr lang="nl-NL" altLang="nl-NL">
              <a:solidFill>
                <a:prstClr val="black"/>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tLang="nl-NL"/>
              <a:t>Energie uit atoomkernen. Blz. 63. Een alphastraler op een fotografische plaat</a:t>
            </a:r>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8BE3C-EA34-469F-843B-3A167B86DA2B}" type="slidenum">
              <a:rPr lang="nl-NL" altLang="nl-NL">
                <a:solidFill>
                  <a:prstClr val="black"/>
                </a:solidFill>
              </a:rPr>
              <a:pPr/>
              <a:t>34</a:t>
            </a:fld>
            <a:endParaRPr lang="nl-NL" altLang="nl-NL">
              <a:solidFill>
                <a:prstClr val="black"/>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tLang="nl-NL"/>
              <a:t>Fast, Energie uit atoomkernen. Blz. 322. Continue kwaliteitsmetingm(g/m2) van papier met een beta-straler.</a:t>
            </a:r>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80A44-CA9F-4FAD-8359-2D7246BB9E8F}" type="slidenum">
              <a:rPr lang="nl-NL" altLang="nl-NL">
                <a:solidFill>
                  <a:prstClr val="black"/>
                </a:solidFill>
              </a:rPr>
              <a:pPr/>
              <a:t>17</a:t>
            </a:fld>
            <a:endParaRPr lang="nl-NL" altLang="nl-NL">
              <a:solidFill>
                <a:prstClr val="black"/>
              </a:solidFill>
            </a:endParaRPr>
          </a:p>
        </p:txBody>
      </p:sp>
      <p:sp>
        <p:nvSpPr>
          <p:cNvPr id="150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nl-NL"/>
              <a:t>Energie uit atoomkernen. Blz. 63. Een alphastraler op een fotografische plaat</a:t>
            </a:r>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92BFA-4805-47A2-89F0-B838F583028D}" type="slidenum">
              <a:rPr lang="nl-NL" altLang="nl-NL">
                <a:solidFill>
                  <a:prstClr val="black"/>
                </a:solidFill>
              </a:rPr>
              <a:pPr/>
              <a:t>18</a:t>
            </a:fld>
            <a:endParaRPr lang="nl-NL" altLang="nl-NL">
              <a:solidFill>
                <a:prstClr val="black"/>
              </a:solidFill>
            </a:endParaRPr>
          </a:p>
        </p:txBody>
      </p:sp>
      <p:sp>
        <p:nvSpPr>
          <p:cNvPr id="158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8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nl-NL"/>
              <a:t>Energie uit atoomkernen. Blz. 63. Een alphastraler op een fotografische plaat</a:t>
            </a:r>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3D05C-3BDB-4A61-97B1-E4B11F0B63B4}" type="slidenum">
              <a:rPr lang="nl-NL" altLang="nl-NL">
                <a:solidFill>
                  <a:prstClr val="black"/>
                </a:solidFill>
              </a:rPr>
              <a:pPr/>
              <a:t>26</a:t>
            </a:fld>
            <a:endParaRPr lang="nl-NL" altLang="nl-NL">
              <a:solidFill>
                <a:prstClr val="black"/>
              </a:solidFill>
            </a:endParaRPr>
          </a:p>
        </p:txBody>
      </p:sp>
      <p:sp>
        <p:nvSpPr>
          <p:cNvPr id="1269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nl-NL"/>
              <a:t>Roterende bestraling</a:t>
            </a:r>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D30A2-E620-4FAA-93C8-7406A0215F0C}" type="slidenum">
              <a:rPr lang="nl-NL" altLang="nl-NL">
                <a:solidFill>
                  <a:prstClr val="black"/>
                </a:solidFill>
              </a:rPr>
              <a:pPr/>
              <a:t>27</a:t>
            </a:fld>
            <a:endParaRPr lang="nl-NL" altLang="nl-NL">
              <a:solidFill>
                <a:prstClr val="black"/>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ltLang="nl-NL"/>
              <a:t>Roterende bestraling</a:t>
            </a:r>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D3E9D-80AD-4E8A-BCBA-8BC0CCB818A4}" type="slidenum">
              <a:rPr lang="nl-NL" altLang="nl-NL">
                <a:solidFill>
                  <a:prstClr val="black"/>
                </a:solidFill>
              </a:rPr>
              <a:pPr/>
              <a:t>28</a:t>
            </a:fld>
            <a:endParaRPr lang="nl-NL" altLang="nl-NL">
              <a:solidFill>
                <a:prstClr val="black"/>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nl-NL" altLang="nl-NL">
                <a:solidFill>
                  <a:srgbClr val="FF0000"/>
                </a:solidFill>
                <a:latin typeface="Arial" charset="0"/>
              </a:rPr>
              <a:t>Wat is een melanoom?</a:t>
            </a:r>
            <a:r>
              <a:rPr lang="nl-NL" altLang="nl-NL"/>
              <a:t> </a:t>
            </a:r>
            <a:br>
              <a:rPr lang="nl-NL" altLang="nl-NL"/>
            </a:br>
            <a:r>
              <a:rPr lang="nl-NL" altLang="nl-NL">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91AFB-A7A2-4882-B7A6-9B00C7A0A8CC}" type="slidenum">
              <a:rPr lang="nl-NL" altLang="nl-NL">
                <a:solidFill>
                  <a:prstClr val="black"/>
                </a:solidFill>
              </a:rPr>
              <a:pPr/>
              <a:t>29</a:t>
            </a:fld>
            <a:endParaRPr lang="nl-NL" altLang="nl-NL">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nl-NL" altLang="nl-NL">
                <a:solidFill>
                  <a:srgbClr val="FF0000"/>
                </a:solidFill>
                <a:latin typeface="Arial" charset="0"/>
              </a:rPr>
              <a:t>Wat is een melanoom?</a:t>
            </a:r>
            <a:r>
              <a:rPr lang="nl-NL" altLang="nl-NL"/>
              <a:t> </a:t>
            </a:r>
            <a:br>
              <a:rPr lang="nl-NL" altLang="nl-NL"/>
            </a:br>
            <a:r>
              <a:rPr lang="nl-NL" altLang="nl-NL">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16CFF-1D4D-4120-B923-CFF0099E618E}" type="slidenum">
              <a:rPr lang="nl-NL" altLang="nl-NL">
                <a:solidFill>
                  <a:prstClr val="black"/>
                </a:solidFill>
              </a:rPr>
              <a:pPr/>
              <a:t>30</a:t>
            </a:fld>
            <a:endParaRPr lang="nl-NL" altLang="nl-NL">
              <a:solidFill>
                <a:prstClr val="black"/>
              </a:solidFill>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nl-NL" altLang="nl-NL">
                <a:solidFill>
                  <a:srgbClr val="FF0000"/>
                </a:solidFill>
                <a:latin typeface="Arial" charset="0"/>
              </a:rPr>
              <a:t>Wat is een melanoom?</a:t>
            </a:r>
            <a:r>
              <a:rPr lang="nl-NL" altLang="nl-NL"/>
              <a:t> </a:t>
            </a:r>
            <a:br>
              <a:rPr lang="nl-NL" altLang="nl-NL"/>
            </a:br>
            <a:r>
              <a:rPr lang="nl-NL" altLang="nl-NL">
                <a:latin typeface="Arial" charset="0"/>
              </a:rPr>
              <a:t>Het melanoom van de huid is een vorm van huidkanker die uitgaat van de pigmentcellen (melanocyten), die overal in de huid voorkomen. In vergelijking met ander soorten huidkanker is het melanoom een agressief groeiende tumor die de neiging heeft relatief snel uit te zaaien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ABC74-64F3-408B-8876-7B6569B69816}" type="slidenum">
              <a:rPr lang="nl-NL" altLang="nl-NL">
                <a:solidFill>
                  <a:prstClr val="black"/>
                </a:solidFill>
              </a:rPr>
              <a:pPr/>
              <a:t>33</a:t>
            </a:fld>
            <a:endParaRPr lang="nl-NL" altLang="nl-NL">
              <a:solidFill>
                <a:prstClr val="black"/>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nl-NL"/>
              <a:t>Fast, Energie uit atoomkernen. Blz. 289. Botscan na interveneuse injectie van een met technetium –99m gemerkte organische verbinding. Rood ()grote straligsintensiteit)/oranje/geel/violet/blauw/roen/bruin/grijs. Metastase in schedel, ribben, wervelkolom, bekken, femora en linker tibia.</a:t>
            </a:r>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altLang="nl-NL">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altLang="nl-NL">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529247C0-64AB-4DAB-82FD-CF988E95404C}"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705549252"/>
      </p:ext>
    </p:extLst>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ltLang="nl-NL">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altLang="nl-NL">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70354150-7C40-4058-AA05-84BD7C3B10C7}"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230673600"/>
      </p:ext>
    </p:extLst>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ltLang="nl-NL">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altLang="nl-NL">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D776006A-B234-4BAB-AB64-C4DB0C5FEAA1}"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579557166"/>
      </p:ext>
    </p:extLst>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ltLang="nl-NL">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altLang="nl-NL">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73E320A8-6433-4365-8EE6-AC7A2B8DA930}"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146256603"/>
      </p:ext>
    </p:extLst>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ltLang="nl-NL">
              <a:solidFill>
                <a:srgbClr val="000000"/>
              </a:solidFill>
            </a:endParaRPr>
          </a:p>
        </p:txBody>
      </p:sp>
      <p:sp>
        <p:nvSpPr>
          <p:cNvPr id="5" name="Tijdelijke aanduiding voor voettekst 4"/>
          <p:cNvSpPr>
            <a:spLocks noGrp="1"/>
          </p:cNvSpPr>
          <p:nvPr>
            <p:ph type="ftr" sz="quarter" idx="11"/>
          </p:nvPr>
        </p:nvSpPr>
        <p:spPr/>
        <p:txBody>
          <a:bodyPr/>
          <a:lstStyle>
            <a:lvl1pPr>
              <a:defRPr/>
            </a:lvl1pPr>
          </a:lstStyle>
          <a:p>
            <a:endParaRPr lang="nl-NL" altLang="nl-NL">
              <a:solidFill>
                <a:srgbClr val="000000"/>
              </a:solidFill>
            </a:endParaRPr>
          </a:p>
        </p:txBody>
      </p:sp>
      <p:sp>
        <p:nvSpPr>
          <p:cNvPr id="6" name="Tijdelijke aanduiding voor dianummer 5"/>
          <p:cNvSpPr>
            <a:spLocks noGrp="1"/>
          </p:cNvSpPr>
          <p:nvPr>
            <p:ph type="sldNum" sz="quarter" idx="12"/>
          </p:nvPr>
        </p:nvSpPr>
        <p:spPr/>
        <p:txBody>
          <a:bodyPr/>
          <a:lstStyle>
            <a:lvl1pPr>
              <a:defRPr/>
            </a:lvl1pPr>
          </a:lstStyle>
          <a:p>
            <a:fld id="{2F778FD6-808D-4300-9484-12578BB861D3}"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543673908"/>
      </p:ext>
    </p:extLst>
  </p:cSld>
  <p:clrMapOvr>
    <a:masterClrMapping/>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ltLang="nl-NL">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altLang="nl-NL">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885D6E29-815B-4FE6-BD90-75A65DC32AF6}"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4005349408"/>
      </p:ext>
    </p:extLst>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ltLang="nl-NL">
              <a:solidFill>
                <a:srgbClr val="000000"/>
              </a:solidFill>
            </a:endParaRPr>
          </a:p>
        </p:txBody>
      </p:sp>
      <p:sp>
        <p:nvSpPr>
          <p:cNvPr id="8" name="Tijdelijke aanduiding voor voettekst 7"/>
          <p:cNvSpPr>
            <a:spLocks noGrp="1"/>
          </p:cNvSpPr>
          <p:nvPr>
            <p:ph type="ftr" sz="quarter" idx="11"/>
          </p:nvPr>
        </p:nvSpPr>
        <p:spPr/>
        <p:txBody>
          <a:bodyPr/>
          <a:lstStyle>
            <a:lvl1pPr>
              <a:defRPr/>
            </a:lvl1pPr>
          </a:lstStyle>
          <a:p>
            <a:endParaRPr lang="nl-NL" altLang="nl-NL">
              <a:solidFill>
                <a:srgbClr val="000000"/>
              </a:solidFill>
            </a:endParaRPr>
          </a:p>
        </p:txBody>
      </p:sp>
      <p:sp>
        <p:nvSpPr>
          <p:cNvPr id="9" name="Tijdelijke aanduiding voor dianummer 8"/>
          <p:cNvSpPr>
            <a:spLocks noGrp="1"/>
          </p:cNvSpPr>
          <p:nvPr>
            <p:ph type="sldNum" sz="quarter" idx="12"/>
          </p:nvPr>
        </p:nvSpPr>
        <p:spPr/>
        <p:txBody>
          <a:bodyPr/>
          <a:lstStyle>
            <a:lvl1pPr>
              <a:defRPr/>
            </a:lvl1pPr>
          </a:lstStyle>
          <a:p>
            <a:fld id="{2197AE96-E516-4625-8A88-A97A3DC23F3C}"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3862220206"/>
      </p:ext>
    </p:extLst>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ltLang="nl-NL">
              <a:solidFill>
                <a:srgbClr val="000000"/>
              </a:solidFill>
            </a:endParaRPr>
          </a:p>
        </p:txBody>
      </p:sp>
      <p:sp>
        <p:nvSpPr>
          <p:cNvPr id="4" name="Tijdelijke aanduiding voor voettekst 3"/>
          <p:cNvSpPr>
            <a:spLocks noGrp="1"/>
          </p:cNvSpPr>
          <p:nvPr>
            <p:ph type="ftr" sz="quarter" idx="11"/>
          </p:nvPr>
        </p:nvSpPr>
        <p:spPr/>
        <p:txBody>
          <a:bodyPr/>
          <a:lstStyle>
            <a:lvl1pPr>
              <a:defRPr/>
            </a:lvl1pPr>
          </a:lstStyle>
          <a:p>
            <a:endParaRPr lang="nl-NL" altLang="nl-NL">
              <a:solidFill>
                <a:srgbClr val="000000"/>
              </a:solidFill>
            </a:endParaRPr>
          </a:p>
        </p:txBody>
      </p:sp>
      <p:sp>
        <p:nvSpPr>
          <p:cNvPr id="5" name="Tijdelijke aanduiding voor dianummer 4"/>
          <p:cNvSpPr>
            <a:spLocks noGrp="1"/>
          </p:cNvSpPr>
          <p:nvPr>
            <p:ph type="sldNum" sz="quarter" idx="12"/>
          </p:nvPr>
        </p:nvSpPr>
        <p:spPr/>
        <p:txBody>
          <a:bodyPr/>
          <a:lstStyle>
            <a:lvl1pPr>
              <a:defRPr/>
            </a:lvl1pPr>
          </a:lstStyle>
          <a:p>
            <a:fld id="{85B7400B-0652-427A-9166-A3A72B7F1A4C}"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504638154"/>
      </p:ext>
    </p:extLst>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ltLang="nl-NL">
              <a:solidFill>
                <a:srgbClr val="000000"/>
              </a:solidFill>
            </a:endParaRPr>
          </a:p>
        </p:txBody>
      </p:sp>
      <p:sp>
        <p:nvSpPr>
          <p:cNvPr id="3" name="Tijdelijke aanduiding voor voettekst 2"/>
          <p:cNvSpPr>
            <a:spLocks noGrp="1"/>
          </p:cNvSpPr>
          <p:nvPr>
            <p:ph type="ftr" sz="quarter" idx="11"/>
          </p:nvPr>
        </p:nvSpPr>
        <p:spPr/>
        <p:txBody>
          <a:bodyPr/>
          <a:lstStyle>
            <a:lvl1pPr>
              <a:defRPr/>
            </a:lvl1pPr>
          </a:lstStyle>
          <a:p>
            <a:endParaRPr lang="nl-NL" altLang="nl-NL">
              <a:solidFill>
                <a:srgbClr val="000000"/>
              </a:solidFill>
            </a:endParaRPr>
          </a:p>
        </p:txBody>
      </p:sp>
      <p:sp>
        <p:nvSpPr>
          <p:cNvPr id="4" name="Tijdelijke aanduiding voor dianummer 3"/>
          <p:cNvSpPr>
            <a:spLocks noGrp="1"/>
          </p:cNvSpPr>
          <p:nvPr>
            <p:ph type="sldNum" sz="quarter" idx="12"/>
          </p:nvPr>
        </p:nvSpPr>
        <p:spPr/>
        <p:txBody>
          <a:bodyPr/>
          <a:lstStyle>
            <a:lvl1pPr>
              <a:defRPr/>
            </a:lvl1pPr>
          </a:lstStyle>
          <a:p>
            <a:fld id="{8E11AB47-969D-4A11-ACFB-0597F7C3B928}"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968240141"/>
      </p:ext>
    </p:extLst>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altLang="nl-NL">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A3085CB6-9282-4888-81AD-79DB66201830}"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904621166"/>
      </p:ext>
    </p:extLst>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ltLang="nl-NL">
              <a:solidFill>
                <a:srgbClr val="000000"/>
              </a:solidFill>
            </a:endParaRPr>
          </a:p>
        </p:txBody>
      </p:sp>
      <p:sp>
        <p:nvSpPr>
          <p:cNvPr id="6" name="Tijdelijke aanduiding voor voettekst 5"/>
          <p:cNvSpPr>
            <a:spLocks noGrp="1"/>
          </p:cNvSpPr>
          <p:nvPr>
            <p:ph type="ftr" sz="quarter" idx="11"/>
          </p:nvPr>
        </p:nvSpPr>
        <p:spPr/>
        <p:txBody>
          <a:bodyPr/>
          <a:lstStyle>
            <a:lvl1pPr>
              <a:defRPr/>
            </a:lvl1pPr>
          </a:lstStyle>
          <a:p>
            <a:endParaRPr lang="nl-NL" altLang="nl-NL">
              <a:solidFill>
                <a:srgbClr val="000000"/>
              </a:solidFill>
            </a:endParaRPr>
          </a:p>
        </p:txBody>
      </p:sp>
      <p:sp>
        <p:nvSpPr>
          <p:cNvPr id="7" name="Tijdelijke aanduiding voor dianummer 6"/>
          <p:cNvSpPr>
            <a:spLocks noGrp="1"/>
          </p:cNvSpPr>
          <p:nvPr>
            <p:ph type="sldNum" sz="quarter" idx="12"/>
          </p:nvPr>
        </p:nvSpPr>
        <p:spPr/>
        <p:txBody>
          <a:bodyPr/>
          <a:lstStyle>
            <a:lvl1pPr>
              <a:defRPr/>
            </a:lvl1pPr>
          </a:lstStyle>
          <a:p>
            <a:fld id="{09A1FD67-C515-4F4A-929F-167364FE85C9}" type="slidenum">
              <a:rPr lang="nl-NL" altLang="nl-NL">
                <a:solidFill>
                  <a:srgbClr val="000000"/>
                </a:solidFill>
              </a:rPr>
              <a:pPr/>
              <a:t>‹nr.›</a:t>
            </a:fld>
            <a:endParaRPr lang="nl-NL" altLang="nl-NL">
              <a:solidFill>
                <a:srgbClr val="000000"/>
              </a:solidFill>
            </a:endParaRPr>
          </a:p>
        </p:txBody>
      </p:sp>
    </p:spTree>
    <p:extLst>
      <p:ext uri="{BB962C8B-B14F-4D97-AF65-F5344CB8AC3E}">
        <p14:creationId xmlns:p14="http://schemas.microsoft.com/office/powerpoint/2010/main" val="1883476662"/>
      </p:ext>
    </p:extLst>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nl-NL" altLang="nl-NL">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nl-NL" altLang="nl-NL">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4A5E869-9B7A-4F34-B2BB-AB91B7553E18}" type="slidenum">
              <a:rPr lang="nl-NL" altLang="nl-NL">
                <a:solidFill>
                  <a:srgbClr val="000000"/>
                </a:solidFill>
              </a:rPr>
              <a:pPr fontAlgn="base">
                <a:spcBef>
                  <a:spcPct val="0"/>
                </a:spcBef>
                <a:spcAft>
                  <a:spcPct val="0"/>
                </a:spcAft>
              </a:pPr>
              <a:t>‹nr.›</a:t>
            </a:fld>
            <a:endParaRPr lang="nl-NL" altLang="nl-NL">
              <a:solidFill>
                <a:srgbClr val="000000"/>
              </a:solidFill>
            </a:endParaRPr>
          </a:p>
        </p:txBody>
      </p:sp>
    </p:spTree>
    <p:extLst>
      <p:ext uri="{BB962C8B-B14F-4D97-AF65-F5344CB8AC3E}">
        <p14:creationId xmlns:p14="http://schemas.microsoft.com/office/powerpoint/2010/main" val="3187952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Tm="5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13.xml"/><Relationship Id="rId7" Type="http://schemas.openxmlformats.org/officeDocument/2006/relationships/slide" Target="slide35.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slide" Target="slide22.xml"/><Relationship Id="rId4" Type="http://schemas.openxmlformats.org/officeDocument/2006/relationships/slide" Target="slide8.xml"/><Relationship Id="rId9" Type="http://schemas.openxmlformats.org/officeDocument/2006/relationships/hyperlink" Target="http://www.agtijmensen.n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file:///C:\Website%20Vlietland%20College%20-%20Natuurkunde\video\Wilsonvat%20alpha%20en%20beta.wmv" TargetMode="External"/><Relationship Id="rId5" Type="http://schemas.openxmlformats.org/officeDocument/2006/relationships/image" Target="../media/image5.png"/><Relationship Id="rId4" Type="http://schemas.openxmlformats.org/officeDocument/2006/relationships/hyperlink" Target="../video/Wilsonvat%20alpha%20en%20beta.wmv"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file:///C:\Website%20Vlietland%20College%20-%20Natuurkunde\video\Wilsonvat%20beta.wmv" TargetMode="External"/><Relationship Id="rId5" Type="http://schemas.openxmlformats.org/officeDocument/2006/relationships/image" Target="../media/image6.png"/><Relationship Id="rId4" Type="http://schemas.openxmlformats.org/officeDocument/2006/relationships/hyperlink" Target="../video/Wilsonvat%20beta.wm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76200"/>
            <a:ext cx="9144000" cy="685800"/>
          </a:xfrm>
        </p:spPr>
        <p:txBody>
          <a:bodyPr/>
          <a:lstStyle/>
          <a:p>
            <a:pPr algn="l"/>
            <a:r>
              <a:rPr lang="en-US" altLang="nl-NL" sz="4000" b="1">
                <a:solidFill>
                  <a:srgbClr val="FF3300"/>
                </a:solidFill>
                <a:effectLst>
                  <a:outerShdw blurRad="38100" dist="38100" dir="2700000" algn="tl">
                    <a:srgbClr val="000000"/>
                  </a:outerShdw>
                </a:effectLst>
              </a:rPr>
              <a:t>Radioactiviteit</a:t>
            </a:r>
            <a:endParaRPr lang="nl-NL" altLang="nl-NL" sz="4000" b="1">
              <a:solidFill>
                <a:srgbClr val="FF3300"/>
              </a:solidFill>
              <a:effectLst>
                <a:outerShdw blurRad="38100" dist="38100" dir="2700000" algn="tl">
                  <a:srgbClr val="000000"/>
                </a:outerShdw>
              </a:effectLst>
            </a:endParaRPr>
          </a:p>
        </p:txBody>
      </p:sp>
      <p:sp>
        <p:nvSpPr>
          <p:cNvPr id="22531" name="Rectangle 3"/>
          <p:cNvSpPr>
            <a:spLocks noGrp="1" noChangeArrowheads="1"/>
          </p:cNvSpPr>
          <p:nvPr>
            <p:ph type="subTitle" idx="1"/>
          </p:nvPr>
        </p:nvSpPr>
        <p:spPr>
          <a:xfrm>
            <a:off x="0" y="762000"/>
            <a:ext cx="9144000" cy="6096000"/>
          </a:xfrm>
        </p:spPr>
        <p:txBody>
          <a:bodyPr/>
          <a:lstStyle/>
          <a:p>
            <a:pPr marL="609600" indent="-609600" algn="l">
              <a:buFontTx/>
              <a:buAutoNum type="arabicPeriod"/>
            </a:pPr>
            <a:r>
              <a:rPr lang="en-US" altLang="nl-NL" sz="3600" b="1">
                <a:solidFill>
                  <a:schemeClr val="accent1"/>
                </a:solidFill>
                <a:effectLst>
                  <a:outerShdw blurRad="38100" dist="38100" dir="2700000" algn="tl">
                    <a:srgbClr val="000000"/>
                  </a:outerShdw>
                </a:effectLst>
                <a:hlinkClick r:id="rId2" action="ppaction://hlinksldjump"/>
              </a:rPr>
              <a:t>Ioniserende straling.</a:t>
            </a:r>
            <a:endParaRPr lang="en-US" altLang="nl-NL" sz="3600" b="1">
              <a:solidFill>
                <a:schemeClr val="accent1"/>
              </a:solidFill>
              <a:effectLst>
                <a:outerShdw blurRad="38100" dist="38100" dir="2700000" algn="tl">
                  <a:srgbClr val="000000"/>
                </a:outerShdw>
              </a:effectLst>
            </a:endParaRPr>
          </a:p>
          <a:p>
            <a:pPr marL="609600" indent="-609600" algn="l">
              <a:buFontTx/>
              <a:buAutoNum type="arabicPeriod"/>
            </a:pPr>
            <a:r>
              <a:rPr lang="en-US" altLang="nl-NL" sz="3600" b="1">
                <a:solidFill>
                  <a:schemeClr val="accent1"/>
                </a:solidFill>
                <a:effectLst>
                  <a:outerShdw blurRad="38100" dist="38100" dir="2700000" algn="tl">
                    <a:srgbClr val="000000"/>
                  </a:outerShdw>
                </a:effectLst>
                <a:hlinkClick r:id="rId3" action="ppaction://hlinksldjump"/>
              </a:rPr>
              <a:t>Registreren van straling.</a:t>
            </a:r>
            <a:endParaRPr lang="en-US" altLang="nl-NL" sz="3600" b="1">
              <a:solidFill>
                <a:schemeClr val="accent1"/>
              </a:solidFill>
              <a:effectLst>
                <a:outerShdw blurRad="38100" dist="38100" dir="2700000" algn="tl">
                  <a:srgbClr val="000000"/>
                </a:outerShdw>
              </a:effectLst>
            </a:endParaRPr>
          </a:p>
          <a:p>
            <a:pPr marL="609600" indent="-609600" algn="l">
              <a:buFontTx/>
              <a:buAutoNum type="arabicPeriod"/>
            </a:pPr>
            <a:r>
              <a:rPr lang="en-US" altLang="nl-NL" sz="3600" b="1">
                <a:solidFill>
                  <a:schemeClr val="accent1"/>
                </a:solidFill>
                <a:effectLst>
                  <a:outerShdw blurRad="38100" dist="38100" dir="2700000" algn="tl">
                    <a:srgbClr val="000000"/>
                  </a:outerShdw>
                </a:effectLst>
                <a:hlinkClick r:id="rId4" action="ppaction://hlinksldjump"/>
              </a:rPr>
              <a:t>Notatie van een kern.</a:t>
            </a:r>
            <a:endParaRPr lang="en-US" altLang="nl-NL" sz="3600" b="1">
              <a:solidFill>
                <a:schemeClr val="accent1"/>
              </a:solidFill>
              <a:effectLst>
                <a:outerShdw blurRad="38100" dist="38100" dir="2700000" algn="tl">
                  <a:srgbClr val="000000"/>
                </a:outerShdw>
              </a:effectLst>
            </a:endParaRPr>
          </a:p>
          <a:p>
            <a:pPr marL="609600" indent="-609600" algn="l">
              <a:buFontTx/>
              <a:buAutoNum type="arabicPeriod"/>
            </a:pPr>
            <a:r>
              <a:rPr lang="en-US" altLang="nl-NL" sz="3600" b="1">
                <a:solidFill>
                  <a:schemeClr val="accent1"/>
                </a:solidFill>
                <a:effectLst>
                  <a:outerShdw blurRad="38100" dist="38100" dir="2700000" algn="tl">
                    <a:srgbClr val="000000"/>
                  </a:outerShdw>
                </a:effectLst>
                <a:hlinkClick r:id="rId5" action="ppaction://hlinksldjump"/>
              </a:rPr>
              <a:t>Radioactief verval.</a:t>
            </a:r>
            <a:endParaRPr lang="en-US" altLang="nl-NL" sz="3600" b="1">
              <a:solidFill>
                <a:schemeClr val="accent1"/>
              </a:solidFill>
              <a:effectLst>
                <a:outerShdw blurRad="38100" dist="38100" dir="2700000" algn="tl">
                  <a:srgbClr val="000000"/>
                </a:outerShdw>
              </a:effectLst>
            </a:endParaRPr>
          </a:p>
          <a:p>
            <a:pPr marL="609600" indent="-609600" algn="l">
              <a:buFontTx/>
              <a:buAutoNum type="arabicPeriod"/>
            </a:pPr>
            <a:r>
              <a:rPr lang="en-US" altLang="nl-NL" sz="3600" b="1">
                <a:solidFill>
                  <a:schemeClr val="accent1"/>
                </a:solidFill>
                <a:effectLst>
                  <a:outerShdw blurRad="38100" dist="38100" dir="2700000" algn="tl">
                    <a:srgbClr val="000000"/>
                  </a:outerShdw>
                </a:effectLst>
                <a:hlinkClick r:id="rId6" action="ppaction://hlinksldjump"/>
              </a:rPr>
              <a:t>Halveringstijd en Activiteit. </a:t>
            </a:r>
            <a:endParaRPr lang="en-US" altLang="nl-NL" sz="3600" b="1">
              <a:solidFill>
                <a:schemeClr val="accent1"/>
              </a:solidFill>
              <a:effectLst>
                <a:outerShdw blurRad="38100" dist="38100" dir="2700000" algn="tl">
                  <a:srgbClr val="000000"/>
                </a:outerShdw>
              </a:effectLst>
            </a:endParaRPr>
          </a:p>
          <a:p>
            <a:pPr marL="609600" indent="-609600" algn="l">
              <a:buFontTx/>
              <a:buAutoNum type="arabicPeriod"/>
            </a:pPr>
            <a:r>
              <a:rPr lang="en-US" altLang="nl-NL" sz="3600" b="1">
                <a:solidFill>
                  <a:schemeClr val="accent1"/>
                </a:solidFill>
                <a:effectLst>
                  <a:outerShdw blurRad="38100" dist="38100" dir="2700000" algn="tl">
                    <a:srgbClr val="000000"/>
                  </a:outerShdw>
                </a:effectLst>
                <a:hlinkClick r:id="rId7" action="ppaction://hlinksldjump"/>
              </a:rPr>
              <a:t>Doordringend vermogen.</a:t>
            </a:r>
            <a:endParaRPr lang="en-US" altLang="nl-NL" sz="3600" b="1">
              <a:solidFill>
                <a:schemeClr val="accent1"/>
              </a:solidFill>
              <a:effectLst>
                <a:outerShdw blurRad="38100" dist="38100" dir="2700000" algn="tl">
                  <a:srgbClr val="000000"/>
                </a:outerShdw>
              </a:effectLst>
            </a:endParaRPr>
          </a:p>
          <a:p>
            <a:pPr marL="609600" indent="-609600" algn="l">
              <a:buFontTx/>
              <a:buAutoNum type="arabicPeriod"/>
            </a:pPr>
            <a:r>
              <a:rPr lang="en-US" altLang="nl-NL" sz="3600" b="1">
                <a:solidFill>
                  <a:schemeClr val="accent1"/>
                </a:solidFill>
                <a:effectLst>
                  <a:outerShdw blurRad="38100" dist="38100" dir="2700000" algn="tl">
                    <a:srgbClr val="000000"/>
                  </a:outerShdw>
                </a:effectLst>
                <a:hlinkClick r:id="rId8" action="ppaction://hlinksldjump"/>
              </a:rPr>
              <a:t>Activiteit, dosis en dosisequivalent.</a:t>
            </a:r>
            <a:endParaRPr lang="en-US" altLang="nl-NL" sz="3600" b="1">
              <a:solidFill>
                <a:schemeClr val="accent1"/>
              </a:solidFill>
              <a:effectLst>
                <a:outerShdw blurRad="38100" dist="38100" dir="2700000" algn="tl">
                  <a:srgbClr val="000000"/>
                </a:outerShdw>
              </a:effectLst>
            </a:endParaRPr>
          </a:p>
          <a:p>
            <a:pPr marL="609600" indent="-609600" algn="l">
              <a:buFontTx/>
              <a:buAutoNum type="arabicPeriod"/>
            </a:pPr>
            <a:r>
              <a:rPr lang="en-US" altLang="nl-NL" sz="3600" b="1">
                <a:solidFill>
                  <a:schemeClr val="accent1"/>
                </a:solidFill>
                <a:effectLst>
                  <a:outerShdw blurRad="38100" dist="38100" dir="2700000" algn="tl">
                    <a:srgbClr val="000000"/>
                  </a:outerShdw>
                </a:effectLst>
                <a:hlinkClick r:id="" action="ppaction://noaction"/>
              </a:rPr>
              <a:t>Toepassingen.</a:t>
            </a:r>
            <a:endParaRPr lang="en-US" altLang="nl-NL" sz="3600" b="1">
              <a:solidFill>
                <a:schemeClr val="accent1"/>
              </a:solidFill>
              <a:effectLst>
                <a:outerShdw blurRad="38100" dist="38100" dir="2700000" algn="tl">
                  <a:srgbClr val="000000"/>
                </a:outerShdw>
              </a:effectLst>
            </a:endParaRPr>
          </a:p>
        </p:txBody>
      </p:sp>
      <p:sp>
        <p:nvSpPr>
          <p:cNvPr id="22533" name="Rectangle 5"/>
          <p:cNvSpPr>
            <a:spLocks noChangeArrowheads="1"/>
          </p:cNvSpPr>
          <p:nvPr/>
        </p:nvSpPr>
        <p:spPr bwMode="auto">
          <a:xfrm>
            <a:off x="0" y="647700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752600" indent="-381000">
              <a:defRPr sz="2400">
                <a:solidFill>
                  <a:schemeClr val="tx1"/>
                </a:solidFill>
                <a:latin typeface="Times New Roman" pitchFamily="18" charset="0"/>
              </a:defRPr>
            </a:lvl4pPr>
            <a:lvl5pPr marL="2209800" indent="-381000">
              <a:defRPr sz="2400">
                <a:solidFill>
                  <a:schemeClr val="tx1"/>
                </a:solidFill>
                <a:latin typeface="Times New Roman" pitchFamily="18" charset="0"/>
              </a:defRPr>
            </a:lvl5pPr>
            <a:lvl6pPr marL="2667000" indent="-381000" fontAlgn="base">
              <a:spcBef>
                <a:spcPct val="0"/>
              </a:spcBef>
              <a:spcAft>
                <a:spcPct val="0"/>
              </a:spcAft>
              <a:defRPr sz="2400">
                <a:solidFill>
                  <a:schemeClr val="tx1"/>
                </a:solidFill>
                <a:latin typeface="Times New Roman" pitchFamily="18" charset="0"/>
              </a:defRPr>
            </a:lvl6pPr>
            <a:lvl7pPr marL="3124200" indent="-381000" fontAlgn="base">
              <a:spcBef>
                <a:spcPct val="0"/>
              </a:spcBef>
              <a:spcAft>
                <a:spcPct val="0"/>
              </a:spcAft>
              <a:defRPr sz="2400">
                <a:solidFill>
                  <a:schemeClr val="tx1"/>
                </a:solidFill>
                <a:latin typeface="Times New Roman" pitchFamily="18" charset="0"/>
              </a:defRPr>
            </a:lvl7pPr>
            <a:lvl8pPr marL="3581400" indent="-381000" fontAlgn="base">
              <a:spcBef>
                <a:spcPct val="0"/>
              </a:spcBef>
              <a:spcAft>
                <a:spcPct val="0"/>
              </a:spcAft>
              <a:defRPr sz="2400">
                <a:solidFill>
                  <a:schemeClr val="tx1"/>
                </a:solidFill>
                <a:latin typeface="Times New Roman" pitchFamily="18" charset="0"/>
              </a:defRPr>
            </a:lvl8pPr>
            <a:lvl9pPr marL="4038600" indent="-381000"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r>
              <a:rPr lang="en-US" altLang="nl-NL" sz="1400" b="1">
                <a:solidFill>
                  <a:srgbClr val="000000"/>
                </a:solidFill>
                <a:effectLst>
                  <a:outerShdw blurRad="38100" dist="38100" dir="2700000" algn="tl">
                    <a:srgbClr val="FFFFFF"/>
                  </a:outerShdw>
                </a:effectLst>
              </a:rPr>
              <a:t>© </a:t>
            </a:r>
            <a:r>
              <a:rPr lang="en-US" altLang="nl-NL" sz="1400" b="1" smtClean="0">
                <a:solidFill>
                  <a:srgbClr val="000000"/>
                </a:solidFill>
                <a:effectLst>
                  <a:outerShdw blurRad="38100" dist="38100" dir="2700000" algn="tl">
                    <a:srgbClr val="FFFFFF"/>
                  </a:outerShdw>
                </a:effectLst>
                <a:hlinkClick r:id="rId9"/>
              </a:rPr>
              <a:t>www.agtijmensen.nl</a:t>
            </a:r>
            <a:r>
              <a:rPr lang="en-US" altLang="nl-NL" sz="1400" b="1" smtClean="0">
                <a:solidFill>
                  <a:srgbClr val="000000"/>
                </a:solidFill>
                <a:effectLst>
                  <a:outerShdw blurRad="38100" dist="38100" dir="2700000" algn="tl">
                    <a:srgbClr val="FFFFFF"/>
                  </a:outerShdw>
                </a:effectLst>
              </a:rPr>
              <a:t> 15102018</a:t>
            </a:r>
            <a:endParaRPr lang="nl-NL" altLang="nl-NL" sz="1400" b="1" dirty="0">
              <a:solidFill>
                <a:srgbClr val="000000"/>
              </a:solidFill>
              <a:effectLst>
                <a:outerShdw blurRad="38100" dist="38100" dir="2700000" algn="tl">
                  <a:srgbClr val="FFFFFF"/>
                </a:outerShdw>
              </a:effectLst>
            </a:endParaRPr>
          </a:p>
        </p:txBody>
      </p:sp>
      <p:sp>
        <p:nvSpPr>
          <p:cNvPr id="22535" name="Rectangle 7"/>
          <p:cNvSpPr>
            <a:spLocks noChangeArrowheads="1"/>
          </p:cNvSpPr>
          <p:nvPr/>
        </p:nvSpPr>
        <p:spPr bwMode="auto">
          <a:xfrm>
            <a:off x="0" y="4495800"/>
            <a:ext cx="716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752600" indent="-381000">
              <a:defRPr sz="2400">
                <a:solidFill>
                  <a:schemeClr val="tx1"/>
                </a:solidFill>
                <a:latin typeface="Times New Roman" pitchFamily="18" charset="0"/>
              </a:defRPr>
            </a:lvl4pPr>
            <a:lvl5pPr marL="2209800" indent="-381000">
              <a:defRPr sz="2400">
                <a:solidFill>
                  <a:schemeClr val="tx1"/>
                </a:solidFill>
                <a:latin typeface="Times New Roman" pitchFamily="18" charset="0"/>
              </a:defRPr>
            </a:lvl5pPr>
            <a:lvl6pPr marL="2667000" indent="-381000" fontAlgn="base">
              <a:spcBef>
                <a:spcPct val="0"/>
              </a:spcBef>
              <a:spcAft>
                <a:spcPct val="0"/>
              </a:spcAft>
              <a:defRPr sz="2400">
                <a:solidFill>
                  <a:schemeClr val="tx1"/>
                </a:solidFill>
                <a:latin typeface="Times New Roman" pitchFamily="18" charset="0"/>
              </a:defRPr>
            </a:lvl6pPr>
            <a:lvl7pPr marL="3124200" indent="-381000" fontAlgn="base">
              <a:spcBef>
                <a:spcPct val="0"/>
              </a:spcBef>
              <a:spcAft>
                <a:spcPct val="0"/>
              </a:spcAft>
              <a:defRPr sz="2400">
                <a:solidFill>
                  <a:schemeClr val="tx1"/>
                </a:solidFill>
                <a:latin typeface="Times New Roman" pitchFamily="18" charset="0"/>
              </a:defRPr>
            </a:lvl7pPr>
            <a:lvl8pPr marL="3581400" indent="-381000" fontAlgn="base">
              <a:spcBef>
                <a:spcPct val="0"/>
              </a:spcBef>
              <a:spcAft>
                <a:spcPct val="0"/>
              </a:spcAft>
              <a:defRPr sz="2400">
                <a:solidFill>
                  <a:schemeClr val="tx1"/>
                </a:solidFill>
                <a:latin typeface="Times New Roman" pitchFamily="18" charset="0"/>
              </a:defRPr>
            </a:lvl8pPr>
            <a:lvl9pPr marL="4038600" indent="-381000" fontAlgn="base">
              <a:spcBef>
                <a:spcPct val="0"/>
              </a:spcBef>
              <a:spcAft>
                <a:spcPct val="0"/>
              </a:spcAft>
              <a:defRPr sz="2400">
                <a:solidFill>
                  <a:schemeClr val="tx1"/>
                </a:solidFill>
                <a:latin typeface="Times New Roman" pitchFamily="18" charset="0"/>
              </a:defRPr>
            </a:lvl9pPr>
          </a:lstStyle>
          <a:p>
            <a:pPr fontAlgn="base">
              <a:spcBef>
                <a:spcPct val="20000"/>
              </a:spcBef>
              <a:spcAft>
                <a:spcPct val="0"/>
              </a:spcAft>
            </a:pPr>
            <a:endParaRPr lang="nl-NL" altLang="nl-NL" sz="4400" b="1">
              <a:solidFill>
                <a:srgbClr val="00CC99"/>
              </a:solidFill>
              <a:effectLst>
                <a:outerShdw blurRad="38100" dist="38100" dir="2700000" algn="tl">
                  <a:srgbClr val="000000"/>
                </a:outerShdw>
              </a:effectLst>
            </a:endParaRPr>
          </a:p>
        </p:txBody>
      </p:sp>
    </p:spTree>
    <p:extLst>
      <p:ext uri="{BB962C8B-B14F-4D97-AF65-F5344CB8AC3E}">
        <p14:creationId xmlns:p14="http://schemas.microsoft.com/office/powerpoint/2010/main" val="291955483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wipe(left)">
                                      <p:cBhvr>
                                        <p:cTn id="11" dur="500"/>
                                        <p:tgtEl>
                                          <p:spTgt spid="22531">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wipe(left)">
                                      <p:cBhvr>
                                        <p:cTn id="15" dur="500"/>
                                        <p:tgtEl>
                                          <p:spTgt spid="22531">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wipe(left)">
                                      <p:cBhvr>
                                        <p:cTn id="19" dur="500"/>
                                        <p:tgtEl>
                                          <p:spTgt spid="22531">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Effect transition="in" filter="wipe(left)">
                                      <p:cBhvr>
                                        <p:cTn id="23" dur="500"/>
                                        <p:tgtEl>
                                          <p:spTgt spid="22531">
                                            <p:txEl>
                                              <p:pRg st="3" end="3"/>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500"/>
                                        <p:tgtEl>
                                          <p:spTgt spid="22531">
                                            <p:txEl>
                                              <p:pRg st="4" end="4"/>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Effect transition="in" filter="wipe(left)">
                                      <p:cBhvr>
                                        <p:cTn id="31" dur="500"/>
                                        <p:tgtEl>
                                          <p:spTgt spid="22531">
                                            <p:txEl>
                                              <p:pRg st="5" end="5"/>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Effect transition="in" filter="wipe(left)">
                                      <p:cBhvr>
                                        <p:cTn id="35" dur="500"/>
                                        <p:tgtEl>
                                          <p:spTgt spid="22531">
                                            <p:txEl>
                                              <p:pRg st="6" end="6"/>
                                            </p:txEl>
                                          </p:spTgt>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531">
                                            <p:txEl>
                                              <p:pRg st="7" end="7"/>
                                            </p:txEl>
                                          </p:spTgt>
                                        </p:tgtEl>
                                        <p:attrNameLst>
                                          <p:attrName>style.visibility</p:attrName>
                                        </p:attrNameLst>
                                      </p:cBhvr>
                                      <p:to>
                                        <p:strVal val="visible"/>
                                      </p:to>
                                    </p:set>
                                    <p:animEffect transition="in" filter="wipe(left)">
                                      <p:cBhvr>
                                        <p:cTn id="39" dur="500"/>
                                        <p:tgtEl>
                                          <p:spTgt spid="22531">
                                            <p:txEl>
                                              <p:pRg st="7" end="7"/>
                                            </p:txEl>
                                          </p:spTgt>
                                        </p:tgtEl>
                                      </p:cBhvr>
                                    </p:animEffect>
                                  </p:childTnLst>
                                </p:cTn>
                              </p:par>
                            </p:childTnLst>
                          </p:cTn>
                        </p:par>
                        <p:par>
                          <p:cTn id="40" fill="hold" nodeType="afterGroup">
                            <p:stCondLst>
                              <p:cond delay="4500"/>
                            </p:stCondLst>
                            <p:childTnLst>
                              <p:par>
                                <p:cTn id="41" presetID="22" presetClass="entr" presetSubtype="8" fill="hold" grpId="0" nodeType="afterEffect" nodePh="1">
                                  <p:stCondLst>
                                    <p:cond delay="0"/>
                                  </p:stCondLst>
                                  <p:endCondLst>
                                    <p:cond evt="begin" delay="0">
                                      <p:tn val="41"/>
                                    </p:cond>
                                  </p:endCondLst>
                                  <p:childTnLst>
                                    <p:set>
                                      <p:cBhvr>
                                        <p:cTn id="42" dur="1" fill="hold">
                                          <p:stCondLst>
                                            <p:cond delay="0"/>
                                          </p:stCondLst>
                                        </p:cTn>
                                        <p:tgtEl>
                                          <p:spTgt spid="22535"/>
                                        </p:tgtEl>
                                        <p:attrNameLst>
                                          <p:attrName>style.visibility</p:attrName>
                                        </p:attrNameLst>
                                      </p:cBhvr>
                                      <p:to>
                                        <p:strVal val="visible"/>
                                      </p:to>
                                    </p:set>
                                    <p:animEffect transition="in" filter="wipe(left)">
                                      <p:cBhvr>
                                        <p:cTn id="43"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build="p" autoUpdateAnimBg="0" advAuto="0"/>
      <p:bldP spid="2253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67" name="Rectangle 19"/>
          <p:cNvSpPr>
            <a:spLocks noGrp="1" noChangeArrowheads="1"/>
          </p:cNvSpPr>
          <p:nvPr>
            <p:ph type="ctrTitle"/>
          </p:nvPr>
        </p:nvSpPr>
        <p:spPr>
          <a:xfrm>
            <a:off x="0" y="0"/>
            <a:ext cx="9144000" cy="990600"/>
          </a:xfrm>
        </p:spPr>
        <p:txBody>
          <a:bodyPr/>
          <a:lstStyle/>
          <a:p>
            <a:pPr algn="l">
              <a:buClr>
                <a:srgbClr val="FF3300"/>
              </a:buClr>
              <a:buFontTx/>
              <a:buChar char="•"/>
            </a:pPr>
            <a:r>
              <a:rPr lang="en-US" altLang="nl-NL" sz="4000" b="1">
                <a:effectLst>
                  <a:outerShdw blurRad="38100" dist="38100" dir="2700000" algn="tl">
                    <a:srgbClr val="FFFFFF"/>
                  </a:outerShdw>
                </a:effectLst>
              </a:rPr>
              <a:t> </a:t>
            </a:r>
            <a:r>
              <a:rPr lang="en-US" altLang="nl-NL" sz="4000" b="1">
                <a:solidFill>
                  <a:srgbClr val="FF3300"/>
                </a:solidFill>
                <a:effectLst>
                  <a:outerShdw blurRad="38100" dist="38100" dir="2700000" algn="tl">
                    <a:srgbClr val="000000"/>
                  </a:outerShdw>
                </a:effectLst>
              </a:rPr>
              <a:t>Registreren van ioniserende straling.</a:t>
            </a:r>
            <a:endParaRPr lang="nl-NL" altLang="nl-NL" sz="4000" b="1">
              <a:solidFill>
                <a:srgbClr val="FF3300"/>
              </a:solidFill>
              <a:effectLst>
                <a:outerShdw blurRad="38100" dist="38100" dir="2700000" algn="tl">
                  <a:srgbClr val="000000"/>
                </a:outerShdw>
              </a:effectLst>
            </a:endParaRPr>
          </a:p>
        </p:txBody>
      </p:sp>
      <p:sp>
        <p:nvSpPr>
          <p:cNvPr id="78869" name="Rectangle 21"/>
          <p:cNvSpPr>
            <a:spLocks noChangeArrowheads="1"/>
          </p:cNvSpPr>
          <p:nvPr/>
        </p:nvSpPr>
        <p:spPr bwMode="auto">
          <a:xfrm>
            <a:off x="0" y="15240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Fotografische plaat</a:t>
            </a:r>
          </a:p>
          <a:p>
            <a:pPr fontAlgn="base">
              <a:spcBef>
                <a:spcPct val="0"/>
              </a:spcBef>
              <a:spcAft>
                <a:spcPct val="0"/>
              </a:spcAft>
              <a:buClr>
                <a:srgbClr val="FF3300"/>
              </a:buClr>
              <a:buFontTx/>
              <a:buChar char="•"/>
            </a:pPr>
            <a:endParaRPr lang="en-US" altLang="nl-NL" sz="4000" b="1">
              <a:solidFill>
                <a:srgbClr val="3333CC"/>
              </a:solidFill>
              <a:effectLst>
                <a:outerShdw blurRad="38100" dist="38100" dir="2700000" algn="tl">
                  <a:srgbClr val="000000"/>
                </a:outerShdw>
              </a:effectLst>
            </a:endParaRPr>
          </a:p>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Wilsonvat</a:t>
            </a:r>
          </a:p>
          <a:p>
            <a:pPr fontAlgn="base">
              <a:spcBef>
                <a:spcPct val="0"/>
              </a:spcBef>
              <a:spcAft>
                <a:spcPct val="0"/>
              </a:spcAft>
              <a:buClr>
                <a:srgbClr val="FF3300"/>
              </a:buClr>
              <a:buFontTx/>
              <a:buChar char="•"/>
            </a:pPr>
            <a:endParaRPr lang="en-US" altLang="nl-NL" sz="4000" b="1">
              <a:solidFill>
                <a:srgbClr val="3333CC"/>
              </a:solidFill>
              <a:effectLst>
                <a:outerShdw blurRad="38100" dist="38100" dir="2700000" algn="tl">
                  <a:srgbClr val="000000"/>
                </a:outerShdw>
              </a:effectLst>
            </a:endParaRPr>
          </a:p>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Geiger-Muller teller</a:t>
            </a:r>
            <a:endParaRPr lang="nl-NL" altLang="nl-NL" sz="40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250139086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8867"/>
                                        </p:tgtEl>
                                        <p:attrNameLst>
                                          <p:attrName>style.visibility</p:attrName>
                                        </p:attrNameLst>
                                      </p:cBhvr>
                                      <p:to>
                                        <p:strVal val="visible"/>
                                      </p:to>
                                    </p:set>
                                    <p:animEffect transition="in" filter="wipe(left)">
                                      <p:cBhvr>
                                        <p:cTn id="7" dur="500"/>
                                        <p:tgtEl>
                                          <p:spTgt spid="78867"/>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8869"/>
                                        </p:tgtEl>
                                        <p:attrNameLst>
                                          <p:attrName>style.visibility</p:attrName>
                                        </p:attrNameLst>
                                      </p:cBhvr>
                                      <p:to>
                                        <p:strVal val="visible"/>
                                      </p:to>
                                    </p:set>
                                    <p:animEffect transition="in" filter="wipe(left)">
                                      <p:cBhvr>
                                        <p:cTn id="11" dur="500"/>
                                        <p:tgtEl>
                                          <p:spTgt spid="78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7" grpId="0" autoUpdateAnimBg="0"/>
      <p:bldP spid="788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0" y="0"/>
            <a:ext cx="9144000" cy="990600"/>
          </a:xfrm>
        </p:spPr>
        <p:txBody>
          <a:bodyPr/>
          <a:lstStyle/>
          <a:p>
            <a:pPr algn="l">
              <a:buClr>
                <a:srgbClr val="FF3300"/>
              </a:buClr>
              <a:buFontTx/>
              <a:buChar char="•"/>
            </a:pPr>
            <a:r>
              <a:rPr lang="en-US" altLang="nl-NL" sz="4000" b="1">
                <a:effectLst>
                  <a:outerShdw blurRad="38100" dist="38100" dir="2700000" algn="tl">
                    <a:srgbClr val="FFFFFF"/>
                  </a:outerShdw>
                </a:effectLst>
              </a:rPr>
              <a:t> </a:t>
            </a:r>
            <a:r>
              <a:rPr lang="en-US" altLang="nl-NL" sz="4000" b="1">
                <a:solidFill>
                  <a:srgbClr val="FF3300"/>
                </a:solidFill>
                <a:effectLst>
                  <a:outerShdw blurRad="38100" dist="38100" dir="2700000" algn="tl">
                    <a:srgbClr val="000000"/>
                  </a:outerShdw>
                </a:effectLst>
              </a:rPr>
              <a:t>Fotografische plaat </a:t>
            </a:r>
            <a:r>
              <a:rPr lang="en-US" altLang="nl-NL" sz="3600" b="1">
                <a:solidFill>
                  <a:srgbClr val="FF3300"/>
                </a:solidFill>
                <a:effectLst>
                  <a:outerShdw blurRad="38100" dist="38100" dir="2700000" algn="tl">
                    <a:srgbClr val="000000"/>
                  </a:outerShdw>
                </a:effectLst>
              </a:rPr>
              <a:t>(na ontwikkelen):</a:t>
            </a:r>
            <a:endParaRPr lang="nl-NL" altLang="nl-NL" sz="3600" b="1">
              <a:solidFill>
                <a:srgbClr val="FF3300"/>
              </a:solidFill>
              <a:effectLst>
                <a:outerShdw blurRad="38100" dist="38100" dir="2700000" algn="tl">
                  <a:srgbClr val="000000"/>
                </a:outerShdw>
              </a:effectLst>
            </a:endParaRPr>
          </a:p>
        </p:txBody>
      </p:sp>
      <p:pic>
        <p:nvPicPr>
          <p:cNvPr id="97284" name="Picture 4" descr="ba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7010400" cy="527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72902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97282"/>
                                        </p:tgtEl>
                                        <p:attrNameLst>
                                          <p:attrName>style.visibility</p:attrName>
                                        </p:attrNameLst>
                                      </p:cBhvr>
                                      <p:to>
                                        <p:strVal val="visible"/>
                                      </p:to>
                                    </p:set>
                                    <p:animEffect transition="in" filter="wipe(left)">
                                      <p:cBhvr>
                                        <p:cTn id="7" dur="500"/>
                                        <p:tgtEl>
                                          <p:spTgt spid="9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7284"/>
                                        </p:tgtEl>
                                        <p:attrNameLst>
                                          <p:attrName>style.visibility</p:attrName>
                                        </p:attrNameLst>
                                      </p:cBhvr>
                                      <p:to>
                                        <p:strVal val="visible"/>
                                      </p:to>
                                    </p:set>
                                    <p:animEffect transition="in" filter="dissolve">
                                      <p:cBhvr>
                                        <p:cTn id="12" dur="5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0" y="0"/>
            <a:ext cx="9144000" cy="990600"/>
          </a:xfrm>
        </p:spPr>
        <p:txBody>
          <a:bodyPr/>
          <a:lstStyle/>
          <a:p>
            <a:pPr algn="l">
              <a:buClr>
                <a:srgbClr val="FF3300"/>
              </a:buClr>
              <a:buFontTx/>
              <a:buChar char="•"/>
            </a:pPr>
            <a:r>
              <a:rPr lang="en-US" altLang="nl-NL" sz="4000" b="1">
                <a:solidFill>
                  <a:srgbClr val="FF3300"/>
                </a:solidFill>
                <a:effectLst>
                  <a:outerShdw blurRad="38100" dist="38100" dir="2700000" algn="tl">
                    <a:srgbClr val="000000"/>
                  </a:outerShdw>
                </a:effectLst>
              </a:rPr>
              <a:t>Geiger-Müller teller: </a:t>
            </a:r>
            <a:r>
              <a:rPr lang="en-US" altLang="nl-NL" sz="4000" b="1">
                <a:solidFill>
                  <a:schemeClr val="accent2"/>
                </a:solidFill>
                <a:effectLst>
                  <a:outerShdw blurRad="38100" dist="38100" dir="2700000" algn="tl">
                    <a:srgbClr val="000000"/>
                  </a:outerShdw>
                </a:effectLst>
              </a:rPr>
              <a:t>(serieschakeling)</a:t>
            </a:r>
            <a:endParaRPr lang="nl-NL" altLang="nl-NL" sz="4000" b="1">
              <a:solidFill>
                <a:schemeClr val="accent2"/>
              </a:solidFill>
              <a:effectLst>
                <a:outerShdw blurRad="38100" dist="38100" dir="2700000" algn="tl">
                  <a:srgbClr val="000000"/>
                </a:outerShdw>
              </a:effectLst>
            </a:endParaRPr>
          </a:p>
        </p:txBody>
      </p:sp>
      <p:sp>
        <p:nvSpPr>
          <p:cNvPr id="98307" name="Rectangle 3"/>
          <p:cNvSpPr>
            <a:spLocks noChangeArrowheads="1"/>
          </p:cNvSpPr>
          <p:nvPr/>
        </p:nvSpPr>
        <p:spPr bwMode="auto">
          <a:xfrm>
            <a:off x="0" y="4343400"/>
            <a:ext cx="6858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Geen gesloten stroomkring</a:t>
            </a:r>
          </a:p>
        </p:txBody>
      </p:sp>
      <p:grpSp>
        <p:nvGrpSpPr>
          <p:cNvPr id="98337" name="Group 33"/>
          <p:cNvGrpSpPr>
            <a:grpSpLocks/>
          </p:cNvGrpSpPr>
          <p:nvPr/>
        </p:nvGrpSpPr>
        <p:grpSpPr bwMode="auto">
          <a:xfrm>
            <a:off x="1363663" y="1628775"/>
            <a:ext cx="4602162" cy="2181225"/>
            <a:chOff x="859" y="1026"/>
            <a:chExt cx="2899" cy="1374"/>
          </a:xfrm>
        </p:grpSpPr>
        <p:sp>
          <p:nvSpPr>
            <p:cNvPr id="98336" name="Rectangle 32" descr="5%"/>
            <p:cNvSpPr>
              <a:spLocks noChangeArrowheads="1"/>
            </p:cNvSpPr>
            <p:nvPr/>
          </p:nvSpPr>
          <p:spPr bwMode="auto">
            <a:xfrm>
              <a:off x="1152" y="1776"/>
              <a:ext cx="1056" cy="336"/>
            </a:xfrm>
            <a:prstGeom prst="rect">
              <a:avLst/>
            </a:prstGeom>
            <a:pattFill prst="pct5">
              <a:fgClr>
                <a:srgbClr val="FF33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98329" name="Group 25"/>
            <p:cNvGrpSpPr>
              <a:grpSpLocks/>
            </p:cNvGrpSpPr>
            <p:nvPr/>
          </p:nvGrpSpPr>
          <p:grpSpPr bwMode="auto">
            <a:xfrm>
              <a:off x="859" y="1026"/>
              <a:ext cx="2899" cy="1374"/>
              <a:chOff x="859" y="768"/>
              <a:chExt cx="2899" cy="1374"/>
            </a:xfrm>
          </p:grpSpPr>
          <p:grpSp>
            <p:nvGrpSpPr>
              <p:cNvPr id="98315" name="Group 11"/>
              <p:cNvGrpSpPr>
                <a:grpSpLocks/>
              </p:cNvGrpSpPr>
              <p:nvPr/>
            </p:nvGrpSpPr>
            <p:grpSpPr bwMode="auto">
              <a:xfrm>
                <a:off x="1152" y="1488"/>
                <a:ext cx="1056" cy="384"/>
                <a:chOff x="1152" y="1488"/>
                <a:chExt cx="1056" cy="384"/>
              </a:xfrm>
            </p:grpSpPr>
            <p:sp>
              <p:nvSpPr>
                <p:cNvPr id="98309" name="Line 5"/>
                <p:cNvSpPr>
                  <a:spLocks noChangeShapeType="1"/>
                </p:cNvSpPr>
                <p:nvPr/>
              </p:nvSpPr>
              <p:spPr bwMode="auto">
                <a:xfrm>
                  <a:off x="1152" y="1488"/>
                  <a:ext cx="0" cy="384"/>
                </a:xfrm>
                <a:prstGeom prst="line">
                  <a:avLst/>
                </a:prstGeom>
                <a:noFill/>
                <a:ln w="571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10" name="Line 6"/>
                <p:cNvSpPr>
                  <a:spLocks noChangeShapeType="1"/>
                </p:cNvSpPr>
                <p:nvPr/>
              </p:nvSpPr>
              <p:spPr bwMode="auto">
                <a:xfrm>
                  <a:off x="2208" y="1488"/>
                  <a:ext cx="0" cy="384"/>
                </a:xfrm>
                <a:prstGeom prst="line">
                  <a:avLst/>
                </a:prstGeom>
                <a:noFill/>
                <a:ln w="571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11" name="Line 7"/>
                <p:cNvSpPr>
                  <a:spLocks noChangeShapeType="1"/>
                </p:cNvSpPr>
                <p:nvPr/>
              </p:nvSpPr>
              <p:spPr bwMode="auto">
                <a:xfrm>
                  <a:off x="1152" y="1872"/>
                  <a:ext cx="105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12" name="Line 8"/>
                <p:cNvSpPr>
                  <a:spLocks noChangeShapeType="1"/>
                </p:cNvSpPr>
                <p:nvPr/>
              </p:nvSpPr>
              <p:spPr bwMode="auto">
                <a:xfrm>
                  <a:off x="1152" y="148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13" name="Line 9"/>
                <p:cNvSpPr>
                  <a:spLocks noChangeShapeType="1"/>
                </p:cNvSpPr>
                <p:nvPr/>
              </p:nvSpPr>
              <p:spPr bwMode="auto">
                <a:xfrm>
                  <a:off x="1818" y="148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14" name="Line 10"/>
                <p:cNvSpPr>
                  <a:spLocks noChangeShapeType="1"/>
                </p:cNvSpPr>
                <p:nvPr/>
              </p:nvSpPr>
              <p:spPr bwMode="auto">
                <a:xfrm>
                  <a:off x="1536" y="1488"/>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
            <p:nvSpPr>
              <p:cNvPr id="98319" name="Rectangle 15"/>
              <p:cNvSpPr>
                <a:spLocks noChangeArrowheads="1"/>
              </p:cNvSpPr>
              <p:nvPr/>
            </p:nvSpPr>
            <p:spPr bwMode="auto">
              <a:xfrm>
                <a:off x="2775" y="1998"/>
                <a:ext cx="816" cy="14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98326" name="Group 22"/>
              <p:cNvGrpSpPr>
                <a:grpSpLocks/>
              </p:cNvGrpSpPr>
              <p:nvPr/>
            </p:nvGrpSpPr>
            <p:grpSpPr bwMode="auto">
              <a:xfrm>
                <a:off x="859" y="768"/>
                <a:ext cx="2899" cy="1298"/>
                <a:chOff x="859" y="768"/>
                <a:chExt cx="2899" cy="1298"/>
              </a:xfrm>
            </p:grpSpPr>
            <p:grpSp>
              <p:nvGrpSpPr>
                <p:cNvPr id="98323" name="Group 19"/>
                <p:cNvGrpSpPr>
                  <a:grpSpLocks/>
                </p:cNvGrpSpPr>
                <p:nvPr/>
              </p:nvGrpSpPr>
              <p:grpSpPr bwMode="auto">
                <a:xfrm>
                  <a:off x="859" y="960"/>
                  <a:ext cx="2899" cy="1106"/>
                  <a:chOff x="859" y="960"/>
                  <a:chExt cx="2899" cy="1106"/>
                </a:xfrm>
              </p:grpSpPr>
              <p:sp>
                <p:nvSpPr>
                  <p:cNvPr id="98316" name="Line 12"/>
                  <p:cNvSpPr>
                    <a:spLocks noChangeShapeType="1"/>
                  </p:cNvSpPr>
                  <p:nvPr/>
                </p:nvSpPr>
                <p:spPr bwMode="auto">
                  <a:xfrm flipH="1">
                    <a:off x="864" y="1680"/>
                    <a:ext cx="134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17" name="Freeform 13"/>
                  <p:cNvSpPr>
                    <a:spLocks/>
                  </p:cNvSpPr>
                  <p:nvPr/>
                </p:nvSpPr>
                <p:spPr bwMode="auto">
                  <a:xfrm>
                    <a:off x="859" y="960"/>
                    <a:ext cx="5" cy="720"/>
                  </a:xfrm>
                  <a:custGeom>
                    <a:avLst/>
                    <a:gdLst>
                      <a:gd name="T0" fmla="*/ 5 w 5"/>
                      <a:gd name="T1" fmla="*/ 720 h 720"/>
                      <a:gd name="T2" fmla="*/ 0 w 5"/>
                      <a:gd name="T3" fmla="*/ 0 h 720"/>
                    </a:gdLst>
                    <a:ahLst/>
                    <a:cxnLst>
                      <a:cxn ang="0">
                        <a:pos x="T0" y="T1"/>
                      </a:cxn>
                      <a:cxn ang="0">
                        <a:pos x="T2" y="T3"/>
                      </a:cxn>
                    </a:cxnLst>
                    <a:rect l="0" t="0" r="r" b="b"/>
                    <a:pathLst>
                      <a:path w="5" h="720">
                        <a:moveTo>
                          <a:pt x="5" y="720"/>
                        </a:moveTo>
                        <a:lnTo>
                          <a:pt x="0" y="0"/>
                        </a:lnTo>
                      </a:path>
                    </a:pathLst>
                  </a:custGeom>
                  <a:noFill/>
                  <a:ln w="3810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18" name="Freeform 14"/>
                  <p:cNvSpPr>
                    <a:spLocks/>
                  </p:cNvSpPr>
                  <p:nvPr/>
                </p:nvSpPr>
                <p:spPr bwMode="auto">
                  <a:xfrm>
                    <a:off x="2064" y="1872"/>
                    <a:ext cx="720" cy="194"/>
                  </a:xfrm>
                  <a:custGeom>
                    <a:avLst/>
                    <a:gdLst>
                      <a:gd name="T0" fmla="*/ 0 w 720"/>
                      <a:gd name="T1" fmla="*/ 0 h 194"/>
                      <a:gd name="T2" fmla="*/ 2 w 720"/>
                      <a:gd name="T3" fmla="*/ 194 h 194"/>
                      <a:gd name="T4" fmla="*/ 720 w 720"/>
                      <a:gd name="T5" fmla="*/ 192 h 194"/>
                    </a:gdLst>
                    <a:ahLst/>
                    <a:cxnLst>
                      <a:cxn ang="0">
                        <a:pos x="T0" y="T1"/>
                      </a:cxn>
                      <a:cxn ang="0">
                        <a:pos x="T2" y="T3"/>
                      </a:cxn>
                      <a:cxn ang="0">
                        <a:pos x="T4" y="T5"/>
                      </a:cxn>
                    </a:cxnLst>
                    <a:rect l="0" t="0" r="r" b="b"/>
                    <a:pathLst>
                      <a:path w="720" h="194">
                        <a:moveTo>
                          <a:pt x="0" y="0"/>
                        </a:moveTo>
                        <a:lnTo>
                          <a:pt x="2" y="194"/>
                        </a:lnTo>
                        <a:lnTo>
                          <a:pt x="720" y="192"/>
                        </a:lnTo>
                      </a:path>
                    </a:pathLst>
                  </a:custGeom>
                  <a:noFill/>
                  <a:ln w="3810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20" name="Freeform 16"/>
                  <p:cNvSpPr>
                    <a:spLocks/>
                  </p:cNvSpPr>
                  <p:nvPr/>
                </p:nvSpPr>
                <p:spPr bwMode="auto">
                  <a:xfrm>
                    <a:off x="2679" y="960"/>
                    <a:ext cx="1079" cy="1106"/>
                  </a:xfrm>
                  <a:custGeom>
                    <a:avLst/>
                    <a:gdLst>
                      <a:gd name="T0" fmla="*/ 921 w 1079"/>
                      <a:gd name="T1" fmla="*/ 1104 h 1106"/>
                      <a:gd name="T2" fmla="*/ 1079 w 1079"/>
                      <a:gd name="T3" fmla="*/ 1106 h 1106"/>
                      <a:gd name="T4" fmla="*/ 1079 w 1079"/>
                      <a:gd name="T5" fmla="*/ 0 h 1106"/>
                      <a:gd name="T6" fmla="*/ 0 w 1079"/>
                      <a:gd name="T7" fmla="*/ 0 h 1106"/>
                    </a:gdLst>
                    <a:ahLst/>
                    <a:cxnLst>
                      <a:cxn ang="0">
                        <a:pos x="T0" y="T1"/>
                      </a:cxn>
                      <a:cxn ang="0">
                        <a:pos x="T2" y="T3"/>
                      </a:cxn>
                      <a:cxn ang="0">
                        <a:pos x="T4" y="T5"/>
                      </a:cxn>
                      <a:cxn ang="0">
                        <a:pos x="T6" y="T7"/>
                      </a:cxn>
                    </a:cxnLst>
                    <a:rect l="0" t="0" r="r" b="b"/>
                    <a:pathLst>
                      <a:path w="1079" h="1106">
                        <a:moveTo>
                          <a:pt x="921" y="1104"/>
                        </a:moveTo>
                        <a:lnTo>
                          <a:pt x="1079" y="1106"/>
                        </a:lnTo>
                        <a:lnTo>
                          <a:pt x="1079" y="0"/>
                        </a:lnTo>
                        <a:lnTo>
                          <a:pt x="0" y="0"/>
                        </a:lnTo>
                      </a:path>
                    </a:pathLst>
                  </a:custGeom>
                  <a:noFill/>
                  <a:ln w="3810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22" name="Freeform 18"/>
                  <p:cNvSpPr>
                    <a:spLocks/>
                  </p:cNvSpPr>
                  <p:nvPr/>
                </p:nvSpPr>
                <p:spPr bwMode="auto">
                  <a:xfrm>
                    <a:off x="869" y="960"/>
                    <a:ext cx="1682" cy="1"/>
                  </a:xfrm>
                  <a:custGeom>
                    <a:avLst/>
                    <a:gdLst>
                      <a:gd name="T0" fmla="*/ 0 w 1682"/>
                      <a:gd name="T1" fmla="*/ 0 h 1"/>
                      <a:gd name="T2" fmla="*/ 1682 w 1682"/>
                      <a:gd name="T3" fmla="*/ 0 h 1"/>
                    </a:gdLst>
                    <a:ahLst/>
                    <a:cxnLst>
                      <a:cxn ang="0">
                        <a:pos x="T0" y="T1"/>
                      </a:cxn>
                      <a:cxn ang="0">
                        <a:pos x="T2" y="T3"/>
                      </a:cxn>
                    </a:cxnLst>
                    <a:rect l="0" t="0" r="r" b="b"/>
                    <a:pathLst>
                      <a:path w="1682" h="1">
                        <a:moveTo>
                          <a:pt x="0" y="0"/>
                        </a:moveTo>
                        <a:lnTo>
                          <a:pt x="1682" y="0"/>
                        </a:lnTo>
                      </a:path>
                    </a:pathLst>
                  </a:custGeom>
                  <a:noFill/>
                  <a:ln w="3810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
              <p:nvSpPr>
                <p:cNvPr id="98324" name="Line 20"/>
                <p:cNvSpPr>
                  <a:spLocks noChangeShapeType="1"/>
                </p:cNvSpPr>
                <p:nvPr/>
              </p:nvSpPr>
              <p:spPr bwMode="auto">
                <a:xfrm>
                  <a:off x="2544" y="768"/>
                  <a:ext cx="0" cy="38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25" name="Line 21"/>
                <p:cNvSpPr>
                  <a:spLocks noChangeShapeType="1"/>
                </p:cNvSpPr>
                <p:nvPr/>
              </p:nvSpPr>
              <p:spPr bwMode="auto">
                <a:xfrm>
                  <a:off x="2688" y="864"/>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grpSp>
      </p:grpSp>
      <p:sp>
        <p:nvSpPr>
          <p:cNvPr id="98328" name="Rectangle 24"/>
          <p:cNvSpPr>
            <a:spLocks noChangeArrowheads="1"/>
          </p:cNvSpPr>
          <p:nvPr/>
        </p:nvSpPr>
        <p:spPr bwMode="auto">
          <a:xfrm>
            <a:off x="2895600" y="9144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en-US" altLang="nl-NL" sz="3600" b="1">
                <a:solidFill>
                  <a:srgbClr val="3333CC"/>
                </a:solidFill>
                <a:effectLst>
                  <a:outerShdw blurRad="38100" dist="38100" dir="2700000" algn="tl">
                    <a:srgbClr val="000000"/>
                  </a:outerShdw>
                </a:effectLst>
              </a:rPr>
              <a:t>Ub = 250 V</a:t>
            </a:r>
          </a:p>
        </p:txBody>
      </p:sp>
      <p:sp>
        <p:nvSpPr>
          <p:cNvPr id="98330" name="Rectangle 26"/>
          <p:cNvSpPr>
            <a:spLocks noChangeArrowheads="1"/>
          </p:cNvSpPr>
          <p:nvPr/>
        </p:nvSpPr>
        <p:spPr bwMode="auto">
          <a:xfrm>
            <a:off x="3738563" y="3519488"/>
            <a:ext cx="2667000"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en-US" altLang="nl-NL" sz="3600" b="1">
                <a:solidFill>
                  <a:srgbClr val="3333CC"/>
                </a:solidFill>
                <a:effectLst>
                  <a:outerShdw blurRad="38100" dist="38100" dir="2700000" algn="tl">
                    <a:srgbClr val="000000"/>
                  </a:outerShdw>
                </a:effectLst>
              </a:rPr>
              <a:t>R</a:t>
            </a:r>
            <a:r>
              <a:rPr lang="en-US" altLang="nl-NL" sz="3600" b="1" baseline="-25000">
                <a:solidFill>
                  <a:srgbClr val="3333CC"/>
                </a:solidFill>
                <a:effectLst>
                  <a:outerShdw blurRad="38100" dist="38100" dir="2700000" algn="tl">
                    <a:srgbClr val="000000"/>
                  </a:outerShdw>
                </a:effectLst>
              </a:rPr>
              <a:t>2</a:t>
            </a:r>
            <a:r>
              <a:rPr lang="en-US" altLang="nl-NL" sz="3600" b="1">
                <a:solidFill>
                  <a:srgbClr val="3333CC"/>
                </a:solidFill>
                <a:effectLst>
                  <a:outerShdw blurRad="38100" dist="38100" dir="2700000" algn="tl">
                    <a:srgbClr val="000000"/>
                  </a:outerShdw>
                </a:effectLst>
              </a:rPr>
              <a:t> = 1 M</a:t>
            </a:r>
            <a:r>
              <a:rPr lang="en-US" altLang="nl-NL" sz="3600" b="1">
                <a:solidFill>
                  <a:srgbClr val="3333CC"/>
                </a:solidFill>
                <a:effectLst>
                  <a:outerShdw blurRad="38100" dist="38100" dir="2700000" algn="tl">
                    <a:srgbClr val="000000"/>
                  </a:outerShdw>
                </a:effectLst>
                <a:latin typeface="Symbol" pitchFamily="18" charset="2"/>
              </a:rPr>
              <a:t>W</a:t>
            </a:r>
          </a:p>
        </p:txBody>
      </p:sp>
      <p:sp>
        <p:nvSpPr>
          <p:cNvPr id="98331" name="Rectangle 27"/>
          <p:cNvSpPr>
            <a:spLocks noChangeArrowheads="1"/>
          </p:cNvSpPr>
          <p:nvPr/>
        </p:nvSpPr>
        <p:spPr bwMode="auto">
          <a:xfrm>
            <a:off x="1676400" y="3124200"/>
            <a:ext cx="1752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en-US" altLang="nl-NL" sz="3600" b="1">
                <a:solidFill>
                  <a:srgbClr val="3333CC"/>
                </a:solidFill>
                <a:effectLst>
                  <a:outerShdw blurRad="38100" dist="38100" dir="2700000" algn="tl">
                    <a:srgbClr val="000000"/>
                  </a:outerShdw>
                </a:effectLst>
              </a:rPr>
              <a:t>R</a:t>
            </a:r>
            <a:r>
              <a:rPr lang="en-US" altLang="nl-NL" sz="3600" b="1" baseline="-25000">
                <a:solidFill>
                  <a:srgbClr val="3333CC"/>
                </a:solidFill>
                <a:effectLst>
                  <a:outerShdw blurRad="38100" dist="38100" dir="2700000" algn="tl">
                    <a:srgbClr val="000000"/>
                  </a:outerShdw>
                </a:effectLst>
              </a:rPr>
              <a:t>1</a:t>
            </a:r>
            <a:r>
              <a:rPr lang="en-US" altLang="nl-NL" sz="3600" b="1">
                <a:solidFill>
                  <a:srgbClr val="3333CC"/>
                </a:solidFill>
                <a:effectLst>
                  <a:outerShdw blurRad="38100" dist="38100" dir="2700000" algn="tl">
                    <a:srgbClr val="000000"/>
                  </a:outerShdw>
                </a:effectLst>
              </a:rPr>
              <a:t> = </a:t>
            </a:r>
            <a:r>
              <a:rPr lang="en-US" altLang="nl-NL" sz="3600" b="1">
                <a:solidFill>
                  <a:srgbClr val="3333CC"/>
                </a:solidFill>
                <a:effectLst>
                  <a:outerShdw blurRad="38100" dist="38100" dir="2700000" algn="tl">
                    <a:srgbClr val="000000"/>
                  </a:outerShdw>
                </a:effectLst>
                <a:cs typeface="Times New Roman" pitchFamily="18" charset="0"/>
              </a:rPr>
              <a:t>∞</a:t>
            </a:r>
          </a:p>
        </p:txBody>
      </p:sp>
      <p:sp>
        <p:nvSpPr>
          <p:cNvPr id="98334" name="Rectangle 30"/>
          <p:cNvSpPr>
            <a:spLocks noChangeArrowheads="1"/>
          </p:cNvSpPr>
          <p:nvPr/>
        </p:nvSpPr>
        <p:spPr bwMode="auto">
          <a:xfrm>
            <a:off x="0" y="5105400"/>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I = 0</a:t>
            </a:r>
          </a:p>
        </p:txBody>
      </p:sp>
      <p:sp>
        <p:nvSpPr>
          <p:cNvPr id="98335" name="Rectangle 31"/>
          <p:cNvSpPr>
            <a:spLocks noChangeArrowheads="1"/>
          </p:cNvSpPr>
          <p:nvPr/>
        </p:nvSpPr>
        <p:spPr bwMode="auto">
          <a:xfrm>
            <a:off x="0" y="5562600"/>
            <a:ext cx="4191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3600" b="1">
                <a:solidFill>
                  <a:srgbClr val="3333CC"/>
                </a:solidFill>
                <a:effectLst>
                  <a:outerShdw blurRad="38100" dist="38100" dir="2700000" algn="tl">
                    <a:srgbClr val="000000"/>
                  </a:outerShdw>
                </a:effectLst>
              </a:rPr>
              <a:t>U</a:t>
            </a:r>
            <a:r>
              <a:rPr lang="en-US" altLang="nl-NL" sz="3600" b="1" baseline="-25000">
                <a:solidFill>
                  <a:srgbClr val="3333CC"/>
                </a:solidFill>
                <a:effectLst>
                  <a:outerShdw blurRad="38100" dist="38100" dir="2700000" algn="tl">
                    <a:srgbClr val="000000"/>
                  </a:outerShdw>
                </a:effectLst>
              </a:rPr>
              <a:t>2</a:t>
            </a:r>
            <a:r>
              <a:rPr lang="en-US" altLang="nl-NL" sz="3600" b="1">
                <a:solidFill>
                  <a:srgbClr val="3333CC"/>
                </a:solidFill>
                <a:effectLst>
                  <a:outerShdw blurRad="38100" dist="38100" dir="2700000" algn="tl">
                    <a:srgbClr val="000000"/>
                  </a:outerShdw>
                </a:effectLst>
              </a:rPr>
              <a:t> = I R</a:t>
            </a:r>
            <a:r>
              <a:rPr lang="en-US" altLang="nl-NL" sz="3600" b="1" baseline="-25000">
                <a:solidFill>
                  <a:srgbClr val="3333CC"/>
                </a:solidFill>
                <a:effectLst>
                  <a:outerShdw blurRad="38100" dist="38100" dir="2700000" algn="tl">
                    <a:srgbClr val="000000"/>
                  </a:outerShdw>
                </a:effectLst>
              </a:rPr>
              <a:t>2</a:t>
            </a:r>
            <a:r>
              <a:rPr lang="en-US" altLang="nl-NL" sz="3600" b="1">
                <a:solidFill>
                  <a:srgbClr val="3333CC"/>
                </a:solidFill>
                <a:effectLst>
                  <a:outerShdw blurRad="38100" dist="38100" dir="2700000" algn="tl">
                    <a:srgbClr val="000000"/>
                  </a:outerShdw>
                </a:effectLst>
              </a:rPr>
              <a:t> = 0 V</a:t>
            </a:r>
          </a:p>
        </p:txBody>
      </p:sp>
      <p:sp>
        <p:nvSpPr>
          <p:cNvPr id="98338" name="AutoShape 34"/>
          <p:cNvSpPr>
            <a:spLocks noChangeArrowheads="1"/>
          </p:cNvSpPr>
          <p:nvPr/>
        </p:nvSpPr>
        <p:spPr bwMode="auto">
          <a:xfrm>
            <a:off x="42863" y="838200"/>
            <a:ext cx="1295400" cy="990600"/>
          </a:xfrm>
          <a:prstGeom prst="wedgeRoundRectCallout">
            <a:avLst>
              <a:gd name="adj1" fmla="val 123528"/>
              <a:gd name="adj2" fmla="val 16442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b="1">
                <a:solidFill>
                  <a:srgbClr val="3333CC"/>
                </a:solidFill>
                <a:effectLst>
                  <a:outerShdw blurRad="38100" dist="38100" dir="2700000" algn="tl">
                    <a:srgbClr val="C0C0C0"/>
                  </a:outerShdw>
                </a:effectLst>
              </a:rPr>
              <a:t>Gas</a:t>
            </a:r>
            <a:endParaRPr lang="nl-NL" altLang="nl-NL" sz="4000" b="1">
              <a:solidFill>
                <a:srgbClr val="3333CC"/>
              </a:solidFill>
              <a:effectLst>
                <a:outerShdw blurRad="38100" dist="38100" dir="2700000" algn="tl">
                  <a:srgbClr val="C0C0C0"/>
                </a:outerShdw>
              </a:effectLst>
            </a:endParaRPr>
          </a:p>
        </p:txBody>
      </p:sp>
      <p:grpSp>
        <p:nvGrpSpPr>
          <p:cNvPr id="98346" name="Group 42"/>
          <p:cNvGrpSpPr>
            <a:grpSpLocks/>
          </p:cNvGrpSpPr>
          <p:nvPr/>
        </p:nvGrpSpPr>
        <p:grpSpPr bwMode="auto">
          <a:xfrm>
            <a:off x="3733800" y="3657600"/>
            <a:ext cx="5410200" cy="1352550"/>
            <a:chOff x="2304" y="2322"/>
            <a:chExt cx="3408" cy="852"/>
          </a:xfrm>
        </p:grpSpPr>
        <p:sp>
          <p:nvSpPr>
            <p:cNvPr id="98342" name="Freeform 38"/>
            <p:cNvSpPr>
              <a:spLocks/>
            </p:cNvSpPr>
            <p:nvPr/>
          </p:nvSpPr>
          <p:spPr bwMode="auto">
            <a:xfrm>
              <a:off x="2304" y="2322"/>
              <a:ext cx="2350" cy="503"/>
            </a:xfrm>
            <a:custGeom>
              <a:avLst/>
              <a:gdLst>
                <a:gd name="T0" fmla="*/ 0 w 2350"/>
                <a:gd name="T1" fmla="*/ 0 h 503"/>
                <a:gd name="T2" fmla="*/ 0 w 2350"/>
                <a:gd name="T3" fmla="*/ 503 h 503"/>
                <a:gd name="T4" fmla="*/ 2350 w 2350"/>
                <a:gd name="T5" fmla="*/ 503 h 503"/>
              </a:gdLst>
              <a:ahLst/>
              <a:cxnLst>
                <a:cxn ang="0">
                  <a:pos x="T0" y="T1"/>
                </a:cxn>
                <a:cxn ang="0">
                  <a:pos x="T2" y="T3"/>
                </a:cxn>
                <a:cxn ang="0">
                  <a:pos x="T4" y="T5"/>
                </a:cxn>
              </a:cxnLst>
              <a:rect l="0" t="0" r="r" b="b"/>
              <a:pathLst>
                <a:path w="2350" h="503">
                  <a:moveTo>
                    <a:pt x="0" y="0"/>
                  </a:moveTo>
                  <a:lnTo>
                    <a:pt x="0" y="503"/>
                  </a:lnTo>
                  <a:lnTo>
                    <a:pt x="2350" y="503"/>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43" name="Freeform 39"/>
            <p:cNvSpPr>
              <a:spLocks/>
            </p:cNvSpPr>
            <p:nvPr/>
          </p:nvSpPr>
          <p:spPr bwMode="auto">
            <a:xfrm>
              <a:off x="3685" y="2322"/>
              <a:ext cx="969" cy="320"/>
            </a:xfrm>
            <a:custGeom>
              <a:avLst/>
              <a:gdLst>
                <a:gd name="T0" fmla="*/ 0 w 969"/>
                <a:gd name="T1" fmla="*/ 0 h 320"/>
                <a:gd name="T2" fmla="*/ 0 w 969"/>
                <a:gd name="T3" fmla="*/ 64 h 320"/>
                <a:gd name="T4" fmla="*/ 630 w 969"/>
                <a:gd name="T5" fmla="*/ 55 h 320"/>
                <a:gd name="T6" fmla="*/ 630 w 969"/>
                <a:gd name="T7" fmla="*/ 320 h 320"/>
                <a:gd name="T8" fmla="*/ 969 w 969"/>
                <a:gd name="T9" fmla="*/ 320 h 320"/>
              </a:gdLst>
              <a:ahLst/>
              <a:cxnLst>
                <a:cxn ang="0">
                  <a:pos x="T0" y="T1"/>
                </a:cxn>
                <a:cxn ang="0">
                  <a:pos x="T2" y="T3"/>
                </a:cxn>
                <a:cxn ang="0">
                  <a:pos x="T4" y="T5"/>
                </a:cxn>
                <a:cxn ang="0">
                  <a:pos x="T6" y="T7"/>
                </a:cxn>
                <a:cxn ang="0">
                  <a:pos x="T8" y="T9"/>
                </a:cxn>
              </a:cxnLst>
              <a:rect l="0" t="0" r="r" b="b"/>
              <a:pathLst>
                <a:path w="969" h="320">
                  <a:moveTo>
                    <a:pt x="0" y="0"/>
                  </a:moveTo>
                  <a:lnTo>
                    <a:pt x="0" y="64"/>
                  </a:lnTo>
                  <a:lnTo>
                    <a:pt x="630" y="55"/>
                  </a:lnTo>
                  <a:lnTo>
                    <a:pt x="630" y="320"/>
                  </a:lnTo>
                  <a:lnTo>
                    <a:pt x="969" y="320"/>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8345" name="Text Box 41"/>
            <p:cNvSpPr txBox="1">
              <a:spLocks noChangeArrowheads="1"/>
            </p:cNvSpPr>
            <p:nvPr/>
          </p:nvSpPr>
          <p:spPr bwMode="auto">
            <a:xfrm>
              <a:off x="4656" y="2400"/>
              <a:ext cx="1056" cy="77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FF3300"/>
                  </a:solidFill>
                  <a:effectLst>
                    <a:outerShdw blurRad="38100" dist="38100" dir="2700000" algn="tl">
                      <a:srgbClr val="000000"/>
                    </a:outerShdw>
                  </a:effectLst>
                </a:rPr>
                <a:t>Teller/LS</a:t>
              </a:r>
              <a:endParaRPr lang="nl-NL" altLang="nl-NL" sz="3600" b="1">
                <a:solidFill>
                  <a:srgbClr val="FF3300"/>
                </a:solidFill>
                <a:effectLst>
                  <a:outerShdw blurRad="38100" dist="38100" dir="2700000" algn="tl">
                    <a:srgbClr val="000000"/>
                  </a:outerShdw>
                </a:effectLst>
              </a:endParaRPr>
            </a:p>
          </p:txBody>
        </p:sp>
      </p:grpSp>
    </p:spTree>
    <p:extLst>
      <p:ext uri="{BB962C8B-B14F-4D97-AF65-F5344CB8AC3E}">
        <p14:creationId xmlns:p14="http://schemas.microsoft.com/office/powerpoint/2010/main" val="381017789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98306"/>
                                        </p:tgtEl>
                                        <p:attrNameLst>
                                          <p:attrName>style.visibility</p:attrName>
                                        </p:attrNameLst>
                                      </p:cBhvr>
                                      <p:to>
                                        <p:strVal val="visible"/>
                                      </p:to>
                                    </p:set>
                                    <p:animEffect transition="in" filter="wipe(left)">
                                      <p:cBhvr>
                                        <p:cTn id="7" dur="500"/>
                                        <p:tgtEl>
                                          <p:spTgt spid="9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8337"/>
                                        </p:tgtEl>
                                        <p:attrNameLst>
                                          <p:attrName>style.visibility</p:attrName>
                                        </p:attrNameLst>
                                      </p:cBhvr>
                                      <p:to>
                                        <p:strVal val="visible"/>
                                      </p:to>
                                    </p:set>
                                    <p:animEffect transition="in" filter="dissolve">
                                      <p:cBhvr>
                                        <p:cTn id="12" dur="500"/>
                                        <p:tgtEl>
                                          <p:spTgt spid="983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8338"/>
                                        </p:tgtEl>
                                        <p:attrNameLst>
                                          <p:attrName>style.visibility</p:attrName>
                                        </p:attrNameLst>
                                      </p:cBhvr>
                                      <p:to>
                                        <p:strVal val="visible"/>
                                      </p:to>
                                    </p:set>
                                    <p:animEffect transition="in" filter="dissolve">
                                      <p:cBhvr>
                                        <p:cTn id="17" dur="500"/>
                                        <p:tgtEl>
                                          <p:spTgt spid="983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98328"/>
                                        </p:tgtEl>
                                        <p:attrNameLst>
                                          <p:attrName>style.visibility</p:attrName>
                                        </p:attrNameLst>
                                      </p:cBhvr>
                                      <p:to>
                                        <p:strVal val="visible"/>
                                      </p:to>
                                    </p:set>
                                    <p:anim calcmode="lin" valueType="num">
                                      <p:cBhvr additive="base">
                                        <p:cTn id="22" dur="500" fill="hold"/>
                                        <p:tgtEl>
                                          <p:spTgt spid="98328"/>
                                        </p:tgtEl>
                                        <p:attrNameLst>
                                          <p:attrName>ppt_x</p:attrName>
                                        </p:attrNameLst>
                                      </p:cBhvr>
                                      <p:tavLst>
                                        <p:tav tm="0">
                                          <p:val>
                                            <p:strVal val="#ppt_x"/>
                                          </p:val>
                                        </p:tav>
                                        <p:tav tm="100000">
                                          <p:val>
                                            <p:strVal val="#ppt_x"/>
                                          </p:val>
                                        </p:tav>
                                      </p:tavLst>
                                    </p:anim>
                                    <p:anim calcmode="lin" valueType="num">
                                      <p:cBhvr additive="base">
                                        <p:cTn id="23" dur="500" fill="hold"/>
                                        <p:tgtEl>
                                          <p:spTgt spid="98328"/>
                                        </p:tgtEl>
                                        <p:attrNameLst>
                                          <p:attrName>ppt_y</p:attrName>
                                        </p:attrNameLst>
                                      </p:cBhvr>
                                      <p:tavLst>
                                        <p:tav tm="0">
                                          <p:val>
                                            <p:strVal val="0-#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8331"/>
                                        </p:tgtEl>
                                        <p:attrNameLst>
                                          <p:attrName>style.visibility</p:attrName>
                                        </p:attrNameLst>
                                      </p:cBhvr>
                                      <p:to>
                                        <p:strVal val="visible"/>
                                      </p:to>
                                    </p:set>
                                    <p:anim calcmode="lin" valueType="num">
                                      <p:cBhvr additive="base">
                                        <p:cTn id="28" dur="500" fill="hold"/>
                                        <p:tgtEl>
                                          <p:spTgt spid="98331"/>
                                        </p:tgtEl>
                                        <p:attrNameLst>
                                          <p:attrName>ppt_x</p:attrName>
                                        </p:attrNameLst>
                                      </p:cBhvr>
                                      <p:tavLst>
                                        <p:tav tm="0">
                                          <p:val>
                                            <p:strVal val="#ppt_x"/>
                                          </p:val>
                                        </p:tav>
                                        <p:tav tm="100000">
                                          <p:val>
                                            <p:strVal val="#ppt_x"/>
                                          </p:val>
                                        </p:tav>
                                      </p:tavLst>
                                    </p:anim>
                                    <p:anim calcmode="lin" valueType="num">
                                      <p:cBhvr additive="base">
                                        <p:cTn id="29" dur="500" fill="hold"/>
                                        <p:tgtEl>
                                          <p:spTgt spid="9833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8330"/>
                                        </p:tgtEl>
                                        <p:attrNameLst>
                                          <p:attrName>style.visibility</p:attrName>
                                        </p:attrNameLst>
                                      </p:cBhvr>
                                      <p:to>
                                        <p:strVal val="visible"/>
                                      </p:to>
                                    </p:set>
                                    <p:anim calcmode="lin" valueType="num">
                                      <p:cBhvr additive="base">
                                        <p:cTn id="34" dur="500" fill="hold"/>
                                        <p:tgtEl>
                                          <p:spTgt spid="98330"/>
                                        </p:tgtEl>
                                        <p:attrNameLst>
                                          <p:attrName>ppt_x</p:attrName>
                                        </p:attrNameLst>
                                      </p:cBhvr>
                                      <p:tavLst>
                                        <p:tav tm="0">
                                          <p:val>
                                            <p:strVal val="#ppt_x"/>
                                          </p:val>
                                        </p:tav>
                                        <p:tav tm="100000">
                                          <p:val>
                                            <p:strVal val="#ppt_x"/>
                                          </p:val>
                                        </p:tav>
                                      </p:tavLst>
                                    </p:anim>
                                    <p:anim calcmode="lin" valueType="num">
                                      <p:cBhvr additive="base">
                                        <p:cTn id="35" dur="500" fill="hold"/>
                                        <p:tgtEl>
                                          <p:spTgt spid="98330"/>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8307"/>
                                        </p:tgtEl>
                                        <p:attrNameLst>
                                          <p:attrName>style.visibility</p:attrName>
                                        </p:attrNameLst>
                                      </p:cBhvr>
                                      <p:to>
                                        <p:strVal val="visible"/>
                                      </p:to>
                                    </p:set>
                                    <p:animEffect transition="in" filter="wipe(left)">
                                      <p:cBhvr>
                                        <p:cTn id="40" dur="500"/>
                                        <p:tgtEl>
                                          <p:spTgt spid="9830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8334"/>
                                        </p:tgtEl>
                                        <p:attrNameLst>
                                          <p:attrName>style.visibility</p:attrName>
                                        </p:attrNameLst>
                                      </p:cBhvr>
                                      <p:to>
                                        <p:strVal val="visible"/>
                                      </p:to>
                                    </p:set>
                                    <p:animEffect transition="in" filter="wipe(left)">
                                      <p:cBhvr>
                                        <p:cTn id="45" dur="500"/>
                                        <p:tgtEl>
                                          <p:spTgt spid="983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8335"/>
                                        </p:tgtEl>
                                        <p:attrNameLst>
                                          <p:attrName>style.visibility</p:attrName>
                                        </p:attrNameLst>
                                      </p:cBhvr>
                                      <p:to>
                                        <p:strVal val="visible"/>
                                      </p:to>
                                    </p:set>
                                    <p:animEffect transition="in" filter="wipe(left)">
                                      <p:cBhvr>
                                        <p:cTn id="50" dur="500"/>
                                        <p:tgtEl>
                                          <p:spTgt spid="9833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98346"/>
                                        </p:tgtEl>
                                        <p:attrNameLst>
                                          <p:attrName>style.visibility</p:attrName>
                                        </p:attrNameLst>
                                      </p:cBhvr>
                                      <p:to>
                                        <p:strVal val="visible"/>
                                      </p:to>
                                    </p:set>
                                    <p:animEffect transition="in" filter="wipe(left)">
                                      <p:cBhvr>
                                        <p:cTn id="55" dur="500"/>
                                        <p:tgtEl>
                                          <p:spTgt spid="98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7" grpId="0" autoUpdateAnimBg="0"/>
      <p:bldP spid="98328" grpId="0" autoUpdateAnimBg="0"/>
      <p:bldP spid="98330" grpId="0" autoUpdateAnimBg="0"/>
      <p:bldP spid="98331" grpId="0" autoUpdateAnimBg="0"/>
      <p:bldP spid="98334" grpId="0" autoUpdateAnimBg="0"/>
      <p:bldP spid="98335" grpId="0" autoUpdateAnimBg="0"/>
      <p:bldP spid="9833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0" y="0"/>
            <a:ext cx="6324600" cy="990600"/>
          </a:xfrm>
        </p:spPr>
        <p:txBody>
          <a:bodyPr/>
          <a:lstStyle/>
          <a:p>
            <a:pPr algn="l">
              <a:buClr>
                <a:srgbClr val="FF3300"/>
              </a:buClr>
              <a:buFontTx/>
              <a:buChar char="•"/>
            </a:pPr>
            <a:r>
              <a:rPr lang="en-US" altLang="nl-NL" sz="4000" b="1">
                <a:effectLst>
                  <a:outerShdw blurRad="38100" dist="38100" dir="2700000" algn="tl">
                    <a:srgbClr val="FFFFFF"/>
                  </a:outerShdw>
                </a:effectLst>
              </a:rPr>
              <a:t> </a:t>
            </a:r>
            <a:r>
              <a:rPr lang="en-US" altLang="nl-NL" sz="4000" b="1">
                <a:solidFill>
                  <a:srgbClr val="FF3300"/>
                </a:solidFill>
                <a:effectLst>
                  <a:outerShdw blurRad="38100" dist="38100" dir="2700000" algn="tl">
                    <a:srgbClr val="000000"/>
                  </a:outerShdw>
                </a:effectLst>
              </a:rPr>
              <a:t>Geiger-Müller teller.</a:t>
            </a:r>
            <a:endParaRPr lang="nl-NL" altLang="nl-NL" sz="4000" b="1">
              <a:solidFill>
                <a:srgbClr val="FF3300"/>
              </a:solidFill>
              <a:effectLst>
                <a:outerShdw blurRad="38100" dist="38100" dir="2700000" algn="tl">
                  <a:srgbClr val="000000"/>
                </a:outerShdw>
              </a:effectLst>
            </a:endParaRPr>
          </a:p>
        </p:txBody>
      </p:sp>
      <p:sp>
        <p:nvSpPr>
          <p:cNvPr id="99352" name="Rectangle 24"/>
          <p:cNvSpPr>
            <a:spLocks noChangeArrowheads="1"/>
          </p:cNvSpPr>
          <p:nvPr/>
        </p:nvSpPr>
        <p:spPr bwMode="auto">
          <a:xfrm>
            <a:off x="1652588" y="2819400"/>
            <a:ext cx="2614612"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en-US" altLang="nl-NL" sz="3600" b="1">
                <a:solidFill>
                  <a:srgbClr val="3333CC"/>
                </a:solidFill>
                <a:effectLst>
                  <a:outerShdw blurRad="38100" dist="38100" dir="2700000" algn="tl">
                    <a:srgbClr val="000000"/>
                  </a:outerShdw>
                </a:effectLst>
              </a:rPr>
              <a:t>R</a:t>
            </a:r>
            <a:r>
              <a:rPr lang="en-US" altLang="nl-NL" sz="3600" b="1" baseline="-25000">
                <a:solidFill>
                  <a:srgbClr val="3333CC"/>
                </a:solidFill>
                <a:effectLst>
                  <a:outerShdw blurRad="38100" dist="38100" dir="2700000" algn="tl">
                    <a:srgbClr val="000000"/>
                  </a:outerShdw>
                </a:effectLst>
              </a:rPr>
              <a:t>1</a:t>
            </a:r>
            <a:r>
              <a:rPr lang="en-US" altLang="nl-NL" sz="3600" b="1">
                <a:solidFill>
                  <a:srgbClr val="3333CC"/>
                </a:solidFill>
                <a:effectLst>
                  <a:outerShdw blurRad="38100" dist="38100" dir="2700000" algn="tl">
                    <a:srgbClr val="000000"/>
                  </a:outerShdw>
                </a:effectLst>
              </a:rPr>
              <a:t> = oo </a:t>
            </a:r>
            <a:endParaRPr lang="en-US" altLang="nl-NL" sz="3600" b="1">
              <a:solidFill>
                <a:srgbClr val="3333CC"/>
              </a:solidFill>
              <a:effectLst>
                <a:outerShdw blurRad="38100" dist="38100" dir="2700000" algn="tl">
                  <a:srgbClr val="000000"/>
                </a:outerShdw>
              </a:effectLst>
              <a:latin typeface="Symbol" pitchFamily="18" charset="2"/>
            </a:endParaRPr>
          </a:p>
        </p:txBody>
      </p:sp>
      <p:sp>
        <p:nvSpPr>
          <p:cNvPr id="99354" name="Rectangle 26"/>
          <p:cNvSpPr>
            <a:spLocks noChangeArrowheads="1"/>
          </p:cNvSpPr>
          <p:nvPr/>
        </p:nvSpPr>
        <p:spPr bwMode="auto">
          <a:xfrm>
            <a:off x="0" y="4086225"/>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 </a:t>
            </a:r>
            <a:r>
              <a:rPr lang="en-US" altLang="nl-NL" sz="4000" b="1">
                <a:solidFill>
                  <a:srgbClr val="3333CC"/>
                </a:solidFill>
                <a:effectLst>
                  <a:outerShdw blurRad="38100" dist="38100" dir="2700000" algn="tl">
                    <a:srgbClr val="000000"/>
                  </a:outerShdw>
                </a:effectLst>
                <a:latin typeface="Symbol" pitchFamily="18" charset="2"/>
              </a:rPr>
              <a:t>a</a:t>
            </a:r>
            <a:r>
              <a:rPr lang="en-US" altLang="nl-NL" sz="4000" b="1">
                <a:solidFill>
                  <a:srgbClr val="3333CC"/>
                </a:solidFill>
                <a:effectLst>
                  <a:outerShdw blurRad="38100" dist="38100" dir="2700000" algn="tl">
                    <a:srgbClr val="000000"/>
                  </a:outerShdw>
                </a:effectLst>
              </a:rPr>
              <a:t>-deeltje ioniseert gasmolekulen</a:t>
            </a:r>
          </a:p>
        </p:txBody>
      </p:sp>
      <p:sp>
        <p:nvSpPr>
          <p:cNvPr id="99355" name="Rectangle 27"/>
          <p:cNvSpPr>
            <a:spLocks noChangeArrowheads="1"/>
          </p:cNvSpPr>
          <p:nvPr/>
        </p:nvSpPr>
        <p:spPr bwMode="auto">
          <a:xfrm>
            <a:off x="0" y="5648325"/>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U</a:t>
            </a:r>
            <a:r>
              <a:rPr lang="en-US" altLang="nl-NL" sz="4000" b="1" baseline="-25000">
                <a:solidFill>
                  <a:srgbClr val="3333CC"/>
                </a:solidFill>
                <a:effectLst>
                  <a:outerShdw blurRad="38100" dist="38100" dir="2700000" algn="tl">
                    <a:srgbClr val="000000"/>
                  </a:outerShdw>
                </a:effectLst>
              </a:rPr>
              <a:t>2</a:t>
            </a:r>
            <a:r>
              <a:rPr lang="en-US" altLang="nl-NL" sz="4000" b="1">
                <a:solidFill>
                  <a:srgbClr val="3333CC"/>
                </a:solidFill>
                <a:effectLst>
                  <a:outerShdw blurRad="38100" dist="38100" dir="2700000" algn="tl">
                    <a:srgbClr val="000000"/>
                  </a:outerShdw>
                </a:effectLst>
              </a:rPr>
              <a:t> = I R</a:t>
            </a:r>
            <a:r>
              <a:rPr lang="en-US" altLang="nl-NL" sz="4000" b="1" baseline="-25000">
                <a:solidFill>
                  <a:srgbClr val="3333CC"/>
                </a:solidFill>
                <a:effectLst>
                  <a:outerShdw blurRad="38100" dist="38100" dir="2700000" algn="tl">
                    <a:srgbClr val="000000"/>
                  </a:outerShdw>
                </a:effectLst>
              </a:rPr>
              <a:t>2</a:t>
            </a:r>
            <a:r>
              <a:rPr lang="en-US" altLang="nl-NL" sz="4000" b="1">
                <a:solidFill>
                  <a:srgbClr val="3333CC"/>
                </a:solidFill>
                <a:effectLst>
                  <a:outerShdw blurRad="38100" dist="38100" dir="2700000" algn="tl">
                    <a:srgbClr val="000000"/>
                  </a:outerShdw>
                </a:effectLst>
              </a:rPr>
              <a:t> = 200.10</a:t>
            </a:r>
            <a:r>
              <a:rPr lang="en-US" altLang="nl-NL" sz="4000" b="1" baseline="30000">
                <a:solidFill>
                  <a:srgbClr val="3333CC"/>
                </a:solidFill>
                <a:effectLst>
                  <a:outerShdw blurRad="38100" dist="38100" dir="2700000" algn="tl">
                    <a:srgbClr val="000000"/>
                  </a:outerShdw>
                </a:effectLst>
              </a:rPr>
              <a:t>-6</a:t>
            </a:r>
            <a:r>
              <a:rPr lang="en-US" altLang="nl-NL" sz="4000" b="1">
                <a:solidFill>
                  <a:srgbClr val="3333CC"/>
                </a:solidFill>
                <a:effectLst>
                  <a:outerShdw blurRad="38100" dist="38100" dir="2700000" algn="tl">
                    <a:srgbClr val="000000"/>
                  </a:outerShdw>
                </a:effectLst>
              </a:rPr>
              <a:t> . 1.10</a:t>
            </a:r>
            <a:r>
              <a:rPr lang="en-US" altLang="nl-NL" sz="4000" b="1" baseline="30000">
                <a:solidFill>
                  <a:srgbClr val="3333CC"/>
                </a:solidFill>
                <a:effectLst>
                  <a:outerShdw blurRad="38100" dist="38100" dir="2700000" algn="tl">
                    <a:srgbClr val="000000"/>
                  </a:outerShdw>
                </a:effectLst>
              </a:rPr>
              <a:t>6</a:t>
            </a:r>
            <a:r>
              <a:rPr lang="en-US" altLang="nl-NL" sz="4000" b="1">
                <a:solidFill>
                  <a:srgbClr val="3333CC"/>
                </a:solidFill>
                <a:effectLst>
                  <a:outerShdw blurRad="38100" dist="38100" dir="2700000" algn="tl">
                    <a:srgbClr val="000000"/>
                  </a:outerShdw>
                </a:effectLst>
              </a:rPr>
              <a:t> = 200 V</a:t>
            </a:r>
          </a:p>
        </p:txBody>
      </p:sp>
      <p:sp>
        <p:nvSpPr>
          <p:cNvPr id="99357" name="Rectangle 29"/>
          <p:cNvSpPr>
            <a:spLocks noChangeArrowheads="1"/>
          </p:cNvSpPr>
          <p:nvPr/>
        </p:nvSpPr>
        <p:spPr bwMode="auto">
          <a:xfrm>
            <a:off x="0" y="6105525"/>
            <a:ext cx="91440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U</a:t>
            </a:r>
            <a:r>
              <a:rPr lang="en-US" altLang="nl-NL" sz="4000" b="1" baseline="-25000">
                <a:solidFill>
                  <a:srgbClr val="3333CC"/>
                </a:solidFill>
                <a:effectLst>
                  <a:outerShdw blurRad="38100" dist="38100" dir="2700000" algn="tl">
                    <a:srgbClr val="000000"/>
                  </a:outerShdw>
                </a:effectLst>
              </a:rPr>
              <a:t>1</a:t>
            </a:r>
            <a:r>
              <a:rPr lang="en-US" altLang="nl-NL" sz="4000" b="1">
                <a:solidFill>
                  <a:srgbClr val="3333CC"/>
                </a:solidFill>
                <a:effectLst>
                  <a:outerShdw blurRad="38100" dist="38100" dir="2700000" algn="tl">
                    <a:srgbClr val="000000"/>
                  </a:outerShdw>
                </a:effectLst>
              </a:rPr>
              <a:t> = U</a:t>
            </a:r>
            <a:r>
              <a:rPr lang="en-US" altLang="nl-NL" sz="4000" b="1" baseline="-25000">
                <a:solidFill>
                  <a:srgbClr val="3333CC"/>
                </a:solidFill>
                <a:effectLst>
                  <a:outerShdw blurRad="38100" dist="38100" dir="2700000" algn="tl">
                    <a:srgbClr val="000000"/>
                  </a:outerShdw>
                </a:effectLst>
              </a:rPr>
              <a:t>b</a:t>
            </a:r>
            <a:r>
              <a:rPr lang="en-US" altLang="nl-NL" sz="4000" b="1">
                <a:solidFill>
                  <a:srgbClr val="3333CC"/>
                </a:solidFill>
                <a:effectLst>
                  <a:outerShdw blurRad="38100" dist="38100" dir="2700000" algn="tl">
                    <a:srgbClr val="000000"/>
                  </a:outerShdw>
                </a:effectLst>
              </a:rPr>
              <a:t> – U</a:t>
            </a:r>
            <a:r>
              <a:rPr lang="en-US" altLang="nl-NL" sz="4000" b="1" baseline="-25000">
                <a:solidFill>
                  <a:srgbClr val="3333CC"/>
                </a:solidFill>
                <a:effectLst>
                  <a:outerShdw blurRad="38100" dist="38100" dir="2700000" algn="tl">
                    <a:srgbClr val="000000"/>
                  </a:outerShdw>
                </a:effectLst>
              </a:rPr>
              <a:t>2</a:t>
            </a:r>
            <a:r>
              <a:rPr lang="en-US" altLang="nl-NL" sz="4000" b="1">
                <a:solidFill>
                  <a:srgbClr val="3333CC"/>
                </a:solidFill>
                <a:effectLst>
                  <a:outerShdw blurRad="38100" dist="38100" dir="2700000" algn="tl">
                    <a:srgbClr val="000000"/>
                  </a:outerShdw>
                </a:effectLst>
              </a:rPr>
              <a:t> = 250 – 200 = 50 V . . . . . .</a:t>
            </a:r>
          </a:p>
        </p:txBody>
      </p:sp>
      <p:sp>
        <p:nvSpPr>
          <p:cNvPr id="99360" name="Rectangle 32"/>
          <p:cNvSpPr>
            <a:spLocks noChangeArrowheads="1"/>
          </p:cNvSpPr>
          <p:nvPr/>
        </p:nvSpPr>
        <p:spPr bwMode="auto">
          <a:xfrm>
            <a:off x="0" y="5038725"/>
            <a:ext cx="36576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R</a:t>
            </a:r>
            <a:r>
              <a:rPr lang="en-US" altLang="nl-NL" sz="4000" b="1" baseline="-25000">
                <a:solidFill>
                  <a:srgbClr val="3333CC"/>
                </a:solidFill>
                <a:effectLst>
                  <a:outerShdw blurRad="38100" dist="38100" dir="2700000" algn="tl">
                    <a:srgbClr val="000000"/>
                  </a:outerShdw>
                </a:effectLst>
              </a:rPr>
              <a:t>1</a:t>
            </a:r>
            <a:r>
              <a:rPr lang="en-US" altLang="nl-NL" sz="4000" b="1">
                <a:solidFill>
                  <a:srgbClr val="3333CC"/>
                </a:solidFill>
                <a:effectLst>
                  <a:outerShdw blurRad="38100" dist="38100" dir="2700000" algn="tl">
                    <a:srgbClr val="000000"/>
                  </a:outerShdw>
                </a:effectLst>
              </a:rPr>
              <a:t> daalt tot . .</a:t>
            </a:r>
          </a:p>
        </p:txBody>
      </p:sp>
      <p:sp>
        <p:nvSpPr>
          <p:cNvPr id="99361" name="Rectangle 33"/>
          <p:cNvSpPr>
            <a:spLocks noChangeArrowheads="1"/>
          </p:cNvSpPr>
          <p:nvPr/>
        </p:nvSpPr>
        <p:spPr bwMode="auto">
          <a:xfrm>
            <a:off x="0" y="4605338"/>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Lawine-effect . . , gas wordt geleidend</a:t>
            </a:r>
          </a:p>
        </p:txBody>
      </p:sp>
      <p:sp>
        <p:nvSpPr>
          <p:cNvPr id="99367" name="Text Box 39"/>
          <p:cNvSpPr txBox="1">
            <a:spLocks noChangeArrowheads="1"/>
          </p:cNvSpPr>
          <p:nvPr/>
        </p:nvSpPr>
        <p:spPr bwMode="auto">
          <a:xfrm>
            <a:off x="6096000" y="2133600"/>
            <a:ext cx="259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4000" b="1">
                <a:solidFill>
                  <a:srgbClr val="FF3300"/>
                </a:solidFill>
                <a:effectLst>
                  <a:outerShdw blurRad="38100" dist="38100" dir="2700000" algn="tl">
                    <a:srgbClr val="000000"/>
                  </a:outerShdw>
                </a:effectLst>
              </a:rPr>
              <a:t>I = 200 </a:t>
            </a:r>
            <a:r>
              <a:rPr lang="en-US" altLang="nl-NL" sz="4000" b="1">
                <a:solidFill>
                  <a:srgbClr val="FF3300"/>
                </a:solidFill>
                <a:effectLst>
                  <a:outerShdw blurRad="38100" dist="38100" dir="2700000" algn="tl">
                    <a:srgbClr val="000000"/>
                  </a:outerShdw>
                </a:effectLst>
                <a:latin typeface="Symbol" pitchFamily="18" charset="2"/>
              </a:rPr>
              <a:t>m</a:t>
            </a:r>
            <a:r>
              <a:rPr lang="en-US" altLang="nl-NL" sz="4000" b="1">
                <a:solidFill>
                  <a:srgbClr val="FF3300"/>
                </a:solidFill>
                <a:effectLst>
                  <a:outerShdw blurRad="38100" dist="38100" dir="2700000" algn="tl">
                    <a:srgbClr val="000000"/>
                  </a:outerShdw>
                </a:effectLst>
              </a:rPr>
              <a:t>A</a:t>
            </a:r>
            <a:endParaRPr lang="nl-NL" altLang="nl-NL" sz="4000" b="1">
              <a:solidFill>
                <a:srgbClr val="FF3300"/>
              </a:solidFill>
              <a:effectLst>
                <a:outerShdw blurRad="38100" dist="38100" dir="2700000" algn="tl">
                  <a:srgbClr val="000000"/>
                </a:outerShdw>
              </a:effectLst>
            </a:endParaRPr>
          </a:p>
        </p:txBody>
      </p:sp>
      <p:sp>
        <p:nvSpPr>
          <p:cNvPr id="99364" name="Rectangle 36"/>
          <p:cNvSpPr>
            <a:spLocks noChangeArrowheads="1"/>
          </p:cNvSpPr>
          <p:nvPr/>
        </p:nvSpPr>
        <p:spPr bwMode="auto">
          <a:xfrm>
            <a:off x="457200" y="2743200"/>
            <a:ext cx="2895600" cy="10668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en-US" altLang="nl-NL" sz="3600" b="1">
                <a:solidFill>
                  <a:srgbClr val="FF3300"/>
                </a:solidFill>
                <a:effectLst>
                  <a:outerShdw blurRad="38100" dist="38100" dir="2700000" algn="tl">
                    <a:srgbClr val="000000"/>
                  </a:outerShdw>
                </a:effectLst>
              </a:rPr>
              <a:t>R</a:t>
            </a:r>
            <a:r>
              <a:rPr lang="en-US" altLang="nl-NL" sz="3600" b="1" baseline="-25000">
                <a:solidFill>
                  <a:srgbClr val="FF3300"/>
                </a:solidFill>
                <a:effectLst>
                  <a:outerShdw blurRad="38100" dist="38100" dir="2700000" algn="tl">
                    <a:srgbClr val="000000"/>
                  </a:outerShdw>
                </a:effectLst>
              </a:rPr>
              <a:t>1</a:t>
            </a:r>
            <a:r>
              <a:rPr lang="en-US" altLang="nl-NL" sz="3600" b="1">
                <a:solidFill>
                  <a:srgbClr val="FF3300"/>
                </a:solidFill>
                <a:effectLst>
                  <a:outerShdw blurRad="38100" dist="38100" dir="2700000" algn="tl">
                    <a:srgbClr val="000000"/>
                  </a:outerShdw>
                </a:effectLst>
              </a:rPr>
              <a:t> = 0,25 M</a:t>
            </a:r>
            <a:r>
              <a:rPr lang="en-US" altLang="nl-NL" sz="3600" b="1">
                <a:solidFill>
                  <a:srgbClr val="FF3300"/>
                </a:solidFill>
                <a:effectLst>
                  <a:outerShdw blurRad="38100" dist="38100" dir="2700000" algn="tl">
                    <a:srgbClr val="000000"/>
                  </a:outerShdw>
                </a:effectLst>
                <a:latin typeface="Symbol" pitchFamily="18" charset="2"/>
              </a:rPr>
              <a:t>W</a:t>
            </a:r>
          </a:p>
        </p:txBody>
      </p:sp>
      <p:grpSp>
        <p:nvGrpSpPr>
          <p:cNvPr id="99373" name="Group 45"/>
          <p:cNvGrpSpPr>
            <a:grpSpLocks/>
          </p:cNvGrpSpPr>
          <p:nvPr/>
        </p:nvGrpSpPr>
        <p:grpSpPr bwMode="auto">
          <a:xfrm>
            <a:off x="1371600" y="561975"/>
            <a:ext cx="7696200" cy="4010025"/>
            <a:chOff x="864" y="354"/>
            <a:chExt cx="4848" cy="2526"/>
          </a:xfrm>
        </p:grpSpPr>
        <p:grpSp>
          <p:nvGrpSpPr>
            <p:cNvPr id="99359" name="Group 31"/>
            <p:cNvGrpSpPr>
              <a:grpSpLocks/>
            </p:cNvGrpSpPr>
            <p:nvPr/>
          </p:nvGrpSpPr>
          <p:grpSpPr bwMode="auto">
            <a:xfrm>
              <a:off x="864" y="354"/>
              <a:ext cx="3173" cy="2271"/>
              <a:chOff x="859" y="576"/>
              <a:chExt cx="3173" cy="2271"/>
            </a:xfrm>
          </p:grpSpPr>
          <p:sp>
            <p:nvSpPr>
              <p:cNvPr id="99358" name="Rectangle 30" descr="5%"/>
              <p:cNvSpPr>
                <a:spLocks noChangeArrowheads="1"/>
              </p:cNvSpPr>
              <p:nvPr/>
            </p:nvSpPr>
            <p:spPr bwMode="auto">
              <a:xfrm>
                <a:off x="1152" y="1776"/>
                <a:ext cx="1056" cy="336"/>
              </a:xfrm>
              <a:prstGeom prst="rect">
                <a:avLst/>
              </a:prstGeom>
              <a:pattFill prst="pct5">
                <a:fgClr>
                  <a:srgbClr val="FF33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99332" name="Group 4"/>
              <p:cNvGrpSpPr>
                <a:grpSpLocks/>
              </p:cNvGrpSpPr>
              <p:nvPr/>
            </p:nvGrpSpPr>
            <p:grpSpPr bwMode="auto">
              <a:xfrm>
                <a:off x="859" y="1026"/>
                <a:ext cx="2899" cy="1374"/>
                <a:chOff x="859" y="768"/>
                <a:chExt cx="2899" cy="1374"/>
              </a:xfrm>
            </p:grpSpPr>
            <p:grpSp>
              <p:nvGrpSpPr>
                <p:cNvPr id="99333" name="Group 5"/>
                <p:cNvGrpSpPr>
                  <a:grpSpLocks/>
                </p:cNvGrpSpPr>
                <p:nvPr/>
              </p:nvGrpSpPr>
              <p:grpSpPr bwMode="auto">
                <a:xfrm>
                  <a:off x="1152" y="1488"/>
                  <a:ext cx="1056" cy="384"/>
                  <a:chOff x="1152" y="1488"/>
                  <a:chExt cx="1056" cy="384"/>
                </a:xfrm>
              </p:grpSpPr>
              <p:sp>
                <p:nvSpPr>
                  <p:cNvPr id="99334" name="Line 6"/>
                  <p:cNvSpPr>
                    <a:spLocks noChangeShapeType="1"/>
                  </p:cNvSpPr>
                  <p:nvPr/>
                </p:nvSpPr>
                <p:spPr bwMode="auto">
                  <a:xfrm>
                    <a:off x="1152" y="1488"/>
                    <a:ext cx="0" cy="384"/>
                  </a:xfrm>
                  <a:prstGeom prst="line">
                    <a:avLst/>
                  </a:prstGeom>
                  <a:noFill/>
                  <a:ln w="571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35" name="Line 7"/>
                  <p:cNvSpPr>
                    <a:spLocks noChangeShapeType="1"/>
                  </p:cNvSpPr>
                  <p:nvPr/>
                </p:nvSpPr>
                <p:spPr bwMode="auto">
                  <a:xfrm>
                    <a:off x="2208" y="1488"/>
                    <a:ext cx="0" cy="384"/>
                  </a:xfrm>
                  <a:prstGeom prst="line">
                    <a:avLst/>
                  </a:prstGeom>
                  <a:noFill/>
                  <a:ln w="571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36" name="Line 8"/>
                  <p:cNvSpPr>
                    <a:spLocks noChangeShapeType="1"/>
                  </p:cNvSpPr>
                  <p:nvPr/>
                </p:nvSpPr>
                <p:spPr bwMode="auto">
                  <a:xfrm>
                    <a:off x="1152" y="1872"/>
                    <a:ext cx="105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37" name="Line 9"/>
                  <p:cNvSpPr>
                    <a:spLocks noChangeShapeType="1"/>
                  </p:cNvSpPr>
                  <p:nvPr/>
                </p:nvSpPr>
                <p:spPr bwMode="auto">
                  <a:xfrm>
                    <a:off x="1152" y="148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38" name="Line 10"/>
                  <p:cNvSpPr>
                    <a:spLocks noChangeShapeType="1"/>
                  </p:cNvSpPr>
                  <p:nvPr/>
                </p:nvSpPr>
                <p:spPr bwMode="auto">
                  <a:xfrm>
                    <a:off x="1818" y="1488"/>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39" name="Line 11"/>
                  <p:cNvSpPr>
                    <a:spLocks noChangeShapeType="1"/>
                  </p:cNvSpPr>
                  <p:nvPr/>
                </p:nvSpPr>
                <p:spPr bwMode="auto">
                  <a:xfrm>
                    <a:off x="1536" y="1488"/>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
              <p:nvSpPr>
                <p:cNvPr id="99340" name="Rectangle 12"/>
                <p:cNvSpPr>
                  <a:spLocks noChangeArrowheads="1"/>
                </p:cNvSpPr>
                <p:nvPr/>
              </p:nvSpPr>
              <p:spPr bwMode="auto">
                <a:xfrm>
                  <a:off x="2775" y="1998"/>
                  <a:ext cx="816" cy="14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nvGrpSpPr>
                <p:cNvPr id="99341" name="Group 13"/>
                <p:cNvGrpSpPr>
                  <a:grpSpLocks/>
                </p:cNvGrpSpPr>
                <p:nvPr/>
              </p:nvGrpSpPr>
              <p:grpSpPr bwMode="auto">
                <a:xfrm>
                  <a:off x="859" y="768"/>
                  <a:ext cx="2899" cy="1298"/>
                  <a:chOff x="859" y="768"/>
                  <a:chExt cx="2899" cy="1298"/>
                </a:xfrm>
              </p:grpSpPr>
              <p:grpSp>
                <p:nvGrpSpPr>
                  <p:cNvPr id="99342" name="Group 14"/>
                  <p:cNvGrpSpPr>
                    <a:grpSpLocks/>
                  </p:cNvGrpSpPr>
                  <p:nvPr/>
                </p:nvGrpSpPr>
                <p:grpSpPr bwMode="auto">
                  <a:xfrm>
                    <a:off x="859" y="960"/>
                    <a:ext cx="2899" cy="1106"/>
                    <a:chOff x="859" y="960"/>
                    <a:chExt cx="2899" cy="1106"/>
                  </a:xfrm>
                </p:grpSpPr>
                <p:sp>
                  <p:nvSpPr>
                    <p:cNvPr id="99343" name="Line 15"/>
                    <p:cNvSpPr>
                      <a:spLocks noChangeShapeType="1"/>
                    </p:cNvSpPr>
                    <p:nvPr/>
                  </p:nvSpPr>
                  <p:spPr bwMode="auto">
                    <a:xfrm flipH="1">
                      <a:off x="864" y="1680"/>
                      <a:ext cx="1344"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44" name="Freeform 16"/>
                    <p:cNvSpPr>
                      <a:spLocks/>
                    </p:cNvSpPr>
                    <p:nvPr/>
                  </p:nvSpPr>
                  <p:spPr bwMode="auto">
                    <a:xfrm>
                      <a:off x="859" y="960"/>
                      <a:ext cx="5" cy="720"/>
                    </a:xfrm>
                    <a:custGeom>
                      <a:avLst/>
                      <a:gdLst>
                        <a:gd name="T0" fmla="*/ 5 w 5"/>
                        <a:gd name="T1" fmla="*/ 720 h 720"/>
                        <a:gd name="T2" fmla="*/ 0 w 5"/>
                        <a:gd name="T3" fmla="*/ 0 h 720"/>
                      </a:gdLst>
                      <a:ahLst/>
                      <a:cxnLst>
                        <a:cxn ang="0">
                          <a:pos x="T0" y="T1"/>
                        </a:cxn>
                        <a:cxn ang="0">
                          <a:pos x="T2" y="T3"/>
                        </a:cxn>
                      </a:cxnLst>
                      <a:rect l="0" t="0" r="r" b="b"/>
                      <a:pathLst>
                        <a:path w="5" h="720">
                          <a:moveTo>
                            <a:pt x="5" y="720"/>
                          </a:moveTo>
                          <a:lnTo>
                            <a:pt x="0" y="0"/>
                          </a:lnTo>
                        </a:path>
                      </a:pathLst>
                    </a:custGeom>
                    <a:noFill/>
                    <a:ln w="3810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45" name="Freeform 17"/>
                    <p:cNvSpPr>
                      <a:spLocks/>
                    </p:cNvSpPr>
                    <p:nvPr/>
                  </p:nvSpPr>
                  <p:spPr bwMode="auto">
                    <a:xfrm>
                      <a:off x="2064" y="1872"/>
                      <a:ext cx="720" cy="194"/>
                    </a:xfrm>
                    <a:custGeom>
                      <a:avLst/>
                      <a:gdLst>
                        <a:gd name="T0" fmla="*/ 0 w 720"/>
                        <a:gd name="T1" fmla="*/ 0 h 194"/>
                        <a:gd name="T2" fmla="*/ 2 w 720"/>
                        <a:gd name="T3" fmla="*/ 194 h 194"/>
                        <a:gd name="T4" fmla="*/ 720 w 720"/>
                        <a:gd name="T5" fmla="*/ 192 h 194"/>
                      </a:gdLst>
                      <a:ahLst/>
                      <a:cxnLst>
                        <a:cxn ang="0">
                          <a:pos x="T0" y="T1"/>
                        </a:cxn>
                        <a:cxn ang="0">
                          <a:pos x="T2" y="T3"/>
                        </a:cxn>
                        <a:cxn ang="0">
                          <a:pos x="T4" y="T5"/>
                        </a:cxn>
                      </a:cxnLst>
                      <a:rect l="0" t="0" r="r" b="b"/>
                      <a:pathLst>
                        <a:path w="720" h="194">
                          <a:moveTo>
                            <a:pt x="0" y="0"/>
                          </a:moveTo>
                          <a:lnTo>
                            <a:pt x="2" y="194"/>
                          </a:lnTo>
                          <a:lnTo>
                            <a:pt x="720" y="192"/>
                          </a:lnTo>
                        </a:path>
                      </a:pathLst>
                    </a:custGeom>
                    <a:noFill/>
                    <a:ln w="3810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46" name="Freeform 18"/>
                    <p:cNvSpPr>
                      <a:spLocks/>
                    </p:cNvSpPr>
                    <p:nvPr/>
                  </p:nvSpPr>
                  <p:spPr bwMode="auto">
                    <a:xfrm>
                      <a:off x="2679" y="960"/>
                      <a:ext cx="1079" cy="1106"/>
                    </a:xfrm>
                    <a:custGeom>
                      <a:avLst/>
                      <a:gdLst>
                        <a:gd name="T0" fmla="*/ 921 w 1079"/>
                        <a:gd name="T1" fmla="*/ 1104 h 1106"/>
                        <a:gd name="T2" fmla="*/ 1079 w 1079"/>
                        <a:gd name="T3" fmla="*/ 1106 h 1106"/>
                        <a:gd name="T4" fmla="*/ 1079 w 1079"/>
                        <a:gd name="T5" fmla="*/ 0 h 1106"/>
                        <a:gd name="T6" fmla="*/ 0 w 1079"/>
                        <a:gd name="T7" fmla="*/ 0 h 1106"/>
                      </a:gdLst>
                      <a:ahLst/>
                      <a:cxnLst>
                        <a:cxn ang="0">
                          <a:pos x="T0" y="T1"/>
                        </a:cxn>
                        <a:cxn ang="0">
                          <a:pos x="T2" y="T3"/>
                        </a:cxn>
                        <a:cxn ang="0">
                          <a:pos x="T4" y="T5"/>
                        </a:cxn>
                        <a:cxn ang="0">
                          <a:pos x="T6" y="T7"/>
                        </a:cxn>
                      </a:cxnLst>
                      <a:rect l="0" t="0" r="r" b="b"/>
                      <a:pathLst>
                        <a:path w="1079" h="1106">
                          <a:moveTo>
                            <a:pt x="921" y="1104"/>
                          </a:moveTo>
                          <a:lnTo>
                            <a:pt x="1079" y="1106"/>
                          </a:lnTo>
                          <a:lnTo>
                            <a:pt x="1079" y="0"/>
                          </a:lnTo>
                          <a:lnTo>
                            <a:pt x="0" y="0"/>
                          </a:lnTo>
                        </a:path>
                      </a:pathLst>
                    </a:custGeom>
                    <a:noFill/>
                    <a:ln w="3810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47" name="Freeform 19"/>
                    <p:cNvSpPr>
                      <a:spLocks/>
                    </p:cNvSpPr>
                    <p:nvPr/>
                  </p:nvSpPr>
                  <p:spPr bwMode="auto">
                    <a:xfrm>
                      <a:off x="869" y="960"/>
                      <a:ext cx="1682" cy="1"/>
                    </a:xfrm>
                    <a:custGeom>
                      <a:avLst/>
                      <a:gdLst>
                        <a:gd name="T0" fmla="*/ 0 w 1682"/>
                        <a:gd name="T1" fmla="*/ 0 h 1"/>
                        <a:gd name="T2" fmla="*/ 1682 w 1682"/>
                        <a:gd name="T3" fmla="*/ 0 h 1"/>
                      </a:gdLst>
                      <a:ahLst/>
                      <a:cxnLst>
                        <a:cxn ang="0">
                          <a:pos x="T0" y="T1"/>
                        </a:cxn>
                        <a:cxn ang="0">
                          <a:pos x="T2" y="T3"/>
                        </a:cxn>
                      </a:cxnLst>
                      <a:rect l="0" t="0" r="r" b="b"/>
                      <a:pathLst>
                        <a:path w="1682" h="1">
                          <a:moveTo>
                            <a:pt x="0" y="0"/>
                          </a:moveTo>
                          <a:lnTo>
                            <a:pt x="1682" y="0"/>
                          </a:lnTo>
                        </a:path>
                      </a:pathLst>
                    </a:custGeom>
                    <a:noFill/>
                    <a:ln w="3810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
                <p:nvSpPr>
                  <p:cNvPr id="99348" name="Line 20"/>
                  <p:cNvSpPr>
                    <a:spLocks noChangeShapeType="1"/>
                  </p:cNvSpPr>
                  <p:nvPr/>
                </p:nvSpPr>
                <p:spPr bwMode="auto">
                  <a:xfrm>
                    <a:off x="2544" y="768"/>
                    <a:ext cx="0" cy="38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49" name="Line 21"/>
                  <p:cNvSpPr>
                    <a:spLocks noChangeShapeType="1"/>
                  </p:cNvSpPr>
                  <p:nvPr/>
                </p:nvSpPr>
                <p:spPr bwMode="auto">
                  <a:xfrm>
                    <a:off x="2688" y="864"/>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grpSp>
          <p:sp>
            <p:nvSpPr>
              <p:cNvPr id="99350" name="Rectangle 22"/>
              <p:cNvSpPr>
                <a:spLocks noChangeArrowheads="1"/>
              </p:cNvSpPr>
              <p:nvPr/>
            </p:nvSpPr>
            <p:spPr bwMode="auto">
              <a:xfrm>
                <a:off x="1824" y="576"/>
                <a:ext cx="1680"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en-US" altLang="nl-NL" sz="3600" b="1">
                    <a:solidFill>
                      <a:srgbClr val="3333CC"/>
                    </a:solidFill>
                    <a:effectLst>
                      <a:outerShdw blurRad="38100" dist="38100" dir="2700000" algn="tl">
                        <a:srgbClr val="000000"/>
                      </a:outerShdw>
                    </a:effectLst>
                  </a:rPr>
                  <a:t>U</a:t>
                </a:r>
                <a:r>
                  <a:rPr lang="en-US" altLang="nl-NL" sz="3600" b="1" baseline="-25000">
                    <a:solidFill>
                      <a:srgbClr val="3333CC"/>
                    </a:solidFill>
                    <a:effectLst>
                      <a:outerShdw blurRad="38100" dist="38100" dir="2700000" algn="tl">
                        <a:srgbClr val="000000"/>
                      </a:outerShdw>
                    </a:effectLst>
                  </a:rPr>
                  <a:t>b</a:t>
                </a:r>
                <a:r>
                  <a:rPr lang="en-US" altLang="nl-NL" sz="3600" b="1">
                    <a:solidFill>
                      <a:srgbClr val="3333CC"/>
                    </a:solidFill>
                    <a:effectLst>
                      <a:outerShdw blurRad="38100" dist="38100" dir="2700000" algn="tl">
                        <a:srgbClr val="000000"/>
                      </a:outerShdw>
                    </a:effectLst>
                  </a:rPr>
                  <a:t> = 250 V</a:t>
                </a:r>
              </a:p>
            </p:txBody>
          </p:sp>
          <p:sp>
            <p:nvSpPr>
              <p:cNvPr id="99351" name="Rectangle 23"/>
              <p:cNvSpPr>
                <a:spLocks noChangeArrowheads="1"/>
              </p:cNvSpPr>
              <p:nvPr/>
            </p:nvSpPr>
            <p:spPr bwMode="auto">
              <a:xfrm>
                <a:off x="2352" y="2232"/>
                <a:ext cx="1680" cy="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en-US" altLang="nl-NL" sz="3600" b="1">
                    <a:solidFill>
                      <a:srgbClr val="3333CC"/>
                    </a:solidFill>
                    <a:effectLst>
                      <a:outerShdw blurRad="38100" dist="38100" dir="2700000" algn="tl">
                        <a:srgbClr val="000000"/>
                      </a:outerShdw>
                    </a:effectLst>
                  </a:rPr>
                  <a:t>R</a:t>
                </a:r>
                <a:r>
                  <a:rPr lang="en-US" altLang="nl-NL" sz="3600" b="1" baseline="-25000">
                    <a:solidFill>
                      <a:srgbClr val="3333CC"/>
                    </a:solidFill>
                    <a:effectLst>
                      <a:outerShdw blurRad="38100" dist="38100" dir="2700000" algn="tl">
                        <a:srgbClr val="000000"/>
                      </a:outerShdw>
                    </a:effectLst>
                  </a:rPr>
                  <a:t>2</a:t>
                </a:r>
                <a:r>
                  <a:rPr lang="en-US" altLang="nl-NL" sz="3600" b="1">
                    <a:solidFill>
                      <a:srgbClr val="3333CC"/>
                    </a:solidFill>
                    <a:effectLst>
                      <a:outerShdw blurRad="38100" dist="38100" dir="2700000" algn="tl">
                        <a:srgbClr val="000000"/>
                      </a:outerShdw>
                    </a:effectLst>
                  </a:rPr>
                  <a:t> = 1 M</a:t>
                </a:r>
                <a:r>
                  <a:rPr lang="en-US" altLang="nl-NL" sz="3600" b="1">
                    <a:solidFill>
                      <a:srgbClr val="3333CC"/>
                    </a:solidFill>
                    <a:effectLst>
                      <a:outerShdw blurRad="38100" dist="38100" dir="2700000" algn="tl">
                        <a:srgbClr val="000000"/>
                      </a:outerShdw>
                    </a:effectLst>
                    <a:latin typeface="Symbol" pitchFamily="18" charset="2"/>
                  </a:rPr>
                  <a:t>W</a:t>
                </a:r>
              </a:p>
            </p:txBody>
          </p:sp>
        </p:grpSp>
        <p:grpSp>
          <p:nvGrpSpPr>
            <p:cNvPr id="99372" name="Group 44"/>
            <p:cNvGrpSpPr>
              <a:grpSpLocks/>
            </p:cNvGrpSpPr>
            <p:nvPr/>
          </p:nvGrpSpPr>
          <p:grpSpPr bwMode="auto">
            <a:xfrm>
              <a:off x="2304" y="2112"/>
              <a:ext cx="3408" cy="768"/>
              <a:chOff x="2304" y="2112"/>
              <a:chExt cx="3408" cy="768"/>
            </a:xfrm>
          </p:grpSpPr>
          <p:sp>
            <p:nvSpPr>
              <p:cNvPr id="99369" name="Freeform 41"/>
              <p:cNvSpPr>
                <a:spLocks/>
              </p:cNvSpPr>
              <p:nvPr/>
            </p:nvSpPr>
            <p:spPr bwMode="auto">
              <a:xfrm>
                <a:off x="2304" y="2112"/>
                <a:ext cx="2587" cy="503"/>
              </a:xfrm>
              <a:custGeom>
                <a:avLst/>
                <a:gdLst>
                  <a:gd name="T0" fmla="*/ 0 w 2587"/>
                  <a:gd name="T1" fmla="*/ 0 h 503"/>
                  <a:gd name="T2" fmla="*/ 0 w 2587"/>
                  <a:gd name="T3" fmla="*/ 503 h 503"/>
                  <a:gd name="T4" fmla="*/ 2587 w 2587"/>
                  <a:gd name="T5" fmla="*/ 503 h 503"/>
                </a:gdLst>
                <a:ahLst/>
                <a:cxnLst>
                  <a:cxn ang="0">
                    <a:pos x="T0" y="T1"/>
                  </a:cxn>
                  <a:cxn ang="0">
                    <a:pos x="T2" y="T3"/>
                  </a:cxn>
                  <a:cxn ang="0">
                    <a:pos x="T4" y="T5"/>
                  </a:cxn>
                </a:cxnLst>
                <a:rect l="0" t="0" r="r" b="b"/>
                <a:pathLst>
                  <a:path w="2587" h="503">
                    <a:moveTo>
                      <a:pt x="0" y="0"/>
                    </a:moveTo>
                    <a:lnTo>
                      <a:pt x="0" y="503"/>
                    </a:lnTo>
                    <a:lnTo>
                      <a:pt x="2587" y="503"/>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70" name="Freeform 42"/>
              <p:cNvSpPr>
                <a:spLocks/>
              </p:cNvSpPr>
              <p:nvPr/>
            </p:nvSpPr>
            <p:spPr bwMode="auto">
              <a:xfrm>
                <a:off x="3685" y="2112"/>
                <a:ext cx="1206" cy="320"/>
              </a:xfrm>
              <a:custGeom>
                <a:avLst/>
                <a:gdLst>
                  <a:gd name="T0" fmla="*/ 0 w 1206"/>
                  <a:gd name="T1" fmla="*/ 0 h 320"/>
                  <a:gd name="T2" fmla="*/ 0 w 1206"/>
                  <a:gd name="T3" fmla="*/ 64 h 320"/>
                  <a:gd name="T4" fmla="*/ 630 w 1206"/>
                  <a:gd name="T5" fmla="*/ 55 h 320"/>
                  <a:gd name="T6" fmla="*/ 630 w 1206"/>
                  <a:gd name="T7" fmla="*/ 320 h 320"/>
                  <a:gd name="T8" fmla="*/ 1206 w 1206"/>
                  <a:gd name="T9" fmla="*/ 320 h 320"/>
                </a:gdLst>
                <a:ahLst/>
                <a:cxnLst>
                  <a:cxn ang="0">
                    <a:pos x="T0" y="T1"/>
                  </a:cxn>
                  <a:cxn ang="0">
                    <a:pos x="T2" y="T3"/>
                  </a:cxn>
                  <a:cxn ang="0">
                    <a:pos x="T4" y="T5"/>
                  </a:cxn>
                  <a:cxn ang="0">
                    <a:pos x="T6" y="T7"/>
                  </a:cxn>
                  <a:cxn ang="0">
                    <a:pos x="T8" y="T9"/>
                  </a:cxn>
                </a:cxnLst>
                <a:rect l="0" t="0" r="r" b="b"/>
                <a:pathLst>
                  <a:path w="1206" h="320">
                    <a:moveTo>
                      <a:pt x="0" y="0"/>
                    </a:moveTo>
                    <a:lnTo>
                      <a:pt x="0" y="64"/>
                    </a:lnTo>
                    <a:lnTo>
                      <a:pt x="630" y="55"/>
                    </a:lnTo>
                    <a:lnTo>
                      <a:pt x="630" y="320"/>
                    </a:lnTo>
                    <a:lnTo>
                      <a:pt x="1206" y="320"/>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71" name="Text Box 43"/>
              <p:cNvSpPr txBox="1">
                <a:spLocks noChangeArrowheads="1"/>
              </p:cNvSpPr>
              <p:nvPr/>
            </p:nvSpPr>
            <p:spPr bwMode="auto">
              <a:xfrm>
                <a:off x="4896" y="2184"/>
                <a:ext cx="816" cy="696"/>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200" b="1">
                    <a:solidFill>
                      <a:srgbClr val="FF3300"/>
                    </a:solidFill>
                    <a:effectLst>
                      <a:outerShdw blurRad="38100" dist="38100" dir="2700000" algn="tl">
                        <a:srgbClr val="000000"/>
                      </a:outerShdw>
                    </a:effectLst>
                  </a:rPr>
                  <a:t>Teller/LS</a:t>
                </a:r>
                <a:endParaRPr lang="nl-NL" altLang="nl-NL" sz="3200" b="1">
                  <a:solidFill>
                    <a:srgbClr val="FF3300"/>
                  </a:solidFill>
                  <a:effectLst>
                    <a:outerShdw blurRad="38100" dist="38100" dir="2700000" algn="tl">
                      <a:srgbClr val="000000"/>
                    </a:outerShdw>
                  </a:effectLst>
                </a:endParaRPr>
              </a:p>
            </p:txBody>
          </p:sp>
        </p:grpSp>
      </p:grpSp>
      <p:grpSp>
        <p:nvGrpSpPr>
          <p:cNvPr id="99363" name="Group 35"/>
          <p:cNvGrpSpPr>
            <a:grpSpLocks/>
          </p:cNvGrpSpPr>
          <p:nvPr/>
        </p:nvGrpSpPr>
        <p:grpSpPr bwMode="auto">
          <a:xfrm>
            <a:off x="1333500" y="581025"/>
            <a:ext cx="1423988" cy="2074863"/>
            <a:chOff x="840" y="366"/>
            <a:chExt cx="897" cy="1307"/>
          </a:xfrm>
        </p:grpSpPr>
        <p:sp>
          <p:nvSpPr>
            <p:cNvPr id="99356" name="Freeform 28"/>
            <p:cNvSpPr>
              <a:spLocks/>
            </p:cNvSpPr>
            <p:nvPr/>
          </p:nvSpPr>
          <p:spPr bwMode="auto">
            <a:xfrm>
              <a:off x="1070" y="786"/>
              <a:ext cx="667" cy="887"/>
            </a:xfrm>
            <a:custGeom>
              <a:avLst/>
              <a:gdLst>
                <a:gd name="T0" fmla="*/ 0 w 667"/>
                <a:gd name="T1" fmla="*/ 0 h 887"/>
                <a:gd name="T2" fmla="*/ 667 w 667"/>
                <a:gd name="T3" fmla="*/ 887 h 887"/>
              </a:gdLst>
              <a:ahLst/>
              <a:cxnLst>
                <a:cxn ang="0">
                  <a:pos x="T0" y="T1"/>
                </a:cxn>
                <a:cxn ang="0">
                  <a:pos x="T2" y="T3"/>
                </a:cxn>
              </a:cxnLst>
              <a:rect l="0" t="0" r="r" b="b"/>
              <a:pathLst>
                <a:path w="667" h="887">
                  <a:moveTo>
                    <a:pt x="0" y="0"/>
                  </a:moveTo>
                  <a:lnTo>
                    <a:pt x="667" y="887"/>
                  </a:lnTo>
                </a:path>
              </a:pathLst>
            </a:custGeom>
            <a:noFill/>
            <a:ln w="38100">
              <a:solidFill>
                <a:srgbClr val="FF33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62" name="Text Box 34"/>
            <p:cNvSpPr txBox="1">
              <a:spLocks noChangeArrowheads="1"/>
            </p:cNvSpPr>
            <p:nvPr/>
          </p:nvSpPr>
          <p:spPr bwMode="auto">
            <a:xfrm>
              <a:off x="840" y="366"/>
              <a:ext cx="43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4400">
                  <a:solidFill>
                    <a:srgbClr val="FF3300"/>
                  </a:solidFill>
                  <a:effectLst>
                    <a:outerShdw blurRad="38100" dist="38100" dir="2700000" algn="tl">
                      <a:srgbClr val="000000"/>
                    </a:outerShdw>
                  </a:effectLst>
                  <a:latin typeface="Symbol" pitchFamily="18" charset="2"/>
                </a:rPr>
                <a:t>a</a:t>
              </a:r>
              <a:endParaRPr lang="nl-NL" altLang="nl-NL" sz="4400">
                <a:solidFill>
                  <a:srgbClr val="FF3300"/>
                </a:solidFill>
                <a:effectLst>
                  <a:outerShdw blurRad="38100" dist="38100" dir="2700000" algn="tl">
                    <a:srgbClr val="000000"/>
                  </a:outerShdw>
                </a:effectLst>
                <a:latin typeface="Symbol" pitchFamily="18" charset="2"/>
              </a:endParaRPr>
            </a:p>
          </p:txBody>
        </p:sp>
      </p:grpSp>
      <p:sp>
        <p:nvSpPr>
          <p:cNvPr id="99366" name="Line 38"/>
          <p:cNvSpPr>
            <a:spLocks noChangeShapeType="1"/>
          </p:cNvSpPr>
          <p:nvPr/>
        </p:nvSpPr>
        <p:spPr bwMode="auto">
          <a:xfrm flipV="1">
            <a:off x="5986463" y="2057400"/>
            <a:ext cx="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9374" name="Rectangle 46"/>
          <p:cNvSpPr>
            <a:spLocks noChangeArrowheads="1"/>
          </p:cNvSpPr>
          <p:nvPr/>
        </p:nvSpPr>
        <p:spPr bwMode="auto">
          <a:xfrm>
            <a:off x="3686175" y="5029200"/>
            <a:ext cx="57150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en-US" altLang="nl-NL" sz="4000" b="1">
                <a:solidFill>
                  <a:srgbClr val="3333CC"/>
                </a:solidFill>
                <a:effectLst>
                  <a:outerShdw blurRad="38100" dist="38100" dir="2700000" algn="tl">
                    <a:srgbClr val="000000"/>
                  </a:outerShdw>
                </a:effectLst>
              </a:rPr>
              <a:t>en I = wordt dan 200</a:t>
            </a:r>
            <a:r>
              <a:rPr lang="en-US" altLang="nl-NL" sz="4000" b="1">
                <a:solidFill>
                  <a:srgbClr val="3333CC"/>
                </a:solidFill>
                <a:effectLst>
                  <a:outerShdw blurRad="38100" dist="38100" dir="2700000" algn="tl">
                    <a:srgbClr val="000000"/>
                  </a:outerShdw>
                </a:effectLst>
                <a:latin typeface="Symbol" pitchFamily="18" charset="2"/>
              </a:rPr>
              <a:t>m</a:t>
            </a:r>
            <a:r>
              <a:rPr lang="en-US" altLang="nl-NL" sz="4000" b="1">
                <a:solidFill>
                  <a:srgbClr val="3333CC"/>
                </a:solidFill>
                <a:effectLst>
                  <a:outerShdw blurRad="38100" dist="38100" dir="2700000" algn="tl">
                    <a:srgbClr val="000000"/>
                  </a:outerShdw>
                </a:effectLst>
              </a:rPr>
              <a:t>A</a:t>
            </a:r>
          </a:p>
        </p:txBody>
      </p:sp>
    </p:spTree>
    <p:extLst>
      <p:ext uri="{BB962C8B-B14F-4D97-AF65-F5344CB8AC3E}">
        <p14:creationId xmlns:p14="http://schemas.microsoft.com/office/powerpoint/2010/main" val="267410100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99330"/>
                                        </p:tgtEl>
                                        <p:attrNameLst>
                                          <p:attrName>style.visibility</p:attrName>
                                        </p:attrNameLst>
                                      </p:cBhvr>
                                      <p:to>
                                        <p:strVal val="visible"/>
                                      </p:to>
                                    </p:set>
                                    <p:animEffect transition="in" filter="wipe(left)">
                                      <p:cBhvr>
                                        <p:cTn id="7" dur="500"/>
                                        <p:tgtEl>
                                          <p:spTgt spid="99330"/>
                                        </p:tgtEl>
                                      </p:cBhvr>
                                    </p:animEffect>
                                  </p:childTnLst>
                                </p:cTn>
                              </p:par>
                            </p:childTnLst>
                          </p:cTn>
                        </p:par>
                        <p:par>
                          <p:cTn id="8" fill="hold" nodeType="afterGroup">
                            <p:stCondLst>
                              <p:cond delay="2500"/>
                            </p:stCondLst>
                            <p:childTnLst>
                              <p:par>
                                <p:cTn id="9" presetID="9" presetClass="entr" presetSubtype="0" fill="hold" nodeType="afterEffect">
                                  <p:stCondLst>
                                    <p:cond delay="0"/>
                                  </p:stCondLst>
                                  <p:childTnLst>
                                    <p:set>
                                      <p:cBhvr>
                                        <p:cTn id="10" dur="1" fill="hold">
                                          <p:stCondLst>
                                            <p:cond delay="0"/>
                                          </p:stCondLst>
                                        </p:cTn>
                                        <p:tgtEl>
                                          <p:spTgt spid="99373"/>
                                        </p:tgtEl>
                                        <p:attrNameLst>
                                          <p:attrName>style.visibility</p:attrName>
                                        </p:attrNameLst>
                                      </p:cBhvr>
                                      <p:to>
                                        <p:strVal val="visible"/>
                                      </p:to>
                                    </p:set>
                                    <p:animEffect transition="in" filter="dissolve">
                                      <p:cBhvr>
                                        <p:cTn id="11" dur="500"/>
                                        <p:tgtEl>
                                          <p:spTgt spid="993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9352"/>
                                        </p:tgtEl>
                                        <p:attrNameLst>
                                          <p:attrName>style.visibility</p:attrName>
                                        </p:attrNameLst>
                                      </p:cBhvr>
                                      <p:to>
                                        <p:strVal val="visible"/>
                                      </p:to>
                                    </p:set>
                                    <p:animEffect transition="in" filter="dissolve">
                                      <p:cBhvr>
                                        <p:cTn id="16" dur="500"/>
                                        <p:tgtEl>
                                          <p:spTgt spid="993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99363"/>
                                        </p:tgtEl>
                                        <p:attrNameLst>
                                          <p:attrName>style.visibility</p:attrName>
                                        </p:attrNameLst>
                                      </p:cBhvr>
                                      <p:to>
                                        <p:strVal val="visible"/>
                                      </p:to>
                                    </p:set>
                                    <p:animEffect transition="in" filter="strips(downRight)">
                                      <p:cBhvr>
                                        <p:cTn id="21" dur="500"/>
                                        <p:tgtEl>
                                          <p:spTgt spid="99363"/>
                                        </p:tgtEl>
                                      </p:cBhvr>
                                    </p:animEffect>
                                  </p:childTnLst>
                                  <p:subTnLst>
                                    <p:audio>
                                      <p:cMediaNode>
                                        <p:cTn display="0" masterRel="sameClick">
                                          <p:stCondLst>
                                            <p:cond evt="begin" delay="0">
                                              <p:tn val="19"/>
                                            </p:cond>
                                          </p:stCondLst>
                                          <p:endCondLst>
                                            <p:cond evt="onStopAudio" delay="0">
                                              <p:tgtEl>
                                                <p:sldTgt/>
                                              </p:tgtEl>
                                            </p:cond>
                                          </p:endCondLst>
                                        </p:cTn>
                                        <p:tgtEl>
                                          <p:sndTgt r:embed="rId2" name="las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9354"/>
                                        </p:tgtEl>
                                        <p:attrNameLst>
                                          <p:attrName>style.visibility</p:attrName>
                                        </p:attrNameLst>
                                      </p:cBhvr>
                                      <p:to>
                                        <p:strVal val="visible"/>
                                      </p:to>
                                    </p:set>
                                    <p:animEffect transition="in" filter="wipe(left)">
                                      <p:cBhvr>
                                        <p:cTn id="26" dur="500"/>
                                        <p:tgtEl>
                                          <p:spTgt spid="9935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9361"/>
                                        </p:tgtEl>
                                        <p:attrNameLst>
                                          <p:attrName>style.visibility</p:attrName>
                                        </p:attrNameLst>
                                      </p:cBhvr>
                                      <p:to>
                                        <p:strVal val="visible"/>
                                      </p:to>
                                    </p:set>
                                    <p:animEffect transition="in" filter="wipe(left)">
                                      <p:cBhvr>
                                        <p:cTn id="31" dur="500"/>
                                        <p:tgtEl>
                                          <p:spTgt spid="9936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9360"/>
                                        </p:tgtEl>
                                        <p:attrNameLst>
                                          <p:attrName>style.visibility</p:attrName>
                                        </p:attrNameLst>
                                      </p:cBhvr>
                                      <p:to>
                                        <p:strVal val="visible"/>
                                      </p:to>
                                    </p:set>
                                    <p:animEffect transition="in" filter="wipe(left)">
                                      <p:cBhvr>
                                        <p:cTn id="36" dur="500"/>
                                        <p:tgtEl>
                                          <p:spTgt spid="993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9364"/>
                                        </p:tgtEl>
                                        <p:attrNameLst>
                                          <p:attrName>style.visibility</p:attrName>
                                        </p:attrNameLst>
                                      </p:cBhvr>
                                      <p:to>
                                        <p:strVal val="visible"/>
                                      </p:to>
                                    </p:set>
                                    <p:animEffect transition="in" filter="dissolve">
                                      <p:cBhvr>
                                        <p:cTn id="41" dur="500"/>
                                        <p:tgtEl>
                                          <p:spTgt spid="9936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9374"/>
                                        </p:tgtEl>
                                        <p:attrNameLst>
                                          <p:attrName>style.visibility</p:attrName>
                                        </p:attrNameLst>
                                      </p:cBhvr>
                                      <p:to>
                                        <p:strVal val="visible"/>
                                      </p:to>
                                    </p:set>
                                    <p:animEffect transition="in" filter="wipe(left)">
                                      <p:cBhvr>
                                        <p:cTn id="46" dur="500"/>
                                        <p:tgtEl>
                                          <p:spTgt spid="9937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99366"/>
                                        </p:tgtEl>
                                        <p:attrNameLst>
                                          <p:attrName>style.visibility</p:attrName>
                                        </p:attrNameLst>
                                      </p:cBhvr>
                                      <p:to>
                                        <p:strVal val="visible"/>
                                      </p:to>
                                    </p:set>
                                    <p:animEffect transition="in" filter="wipe(down)">
                                      <p:cBhvr>
                                        <p:cTn id="51" dur="500"/>
                                        <p:tgtEl>
                                          <p:spTgt spid="99366"/>
                                        </p:tgtEl>
                                      </p:cBhvr>
                                    </p:animEffect>
                                  </p:childTnLst>
                                </p:cTn>
                              </p:par>
                            </p:childTnLst>
                          </p:cTn>
                        </p:par>
                        <p:par>
                          <p:cTn id="52" fill="hold" nodeType="afterGroup">
                            <p:stCondLst>
                              <p:cond delay="500"/>
                            </p:stCondLst>
                            <p:childTnLst>
                              <p:par>
                                <p:cTn id="53" presetID="2" presetClass="entr" presetSubtype="2" fill="hold" grpId="0" nodeType="afterEffect">
                                  <p:stCondLst>
                                    <p:cond delay="0"/>
                                  </p:stCondLst>
                                  <p:childTnLst>
                                    <p:set>
                                      <p:cBhvr>
                                        <p:cTn id="54" dur="1" fill="hold">
                                          <p:stCondLst>
                                            <p:cond delay="0"/>
                                          </p:stCondLst>
                                        </p:cTn>
                                        <p:tgtEl>
                                          <p:spTgt spid="99367"/>
                                        </p:tgtEl>
                                        <p:attrNameLst>
                                          <p:attrName>style.visibility</p:attrName>
                                        </p:attrNameLst>
                                      </p:cBhvr>
                                      <p:to>
                                        <p:strVal val="visible"/>
                                      </p:to>
                                    </p:set>
                                    <p:anim calcmode="lin" valueType="num">
                                      <p:cBhvr additive="base">
                                        <p:cTn id="55" dur="500" fill="hold"/>
                                        <p:tgtEl>
                                          <p:spTgt spid="99367"/>
                                        </p:tgtEl>
                                        <p:attrNameLst>
                                          <p:attrName>ppt_x</p:attrName>
                                        </p:attrNameLst>
                                      </p:cBhvr>
                                      <p:tavLst>
                                        <p:tav tm="0">
                                          <p:val>
                                            <p:strVal val="1+#ppt_w/2"/>
                                          </p:val>
                                        </p:tav>
                                        <p:tav tm="100000">
                                          <p:val>
                                            <p:strVal val="#ppt_x"/>
                                          </p:val>
                                        </p:tav>
                                      </p:tavLst>
                                    </p:anim>
                                    <p:anim calcmode="lin" valueType="num">
                                      <p:cBhvr additive="base">
                                        <p:cTn id="56" dur="500" fill="hold"/>
                                        <p:tgtEl>
                                          <p:spTgt spid="9936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9355"/>
                                        </p:tgtEl>
                                        <p:attrNameLst>
                                          <p:attrName>style.visibility</p:attrName>
                                        </p:attrNameLst>
                                      </p:cBhvr>
                                      <p:to>
                                        <p:strVal val="visible"/>
                                      </p:to>
                                    </p:set>
                                    <p:animEffect transition="in" filter="wipe(left)">
                                      <p:cBhvr>
                                        <p:cTn id="61" dur="500"/>
                                        <p:tgtEl>
                                          <p:spTgt spid="9935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9357"/>
                                        </p:tgtEl>
                                        <p:attrNameLst>
                                          <p:attrName>style.visibility</p:attrName>
                                        </p:attrNameLst>
                                      </p:cBhvr>
                                      <p:to>
                                        <p:strVal val="visible"/>
                                      </p:to>
                                    </p:set>
                                    <p:animEffect transition="in" filter="wipe(left)">
                                      <p:cBhvr>
                                        <p:cTn id="66" dur="500"/>
                                        <p:tgtEl>
                                          <p:spTgt spid="99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52" grpId="0" autoUpdateAnimBg="0"/>
      <p:bldP spid="99354" grpId="0" autoUpdateAnimBg="0"/>
      <p:bldP spid="99355" grpId="0" autoUpdateAnimBg="0"/>
      <p:bldP spid="99357" grpId="0" autoUpdateAnimBg="0"/>
      <p:bldP spid="99360" grpId="0" autoUpdateAnimBg="0"/>
      <p:bldP spid="99361" grpId="0" autoUpdateAnimBg="0"/>
      <p:bldP spid="99367" grpId="0" autoUpdateAnimBg="0"/>
      <p:bldP spid="99364" grpId="0" animBg="1" autoUpdateAnimBg="0"/>
      <p:bldP spid="99366" grpId="0" animBg="1"/>
      <p:bldP spid="9937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0" y="0"/>
            <a:ext cx="6324600" cy="990600"/>
          </a:xfrm>
        </p:spPr>
        <p:txBody>
          <a:bodyPr/>
          <a:lstStyle/>
          <a:p>
            <a:pPr algn="l">
              <a:buClr>
                <a:srgbClr val="FF3300"/>
              </a:buClr>
              <a:buFontTx/>
              <a:buChar char="•"/>
            </a:pPr>
            <a:r>
              <a:rPr lang="en-US" altLang="nl-NL" sz="4000" b="1">
                <a:effectLst>
                  <a:outerShdw blurRad="38100" dist="38100" dir="2700000" algn="tl">
                    <a:srgbClr val="FFFFFF"/>
                  </a:outerShdw>
                </a:effectLst>
              </a:rPr>
              <a:t> </a:t>
            </a:r>
            <a:r>
              <a:rPr lang="en-US" altLang="nl-NL" sz="4000" b="1">
                <a:solidFill>
                  <a:srgbClr val="FF3300"/>
                </a:solidFill>
                <a:effectLst>
                  <a:outerShdw blurRad="38100" dist="38100" dir="2700000" algn="tl">
                    <a:srgbClr val="000000"/>
                  </a:outerShdw>
                </a:effectLst>
              </a:rPr>
              <a:t>Geiger-Müller teller.</a:t>
            </a:r>
            <a:endParaRPr lang="nl-NL" altLang="nl-NL" sz="4000" b="1">
              <a:solidFill>
                <a:srgbClr val="FF3300"/>
              </a:solidFill>
              <a:effectLst>
                <a:outerShdw blurRad="38100" dist="38100" dir="2700000" algn="tl">
                  <a:srgbClr val="000000"/>
                </a:outerShdw>
              </a:effectLst>
            </a:endParaRPr>
          </a:p>
        </p:txBody>
      </p:sp>
      <p:sp>
        <p:nvSpPr>
          <p:cNvPr id="109594" name="Rectangle 26"/>
          <p:cNvSpPr>
            <a:spLocks noChangeArrowheads="1"/>
          </p:cNvSpPr>
          <p:nvPr/>
        </p:nvSpPr>
        <p:spPr bwMode="auto">
          <a:xfrm>
            <a:off x="0" y="531495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 Dode tijd </a:t>
            </a:r>
            <a:r>
              <a:rPr lang="en-US" altLang="nl-NL" sz="4000" b="1">
                <a:solidFill>
                  <a:srgbClr val="3333CC"/>
                </a:solidFill>
                <a:effectLst>
                  <a:outerShdw blurRad="38100" dist="38100" dir="2700000" algn="tl">
                    <a:srgbClr val="000000"/>
                  </a:outerShdw>
                </a:effectLst>
                <a:sym typeface="Symbol" pitchFamily="18" charset="2"/>
              </a:rPr>
              <a:t> 1 </a:t>
            </a:r>
            <a:r>
              <a:rPr lang="en-US" altLang="nl-NL" sz="4000" b="1">
                <a:solidFill>
                  <a:srgbClr val="3333CC"/>
                </a:solidFill>
                <a:effectLst>
                  <a:outerShdw blurRad="38100" dist="38100" dir="2700000" algn="tl">
                    <a:srgbClr val="000000"/>
                  </a:outerShdw>
                </a:effectLst>
                <a:latin typeface="Symbol" pitchFamily="18" charset="2"/>
                <a:sym typeface="Symbol" pitchFamily="18" charset="2"/>
              </a:rPr>
              <a:t>m</a:t>
            </a:r>
            <a:r>
              <a:rPr lang="en-US" altLang="nl-NL" sz="4000" b="1">
                <a:solidFill>
                  <a:srgbClr val="3333CC"/>
                </a:solidFill>
                <a:effectLst>
                  <a:outerShdw blurRad="38100" dist="38100" dir="2700000" algn="tl">
                    <a:srgbClr val="000000"/>
                  </a:outerShdw>
                </a:effectLst>
                <a:sym typeface="Symbol" pitchFamily="18" charset="2"/>
              </a:rPr>
              <a:t>s</a:t>
            </a:r>
            <a:endParaRPr lang="en-US" altLang="nl-NL" sz="4000" b="1">
              <a:solidFill>
                <a:srgbClr val="3333CC"/>
              </a:solidFill>
              <a:effectLst>
                <a:outerShdw blurRad="38100" dist="38100" dir="2700000" algn="tl">
                  <a:srgbClr val="000000"/>
                </a:outerShdw>
              </a:effectLst>
            </a:endParaRPr>
          </a:p>
        </p:txBody>
      </p:sp>
      <p:graphicFrame>
        <p:nvGraphicFramePr>
          <p:cNvPr id="109602" name="Object 34"/>
          <p:cNvGraphicFramePr>
            <a:graphicFrameLocks noChangeAspect="1"/>
          </p:cNvGraphicFramePr>
          <p:nvPr/>
        </p:nvGraphicFramePr>
        <p:xfrm>
          <a:off x="381000" y="838200"/>
          <a:ext cx="8334375" cy="4837113"/>
        </p:xfrm>
        <a:graphic>
          <a:graphicData uri="http://schemas.openxmlformats.org/presentationml/2006/ole">
            <mc:AlternateContent xmlns:mc="http://schemas.openxmlformats.org/markup-compatibility/2006">
              <mc:Choice xmlns:v="urn:schemas-microsoft-com:vml" Requires="v">
                <p:oleObj spid="_x0000_s1027" name="Grafiek" r:id="rId3" imgW="4677032" imgH="2714912" progId="Excel.Chart.8">
                  <p:embed/>
                </p:oleObj>
              </mc:Choice>
              <mc:Fallback>
                <p:oleObj name="Grafiek" r:id="rId3" imgW="4677032" imgH="271491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38200"/>
                        <a:ext cx="8334375" cy="48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603" name="Rectangle 35"/>
          <p:cNvSpPr>
            <a:spLocks noChangeArrowheads="1"/>
          </p:cNvSpPr>
          <p:nvPr/>
        </p:nvSpPr>
        <p:spPr bwMode="auto">
          <a:xfrm>
            <a:off x="0" y="6129338"/>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74650" indent="-374650">
              <a:defRPr sz="2400">
                <a:solidFill>
                  <a:schemeClr val="tx1"/>
                </a:solidFill>
                <a:latin typeface="Times New Roman" pitchFamily="18" charset="0"/>
              </a:defRPr>
            </a:lvl1pPr>
            <a:lvl2pPr marL="1123950" indent="-457200">
              <a:defRPr sz="2400">
                <a:solidFill>
                  <a:schemeClr val="tx1"/>
                </a:solidFill>
                <a:latin typeface="Times New Roman" pitchFamily="18" charset="0"/>
              </a:defRPr>
            </a:lvl2pPr>
            <a:lvl3pPr marL="1771650" indent="-457200">
              <a:defRPr sz="2400">
                <a:solidFill>
                  <a:schemeClr val="tx1"/>
                </a:solidFill>
                <a:latin typeface="Times New Roman" pitchFamily="18" charset="0"/>
              </a:defRPr>
            </a:lvl3pPr>
            <a:lvl4pPr marL="2419350" indent="-457200">
              <a:defRPr sz="2400">
                <a:solidFill>
                  <a:schemeClr val="tx1"/>
                </a:solidFill>
                <a:latin typeface="Times New Roman" pitchFamily="18" charset="0"/>
              </a:defRPr>
            </a:lvl4pPr>
            <a:lvl5pPr marL="3067050" indent="-457200">
              <a:defRPr sz="2400">
                <a:solidFill>
                  <a:schemeClr val="tx1"/>
                </a:solidFill>
                <a:latin typeface="Times New Roman" pitchFamily="18" charset="0"/>
              </a:defRPr>
            </a:lvl5pPr>
            <a:lvl6pPr marL="3524250" indent="-457200" fontAlgn="base">
              <a:spcBef>
                <a:spcPct val="0"/>
              </a:spcBef>
              <a:spcAft>
                <a:spcPct val="0"/>
              </a:spcAft>
              <a:defRPr sz="2400">
                <a:solidFill>
                  <a:schemeClr val="tx1"/>
                </a:solidFill>
                <a:latin typeface="Times New Roman" pitchFamily="18" charset="0"/>
              </a:defRPr>
            </a:lvl6pPr>
            <a:lvl7pPr marL="3981450" indent="-457200" fontAlgn="base">
              <a:spcBef>
                <a:spcPct val="0"/>
              </a:spcBef>
              <a:spcAft>
                <a:spcPct val="0"/>
              </a:spcAft>
              <a:defRPr sz="2400">
                <a:solidFill>
                  <a:schemeClr val="tx1"/>
                </a:solidFill>
                <a:latin typeface="Times New Roman" pitchFamily="18" charset="0"/>
              </a:defRPr>
            </a:lvl7pPr>
            <a:lvl8pPr marL="4438650" indent="-457200" fontAlgn="base">
              <a:spcBef>
                <a:spcPct val="0"/>
              </a:spcBef>
              <a:spcAft>
                <a:spcPct val="0"/>
              </a:spcAft>
              <a:defRPr sz="2400">
                <a:solidFill>
                  <a:schemeClr val="tx1"/>
                </a:solidFill>
                <a:latin typeface="Times New Roman" pitchFamily="18" charset="0"/>
              </a:defRPr>
            </a:lvl8pPr>
            <a:lvl9pPr marL="4895850" indent="-4572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 Maximaal 10</a:t>
            </a:r>
            <a:r>
              <a:rPr lang="en-US" altLang="nl-NL" sz="4000" b="1" baseline="30000">
                <a:solidFill>
                  <a:srgbClr val="3333CC"/>
                </a:solidFill>
                <a:effectLst>
                  <a:outerShdw blurRad="38100" dist="38100" dir="2700000" algn="tl">
                    <a:srgbClr val="000000"/>
                  </a:outerShdw>
                </a:effectLst>
              </a:rPr>
              <a:t>6</a:t>
            </a:r>
            <a:r>
              <a:rPr lang="en-US" altLang="nl-NL" sz="4000" b="1">
                <a:solidFill>
                  <a:srgbClr val="3333CC"/>
                </a:solidFill>
                <a:effectLst>
                  <a:outerShdw blurRad="38100" dist="38100" dir="2700000" algn="tl">
                    <a:srgbClr val="000000"/>
                  </a:outerShdw>
                </a:effectLst>
              </a:rPr>
              <a:t> deeltjes/s telbaar</a:t>
            </a:r>
          </a:p>
        </p:txBody>
      </p:sp>
      <p:sp>
        <p:nvSpPr>
          <p:cNvPr id="109604" name="Freeform 36"/>
          <p:cNvSpPr>
            <a:spLocks/>
          </p:cNvSpPr>
          <p:nvPr/>
        </p:nvSpPr>
        <p:spPr bwMode="auto">
          <a:xfrm>
            <a:off x="3009900" y="3957638"/>
            <a:ext cx="595313" cy="9525"/>
          </a:xfrm>
          <a:custGeom>
            <a:avLst/>
            <a:gdLst>
              <a:gd name="T0" fmla="*/ 0 w 375"/>
              <a:gd name="T1" fmla="*/ 0 h 6"/>
              <a:gd name="T2" fmla="*/ 375 w 375"/>
              <a:gd name="T3" fmla="*/ 6 h 6"/>
            </a:gdLst>
            <a:ahLst/>
            <a:cxnLst>
              <a:cxn ang="0">
                <a:pos x="T0" y="T1"/>
              </a:cxn>
              <a:cxn ang="0">
                <a:pos x="T2" y="T3"/>
              </a:cxn>
            </a:cxnLst>
            <a:rect l="0" t="0" r="r" b="b"/>
            <a:pathLst>
              <a:path w="375" h="6">
                <a:moveTo>
                  <a:pt x="0" y="0"/>
                </a:moveTo>
                <a:lnTo>
                  <a:pt x="375" y="6"/>
                </a:lnTo>
              </a:path>
            </a:pathLst>
          </a:custGeom>
          <a:noFill/>
          <a:ln w="57150" cmpd="sng">
            <a:solidFill>
              <a:schemeClr val="accent2"/>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09605" name="AutoShape 37"/>
          <p:cNvSpPr>
            <a:spLocks noChangeArrowheads="1"/>
          </p:cNvSpPr>
          <p:nvPr/>
        </p:nvSpPr>
        <p:spPr bwMode="auto">
          <a:xfrm>
            <a:off x="5148263" y="0"/>
            <a:ext cx="3995737" cy="1662113"/>
          </a:xfrm>
          <a:prstGeom prst="wedgeRoundRectCallout">
            <a:avLst>
              <a:gd name="adj1" fmla="val -86708"/>
              <a:gd name="adj2" fmla="val 328606"/>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nl-NL" altLang="nl-NL" sz="2400" b="1">
                <a:solidFill>
                  <a:srgbClr val="3333CC"/>
                </a:solidFill>
                <a:effectLst>
                  <a:outerShdw blurRad="38100" dist="38100" dir="2700000" algn="tl">
                    <a:srgbClr val="000000"/>
                  </a:outerShdw>
                </a:effectLst>
                <a:latin typeface="Comic Sans MS" pitchFamily="66" charset="0"/>
              </a:rPr>
              <a:t>Moeten ze wel “netjes na elkaar” binnen komen en niet (bijna) tegelijk . . .</a:t>
            </a:r>
          </a:p>
        </p:txBody>
      </p:sp>
      <p:sp>
        <p:nvSpPr>
          <p:cNvPr id="109606" name="AutoShape 38"/>
          <p:cNvSpPr>
            <a:spLocks noChangeArrowheads="1"/>
          </p:cNvSpPr>
          <p:nvPr/>
        </p:nvSpPr>
        <p:spPr bwMode="auto">
          <a:xfrm>
            <a:off x="5148263" y="0"/>
            <a:ext cx="3995737" cy="1662113"/>
          </a:xfrm>
          <a:prstGeom prst="wedgeRoundRectCallout">
            <a:avLst>
              <a:gd name="adj1" fmla="val -95926"/>
              <a:gd name="adj2" fmla="val 183431"/>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nl-NL" altLang="nl-NL" sz="2400" b="1">
                <a:solidFill>
                  <a:srgbClr val="3333CC"/>
                </a:solidFill>
                <a:effectLst>
                  <a:outerShdw blurRad="38100" dist="38100" dir="2700000" algn="tl">
                    <a:srgbClr val="000000"/>
                  </a:outerShdw>
                </a:effectLst>
                <a:latin typeface="Comic Sans MS" pitchFamily="66" charset="0"/>
              </a:rPr>
              <a:t>In deze tijd kan de teller geen volgend deeltje tellen . . .</a:t>
            </a:r>
          </a:p>
        </p:txBody>
      </p:sp>
    </p:spTree>
    <p:extLst>
      <p:ext uri="{BB962C8B-B14F-4D97-AF65-F5344CB8AC3E}">
        <p14:creationId xmlns:p14="http://schemas.microsoft.com/office/powerpoint/2010/main" val="181453297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09570"/>
                                        </p:tgtEl>
                                        <p:attrNameLst>
                                          <p:attrName>style.visibility</p:attrName>
                                        </p:attrNameLst>
                                      </p:cBhvr>
                                      <p:to>
                                        <p:strVal val="visible"/>
                                      </p:to>
                                    </p:set>
                                    <p:animEffect transition="in" filter="wipe(left)">
                                      <p:cBhvr>
                                        <p:cTn id="7" dur="500"/>
                                        <p:tgtEl>
                                          <p:spTgt spid="109570"/>
                                        </p:tgtEl>
                                      </p:cBhvr>
                                    </p:animEffect>
                                  </p:childTnLst>
                                </p:cTn>
                              </p:par>
                            </p:childTnLst>
                          </p:cTn>
                        </p:par>
                        <p:par>
                          <p:cTn id="8" fill="hold" nodeType="afterGroup">
                            <p:stCondLst>
                              <p:cond delay="2500"/>
                            </p:stCondLst>
                            <p:childTnLst>
                              <p:par>
                                <p:cTn id="9" presetID="9" presetClass="entr" presetSubtype="0" fill="hold" grpId="0" nodeType="afterEffect">
                                  <p:stCondLst>
                                    <p:cond delay="0"/>
                                  </p:stCondLst>
                                  <p:childTnLst>
                                    <p:set>
                                      <p:cBhvr>
                                        <p:cTn id="10" dur="1" fill="hold">
                                          <p:stCondLst>
                                            <p:cond delay="0"/>
                                          </p:stCondLst>
                                        </p:cTn>
                                        <p:tgtEl>
                                          <p:spTgt spid="109602"/>
                                        </p:tgtEl>
                                        <p:attrNameLst>
                                          <p:attrName>style.visibility</p:attrName>
                                        </p:attrNameLst>
                                      </p:cBhvr>
                                      <p:to>
                                        <p:strVal val="visible"/>
                                      </p:to>
                                    </p:set>
                                    <p:animEffect transition="in" filter="dissolve">
                                      <p:cBhvr>
                                        <p:cTn id="11" dur="500"/>
                                        <p:tgtEl>
                                          <p:spTgt spid="1096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9594"/>
                                        </p:tgtEl>
                                        <p:attrNameLst>
                                          <p:attrName>style.visibility</p:attrName>
                                        </p:attrNameLst>
                                      </p:cBhvr>
                                      <p:to>
                                        <p:strVal val="visible"/>
                                      </p:to>
                                    </p:set>
                                    <p:animEffect transition="in" filter="wipe(left)">
                                      <p:cBhvr>
                                        <p:cTn id="16" dur="500"/>
                                        <p:tgtEl>
                                          <p:spTgt spid="1095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9604"/>
                                        </p:tgtEl>
                                        <p:attrNameLst>
                                          <p:attrName>style.visibility</p:attrName>
                                        </p:attrNameLst>
                                      </p:cBhvr>
                                      <p:to>
                                        <p:strVal val="visible"/>
                                      </p:to>
                                    </p:set>
                                    <p:anim calcmode="lin" valueType="num">
                                      <p:cBhvr additive="base">
                                        <p:cTn id="21" dur="500" fill="hold"/>
                                        <p:tgtEl>
                                          <p:spTgt spid="109604"/>
                                        </p:tgtEl>
                                        <p:attrNameLst>
                                          <p:attrName>ppt_x</p:attrName>
                                        </p:attrNameLst>
                                      </p:cBhvr>
                                      <p:tavLst>
                                        <p:tav tm="0">
                                          <p:val>
                                            <p:strVal val="#ppt_x"/>
                                          </p:val>
                                        </p:tav>
                                        <p:tav tm="100000">
                                          <p:val>
                                            <p:strVal val="#ppt_x"/>
                                          </p:val>
                                        </p:tav>
                                      </p:tavLst>
                                    </p:anim>
                                    <p:anim calcmode="lin" valueType="num">
                                      <p:cBhvr additive="base">
                                        <p:cTn id="22" dur="500" fill="hold"/>
                                        <p:tgtEl>
                                          <p:spTgt spid="10960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9606"/>
                                        </p:tgtEl>
                                        <p:attrNameLst>
                                          <p:attrName>style.visibility</p:attrName>
                                        </p:attrNameLst>
                                      </p:cBhvr>
                                      <p:to>
                                        <p:strVal val="visible"/>
                                      </p:to>
                                    </p:set>
                                    <p:animEffect transition="in" filter="dissolve">
                                      <p:cBhvr>
                                        <p:cTn id="27" dur="500"/>
                                        <p:tgtEl>
                                          <p:spTgt spid="109606"/>
                                        </p:tgtEl>
                                      </p:cBhvr>
                                    </p:animEffect>
                                  </p:childTnLst>
                                  <p:subTnLst>
                                    <p:set>
                                      <p:cBhvr override="childStyle">
                                        <p:cTn dur="1" fill="hold" display="0" masterRel="nextClick" afterEffect="1"/>
                                        <p:tgtEl>
                                          <p:spTgt spid="109606"/>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9603"/>
                                        </p:tgtEl>
                                        <p:attrNameLst>
                                          <p:attrName>style.visibility</p:attrName>
                                        </p:attrNameLst>
                                      </p:cBhvr>
                                      <p:to>
                                        <p:strVal val="visible"/>
                                      </p:to>
                                    </p:set>
                                    <p:animEffect transition="in" filter="wipe(left)">
                                      <p:cBhvr>
                                        <p:cTn id="32" dur="500"/>
                                        <p:tgtEl>
                                          <p:spTgt spid="1096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9605"/>
                                        </p:tgtEl>
                                        <p:attrNameLst>
                                          <p:attrName>style.visibility</p:attrName>
                                        </p:attrNameLst>
                                      </p:cBhvr>
                                      <p:to>
                                        <p:strVal val="visible"/>
                                      </p:to>
                                    </p:set>
                                    <p:animEffect transition="in" filter="dissolve">
                                      <p:cBhvr>
                                        <p:cTn id="37" dur="500"/>
                                        <p:tgtEl>
                                          <p:spTgt spid="109605"/>
                                        </p:tgtEl>
                                      </p:cBhvr>
                                    </p:animEffect>
                                  </p:childTnLst>
                                  <p:subTnLst>
                                    <p:set>
                                      <p:cBhvr override="childStyle">
                                        <p:cTn dur="1" fill="hold" display="0" masterRel="nextClick" afterEffect="1"/>
                                        <p:tgtEl>
                                          <p:spTgt spid="10960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94" grpId="0" autoUpdateAnimBg="0"/>
      <p:bldOleChart spid="109602" grpId="0"/>
      <p:bldP spid="109603" grpId="0" autoUpdateAnimBg="0"/>
      <p:bldP spid="109604" grpId="0" animBg="1"/>
      <p:bldP spid="109605" grpId="0" animBg="1"/>
      <p:bldP spid="10960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0" y="0"/>
            <a:ext cx="9144000" cy="990600"/>
          </a:xfrm>
        </p:spPr>
        <p:txBody>
          <a:bodyPr/>
          <a:lstStyle/>
          <a:p>
            <a:pPr algn="l">
              <a:buClr>
                <a:srgbClr val="FF3300"/>
              </a:buClr>
              <a:buFontTx/>
              <a:buChar char="•"/>
            </a:pPr>
            <a:r>
              <a:rPr lang="en-US" altLang="nl-NL" sz="4000" b="1">
                <a:solidFill>
                  <a:srgbClr val="FF3300"/>
                </a:solidFill>
                <a:effectLst>
                  <a:outerShdw blurRad="38100" dist="38100" dir="2700000" algn="tl">
                    <a:srgbClr val="000000"/>
                  </a:outerShdw>
                </a:effectLst>
              </a:rPr>
              <a:t>Wilsonvat.</a:t>
            </a:r>
            <a:endParaRPr lang="nl-NL" altLang="nl-NL" sz="4000" b="1">
              <a:solidFill>
                <a:srgbClr val="FF3300"/>
              </a:solidFill>
              <a:effectLst>
                <a:outerShdw blurRad="38100" dist="38100" dir="2700000" algn="tl">
                  <a:srgbClr val="000000"/>
                </a:outerShdw>
              </a:effectLst>
            </a:endParaRPr>
          </a:p>
        </p:txBody>
      </p:sp>
      <p:grpSp>
        <p:nvGrpSpPr>
          <p:cNvPr id="96343" name="Group 87"/>
          <p:cNvGrpSpPr>
            <a:grpSpLocks/>
          </p:cNvGrpSpPr>
          <p:nvPr/>
        </p:nvGrpSpPr>
        <p:grpSpPr bwMode="auto">
          <a:xfrm>
            <a:off x="762000" y="1295400"/>
            <a:ext cx="5881688" cy="4343400"/>
            <a:chOff x="1008" y="816"/>
            <a:chExt cx="3705" cy="2736"/>
          </a:xfrm>
        </p:grpSpPr>
        <p:sp>
          <p:nvSpPr>
            <p:cNvPr id="96265" name="Freeform 9"/>
            <p:cNvSpPr>
              <a:spLocks/>
            </p:cNvSpPr>
            <p:nvPr/>
          </p:nvSpPr>
          <p:spPr bwMode="auto">
            <a:xfrm>
              <a:off x="1008" y="816"/>
              <a:ext cx="3701" cy="1399"/>
            </a:xfrm>
            <a:custGeom>
              <a:avLst/>
              <a:gdLst>
                <a:gd name="T0" fmla="*/ 0 w 3701"/>
                <a:gd name="T1" fmla="*/ 0 h 1399"/>
                <a:gd name="T2" fmla="*/ 5 w 3701"/>
                <a:gd name="T3" fmla="*/ 1399 h 1399"/>
                <a:gd name="T4" fmla="*/ 3698 w 3701"/>
                <a:gd name="T5" fmla="*/ 1399 h 1399"/>
                <a:gd name="T6" fmla="*/ 3701 w 3701"/>
                <a:gd name="T7" fmla="*/ 7 h 1399"/>
              </a:gdLst>
              <a:ahLst/>
              <a:cxnLst>
                <a:cxn ang="0">
                  <a:pos x="T0" y="T1"/>
                </a:cxn>
                <a:cxn ang="0">
                  <a:pos x="T2" y="T3"/>
                </a:cxn>
                <a:cxn ang="0">
                  <a:pos x="T4" y="T5"/>
                </a:cxn>
                <a:cxn ang="0">
                  <a:pos x="T6" y="T7"/>
                </a:cxn>
              </a:cxnLst>
              <a:rect l="0" t="0" r="r" b="b"/>
              <a:pathLst>
                <a:path w="3701" h="1399">
                  <a:moveTo>
                    <a:pt x="0" y="0"/>
                  </a:moveTo>
                  <a:lnTo>
                    <a:pt x="5" y="1399"/>
                  </a:lnTo>
                  <a:lnTo>
                    <a:pt x="3698" y="1399"/>
                  </a:lnTo>
                  <a:lnTo>
                    <a:pt x="3701" y="7"/>
                  </a:lnTo>
                </a:path>
              </a:pathLst>
            </a:custGeom>
            <a:noFill/>
            <a:ln w="762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6267" name="Line 11"/>
            <p:cNvSpPr>
              <a:spLocks noChangeShapeType="1"/>
            </p:cNvSpPr>
            <p:nvPr/>
          </p:nvSpPr>
          <p:spPr bwMode="auto">
            <a:xfrm>
              <a:off x="1008" y="816"/>
              <a:ext cx="3696"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6276" name="Rectangle 20" descr="5%"/>
            <p:cNvSpPr>
              <a:spLocks noChangeArrowheads="1"/>
            </p:cNvSpPr>
            <p:nvPr/>
          </p:nvSpPr>
          <p:spPr bwMode="auto">
            <a:xfrm>
              <a:off x="1017" y="2208"/>
              <a:ext cx="3696" cy="1344"/>
            </a:xfrm>
            <a:prstGeom prst="rect">
              <a:avLst/>
            </a:prstGeom>
            <a:pattFill prst="pct5">
              <a:fgClr>
                <a:schemeClr val="folHlink"/>
              </a:fgClr>
              <a:bgClr>
                <a:schemeClr val="bg1"/>
              </a:bgClr>
            </a:patt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sp>
        <p:nvSpPr>
          <p:cNvPr id="96277" name="Text Box 21"/>
          <p:cNvSpPr txBox="1">
            <a:spLocks noChangeArrowheads="1"/>
          </p:cNvSpPr>
          <p:nvPr/>
        </p:nvSpPr>
        <p:spPr bwMode="auto">
          <a:xfrm>
            <a:off x="1447800" y="4175125"/>
            <a:ext cx="419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4400">
                <a:solidFill>
                  <a:srgbClr val="000000"/>
                </a:solidFill>
                <a:effectLst>
                  <a:outerShdw blurRad="38100" dist="38100" dir="2700000" algn="tl">
                    <a:srgbClr val="FFFFFF"/>
                  </a:outerShdw>
                </a:effectLst>
              </a:rPr>
              <a:t>koolzuursneeuw</a:t>
            </a:r>
            <a:endParaRPr lang="nl-NL" altLang="nl-NL" sz="4400">
              <a:solidFill>
                <a:srgbClr val="000000"/>
              </a:solidFill>
              <a:effectLst>
                <a:outerShdw blurRad="38100" dist="38100" dir="2700000" algn="tl">
                  <a:srgbClr val="FFFFFF"/>
                </a:outerShdw>
              </a:effectLst>
            </a:endParaRPr>
          </a:p>
        </p:txBody>
      </p:sp>
      <p:sp>
        <p:nvSpPr>
          <p:cNvPr id="96278" name="Line 22"/>
          <p:cNvSpPr>
            <a:spLocks noChangeShapeType="1"/>
          </p:cNvSpPr>
          <p:nvPr/>
        </p:nvSpPr>
        <p:spPr bwMode="auto">
          <a:xfrm>
            <a:off x="1219200" y="2438400"/>
            <a:ext cx="4267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nvGrpSpPr>
          <p:cNvPr id="96341" name="Group 85"/>
          <p:cNvGrpSpPr>
            <a:grpSpLocks/>
          </p:cNvGrpSpPr>
          <p:nvPr/>
        </p:nvGrpSpPr>
        <p:grpSpPr bwMode="auto">
          <a:xfrm>
            <a:off x="1614488" y="2330450"/>
            <a:ext cx="3340100" cy="184150"/>
            <a:chOff x="1545" y="1468"/>
            <a:chExt cx="2104" cy="116"/>
          </a:xfrm>
        </p:grpSpPr>
        <p:sp>
          <p:nvSpPr>
            <p:cNvPr id="96310" name="AutoShape 54"/>
            <p:cNvSpPr>
              <a:spLocks noChangeArrowheads="1"/>
            </p:cNvSpPr>
            <p:nvPr/>
          </p:nvSpPr>
          <p:spPr bwMode="auto">
            <a:xfrm>
              <a:off x="1545" y="1488"/>
              <a:ext cx="96" cy="96"/>
            </a:xfrm>
            <a:prstGeom prst="flowChar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17" name="AutoShape 61"/>
            <p:cNvSpPr>
              <a:spLocks noChangeArrowheads="1"/>
            </p:cNvSpPr>
            <p:nvPr/>
          </p:nvSpPr>
          <p:spPr bwMode="auto">
            <a:xfrm rot="-1054850" flipH="1" flipV="1">
              <a:off x="2141" y="1483"/>
              <a:ext cx="96" cy="96"/>
            </a:xfrm>
            <a:prstGeom prst="flowChar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23" name="AutoShape 67"/>
            <p:cNvSpPr>
              <a:spLocks noChangeArrowheads="1"/>
            </p:cNvSpPr>
            <p:nvPr/>
          </p:nvSpPr>
          <p:spPr bwMode="auto">
            <a:xfrm rot="-884601">
              <a:off x="3046" y="1486"/>
              <a:ext cx="96" cy="96"/>
            </a:xfrm>
            <a:prstGeom prst="flowChar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29" name="AutoShape 73"/>
            <p:cNvSpPr>
              <a:spLocks noChangeArrowheads="1"/>
            </p:cNvSpPr>
            <p:nvPr/>
          </p:nvSpPr>
          <p:spPr bwMode="auto">
            <a:xfrm rot="1840913">
              <a:off x="2543" y="1468"/>
              <a:ext cx="96" cy="96"/>
            </a:xfrm>
            <a:prstGeom prst="flowChar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5" name="AutoShape 79"/>
            <p:cNvSpPr>
              <a:spLocks noChangeArrowheads="1"/>
            </p:cNvSpPr>
            <p:nvPr/>
          </p:nvSpPr>
          <p:spPr bwMode="auto">
            <a:xfrm rot="2076254">
              <a:off x="3553" y="1482"/>
              <a:ext cx="96" cy="96"/>
            </a:xfrm>
            <a:prstGeom prst="flowChartOr">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grpSp>
        <p:nvGrpSpPr>
          <p:cNvPr id="96340" name="Group 84"/>
          <p:cNvGrpSpPr>
            <a:grpSpLocks/>
          </p:cNvGrpSpPr>
          <p:nvPr/>
        </p:nvGrpSpPr>
        <p:grpSpPr bwMode="auto">
          <a:xfrm>
            <a:off x="1371600" y="1965325"/>
            <a:ext cx="4102100" cy="950913"/>
            <a:chOff x="1392" y="1238"/>
            <a:chExt cx="2584" cy="599"/>
          </a:xfrm>
        </p:grpSpPr>
        <p:sp>
          <p:nvSpPr>
            <p:cNvPr id="96311" name="Oval 55"/>
            <p:cNvSpPr>
              <a:spLocks noChangeAspect="1" noChangeArrowheads="1"/>
            </p:cNvSpPr>
            <p:nvPr/>
          </p:nvSpPr>
          <p:spPr bwMode="auto">
            <a:xfrm>
              <a:off x="1392" y="1545"/>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12" name="Oval 56"/>
            <p:cNvSpPr>
              <a:spLocks noChangeAspect="1" noChangeArrowheads="1"/>
            </p:cNvSpPr>
            <p:nvPr/>
          </p:nvSpPr>
          <p:spPr bwMode="auto">
            <a:xfrm>
              <a:off x="1611" y="1545"/>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13" name="Oval 57"/>
            <p:cNvSpPr>
              <a:spLocks noChangeAspect="1" noChangeArrowheads="1"/>
            </p:cNvSpPr>
            <p:nvPr/>
          </p:nvSpPr>
          <p:spPr bwMode="auto">
            <a:xfrm>
              <a:off x="1737" y="1296"/>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14" name="Oval 58"/>
            <p:cNvSpPr>
              <a:spLocks noChangeAspect="1" noChangeArrowheads="1"/>
            </p:cNvSpPr>
            <p:nvPr/>
          </p:nvSpPr>
          <p:spPr bwMode="auto">
            <a:xfrm>
              <a:off x="1545" y="1296"/>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18" name="Oval 62"/>
            <p:cNvSpPr>
              <a:spLocks noChangeAspect="1" noChangeArrowheads="1"/>
            </p:cNvSpPr>
            <p:nvPr/>
          </p:nvSpPr>
          <p:spPr bwMode="auto">
            <a:xfrm rot="-1054850" flipH="1" flipV="1">
              <a:off x="2162" y="1303"/>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19" name="Oval 63"/>
            <p:cNvSpPr>
              <a:spLocks noChangeAspect="1" noChangeArrowheads="1"/>
            </p:cNvSpPr>
            <p:nvPr/>
          </p:nvSpPr>
          <p:spPr bwMode="auto">
            <a:xfrm rot="-1054850" flipH="1" flipV="1">
              <a:off x="1953" y="1370"/>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20" name="Oval 64"/>
            <p:cNvSpPr>
              <a:spLocks noChangeAspect="1" noChangeArrowheads="1"/>
            </p:cNvSpPr>
            <p:nvPr/>
          </p:nvSpPr>
          <p:spPr bwMode="auto">
            <a:xfrm rot="-1054850" flipH="1" flipV="1">
              <a:off x="1908" y="1645"/>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21" name="Oval 65"/>
            <p:cNvSpPr>
              <a:spLocks noChangeAspect="1" noChangeArrowheads="1"/>
            </p:cNvSpPr>
            <p:nvPr/>
          </p:nvSpPr>
          <p:spPr bwMode="auto">
            <a:xfrm rot="-1054850" flipH="1" flipV="1">
              <a:off x="2091" y="1587"/>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24" name="Oval 68"/>
            <p:cNvSpPr>
              <a:spLocks noChangeAspect="1" noChangeArrowheads="1"/>
            </p:cNvSpPr>
            <p:nvPr/>
          </p:nvSpPr>
          <p:spPr bwMode="auto">
            <a:xfrm rot="-884601">
              <a:off x="2923" y="1566"/>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25" name="Oval 69"/>
            <p:cNvSpPr>
              <a:spLocks noChangeAspect="1" noChangeArrowheads="1"/>
            </p:cNvSpPr>
            <p:nvPr/>
          </p:nvSpPr>
          <p:spPr bwMode="auto">
            <a:xfrm rot="-884601">
              <a:off x="3135" y="1511"/>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26" name="Oval 70"/>
            <p:cNvSpPr>
              <a:spLocks noChangeAspect="1" noChangeArrowheads="1"/>
            </p:cNvSpPr>
            <p:nvPr/>
          </p:nvSpPr>
          <p:spPr bwMode="auto">
            <a:xfrm rot="-884601">
              <a:off x="3193" y="1238"/>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27" name="Oval 71"/>
            <p:cNvSpPr>
              <a:spLocks noChangeAspect="1" noChangeArrowheads="1"/>
            </p:cNvSpPr>
            <p:nvPr/>
          </p:nvSpPr>
          <p:spPr bwMode="auto">
            <a:xfrm rot="-884601">
              <a:off x="3007" y="1287"/>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0" name="Oval 74"/>
            <p:cNvSpPr>
              <a:spLocks noChangeAspect="1" noChangeArrowheads="1"/>
            </p:cNvSpPr>
            <p:nvPr/>
          </p:nvSpPr>
          <p:spPr bwMode="auto">
            <a:xfrm rot="1840913">
              <a:off x="2351" y="1439"/>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1" name="Oval 75"/>
            <p:cNvSpPr>
              <a:spLocks noChangeAspect="1" noChangeArrowheads="1"/>
            </p:cNvSpPr>
            <p:nvPr/>
          </p:nvSpPr>
          <p:spPr bwMode="auto">
            <a:xfrm rot="1840913">
              <a:off x="2540" y="1551"/>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2" name="Oval 76"/>
            <p:cNvSpPr>
              <a:spLocks noChangeAspect="1" noChangeArrowheads="1"/>
            </p:cNvSpPr>
            <p:nvPr/>
          </p:nvSpPr>
          <p:spPr bwMode="auto">
            <a:xfrm rot="1840913">
              <a:off x="2775" y="1401"/>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3" name="Oval 77"/>
            <p:cNvSpPr>
              <a:spLocks noChangeAspect="1" noChangeArrowheads="1"/>
            </p:cNvSpPr>
            <p:nvPr/>
          </p:nvSpPr>
          <p:spPr bwMode="auto">
            <a:xfrm rot="1840913">
              <a:off x="2610" y="1303"/>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6" name="Oval 80"/>
            <p:cNvSpPr>
              <a:spLocks noChangeAspect="1" noChangeArrowheads="1"/>
            </p:cNvSpPr>
            <p:nvPr/>
          </p:nvSpPr>
          <p:spPr bwMode="auto">
            <a:xfrm rot="2076254">
              <a:off x="3359" y="1460"/>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7" name="Oval 81"/>
            <p:cNvSpPr>
              <a:spLocks noChangeAspect="1" noChangeArrowheads="1"/>
            </p:cNvSpPr>
            <p:nvPr/>
          </p:nvSpPr>
          <p:spPr bwMode="auto">
            <a:xfrm rot="2076254">
              <a:off x="3539" y="1585"/>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8" name="Oval 82"/>
            <p:cNvSpPr>
              <a:spLocks noChangeAspect="1" noChangeArrowheads="1"/>
            </p:cNvSpPr>
            <p:nvPr/>
          </p:nvSpPr>
          <p:spPr bwMode="auto">
            <a:xfrm rot="2076254">
              <a:off x="3784" y="1451"/>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339" name="Oval 83"/>
            <p:cNvSpPr>
              <a:spLocks noChangeAspect="1" noChangeArrowheads="1"/>
            </p:cNvSpPr>
            <p:nvPr/>
          </p:nvSpPr>
          <p:spPr bwMode="auto">
            <a:xfrm rot="2076254">
              <a:off x="3626" y="1342"/>
              <a:ext cx="192" cy="192"/>
            </a:xfrm>
            <a:prstGeom prst="ellipse">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sp>
        <p:nvSpPr>
          <p:cNvPr id="96342" name="AutoShape 86"/>
          <p:cNvSpPr>
            <a:spLocks noChangeArrowheads="1"/>
          </p:cNvSpPr>
          <p:nvPr/>
        </p:nvSpPr>
        <p:spPr bwMode="auto">
          <a:xfrm>
            <a:off x="6172200" y="14288"/>
            <a:ext cx="2971800" cy="1357312"/>
          </a:xfrm>
          <a:prstGeom prst="wedgeRoundRectCallout">
            <a:avLst>
              <a:gd name="adj1" fmla="val -57477"/>
              <a:gd name="adj2" fmla="val 7070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3600">
                <a:solidFill>
                  <a:srgbClr val="3333CC"/>
                </a:solidFill>
                <a:effectLst>
                  <a:outerShdw blurRad="38100" dist="38100" dir="2700000" algn="tl">
                    <a:srgbClr val="C0C0C0"/>
                  </a:outerShdw>
                </a:effectLst>
              </a:rPr>
              <a:t>lucht/alcohol</a:t>
            </a:r>
          </a:p>
          <a:p>
            <a:pPr algn="ctr" fontAlgn="base">
              <a:spcBef>
                <a:spcPct val="0"/>
              </a:spcBef>
              <a:spcAft>
                <a:spcPct val="0"/>
              </a:spcAft>
            </a:pPr>
            <a:r>
              <a:rPr lang="en-US" altLang="nl-NL" sz="3600">
                <a:solidFill>
                  <a:srgbClr val="3333CC"/>
                </a:solidFill>
                <a:effectLst>
                  <a:outerShdw blurRad="38100" dist="38100" dir="2700000" algn="tl">
                    <a:srgbClr val="C0C0C0"/>
                  </a:outerShdw>
                </a:effectLst>
              </a:rPr>
              <a:t>damp</a:t>
            </a:r>
            <a:endParaRPr lang="nl-NL" altLang="nl-NL" sz="3600">
              <a:solidFill>
                <a:srgbClr val="3333CC"/>
              </a:solidFill>
              <a:effectLst>
                <a:outerShdw blurRad="38100" dist="38100" dir="2700000" algn="tl">
                  <a:srgbClr val="C0C0C0"/>
                </a:outerShdw>
              </a:effectLst>
            </a:endParaRPr>
          </a:p>
        </p:txBody>
      </p:sp>
      <p:sp>
        <p:nvSpPr>
          <p:cNvPr id="96344" name="AutoShape 88"/>
          <p:cNvSpPr>
            <a:spLocks noChangeArrowheads="1"/>
          </p:cNvSpPr>
          <p:nvPr/>
        </p:nvSpPr>
        <p:spPr bwMode="auto">
          <a:xfrm>
            <a:off x="6705600" y="3138488"/>
            <a:ext cx="2438400" cy="1357312"/>
          </a:xfrm>
          <a:prstGeom prst="wedgeRoundRectCallout">
            <a:avLst>
              <a:gd name="adj1" fmla="val -158398"/>
              <a:gd name="adj2" fmla="val -10146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a:solidFill>
                  <a:srgbClr val="FF3300"/>
                </a:solidFill>
                <a:effectLst>
                  <a:outerShdw blurRad="38100" dist="38100" dir="2700000" algn="tl">
                    <a:srgbClr val="C0C0C0"/>
                  </a:outerShdw>
                </a:effectLst>
              </a:rPr>
              <a:t>ionen</a:t>
            </a:r>
          </a:p>
          <a:p>
            <a:pPr algn="ctr" fontAlgn="base">
              <a:spcBef>
                <a:spcPct val="0"/>
              </a:spcBef>
              <a:spcAft>
                <a:spcPct val="0"/>
              </a:spcAft>
            </a:pPr>
            <a:r>
              <a:rPr lang="en-US" altLang="nl-NL" sz="4000">
                <a:solidFill>
                  <a:srgbClr val="FF3300"/>
                </a:solidFill>
                <a:effectLst>
                  <a:outerShdw blurRad="38100" dist="38100" dir="2700000" algn="tl">
                    <a:srgbClr val="C0C0C0"/>
                  </a:outerShdw>
                </a:effectLst>
              </a:rPr>
              <a:t>spoor</a:t>
            </a:r>
            <a:endParaRPr lang="nl-NL" altLang="nl-NL" sz="4000">
              <a:solidFill>
                <a:srgbClr val="FF3300"/>
              </a:solidFill>
              <a:effectLst>
                <a:outerShdw blurRad="38100" dist="38100" dir="2700000" algn="tl">
                  <a:srgbClr val="C0C0C0"/>
                </a:outerShdw>
              </a:effectLst>
            </a:endParaRPr>
          </a:p>
        </p:txBody>
      </p:sp>
      <p:sp>
        <p:nvSpPr>
          <p:cNvPr id="96345" name="AutoShape 89"/>
          <p:cNvSpPr>
            <a:spLocks noChangeArrowheads="1"/>
          </p:cNvSpPr>
          <p:nvPr/>
        </p:nvSpPr>
        <p:spPr bwMode="auto">
          <a:xfrm>
            <a:off x="6781800" y="4738688"/>
            <a:ext cx="2333625" cy="2043112"/>
          </a:xfrm>
          <a:prstGeom prst="wedgeRoundRectCallout">
            <a:avLst>
              <a:gd name="adj1" fmla="val -198778"/>
              <a:gd name="adj2" fmla="val -15240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a:solidFill>
                  <a:srgbClr val="B2B2B2"/>
                </a:solidFill>
                <a:effectLst>
                  <a:outerShdw blurRad="38100" dist="38100" dir="2700000" algn="tl">
                    <a:srgbClr val="C0C0C0"/>
                  </a:outerShdw>
                </a:effectLst>
              </a:rPr>
              <a:t>alcohol</a:t>
            </a:r>
          </a:p>
          <a:p>
            <a:pPr algn="ctr" fontAlgn="base">
              <a:spcBef>
                <a:spcPct val="0"/>
              </a:spcBef>
              <a:spcAft>
                <a:spcPct val="0"/>
              </a:spcAft>
            </a:pPr>
            <a:r>
              <a:rPr lang="en-US" altLang="nl-NL" sz="4000">
                <a:solidFill>
                  <a:srgbClr val="B2B2B2"/>
                </a:solidFill>
                <a:effectLst>
                  <a:outerShdw blurRad="38100" dist="38100" dir="2700000" algn="tl">
                    <a:srgbClr val="C0C0C0"/>
                  </a:outerShdw>
                </a:effectLst>
              </a:rPr>
              <a:t>druppels</a:t>
            </a:r>
          </a:p>
          <a:p>
            <a:pPr algn="ctr" fontAlgn="base">
              <a:spcBef>
                <a:spcPct val="0"/>
              </a:spcBef>
              <a:spcAft>
                <a:spcPct val="0"/>
              </a:spcAft>
            </a:pPr>
            <a:r>
              <a:rPr lang="en-US" altLang="nl-NL" sz="3000">
                <a:solidFill>
                  <a:srgbClr val="B2B2B2"/>
                </a:solidFill>
                <a:effectLst>
                  <a:outerShdw blurRad="38100" dist="38100" dir="2700000" algn="tl">
                    <a:srgbClr val="C0C0C0"/>
                  </a:outerShdw>
                </a:effectLst>
              </a:rPr>
              <a:t>(nevelspoor)</a:t>
            </a:r>
            <a:endParaRPr lang="nl-NL" altLang="nl-NL" sz="3000">
              <a:solidFill>
                <a:srgbClr val="B2B2B2"/>
              </a:solidFill>
              <a:effectLst>
                <a:outerShdw blurRad="38100" dist="38100" dir="2700000" algn="tl">
                  <a:srgbClr val="C0C0C0"/>
                </a:outerShdw>
              </a:effectLst>
            </a:endParaRPr>
          </a:p>
        </p:txBody>
      </p:sp>
      <p:grpSp>
        <p:nvGrpSpPr>
          <p:cNvPr id="96274" name="Group 18"/>
          <p:cNvGrpSpPr>
            <a:grpSpLocks/>
          </p:cNvGrpSpPr>
          <p:nvPr/>
        </p:nvGrpSpPr>
        <p:grpSpPr bwMode="auto">
          <a:xfrm>
            <a:off x="-609600" y="1990725"/>
            <a:ext cx="1919288" cy="752475"/>
            <a:chOff x="1440" y="726"/>
            <a:chExt cx="1209" cy="474"/>
          </a:xfrm>
        </p:grpSpPr>
        <p:grpSp>
          <p:nvGrpSpPr>
            <p:cNvPr id="96273" name="Group 17"/>
            <p:cNvGrpSpPr>
              <a:grpSpLocks/>
            </p:cNvGrpSpPr>
            <p:nvPr/>
          </p:nvGrpSpPr>
          <p:grpSpPr bwMode="auto">
            <a:xfrm>
              <a:off x="1440" y="768"/>
              <a:ext cx="1152" cy="432"/>
              <a:chOff x="1440" y="768"/>
              <a:chExt cx="1152" cy="432"/>
            </a:xfrm>
          </p:grpSpPr>
          <p:sp>
            <p:nvSpPr>
              <p:cNvPr id="96269" name="Rectangle 13"/>
              <p:cNvSpPr>
                <a:spLocks noChangeArrowheads="1"/>
              </p:cNvSpPr>
              <p:nvPr/>
            </p:nvSpPr>
            <p:spPr bwMode="auto">
              <a:xfrm>
                <a:off x="1920" y="768"/>
                <a:ext cx="672" cy="43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6270" name="Line 14"/>
              <p:cNvSpPr>
                <a:spLocks noChangeShapeType="1"/>
              </p:cNvSpPr>
              <p:nvPr/>
            </p:nvSpPr>
            <p:spPr bwMode="auto">
              <a:xfrm flipH="1">
                <a:off x="1440" y="978"/>
                <a:ext cx="48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
          <p:nvSpPr>
            <p:cNvPr id="96272" name="Text Box 16"/>
            <p:cNvSpPr txBox="1">
              <a:spLocks noChangeArrowheads="1"/>
            </p:cNvSpPr>
            <p:nvPr/>
          </p:nvSpPr>
          <p:spPr bwMode="auto">
            <a:xfrm>
              <a:off x="1881" y="726"/>
              <a:ext cx="7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4000">
                  <a:solidFill>
                    <a:srgbClr val="FF3300"/>
                  </a:solidFill>
                  <a:effectLst>
                    <a:outerShdw blurRad="38100" dist="38100" dir="2700000" algn="tl">
                      <a:srgbClr val="000000"/>
                    </a:outerShdw>
                  </a:effectLst>
                </a:rPr>
                <a:t>Bron</a:t>
              </a:r>
              <a:endParaRPr lang="nl-NL" altLang="nl-NL" sz="4000">
                <a:solidFill>
                  <a:srgbClr val="FF3300"/>
                </a:solidFill>
                <a:effectLst>
                  <a:outerShdw blurRad="38100" dist="38100" dir="2700000" algn="tl">
                    <a:srgbClr val="000000"/>
                  </a:outerShdw>
                </a:effectLst>
              </a:endParaRPr>
            </a:p>
          </p:txBody>
        </p:sp>
      </p:grpSp>
      <p:sp>
        <p:nvSpPr>
          <p:cNvPr id="96346" name="Text Box 90"/>
          <p:cNvSpPr txBox="1">
            <a:spLocks noChangeArrowheads="1"/>
          </p:cNvSpPr>
          <p:nvPr/>
        </p:nvSpPr>
        <p:spPr bwMode="auto">
          <a:xfrm>
            <a:off x="3048000" y="6096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FF3300"/>
                </a:solidFill>
                <a:effectLst>
                  <a:outerShdw blurRad="38100" dist="38100" dir="2700000" algn="tl">
                    <a:srgbClr val="000000"/>
                  </a:outerShdw>
                </a:effectLst>
              </a:rPr>
              <a:t>plexiglas</a:t>
            </a:r>
            <a:endParaRPr lang="nl-NL" altLang="nl-NL" sz="3600" b="1">
              <a:solidFill>
                <a:srgbClr val="FF3300"/>
              </a:solidFill>
              <a:effectLst>
                <a:outerShdw blurRad="38100" dist="38100" dir="2700000" algn="tl">
                  <a:srgbClr val="000000"/>
                </a:outerShdw>
              </a:effectLst>
            </a:endParaRPr>
          </a:p>
        </p:txBody>
      </p:sp>
      <p:sp>
        <p:nvSpPr>
          <p:cNvPr id="96347" name="AutoShape 91"/>
          <p:cNvSpPr>
            <a:spLocks noChangeArrowheads="1"/>
          </p:cNvSpPr>
          <p:nvPr/>
        </p:nvSpPr>
        <p:spPr bwMode="auto">
          <a:xfrm>
            <a:off x="6705600" y="1600200"/>
            <a:ext cx="2438400" cy="1295400"/>
          </a:xfrm>
          <a:prstGeom prst="wedgeRoundRectCallout">
            <a:avLst>
              <a:gd name="adj1" fmla="val -113736"/>
              <a:gd name="adj2" fmla="val 1384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a:solidFill>
                  <a:srgbClr val="000000"/>
                </a:solidFill>
                <a:effectLst>
                  <a:outerShdw blurRad="38100" dist="38100" dir="2700000" algn="tl">
                    <a:srgbClr val="C0C0C0"/>
                  </a:outerShdw>
                </a:effectLst>
              </a:rPr>
              <a:t>baan </a:t>
            </a:r>
            <a:r>
              <a:rPr lang="en-US" altLang="nl-NL" sz="4000">
                <a:solidFill>
                  <a:srgbClr val="000000"/>
                </a:solidFill>
                <a:effectLst>
                  <a:outerShdw blurRad="38100" dist="38100" dir="2700000" algn="tl">
                    <a:srgbClr val="C0C0C0"/>
                  </a:outerShdw>
                </a:effectLst>
                <a:latin typeface="Symbol" pitchFamily="18" charset="2"/>
              </a:rPr>
              <a:t>a</a:t>
            </a:r>
            <a:r>
              <a:rPr lang="en-US" altLang="nl-NL" sz="4000">
                <a:solidFill>
                  <a:srgbClr val="000000"/>
                </a:solidFill>
                <a:effectLst>
                  <a:outerShdw blurRad="38100" dist="38100" dir="2700000" algn="tl">
                    <a:srgbClr val="C0C0C0"/>
                  </a:outerShdw>
                </a:effectLst>
              </a:rPr>
              <a:t>-deeltje</a:t>
            </a:r>
            <a:endParaRPr lang="nl-NL" altLang="nl-NL" sz="400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30667705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96258"/>
                                        </p:tgtEl>
                                        <p:attrNameLst>
                                          <p:attrName>style.visibility</p:attrName>
                                        </p:attrNameLst>
                                      </p:cBhvr>
                                      <p:to>
                                        <p:strVal val="visible"/>
                                      </p:to>
                                    </p:set>
                                    <p:animEffect transition="in" filter="wipe(left)">
                                      <p:cBhvr>
                                        <p:cTn id="7" dur="5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6343"/>
                                        </p:tgtEl>
                                        <p:attrNameLst>
                                          <p:attrName>style.visibility</p:attrName>
                                        </p:attrNameLst>
                                      </p:cBhvr>
                                      <p:to>
                                        <p:strVal val="visible"/>
                                      </p:to>
                                    </p:set>
                                    <p:animEffect transition="in" filter="dissolve">
                                      <p:cBhvr>
                                        <p:cTn id="12" dur="500"/>
                                        <p:tgtEl>
                                          <p:spTgt spid="96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6277"/>
                                        </p:tgtEl>
                                        <p:attrNameLst>
                                          <p:attrName>style.visibility</p:attrName>
                                        </p:attrNameLst>
                                      </p:cBhvr>
                                      <p:to>
                                        <p:strVal val="visible"/>
                                      </p:to>
                                    </p:set>
                                    <p:anim calcmode="lin" valueType="num">
                                      <p:cBhvr additive="base">
                                        <p:cTn id="17" dur="500" fill="hold"/>
                                        <p:tgtEl>
                                          <p:spTgt spid="96277"/>
                                        </p:tgtEl>
                                        <p:attrNameLst>
                                          <p:attrName>ppt_x</p:attrName>
                                        </p:attrNameLst>
                                      </p:cBhvr>
                                      <p:tavLst>
                                        <p:tav tm="0">
                                          <p:val>
                                            <p:strVal val="1+#ppt_w/2"/>
                                          </p:val>
                                        </p:tav>
                                        <p:tav tm="100000">
                                          <p:val>
                                            <p:strVal val="#ppt_x"/>
                                          </p:val>
                                        </p:tav>
                                      </p:tavLst>
                                    </p:anim>
                                    <p:anim calcmode="lin" valueType="num">
                                      <p:cBhvr additive="base">
                                        <p:cTn id="18" dur="500" fill="hold"/>
                                        <p:tgtEl>
                                          <p:spTgt spid="9627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96274"/>
                                        </p:tgtEl>
                                        <p:attrNameLst>
                                          <p:attrName>style.visibility</p:attrName>
                                        </p:attrNameLst>
                                      </p:cBhvr>
                                      <p:to>
                                        <p:strVal val="visible"/>
                                      </p:to>
                                    </p:set>
                                    <p:anim calcmode="lin" valueType="num">
                                      <p:cBhvr additive="base">
                                        <p:cTn id="23" dur="500" fill="hold"/>
                                        <p:tgtEl>
                                          <p:spTgt spid="96274"/>
                                        </p:tgtEl>
                                        <p:attrNameLst>
                                          <p:attrName>ppt_x</p:attrName>
                                        </p:attrNameLst>
                                      </p:cBhvr>
                                      <p:tavLst>
                                        <p:tav tm="0">
                                          <p:val>
                                            <p:strVal val="0-#ppt_w/2"/>
                                          </p:val>
                                        </p:tav>
                                        <p:tav tm="100000">
                                          <p:val>
                                            <p:strVal val="#ppt_x"/>
                                          </p:val>
                                        </p:tav>
                                      </p:tavLst>
                                    </p:anim>
                                    <p:anim calcmode="lin" valueType="num">
                                      <p:cBhvr additive="base">
                                        <p:cTn id="24" dur="500" fill="hold"/>
                                        <p:tgtEl>
                                          <p:spTgt spid="9627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96346"/>
                                        </p:tgtEl>
                                        <p:attrNameLst>
                                          <p:attrName>style.visibility</p:attrName>
                                        </p:attrNameLst>
                                      </p:cBhvr>
                                      <p:to>
                                        <p:strVal val="visible"/>
                                      </p:to>
                                    </p:set>
                                    <p:anim calcmode="lin" valueType="num">
                                      <p:cBhvr additive="base">
                                        <p:cTn id="29" dur="500" fill="hold"/>
                                        <p:tgtEl>
                                          <p:spTgt spid="96346"/>
                                        </p:tgtEl>
                                        <p:attrNameLst>
                                          <p:attrName>ppt_x</p:attrName>
                                        </p:attrNameLst>
                                      </p:cBhvr>
                                      <p:tavLst>
                                        <p:tav tm="0">
                                          <p:val>
                                            <p:strVal val="#ppt_x"/>
                                          </p:val>
                                        </p:tav>
                                        <p:tav tm="100000">
                                          <p:val>
                                            <p:strVal val="#ppt_x"/>
                                          </p:val>
                                        </p:tav>
                                      </p:tavLst>
                                    </p:anim>
                                    <p:anim calcmode="lin" valueType="num">
                                      <p:cBhvr additive="base">
                                        <p:cTn id="30" dur="500" fill="hold"/>
                                        <p:tgtEl>
                                          <p:spTgt spid="96346"/>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6342"/>
                                        </p:tgtEl>
                                        <p:attrNameLst>
                                          <p:attrName>style.visibility</p:attrName>
                                        </p:attrNameLst>
                                      </p:cBhvr>
                                      <p:to>
                                        <p:strVal val="visible"/>
                                      </p:to>
                                    </p:set>
                                    <p:animEffect transition="in" filter="dissolve">
                                      <p:cBhvr>
                                        <p:cTn id="35" dur="500"/>
                                        <p:tgtEl>
                                          <p:spTgt spid="9634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6278"/>
                                        </p:tgtEl>
                                        <p:attrNameLst>
                                          <p:attrName>style.visibility</p:attrName>
                                        </p:attrNameLst>
                                      </p:cBhvr>
                                      <p:to>
                                        <p:strVal val="visible"/>
                                      </p:to>
                                    </p:set>
                                    <p:animEffect transition="in" filter="wipe(left)">
                                      <p:cBhvr>
                                        <p:cTn id="40" dur="500"/>
                                        <p:tgtEl>
                                          <p:spTgt spid="962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6347"/>
                                        </p:tgtEl>
                                        <p:attrNameLst>
                                          <p:attrName>style.visibility</p:attrName>
                                        </p:attrNameLst>
                                      </p:cBhvr>
                                      <p:to>
                                        <p:strVal val="visible"/>
                                      </p:to>
                                    </p:set>
                                    <p:animEffect transition="in" filter="dissolve">
                                      <p:cBhvr>
                                        <p:cTn id="45" dur="500"/>
                                        <p:tgtEl>
                                          <p:spTgt spid="9634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96341"/>
                                        </p:tgtEl>
                                        <p:attrNameLst>
                                          <p:attrName>style.visibility</p:attrName>
                                        </p:attrNameLst>
                                      </p:cBhvr>
                                      <p:to>
                                        <p:strVal val="visible"/>
                                      </p:to>
                                    </p:set>
                                    <p:animEffect transition="in" filter="dissolve">
                                      <p:cBhvr>
                                        <p:cTn id="50" dur="500"/>
                                        <p:tgtEl>
                                          <p:spTgt spid="9634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96344"/>
                                        </p:tgtEl>
                                        <p:attrNameLst>
                                          <p:attrName>style.visibility</p:attrName>
                                        </p:attrNameLst>
                                      </p:cBhvr>
                                      <p:to>
                                        <p:strVal val="visible"/>
                                      </p:to>
                                    </p:set>
                                    <p:animEffect transition="in" filter="dissolve">
                                      <p:cBhvr>
                                        <p:cTn id="55" dur="500"/>
                                        <p:tgtEl>
                                          <p:spTgt spid="9634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96340"/>
                                        </p:tgtEl>
                                        <p:attrNameLst>
                                          <p:attrName>style.visibility</p:attrName>
                                        </p:attrNameLst>
                                      </p:cBhvr>
                                      <p:to>
                                        <p:strVal val="visible"/>
                                      </p:to>
                                    </p:set>
                                    <p:animEffect transition="in" filter="dissolve">
                                      <p:cBhvr>
                                        <p:cTn id="60" dur="500"/>
                                        <p:tgtEl>
                                          <p:spTgt spid="9634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96345"/>
                                        </p:tgtEl>
                                        <p:attrNameLst>
                                          <p:attrName>style.visibility</p:attrName>
                                        </p:attrNameLst>
                                      </p:cBhvr>
                                      <p:to>
                                        <p:strVal val="visible"/>
                                      </p:to>
                                    </p:set>
                                    <p:animEffect transition="in" filter="dissolve">
                                      <p:cBhvr>
                                        <p:cTn id="65" dur="500"/>
                                        <p:tgtEl>
                                          <p:spTgt spid="9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77" grpId="0" autoUpdateAnimBg="0"/>
      <p:bldP spid="96278" grpId="0" animBg="1"/>
      <p:bldP spid="96342" grpId="0" animBg="1" autoUpdateAnimBg="0"/>
      <p:bldP spid="96344" grpId="0" animBg="1" autoUpdateAnimBg="0"/>
      <p:bldP spid="96345" grpId="0" animBg="1" autoUpdateAnimBg="0"/>
      <p:bldP spid="96346" grpId="0" autoUpdateAnimBg="0"/>
      <p:bldP spid="96347"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0" y="0"/>
            <a:ext cx="9144000" cy="990600"/>
          </a:xfrm>
        </p:spPr>
        <p:txBody>
          <a:bodyPr/>
          <a:lstStyle/>
          <a:p>
            <a:pPr algn="l">
              <a:buClr>
                <a:srgbClr val="FF3300"/>
              </a:buClr>
              <a:buFontTx/>
              <a:buChar char="•"/>
            </a:pPr>
            <a:r>
              <a:rPr lang="en-US" altLang="nl-NL" sz="4000" b="1">
                <a:solidFill>
                  <a:srgbClr val="FF3300"/>
                </a:solidFill>
                <a:effectLst>
                  <a:outerShdw blurRad="38100" dist="38100" dir="2700000" algn="tl">
                    <a:srgbClr val="000000"/>
                  </a:outerShdw>
                </a:effectLst>
              </a:rPr>
              <a:t>Wilsonvat (foto).</a:t>
            </a:r>
            <a:endParaRPr lang="nl-NL" altLang="nl-NL" sz="4000" b="1">
              <a:solidFill>
                <a:srgbClr val="FF3300"/>
              </a:solidFill>
              <a:effectLst>
                <a:outerShdw blurRad="38100" dist="38100" dir="2700000" algn="tl">
                  <a:srgbClr val="000000"/>
                </a:outerShdw>
              </a:effectLst>
            </a:endParaRPr>
          </a:p>
        </p:txBody>
      </p:sp>
      <p:pic>
        <p:nvPicPr>
          <p:cNvPr id="108547" name="Picture 3" descr="wilsonv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1066800"/>
            <a:ext cx="4243387" cy="5757863"/>
          </a:xfrm>
          <a:prstGeom prst="rect">
            <a:avLst/>
          </a:prstGeom>
          <a:noFill/>
          <a:extLst>
            <a:ext uri="{909E8E84-426E-40DD-AFC4-6F175D3DCCD1}">
              <a14:hiddenFill xmlns:a14="http://schemas.microsoft.com/office/drawing/2010/main">
                <a:solidFill>
                  <a:srgbClr val="FFFFFF"/>
                </a:solidFill>
              </a14:hiddenFill>
            </a:ext>
          </a:extLst>
        </p:spPr>
      </p:pic>
      <p:sp>
        <p:nvSpPr>
          <p:cNvPr id="108548" name="AutoShape 4"/>
          <p:cNvSpPr>
            <a:spLocks noChangeArrowheads="1"/>
          </p:cNvSpPr>
          <p:nvPr/>
        </p:nvSpPr>
        <p:spPr bwMode="auto">
          <a:xfrm>
            <a:off x="228600" y="3505200"/>
            <a:ext cx="4114800" cy="1600200"/>
          </a:xfrm>
          <a:prstGeom prst="wedgeRoundRectCallout">
            <a:avLst>
              <a:gd name="adj1" fmla="val 93171"/>
              <a:gd name="adj2" fmla="val -10815"/>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b="1">
                <a:solidFill>
                  <a:srgbClr val="3333CC"/>
                </a:solidFill>
                <a:effectLst>
                  <a:outerShdw blurRad="38100" dist="38100" dir="2700000" algn="tl">
                    <a:srgbClr val="C0C0C0"/>
                  </a:outerShdw>
                </a:effectLst>
              </a:rPr>
              <a:t>Nevelsporen van </a:t>
            </a:r>
            <a:r>
              <a:rPr lang="en-US" altLang="nl-NL" sz="4000" b="1">
                <a:solidFill>
                  <a:srgbClr val="3333CC"/>
                </a:solidFill>
                <a:effectLst>
                  <a:outerShdw blurRad="38100" dist="38100" dir="2700000" algn="tl">
                    <a:srgbClr val="C0C0C0"/>
                  </a:outerShdw>
                </a:effectLst>
                <a:latin typeface="Symbol" pitchFamily="18" charset="2"/>
              </a:rPr>
              <a:t>a</a:t>
            </a:r>
            <a:r>
              <a:rPr lang="en-US" altLang="nl-NL" sz="4000" b="1">
                <a:solidFill>
                  <a:srgbClr val="3333CC"/>
                </a:solidFill>
                <a:effectLst>
                  <a:outerShdw blurRad="38100" dist="38100" dir="2700000" algn="tl">
                    <a:srgbClr val="C0C0C0"/>
                  </a:outerShdw>
                </a:effectLst>
              </a:rPr>
              <a:t>-straling</a:t>
            </a:r>
            <a:endParaRPr lang="nl-NL" altLang="nl-NL" sz="4000" b="1">
              <a:solidFill>
                <a:srgbClr val="3333CC"/>
              </a:solidFill>
              <a:effectLst>
                <a:outerShdw blurRad="38100" dist="38100" dir="2700000" algn="tl">
                  <a:srgbClr val="C0C0C0"/>
                </a:outerShdw>
              </a:effectLst>
            </a:endParaRPr>
          </a:p>
        </p:txBody>
      </p:sp>
      <p:sp>
        <p:nvSpPr>
          <p:cNvPr id="108549" name="AutoShape 5"/>
          <p:cNvSpPr>
            <a:spLocks noChangeArrowheads="1"/>
          </p:cNvSpPr>
          <p:nvPr/>
        </p:nvSpPr>
        <p:spPr bwMode="auto">
          <a:xfrm>
            <a:off x="128588" y="1066800"/>
            <a:ext cx="4214812" cy="2133600"/>
          </a:xfrm>
          <a:prstGeom prst="wedgeRoundRectCallout">
            <a:avLst>
              <a:gd name="adj1" fmla="val 119981"/>
              <a:gd name="adj2" fmla="val 5557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b="1">
                <a:solidFill>
                  <a:srgbClr val="3333CC"/>
                </a:solidFill>
                <a:effectLst>
                  <a:outerShdw blurRad="38100" dist="38100" dir="2700000" algn="tl">
                    <a:srgbClr val="C0C0C0"/>
                  </a:outerShdw>
                </a:effectLst>
              </a:rPr>
              <a:t>Nevelspoortje van </a:t>
            </a:r>
            <a:r>
              <a:rPr lang="en-US" altLang="nl-NL" sz="4000" b="1">
                <a:solidFill>
                  <a:srgbClr val="3333CC"/>
                </a:solidFill>
                <a:effectLst>
                  <a:outerShdw blurRad="38100" dist="38100" dir="2700000" algn="tl">
                    <a:srgbClr val="C0C0C0"/>
                  </a:outerShdw>
                </a:effectLst>
                <a:latin typeface="Symbol" pitchFamily="18" charset="2"/>
              </a:rPr>
              <a:t>b</a:t>
            </a:r>
            <a:r>
              <a:rPr lang="en-US" altLang="nl-NL" sz="4000" b="1" baseline="30000">
                <a:solidFill>
                  <a:srgbClr val="3333CC"/>
                </a:solidFill>
                <a:effectLst>
                  <a:outerShdw blurRad="38100" dist="38100" dir="2700000" algn="tl">
                    <a:srgbClr val="C0C0C0"/>
                  </a:outerShdw>
                </a:effectLst>
              </a:rPr>
              <a:t>- </a:t>
            </a:r>
            <a:r>
              <a:rPr lang="en-US" altLang="nl-NL" sz="4000" b="1">
                <a:solidFill>
                  <a:srgbClr val="3333CC"/>
                </a:solidFill>
                <a:effectLst>
                  <a:outerShdw blurRad="38100" dist="38100" dir="2700000" algn="tl">
                    <a:srgbClr val="C0C0C0"/>
                  </a:outerShdw>
                </a:effectLst>
              </a:rPr>
              <a:t>-straling</a:t>
            </a:r>
          </a:p>
          <a:p>
            <a:pPr algn="ctr" fontAlgn="base">
              <a:spcBef>
                <a:spcPct val="0"/>
              </a:spcBef>
              <a:spcAft>
                <a:spcPct val="0"/>
              </a:spcAft>
            </a:pPr>
            <a:r>
              <a:rPr lang="en-US" altLang="nl-NL" sz="4000" b="1">
                <a:solidFill>
                  <a:srgbClr val="3333CC"/>
                </a:solidFill>
                <a:effectLst>
                  <a:outerShdw blurRad="38100" dist="38100" dir="2700000" algn="tl">
                    <a:srgbClr val="C0C0C0"/>
                  </a:outerShdw>
                </a:effectLst>
              </a:rPr>
              <a:t>(electronen)</a:t>
            </a:r>
            <a:endParaRPr lang="nl-NL" altLang="nl-NL" sz="4000" b="1">
              <a:solidFill>
                <a:srgbClr val="3333CC"/>
              </a:solidFill>
              <a:effectLst>
                <a:outerShdw blurRad="38100" dist="38100" dir="2700000" algn="tl">
                  <a:srgbClr val="C0C0C0"/>
                </a:outerShdw>
              </a:effectLst>
            </a:endParaRPr>
          </a:p>
        </p:txBody>
      </p:sp>
      <p:sp>
        <p:nvSpPr>
          <p:cNvPr id="108550" name="AutoShape 6"/>
          <p:cNvSpPr>
            <a:spLocks noChangeArrowheads="1"/>
          </p:cNvSpPr>
          <p:nvPr/>
        </p:nvSpPr>
        <p:spPr bwMode="auto">
          <a:xfrm>
            <a:off x="304800" y="5715000"/>
            <a:ext cx="3987800" cy="914400"/>
          </a:xfrm>
          <a:prstGeom prst="wedgeRoundRectCallout">
            <a:avLst>
              <a:gd name="adj1" fmla="val 106926"/>
              <a:gd name="adj2" fmla="val -7239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b="1">
                <a:solidFill>
                  <a:srgbClr val="3333CC"/>
                </a:solidFill>
                <a:effectLst>
                  <a:outerShdw blurRad="38100" dist="38100" dir="2700000" algn="tl">
                    <a:srgbClr val="C0C0C0"/>
                  </a:outerShdw>
                </a:effectLst>
              </a:rPr>
              <a:t>Bron</a:t>
            </a:r>
            <a:endParaRPr lang="nl-NL" altLang="nl-NL" sz="4000" b="1">
              <a:solidFill>
                <a:srgbClr val="3333CC"/>
              </a:solidFill>
              <a:effectLst>
                <a:outerShdw blurRad="38100" dist="38100" dir="2700000" algn="tl">
                  <a:srgbClr val="C0C0C0"/>
                </a:outerShdw>
              </a:effectLst>
            </a:endParaRPr>
          </a:p>
        </p:txBody>
      </p:sp>
    </p:spTree>
    <p:extLst>
      <p:ext uri="{BB962C8B-B14F-4D97-AF65-F5344CB8AC3E}">
        <p14:creationId xmlns:p14="http://schemas.microsoft.com/office/powerpoint/2010/main" val="40705756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08546"/>
                                        </p:tgtEl>
                                        <p:attrNameLst>
                                          <p:attrName>style.visibility</p:attrName>
                                        </p:attrNameLst>
                                      </p:cBhvr>
                                      <p:to>
                                        <p:strVal val="visible"/>
                                      </p:to>
                                    </p:set>
                                    <p:animEffect transition="in" filter="wipe(left)">
                                      <p:cBhvr>
                                        <p:cTn id="7" dur="5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dissolve">
                                      <p:cBhvr>
                                        <p:cTn id="12" dur="500"/>
                                        <p:tgtEl>
                                          <p:spTgt spid="108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550"/>
                                        </p:tgtEl>
                                        <p:attrNameLst>
                                          <p:attrName>style.visibility</p:attrName>
                                        </p:attrNameLst>
                                      </p:cBhvr>
                                      <p:to>
                                        <p:strVal val="visible"/>
                                      </p:to>
                                    </p:set>
                                    <p:animEffect transition="in" filter="dissolve">
                                      <p:cBhvr>
                                        <p:cTn id="17" dur="500"/>
                                        <p:tgtEl>
                                          <p:spTgt spid="1085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548"/>
                                        </p:tgtEl>
                                        <p:attrNameLst>
                                          <p:attrName>style.visibility</p:attrName>
                                        </p:attrNameLst>
                                      </p:cBhvr>
                                      <p:to>
                                        <p:strVal val="visible"/>
                                      </p:to>
                                    </p:set>
                                    <p:animEffect transition="in" filter="dissolve">
                                      <p:cBhvr>
                                        <p:cTn id="22" dur="500"/>
                                        <p:tgtEl>
                                          <p:spTgt spid="1085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8549"/>
                                        </p:tgtEl>
                                        <p:attrNameLst>
                                          <p:attrName>style.visibility</p:attrName>
                                        </p:attrNameLst>
                                      </p:cBhvr>
                                      <p:to>
                                        <p:strVal val="visible"/>
                                      </p:to>
                                    </p:set>
                                    <p:animEffect transition="in" filter="dissolve">
                                      <p:cBhvr>
                                        <p:cTn id="27"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8" grpId="0" animBg="1" autoUpdateAnimBg="0"/>
      <p:bldP spid="108549" grpId="0" animBg="1" autoUpdateAnimBg="0"/>
      <p:bldP spid="10855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0" y="0"/>
            <a:ext cx="9144000" cy="990600"/>
          </a:xfrm>
        </p:spPr>
        <p:txBody>
          <a:bodyPr/>
          <a:lstStyle/>
          <a:p>
            <a:pPr algn="l">
              <a:buClr>
                <a:srgbClr val="FF3300"/>
              </a:buClr>
              <a:buFontTx/>
              <a:buChar char="•"/>
            </a:pPr>
            <a:r>
              <a:rPr lang="en-US" altLang="nl-NL" sz="4000" b="1">
                <a:effectLst>
                  <a:outerShdw blurRad="38100" dist="38100" dir="2700000" algn="tl">
                    <a:srgbClr val="FFFFFF"/>
                  </a:outerShdw>
                </a:effectLst>
              </a:rPr>
              <a:t> </a:t>
            </a:r>
            <a:r>
              <a:rPr lang="en-US" altLang="nl-NL" sz="4000" b="1">
                <a:solidFill>
                  <a:srgbClr val="FF3300"/>
                </a:solidFill>
                <a:effectLst>
                  <a:outerShdw blurRad="38100" dist="38100" dir="2700000" algn="tl">
                    <a:srgbClr val="000000"/>
                  </a:outerShdw>
                </a:effectLst>
                <a:hlinkClick r:id="rId4" action="ppaction://hlinkfile"/>
              </a:rPr>
              <a:t>Wilsonvat. </a:t>
            </a:r>
            <a:r>
              <a:rPr lang="en-US" altLang="nl-NL" sz="4000" b="1">
                <a:solidFill>
                  <a:srgbClr val="FF3300"/>
                </a:solidFill>
                <a:effectLst>
                  <a:outerShdw blurRad="38100" dist="38100" dir="2700000" algn="tl">
                    <a:srgbClr val="000000"/>
                  </a:outerShdw>
                </a:effectLst>
                <a:latin typeface="Symbol" pitchFamily="18" charset="2"/>
                <a:hlinkClick r:id="rId4" action="ppaction://hlinkfile"/>
              </a:rPr>
              <a:t>a</a:t>
            </a:r>
            <a:r>
              <a:rPr lang="en-US" altLang="nl-NL" sz="4000" b="1">
                <a:solidFill>
                  <a:srgbClr val="FF3300"/>
                </a:solidFill>
                <a:effectLst>
                  <a:outerShdw blurRad="38100" dist="38100" dir="2700000" algn="tl">
                    <a:srgbClr val="000000"/>
                  </a:outerShdw>
                </a:effectLst>
                <a:hlinkClick r:id="rId4" action="ppaction://hlinkfile"/>
              </a:rPr>
              <a:t> en </a:t>
            </a:r>
            <a:r>
              <a:rPr lang="en-US" altLang="nl-NL" sz="4000" b="1">
                <a:solidFill>
                  <a:srgbClr val="FF3300"/>
                </a:solidFill>
                <a:effectLst>
                  <a:outerShdw blurRad="38100" dist="38100" dir="2700000" algn="tl">
                    <a:srgbClr val="000000"/>
                  </a:outerShdw>
                </a:effectLst>
                <a:latin typeface="Symbol" pitchFamily="18" charset="2"/>
                <a:hlinkClick r:id="rId4" action="ppaction://hlinkfile"/>
              </a:rPr>
              <a:t>b</a:t>
            </a:r>
            <a:r>
              <a:rPr lang="en-US" altLang="nl-NL" sz="4000" b="1" baseline="30000">
                <a:solidFill>
                  <a:srgbClr val="FF3300"/>
                </a:solidFill>
                <a:effectLst>
                  <a:outerShdw blurRad="38100" dist="38100" dir="2700000" algn="tl">
                    <a:srgbClr val="000000"/>
                  </a:outerShdw>
                </a:effectLst>
                <a:latin typeface="Symbol" pitchFamily="18" charset="2"/>
                <a:hlinkClick r:id="rId4" action="ppaction://hlinkfile"/>
              </a:rPr>
              <a:t>-</a:t>
            </a:r>
            <a:r>
              <a:rPr lang="en-US" altLang="nl-NL" sz="4000" b="1">
                <a:solidFill>
                  <a:srgbClr val="FF3300"/>
                </a:solidFill>
                <a:effectLst>
                  <a:outerShdw blurRad="38100" dist="38100" dir="2700000" algn="tl">
                    <a:srgbClr val="000000"/>
                  </a:outerShdw>
                </a:effectLst>
                <a:hlinkClick r:id="rId4" action="ppaction://hlinkfile"/>
              </a:rPr>
              <a:t> straling</a:t>
            </a:r>
            <a:r>
              <a:rPr lang="en-US" altLang="nl-NL" sz="3600" b="1">
                <a:solidFill>
                  <a:srgbClr val="FF3300"/>
                </a:solidFill>
                <a:effectLst>
                  <a:outerShdw blurRad="38100" dist="38100" dir="2700000" algn="tl">
                    <a:srgbClr val="000000"/>
                  </a:outerShdw>
                </a:effectLst>
                <a:hlinkClick r:id="rId4" action="ppaction://hlinkfile"/>
              </a:rPr>
              <a:t>:</a:t>
            </a:r>
            <a:endParaRPr lang="nl-NL" altLang="nl-NL" sz="3600" b="1">
              <a:solidFill>
                <a:srgbClr val="FF3300"/>
              </a:solidFill>
              <a:effectLst>
                <a:outerShdw blurRad="38100" dist="38100" dir="2700000" algn="tl">
                  <a:srgbClr val="000000"/>
                </a:outerShdw>
              </a:effectLst>
            </a:endParaRPr>
          </a:p>
        </p:txBody>
      </p:sp>
      <p:pic>
        <p:nvPicPr>
          <p:cNvPr id="149513" name="Wilsonvat alpha en beta.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39750" y="890588"/>
            <a:ext cx="7777163" cy="58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5003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49506"/>
                                        </p:tgtEl>
                                        <p:attrNameLst>
                                          <p:attrName>style.visibility</p:attrName>
                                        </p:attrNameLst>
                                      </p:cBhvr>
                                      <p:to>
                                        <p:strVal val="visible"/>
                                      </p:to>
                                    </p:set>
                                    <p:animEffect transition="in" filter="wipe(left)">
                                      <p:cBhvr>
                                        <p:cTn id="7" dur="500"/>
                                        <p:tgtEl>
                                          <p:spTgt spid="1495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95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49513"/>
                                        </p:tgtEl>
                                      </p:cBhvr>
                                    </p:cmd>
                                  </p:childTnLst>
                                </p:cTn>
                              </p:par>
                            </p:childTnLst>
                          </p:cTn>
                        </p:par>
                      </p:childTnLst>
                    </p:cTn>
                  </p:par>
                </p:childTnLst>
              </p:cTn>
              <p:nextCondLst>
                <p:cond evt="onClick" delay="0">
                  <p:tgtEl>
                    <p:spTgt spid="149513"/>
                  </p:tgtEl>
                </p:cond>
              </p:nextCondLst>
            </p:seq>
            <p:video>
              <p:cMediaNode>
                <p:cTn id="13" fill="hold" display="0">
                  <p:stCondLst>
                    <p:cond delay="indefinite"/>
                  </p:stCondLst>
                  <p:endCondLst>
                    <p:cond evt="onNext" delay="0">
                      <p:tgtEl>
                        <p:sldTgt/>
                      </p:tgtEl>
                    </p:cond>
                    <p:cond evt="onPrev" delay="0">
                      <p:tgtEl>
                        <p:sldTgt/>
                      </p:tgtEl>
                    </p:cond>
                  </p:endCondLst>
                </p:cTn>
                <p:tgtEl>
                  <p:spTgt spid="149513"/>
                </p:tgtEl>
              </p:cMediaNode>
            </p:video>
          </p:childTnLst>
        </p:cTn>
      </p:par>
    </p:tnLst>
    <p:bldLst>
      <p:bldP spid="14950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0" y="0"/>
            <a:ext cx="9144000" cy="990600"/>
          </a:xfrm>
        </p:spPr>
        <p:txBody>
          <a:bodyPr/>
          <a:lstStyle/>
          <a:p>
            <a:pPr algn="l">
              <a:buClr>
                <a:srgbClr val="FF3300"/>
              </a:buClr>
              <a:buFontTx/>
              <a:buChar char="•"/>
            </a:pPr>
            <a:r>
              <a:rPr lang="en-US" altLang="nl-NL" sz="4000" b="1">
                <a:solidFill>
                  <a:srgbClr val="FF3300"/>
                </a:solidFill>
                <a:effectLst>
                  <a:outerShdw blurRad="38100" dist="38100" dir="2700000" algn="tl">
                    <a:srgbClr val="000000"/>
                  </a:outerShdw>
                </a:effectLst>
                <a:hlinkClick r:id="rId4" action="ppaction://hlinkfile"/>
              </a:rPr>
              <a:t>Wilsonvat. </a:t>
            </a:r>
            <a:r>
              <a:rPr lang="en-US" altLang="nl-NL" sz="4000" b="1">
                <a:solidFill>
                  <a:srgbClr val="FF3300"/>
                </a:solidFill>
                <a:effectLst>
                  <a:outerShdw blurRad="38100" dist="38100" dir="2700000" algn="tl">
                    <a:srgbClr val="000000"/>
                  </a:outerShdw>
                </a:effectLst>
                <a:latin typeface="Symbol" pitchFamily="18" charset="2"/>
                <a:hlinkClick r:id="rId4" action="ppaction://hlinkfile"/>
              </a:rPr>
              <a:t>b</a:t>
            </a:r>
            <a:r>
              <a:rPr lang="en-US" altLang="nl-NL" sz="4000" b="1" baseline="30000">
                <a:solidFill>
                  <a:srgbClr val="FF3300"/>
                </a:solidFill>
                <a:effectLst>
                  <a:outerShdw blurRad="38100" dist="38100" dir="2700000" algn="tl">
                    <a:srgbClr val="000000"/>
                  </a:outerShdw>
                </a:effectLst>
                <a:latin typeface="Symbol" pitchFamily="18" charset="2"/>
                <a:hlinkClick r:id="rId4" action="ppaction://hlinkfile"/>
              </a:rPr>
              <a:t>-</a:t>
            </a:r>
            <a:r>
              <a:rPr lang="en-US" altLang="nl-NL" sz="4000" b="1">
                <a:solidFill>
                  <a:srgbClr val="FF3300"/>
                </a:solidFill>
                <a:effectLst>
                  <a:outerShdw blurRad="38100" dist="38100" dir="2700000" algn="tl">
                    <a:srgbClr val="000000"/>
                  </a:outerShdw>
                </a:effectLst>
                <a:hlinkClick r:id="rId4" action="ppaction://hlinkfile"/>
              </a:rPr>
              <a:t> straling</a:t>
            </a:r>
            <a:r>
              <a:rPr lang="en-US" altLang="nl-NL" sz="3600" b="1">
                <a:solidFill>
                  <a:srgbClr val="FF3300"/>
                </a:solidFill>
                <a:effectLst>
                  <a:outerShdw blurRad="38100" dist="38100" dir="2700000" algn="tl">
                    <a:srgbClr val="000000"/>
                  </a:outerShdw>
                </a:effectLst>
                <a:hlinkClick r:id="rId4" action="ppaction://hlinkfile"/>
              </a:rPr>
              <a:t>:</a:t>
            </a:r>
            <a:endParaRPr lang="nl-NL" altLang="nl-NL" sz="3600" b="1">
              <a:solidFill>
                <a:srgbClr val="FF3300"/>
              </a:solidFill>
              <a:effectLst>
                <a:outerShdw blurRad="38100" dist="38100" dir="2700000" algn="tl">
                  <a:srgbClr val="000000"/>
                </a:outerShdw>
              </a:effectLst>
            </a:endParaRPr>
          </a:p>
        </p:txBody>
      </p:sp>
      <p:pic>
        <p:nvPicPr>
          <p:cNvPr id="157701" name="Wilsonvat beta.wmv">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755650" y="890588"/>
            <a:ext cx="7777163" cy="58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1237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157698"/>
                                        </p:tgtEl>
                                        <p:attrNameLst>
                                          <p:attrName>style.visibility</p:attrName>
                                        </p:attrNameLst>
                                      </p:cBhvr>
                                      <p:to>
                                        <p:strVal val="visible"/>
                                      </p:to>
                                    </p:set>
                                    <p:animEffect transition="in" filter="wipe(left)">
                                      <p:cBhvr>
                                        <p:cTn id="7" dur="500"/>
                                        <p:tgtEl>
                                          <p:spTgt spid="1576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5770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57701"/>
                                        </p:tgtEl>
                                      </p:cBhvr>
                                    </p:cmd>
                                  </p:childTnLst>
                                </p:cTn>
                              </p:par>
                            </p:childTnLst>
                          </p:cTn>
                        </p:par>
                      </p:childTnLst>
                    </p:cTn>
                  </p:par>
                </p:childTnLst>
              </p:cTn>
              <p:nextCondLst>
                <p:cond evt="onClick" delay="0">
                  <p:tgtEl>
                    <p:spTgt spid="157701"/>
                  </p:tgtEl>
                </p:cond>
              </p:nextCondLst>
            </p:seq>
            <p:video>
              <p:cMediaNode>
                <p:cTn id="13" fill="hold" display="0">
                  <p:stCondLst>
                    <p:cond delay="indefinite"/>
                  </p:stCondLst>
                  <p:endCondLst>
                    <p:cond evt="onNext" delay="0">
                      <p:tgtEl>
                        <p:sldTgt/>
                      </p:tgtEl>
                    </p:cond>
                    <p:cond evt="onPrev" delay="0">
                      <p:tgtEl>
                        <p:sldTgt/>
                      </p:tgtEl>
                    </p:cond>
                  </p:endCondLst>
                </p:cTn>
                <p:tgtEl>
                  <p:spTgt spid="157701"/>
                </p:tgtEl>
              </p:cMediaNode>
            </p:video>
          </p:childTnLst>
        </p:cTn>
      </p:par>
    </p:tnLst>
    <p:bldLst>
      <p:bldP spid="15769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1052513"/>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261938">
              <a:defRPr sz="2400">
                <a:solidFill>
                  <a:schemeClr val="tx1"/>
                </a:solidFill>
                <a:latin typeface="Times New Roman" pitchFamily="18" charset="0"/>
              </a:defRPr>
            </a:lvl1pPr>
            <a:lvl2pPr defTabSz="261938">
              <a:defRPr sz="2400">
                <a:solidFill>
                  <a:schemeClr val="tx1"/>
                </a:solidFill>
                <a:latin typeface="Times New Roman" pitchFamily="18" charset="0"/>
              </a:defRPr>
            </a:lvl2pPr>
            <a:lvl3pPr defTabSz="261938">
              <a:defRPr sz="2400">
                <a:solidFill>
                  <a:schemeClr val="tx1"/>
                </a:solidFill>
                <a:latin typeface="Times New Roman" pitchFamily="18" charset="0"/>
              </a:defRPr>
            </a:lvl3pPr>
            <a:lvl4pPr defTabSz="261938">
              <a:defRPr sz="2400">
                <a:solidFill>
                  <a:schemeClr val="tx1"/>
                </a:solidFill>
                <a:latin typeface="Times New Roman" pitchFamily="18" charset="0"/>
              </a:defRPr>
            </a:lvl4pPr>
            <a:lvl5pPr defTabSz="261938">
              <a:defRPr sz="2400">
                <a:solidFill>
                  <a:schemeClr val="tx1"/>
                </a:solidFill>
                <a:latin typeface="Times New Roman" pitchFamily="18" charset="0"/>
              </a:defRPr>
            </a:lvl5pPr>
            <a:lvl6pPr marL="457200" defTabSz="261938" fontAlgn="base">
              <a:spcBef>
                <a:spcPct val="0"/>
              </a:spcBef>
              <a:spcAft>
                <a:spcPct val="0"/>
              </a:spcAft>
              <a:defRPr sz="2400">
                <a:solidFill>
                  <a:schemeClr val="tx1"/>
                </a:solidFill>
                <a:latin typeface="Times New Roman" pitchFamily="18" charset="0"/>
              </a:defRPr>
            </a:lvl6pPr>
            <a:lvl7pPr marL="914400" defTabSz="261938" fontAlgn="base">
              <a:spcBef>
                <a:spcPct val="0"/>
              </a:spcBef>
              <a:spcAft>
                <a:spcPct val="0"/>
              </a:spcAft>
              <a:defRPr sz="2400">
                <a:solidFill>
                  <a:schemeClr val="tx1"/>
                </a:solidFill>
                <a:latin typeface="Times New Roman" pitchFamily="18" charset="0"/>
              </a:defRPr>
            </a:lvl7pPr>
            <a:lvl8pPr marL="1371600" defTabSz="261938" fontAlgn="base">
              <a:spcBef>
                <a:spcPct val="0"/>
              </a:spcBef>
              <a:spcAft>
                <a:spcPct val="0"/>
              </a:spcAft>
              <a:defRPr sz="2400">
                <a:solidFill>
                  <a:schemeClr val="tx1"/>
                </a:solidFill>
                <a:latin typeface="Times New Roman" pitchFamily="18" charset="0"/>
              </a:defRPr>
            </a:lvl8pPr>
            <a:lvl9pPr marL="1828800" defTabSz="261938"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2000">
                <a:solidFill>
                  <a:srgbClr val="3333CC"/>
                </a:solidFill>
                <a:effectLst>
                  <a:outerShdw blurRad="38100" dist="38100" dir="2700000" algn="tl">
                    <a:srgbClr val="000000"/>
                  </a:outerShdw>
                </a:effectLst>
                <a:cs typeface="Times New Roman" pitchFamily="18" charset="0"/>
              </a:rPr>
              <a:t>●</a:t>
            </a:r>
            <a:r>
              <a:rPr lang="en-US" altLang="nl-NL" sz="3200">
                <a:solidFill>
                  <a:srgbClr val="3333CC"/>
                </a:solidFill>
                <a:effectLst>
                  <a:outerShdw blurRad="38100" dist="38100" dir="2700000" algn="tl">
                    <a:srgbClr val="000000"/>
                  </a:outerShdw>
                </a:effectLst>
                <a:cs typeface="Times New Roman" pitchFamily="18" charset="0"/>
              </a:rPr>
              <a:t> </a:t>
            </a:r>
            <a:r>
              <a:rPr lang="en-US" altLang="nl-NL" sz="3200">
                <a:solidFill>
                  <a:srgbClr val="3333CC"/>
                </a:solidFill>
                <a:effectLst>
                  <a:outerShdw blurRad="38100" dist="38100" dir="2700000" algn="tl">
                    <a:srgbClr val="000000"/>
                  </a:outerShdw>
                </a:effectLst>
              </a:rPr>
              <a:t>Dus ook het aantal deeltjes dat</a:t>
            </a:r>
            <a:r>
              <a:rPr lang="en-US" altLang="nl-NL" sz="3200">
                <a:solidFill>
                  <a:srgbClr val="000000"/>
                </a:solidFill>
              </a:rPr>
              <a:t> </a:t>
            </a:r>
            <a:r>
              <a:rPr lang="en-US" altLang="nl-NL" sz="3200">
                <a:solidFill>
                  <a:srgbClr val="3333CC"/>
                </a:solidFill>
                <a:effectLst>
                  <a:outerShdw blurRad="38100" dist="38100" dir="2700000" algn="tl">
                    <a:srgbClr val="000000"/>
                  </a:outerShdw>
                </a:effectLst>
              </a:rPr>
              <a:t>per seconde wordt 	uitgezonden.</a:t>
            </a:r>
            <a:endParaRPr lang="nl-NL" altLang="nl-NL" sz="3200">
              <a:solidFill>
                <a:srgbClr val="3333CC"/>
              </a:solidFill>
              <a:effectLst>
                <a:outerShdw blurRad="38100" dist="38100" dir="2700000" algn="tl">
                  <a:srgbClr val="000000"/>
                </a:outerShdw>
              </a:effectLst>
            </a:endParaRPr>
          </a:p>
        </p:txBody>
      </p:sp>
      <p:sp>
        <p:nvSpPr>
          <p:cNvPr id="112644" name="Rectangle 4"/>
          <p:cNvSpPr>
            <a:spLocks noChangeArrowheads="1"/>
          </p:cNvSpPr>
          <p:nvPr/>
        </p:nvSpPr>
        <p:spPr bwMode="auto">
          <a:xfrm>
            <a:off x="614363" y="4319588"/>
            <a:ext cx="32035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nl-NL" altLang="nl-NL" sz="4000" b="1" baseline="30000">
                <a:solidFill>
                  <a:srgbClr val="FF3300"/>
                </a:solidFill>
                <a:effectLst>
                  <a:outerShdw blurRad="38100" dist="38100" dir="2700000" algn="tl">
                    <a:srgbClr val="000000"/>
                  </a:outerShdw>
                </a:effectLst>
              </a:rPr>
              <a:t>D = E/m, </a:t>
            </a:r>
            <a:r>
              <a:rPr lang="nl-NL" altLang="nl-NL" sz="4000" b="1" baseline="30000">
                <a:solidFill>
                  <a:srgbClr val="000000"/>
                </a:solidFill>
                <a:effectLst>
                  <a:outerShdw blurRad="38100" dist="38100" dir="2700000" algn="tl">
                    <a:srgbClr val="FFFFFF"/>
                  </a:outerShdw>
                </a:effectLst>
              </a:rPr>
              <a:t>eenheid =</a:t>
            </a:r>
          </a:p>
        </p:txBody>
      </p:sp>
      <p:sp>
        <p:nvSpPr>
          <p:cNvPr id="112645" name="Rectangle 5"/>
          <p:cNvSpPr>
            <a:spLocks noGrp="1" noChangeArrowheads="1"/>
          </p:cNvSpPr>
          <p:nvPr>
            <p:ph type="title"/>
          </p:nvPr>
        </p:nvSpPr>
        <p:spPr>
          <a:xfrm>
            <a:off x="76200" y="0"/>
            <a:ext cx="9067800" cy="981075"/>
          </a:xfrm>
        </p:spPr>
        <p:txBody>
          <a:bodyPr/>
          <a:lstStyle/>
          <a:p>
            <a:pPr algn="l" defTabSz="444500"/>
            <a:r>
              <a:rPr lang="en-US" altLang="nl-NL" sz="3200">
                <a:solidFill>
                  <a:schemeClr val="accent2"/>
                </a:solidFill>
                <a:effectLst>
                  <a:outerShdw blurRad="38100" dist="38100" dir="2700000" algn="tl">
                    <a:srgbClr val="000000"/>
                  </a:outerShdw>
                </a:effectLst>
              </a:rPr>
              <a:t>9.	</a:t>
            </a:r>
            <a:r>
              <a:rPr lang="en-US" altLang="nl-NL" sz="3200">
                <a:solidFill>
                  <a:srgbClr val="FF3300"/>
                </a:solidFill>
                <a:effectLst>
                  <a:outerShdw blurRad="38100" dist="38100" dir="2700000" algn="tl">
                    <a:srgbClr val="000000"/>
                  </a:outerShdw>
                </a:effectLst>
              </a:rPr>
              <a:t>Activiteit</a:t>
            </a:r>
            <a:r>
              <a:rPr lang="en-US" altLang="nl-NL" sz="3200">
                <a:solidFill>
                  <a:schemeClr val="accent2"/>
                </a:solidFill>
                <a:effectLst>
                  <a:outerShdw blurRad="38100" dist="38100" dir="2700000" algn="tl">
                    <a:srgbClr val="000000"/>
                  </a:outerShdw>
                </a:effectLst>
              </a:rPr>
              <a:t> is het aantal kernen dat per sec. vervalt.</a:t>
            </a:r>
            <a:r>
              <a:rPr lang="en-US" altLang="nl-NL" sz="3200" b="1">
                <a:solidFill>
                  <a:schemeClr val="accent2"/>
                </a:solidFill>
                <a:effectLst>
                  <a:outerShdw blurRad="38100" dist="38100" dir="2700000" algn="tl">
                    <a:srgbClr val="000000"/>
                  </a:outerShdw>
                </a:effectLst>
              </a:rPr>
              <a:t> </a:t>
            </a:r>
            <a:endParaRPr lang="nl-NL" altLang="nl-NL" sz="3200" b="1">
              <a:solidFill>
                <a:schemeClr val="accent2"/>
              </a:solidFill>
              <a:effectLst>
                <a:outerShdw blurRad="38100" dist="38100" dir="2700000" algn="tl">
                  <a:srgbClr val="000000"/>
                </a:outerShdw>
              </a:effectLst>
            </a:endParaRPr>
          </a:p>
        </p:txBody>
      </p:sp>
      <p:sp>
        <p:nvSpPr>
          <p:cNvPr id="112646" name="Rectangle 6"/>
          <p:cNvSpPr>
            <a:spLocks noChangeArrowheads="1"/>
          </p:cNvSpPr>
          <p:nvPr/>
        </p:nvSpPr>
        <p:spPr bwMode="auto">
          <a:xfrm>
            <a:off x="4763" y="3367088"/>
            <a:ext cx="91392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000000"/>
                </a:solidFill>
                <a:effectLst>
                  <a:outerShdw blurRad="38100" dist="38100" dir="2700000" algn="tl">
                    <a:srgbClr val="FFFFFF"/>
                  </a:outerShdw>
                </a:effectLst>
              </a:rPr>
              <a:t>10. </a:t>
            </a:r>
            <a:r>
              <a:rPr lang="en-US" altLang="nl-NL" sz="3200" b="1">
                <a:solidFill>
                  <a:srgbClr val="FF3300"/>
                </a:solidFill>
                <a:effectLst>
                  <a:outerShdw blurRad="38100" dist="38100" dir="2700000" algn="tl">
                    <a:srgbClr val="000000"/>
                  </a:outerShdw>
                </a:effectLst>
              </a:rPr>
              <a:t>Dosis</a:t>
            </a:r>
            <a:r>
              <a:rPr lang="en-US" altLang="nl-NL" sz="3200" b="1">
                <a:solidFill>
                  <a:srgbClr val="000000"/>
                </a:solidFill>
                <a:effectLst>
                  <a:outerShdw blurRad="38100" dist="38100" dir="2700000" algn="tl">
                    <a:srgbClr val="FFFFFF"/>
                  </a:outerShdw>
                </a:effectLst>
              </a:rPr>
              <a:t> = geabsorbeerde energie per kg orgaan</a:t>
            </a:r>
            <a:endParaRPr lang="nl-NL" altLang="nl-NL" sz="3200" b="1">
              <a:solidFill>
                <a:srgbClr val="000000"/>
              </a:solidFill>
              <a:effectLst>
                <a:outerShdw blurRad="38100" dist="38100" dir="2700000" algn="tl">
                  <a:srgbClr val="FFFFFF"/>
                </a:outerShdw>
              </a:effectLst>
            </a:endParaRPr>
          </a:p>
        </p:txBody>
      </p:sp>
      <p:sp>
        <p:nvSpPr>
          <p:cNvPr id="112647" name="Rectangle 7"/>
          <p:cNvSpPr>
            <a:spLocks noChangeArrowheads="1"/>
          </p:cNvSpPr>
          <p:nvPr/>
        </p:nvSpPr>
        <p:spPr bwMode="auto">
          <a:xfrm>
            <a:off x="0" y="1900238"/>
            <a:ext cx="91440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261938" algn="l"/>
              </a:tabLst>
              <a:defRPr sz="2400">
                <a:solidFill>
                  <a:schemeClr val="tx1"/>
                </a:solidFill>
                <a:latin typeface="Times New Roman" pitchFamily="18" charset="0"/>
              </a:defRPr>
            </a:lvl1pPr>
            <a:lvl2pPr>
              <a:tabLst>
                <a:tab pos="261938" algn="l"/>
              </a:tabLst>
              <a:defRPr sz="2400">
                <a:solidFill>
                  <a:schemeClr val="tx1"/>
                </a:solidFill>
                <a:latin typeface="Times New Roman" pitchFamily="18" charset="0"/>
              </a:defRPr>
            </a:lvl2pPr>
            <a:lvl3pPr>
              <a:tabLst>
                <a:tab pos="261938" algn="l"/>
              </a:tabLst>
              <a:defRPr sz="2400">
                <a:solidFill>
                  <a:schemeClr val="tx1"/>
                </a:solidFill>
                <a:latin typeface="Times New Roman" pitchFamily="18" charset="0"/>
              </a:defRPr>
            </a:lvl3pPr>
            <a:lvl4pPr>
              <a:tabLst>
                <a:tab pos="261938" algn="l"/>
              </a:tabLst>
              <a:defRPr sz="2400">
                <a:solidFill>
                  <a:schemeClr val="tx1"/>
                </a:solidFill>
                <a:latin typeface="Times New Roman" pitchFamily="18" charset="0"/>
              </a:defRPr>
            </a:lvl4pPr>
            <a:lvl5pPr>
              <a:tabLst>
                <a:tab pos="261938" algn="l"/>
              </a:tabLst>
              <a:defRPr sz="2400">
                <a:solidFill>
                  <a:schemeClr val="tx1"/>
                </a:solidFill>
                <a:latin typeface="Times New Roman" pitchFamily="18" charset="0"/>
              </a:defRPr>
            </a:lvl5pPr>
            <a:lvl6pPr marL="457200" fontAlgn="base">
              <a:spcBef>
                <a:spcPct val="0"/>
              </a:spcBef>
              <a:spcAft>
                <a:spcPct val="0"/>
              </a:spcAft>
              <a:tabLst>
                <a:tab pos="261938" algn="l"/>
              </a:tabLst>
              <a:defRPr sz="2400">
                <a:solidFill>
                  <a:schemeClr val="tx1"/>
                </a:solidFill>
                <a:latin typeface="Times New Roman" pitchFamily="18" charset="0"/>
              </a:defRPr>
            </a:lvl6pPr>
            <a:lvl7pPr marL="914400" fontAlgn="base">
              <a:spcBef>
                <a:spcPct val="0"/>
              </a:spcBef>
              <a:spcAft>
                <a:spcPct val="0"/>
              </a:spcAft>
              <a:tabLst>
                <a:tab pos="261938" algn="l"/>
              </a:tabLst>
              <a:defRPr sz="2400">
                <a:solidFill>
                  <a:schemeClr val="tx1"/>
                </a:solidFill>
                <a:latin typeface="Times New Roman" pitchFamily="18" charset="0"/>
              </a:defRPr>
            </a:lvl7pPr>
            <a:lvl8pPr marL="1371600" fontAlgn="base">
              <a:spcBef>
                <a:spcPct val="0"/>
              </a:spcBef>
              <a:spcAft>
                <a:spcPct val="0"/>
              </a:spcAft>
              <a:tabLst>
                <a:tab pos="261938" algn="l"/>
              </a:tabLst>
              <a:defRPr sz="2400">
                <a:solidFill>
                  <a:schemeClr val="tx1"/>
                </a:solidFill>
                <a:latin typeface="Times New Roman" pitchFamily="18" charset="0"/>
              </a:defRPr>
            </a:lvl8pPr>
            <a:lvl9pPr marL="1828800" fontAlgn="base">
              <a:spcBef>
                <a:spcPct val="0"/>
              </a:spcBef>
              <a:spcAft>
                <a:spcPct val="0"/>
              </a:spcAft>
              <a:tabLst>
                <a:tab pos="261938" algn="l"/>
              </a:tabLst>
              <a:defRPr sz="2400">
                <a:solidFill>
                  <a:schemeClr val="tx1"/>
                </a:solidFill>
                <a:latin typeface="Times New Roman" pitchFamily="18" charset="0"/>
              </a:defRPr>
            </a:lvl9pPr>
          </a:lstStyle>
          <a:p>
            <a:pPr fontAlgn="base">
              <a:spcBef>
                <a:spcPct val="0"/>
              </a:spcBef>
              <a:spcAft>
                <a:spcPct val="0"/>
              </a:spcAft>
            </a:pPr>
            <a:r>
              <a:rPr lang="en-US" altLang="nl-NL" sz="2000">
                <a:solidFill>
                  <a:srgbClr val="3333CC"/>
                </a:solidFill>
                <a:effectLst>
                  <a:outerShdw blurRad="38100" dist="38100" dir="2700000" algn="tl">
                    <a:srgbClr val="000000"/>
                  </a:outerShdw>
                </a:effectLst>
              </a:rPr>
              <a:t>●</a:t>
            </a:r>
            <a:r>
              <a:rPr lang="nl-NL" altLang="nl-NL">
                <a:solidFill>
                  <a:srgbClr val="000000"/>
                </a:solidFill>
              </a:rPr>
              <a:t> </a:t>
            </a:r>
            <a:r>
              <a:rPr lang="nl-NL" altLang="nl-NL" sz="3200">
                <a:solidFill>
                  <a:srgbClr val="3333CC"/>
                </a:solidFill>
                <a:effectLst>
                  <a:outerShdw blurRad="38100" dist="38100" dir="2700000" algn="tl">
                    <a:srgbClr val="000000"/>
                  </a:outerShdw>
                </a:effectLst>
              </a:rPr>
              <a:t>De eenheid van activiteit is deeltjes per seconde</a:t>
            </a:r>
            <a:r>
              <a:rPr lang="nl-NL" altLang="nl-NL" sz="3200">
                <a:solidFill>
                  <a:srgbClr val="000000"/>
                </a:solidFill>
              </a:rPr>
              <a:t> </a:t>
            </a:r>
            <a:r>
              <a:rPr lang="nl-NL" altLang="nl-NL" sz="3200">
                <a:solidFill>
                  <a:srgbClr val="3333CC"/>
                </a:solidFill>
                <a:effectLst>
                  <a:outerShdw blurRad="38100" dist="38100" dir="2700000" algn="tl">
                    <a:srgbClr val="000000"/>
                  </a:outerShdw>
                </a:effectLst>
              </a:rPr>
              <a:t>1/s, 	s</a:t>
            </a:r>
            <a:r>
              <a:rPr lang="nl-NL" altLang="nl-NL" sz="3200" baseline="30000">
                <a:solidFill>
                  <a:srgbClr val="3333CC"/>
                </a:solidFill>
                <a:effectLst>
                  <a:outerShdw blurRad="38100" dist="38100" dir="2700000" algn="tl">
                    <a:srgbClr val="000000"/>
                  </a:outerShdw>
                </a:effectLst>
              </a:rPr>
              <a:t>-1</a:t>
            </a:r>
            <a:r>
              <a:rPr lang="nl-NL" altLang="nl-NL" sz="3200">
                <a:solidFill>
                  <a:srgbClr val="3333CC"/>
                </a:solidFill>
                <a:effectLst>
                  <a:outerShdw blurRad="38100" dist="38100" dir="2700000" algn="tl">
                    <a:srgbClr val="000000"/>
                  </a:outerShdw>
                </a:effectLst>
              </a:rPr>
              <a:t> of Bq (Becquerel)</a:t>
            </a:r>
          </a:p>
        </p:txBody>
      </p:sp>
      <p:sp>
        <p:nvSpPr>
          <p:cNvPr id="112648" name="Rectangle 8"/>
          <p:cNvSpPr>
            <a:spLocks noChangeArrowheads="1"/>
          </p:cNvSpPr>
          <p:nvPr/>
        </p:nvSpPr>
        <p:spPr bwMode="auto">
          <a:xfrm>
            <a:off x="0" y="5157788"/>
            <a:ext cx="70929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3200" b="1">
                <a:solidFill>
                  <a:srgbClr val="3333CC"/>
                </a:solidFill>
                <a:effectLst>
                  <a:outerShdw blurRad="38100" dist="38100" dir="2700000" algn="tl">
                    <a:srgbClr val="000000"/>
                  </a:outerShdw>
                </a:effectLst>
              </a:rPr>
              <a:t>Dosisequivalent = weegfactor . Dosis</a:t>
            </a:r>
            <a:endParaRPr lang="nl-NL" altLang="nl-NL" sz="3200" b="1" baseline="30000">
              <a:solidFill>
                <a:srgbClr val="FF3300"/>
              </a:solidFill>
              <a:effectLst>
                <a:outerShdw blurRad="38100" dist="38100" dir="2700000" algn="tl">
                  <a:srgbClr val="000000"/>
                </a:outerShdw>
              </a:effectLst>
            </a:endParaRPr>
          </a:p>
        </p:txBody>
      </p:sp>
      <p:sp>
        <p:nvSpPr>
          <p:cNvPr id="112653" name="Rectangle 13"/>
          <p:cNvSpPr>
            <a:spLocks noChangeArrowheads="1"/>
          </p:cNvSpPr>
          <p:nvPr/>
        </p:nvSpPr>
        <p:spPr bwMode="auto">
          <a:xfrm>
            <a:off x="3673475" y="4248150"/>
            <a:ext cx="320357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nl-NL" altLang="nl-NL" sz="4000" b="1" baseline="30000">
                <a:solidFill>
                  <a:srgbClr val="FF3300"/>
                </a:solidFill>
                <a:effectLst>
                  <a:outerShdw blurRad="38100" dist="38100" dir="2700000" algn="tl">
                    <a:srgbClr val="000000"/>
                  </a:outerShdw>
                </a:effectLst>
              </a:rPr>
              <a:t>J/kg = Gy (Gray)</a:t>
            </a:r>
            <a:endParaRPr lang="nl-NL" altLang="nl-NL" sz="4000" b="1" baseline="30000">
              <a:solidFill>
                <a:srgbClr val="000000"/>
              </a:solidFill>
              <a:effectLst>
                <a:outerShdw blurRad="38100" dist="38100" dir="2700000" algn="tl">
                  <a:srgbClr val="FFFFFF"/>
                </a:outerShdw>
              </a:effectLst>
            </a:endParaRPr>
          </a:p>
        </p:txBody>
      </p:sp>
      <p:sp>
        <p:nvSpPr>
          <p:cNvPr id="112654" name="Rectangle 14"/>
          <p:cNvSpPr>
            <a:spLocks noChangeArrowheads="1"/>
          </p:cNvSpPr>
          <p:nvPr/>
        </p:nvSpPr>
        <p:spPr bwMode="auto">
          <a:xfrm>
            <a:off x="0" y="5878513"/>
            <a:ext cx="5940425"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3200" b="1">
                <a:solidFill>
                  <a:srgbClr val="3333CC"/>
                </a:solidFill>
                <a:effectLst>
                  <a:outerShdw blurRad="38100" dist="38100" dir="2700000" algn="tl">
                    <a:srgbClr val="000000"/>
                  </a:outerShdw>
                </a:effectLst>
              </a:rPr>
              <a:t>Dosisequivalent = Q.D = </a:t>
            </a:r>
            <a:r>
              <a:rPr lang="en-US" altLang="nl-NL" sz="3200" b="1">
                <a:solidFill>
                  <a:srgbClr val="FF3300"/>
                </a:solidFill>
                <a:effectLst>
                  <a:outerShdw blurRad="38100" dist="38100" dir="2700000" algn="tl">
                    <a:srgbClr val="000000"/>
                  </a:outerShdw>
                </a:effectLst>
              </a:rPr>
              <a:t>Q . E/m</a:t>
            </a:r>
            <a:endParaRPr lang="nl-NL" altLang="nl-NL" sz="3200" b="1" baseline="30000">
              <a:solidFill>
                <a:srgbClr val="FF3300"/>
              </a:solidFill>
              <a:effectLst>
                <a:outerShdw blurRad="38100" dist="38100" dir="2700000" algn="tl">
                  <a:srgbClr val="000000"/>
                </a:outerShdw>
              </a:effectLst>
            </a:endParaRPr>
          </a:p>
        </p:txBody>
      </p:sp>
      <p:sp>
        <p:nvSpPr>
          <p:cNvPr id="112655" name="Rectangle 15"/>
          <p:cNvSpPr>
            <a:spLocks noChangeArrowheads="1"/>
          </p:cNvSpPr>
          <p:nvPr/>
        </p:nvSpPr>
        <p:spPr bwMode="auto">
          <a:xfrm>
            <a:off x="6084888" y="5878513"/>
            <a:ext cx="27368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3200" b="1">
                <a:solidFill>
                  <a:srgbClr val="3333CC"/>
                </a:solidFill>
                <a:effectLst>
                  <a:outerShdw blurRad="38100" dist="38100" dir="2700000" algn="tl">
                    <a:srgbClr val="000000"/>
                  </a:outerShdw>
                </a:effectLst>
              </a:rPr>
              <a:t>in Sv (Sievert)</a:t>
            </a:r>
            <a:endParaRPr lang="nl-NL" altLang="nl-NL" sz="3200" b="1" baseline="3000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85755436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wipe(left)">
                                      <p:cBhvr>
                                        <p:cTn id="7" dur="500"/>
                                        <p:tgtEl>
                                          <p:spTgt spid="112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wipe(left)">
                                      <p:cBhvr>
                                        <p:cTn id="12" dur="500"/>
                                        <p:tgtEl>
                                          <p:spTgt spid="1126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47"/>
                                        </p:tgtEl>
                                        <p:attrNameLst>
                                          <p:attrName>style.visibility</p:attrName>
                                        </p:attrNameLst>
                                      </p:cBhvr>
                                      <p:to>
                                        <p:strVal val="visible"/>
                                      </p:to>
                                    </p:set>
                                    <p:animEffect transition="in" filter="wipe(left)">
                                      <p:cBhvr>
                                        <p:cTn id="17" dur="500"/>
                                        <p:tgtEl>
                                          <p:spTgt spid="1126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46"/>
                                        </p:tgtEl>
                                        <p:attrNameLst>
                                          <p:attrName>style.visibility</p:attrName>
                                        </p:attrNameLst>
                                      </p:cBhvr>
                                      <p:to>
                                        <p:strVal val="visible"/>
                                      </p:to>
                                    </p:set>
                                    <p:animEffect transition="in" filter="wipe(left)">
                                      <p:cBhvr>
                                        <p:cTn id="22" dur="500"/>
                                        <p:tgtEl>
                                          <p:spTgt spid="1126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44"/>
                                        </p:tgtEl>
                                        <p:attrNameLst>
                                          <p:attrName>style.visibility</p:attrName>
                                        </p:attrNameLst>
                                      </p:cBhvr>
                                      <p:to>
                                        <p:strVal val="visible"/>
                                      </p:to>
                                    </p:set>
                                    <p:animEffect transition="in" filter="wipe(left)">
                                      <p:cBhvr>
                                        <p:cTn id="27" dur="500"/>
                                        <p:tgtEl>
                                          <p:spTgt spid="1126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wipe(left)">
                                      <p:cBhvr>
                                        <p:cTn id="32" dur="500"/>
                                        <p:tgtEl>
                                          <p:spTgt spid="1126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648"/>
                                        </p:tgtEl>
                                        <p:attrNameLst>
                                          <p:attrName>style.visibility</p:attrName>
                                        </p:attrNameLst>
                                      </p:cBhvr>
                                      <p:to>
                                        <p:strVal val="visible"/>
                                      </p:to>
                                    </p:set>
                                    <p:animEffect transition="in" filter="wipe(left)">
                                      <p:cBhvr>
                                        <p:cTn id="37" dur="500"/>
                                        <p:tgtEl>
                                          <p:spTgt spid="1126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654"/>
                                        </p:tgtEl>
                                        <p:attrNameLst>
                                          <p:attrName>style.visibility</p:attrName>
                                        </p:attrNameLst>
                                      </p:cBhvr>
                                      <p:to>
                                        <p:strVal val="visible"/>
                                      </p:to>
                                    </p:set>
                                    <p:animEffect transition="in" filter="wipe(left)">
                                      <p:cBhvr>
                                        <p:cTn id="42" dur="500"/>
                                        <p:tgtEl>
                                          <p:spTgt spid="1126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655"/>
                                        </p:tgtEl>
                                        <p:attrNameLst>
                                          <p:attrName>style.visibility</p:attrName>
                                        </p:attrNameLst>
                                      </p:cBhvr>
                                      <p:to>
                                        <p:strVal val="visible"/>
                                      </p:to>
                                    </p:set>
                                    <p:animEffect transition="in" filter="wipe(left)">
                                      <p:cBhvr>
                                        <p:cTn id="47"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4" grpId="0" autoUpdateAnimBg="0"/>
      <p:bldP spid="112645" grpId="0" autoUpdateAnimBg="0"/>
      <p:bldP spid="112646" grpId="0" autoUpdateAnimBg="0"/>
      <p:bldP spid="112647" grpId="0" autoUpdateAnimBg="0"/>
      <p:bldP spid="112648" grpId="0" autoUpdateAnimBg="0"/>
      <p:bldP spid="112653" grpId="0" autoUpdateAnimBg="0"/>
      <p:bldP spid="112654" grpId="0" autoUpdateAnimBg="0"/>
      <p:bldP spid="11265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3"/>
          <p:cNvSpPr>
            <a:spLocks noGrp="1" noChangeArrowheads="1"/>
          </p:cNvSpPr>
          <p:nvPr>
            <p:ph type="subTitle" idx="1"/>
          </p:nvPr>
        </p:nvSpPr>
        <p:spPr>
          <a:xfrm>
            <a:off x="2514600" y="1828800"/>
            <a:ext cx="1676400" cy="990600"/>
          </a:xfrm>
        </p:spPr>
        <p:txBody>
          <a:bodyPr/>
          <a:lstStyle/>
          <a:p>
            <a:pPr algn="l"/>
            <a:r>
              <a:rPr lang="en-US" altLang="nl-NL" sz="4000" b="1">
                <a:solidFill>
                  <a:srgbClr val="FF3300"/>
                </a:solidFill>
                <a:effectLst>
                  <a:outerShdw blurRad="38100" dist="38100" dir="2700000" algn="tl">
                    <a:srgbClr val="000000"/>
                  </a:outerShdw>
                </a:effectLst>
              </a:rPr>
              <a:t>Kern:</a:t>
            </a:r>
            <a:endParaRPr lang="nl-NL" altLang="nl-NL" sz="4000" b="1">
              <a:solidFill>
                <a:schemeClr val="bg1"/>
              </a:solidFill>
              <a:effectLst>
                <a:outerShdw blurRad="38100" dist="38100" dir="2700000" algn="tl">
                  <a:srgbClr val="000000"/>
                </a:outerShdw>
              </a:effectLst>
            </a:endParaRPr>
          </a:p>
        </p:txBody>
      </p:sp>
      <p:sp>
        <p:nvSpPr>
          <p:cNvPr id="92170" name="Rectangle 10"/>
          <p:cNvSpPr>
            <a:spLocks noChangeArrowheads="1"/>
          </p:cNvSpPr>
          <p:nvPr/>
        </p:nvSpPr>
        <p:spPr bwMode="auto">
          <a:xfrm>
            <a:off x="3962400" y="2514600"/>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3333CC"/>
                </a:solidFill>
                <a:effectLst>
                  <a:outerShdw blurRad="38100" dist="38100" dir="2700000" algn="tl">
                    <a:srgbClr val="000000"/>
                  </a:outerShdw>
                </a:effectLst>
              </a:rPr>
              <a:t>electronen</a:t>
            </a:r>
            <a:endParaRPr lang="nl-NL" altLang="nl-NL" sz="4000" b="1">
              <a:solidFill>
                <a:srgbClr val="3333CC"/>
              </a:solidFill>
              <a:effectLst>
                <a:outerShdw blurRad="38100" dist="38100" dir="2700000" algn="tl">
                  <a:srgbClr val="000000"/>
                </a:outerShdw>
              </a:effectLst>
            </a:endParaRPr>
          </a:p>
        </p:txBody>
      </p:sp>
      <p:grpSp>
        <p:nvGrpSpPr>
          <p:cNvPr id="92512" name="Group 352"/>
          <p:cNvGrpSpPr>
            <a:grpSpLocks/>
          </p:cNvGrpSpPr>
          <p:nvPr/>
        </p:nvGrpSpPr>
        <p:grpSpPr bwMode="auto">
          <a:xfrm>
            <a:off x="304800" y="1371600"/>
            <a:ext cx="2047875" cy="2049463"/>
            <a:chOff x="192" y="864"/>
            <a:chExt cx="1290" cy="1291"/>
          </a:xfrm>
        </p:grpSpPr>
        <p:sp>
          <p:nvSpPr>
            <p:cNvPr id="92165" name="Oval 5"/>
            <p:cNvSpPr>
              <a:spLocks noChangeAspect="1" noChangeArrowheads="1"/>
            </p:cNvSpPr>
            <p:nvPr/>
          </p:nvSpPr>
          <p:spPr bwMode="auto">
            <a:xfrm>
              <a:off x="192" y="864"/>
              <a:ext cx="1290" cy="1291"/>
            </a:xfrm>
            <a:prstGeom prst="ellipse">
              <a:avLst/>
            </a:prstGeom>
            <a:gradFill rotWithShape="0">
              <a:gsLst>
                <a:gs pos="0">
                  <a:srgbClr val="99CCFF"/>
                </a:gs>
                <a:gs pos="100000">
                  <a:srgbClr val="99CCFF">
                    <a:gamma/>
                    <a:shade val="86275"/>
                    <a:invGamma/>
                  </a:srgbClr>
                </a:gs>
              </a:gsLst>
              <a:path path="shape">
                <a:fillToRect l="50000" t="50000" r="50000" b="50000"/>
              </a:path>
            </a:gradFill>
            <a:ln w="9525">
              <a:solidFill>
                <a:srgbClr val="99CC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92486" name="AutoShape 326" descr="Bol"/>
            <p:cNvSpPr>
              <a:spLocks noChangeAspect="1" noChangeArrowheads="1"/>
            </p:cNvSpPr>
            <p:nvPr/>
          </p:nvSpPr>
          <p:spPr bwMode="auto">
            <a:xfrm>
              <a:off x="721" y="1357"/>
              <a:ext cx="227" cy="227"/>
            </a:xfrm>
            <a:prstGeom prst="flowChartConnector">
              <a:avLst/>
            </a:prstGeom>
            <a:pattFill prst="sphere">
              <a:fgClr>
                <a:srgbClr val="FF3300"/>
              </a:fgClr>
              <a:bgClr>
                <a:srgbClr val="FFFFFF"/>
              </a:bgClr>
            </a:patt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grpSp>
      <p:sp>
        <p:nvSpPr>
          <p:cNvPr id="92498" name="Rectangle 338"/>
          <p:cNvSpPr>
            <a:spLocks noChangeArrowheads="1"/>
          </p:cNvSpPr>
          <p:nvPr/>
        </p:nvSpPr>
        <p:spPr bwMode="auto">
          <a:xfrm>
            <a:off x="47625" y="3276600"/>
            <a:ext cx="419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Atoomnummer =</a:t>
            </a:r>
            <a:endParaRPr lang="nl-NL" altLang="nl-NL" sz="4000" b="1">
              <a:solidFill>
                <a:srgbClr val="3333CC"/>
              </a:solidFill>
              <a:effectLst>
                <a:outerShdw blurRad="38100" dist="38100" dir="2700000" algn="tl">
                  <a:srgbClr val="000000"/>
                </a:outerShdw>
              </a:effectLst>
            </a:endParaRPr>
          </a:p>
        </p:txBody>
      </p:sp>
      <p:sp>
        <p:nvSpPr>
          <p:cNvPr id="92499" name="Rectangle 339"/>
          <p:cNvSpPr>
            <a:spLocks noChangeArrowheads="1"/>
          </p:cNvSpPr>
          <p:nvPr/>
        </p:nvSpPr>
        <p:spPr bwMode="auto">
          <a:xfrm>
            <a:off x="4114800" y="3281363"/>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3333CC"/>
                </a:solidFill>
                <a:effectLst>
                  <a:outerShdw blurRad="38100" dist="38100" dir="2700000" algn="tl">
                    <a:srgbClr val="000000"/>
                  </a:outerShdw>
                </a:effectLst>
              </a:rPr>
              <a:t>aantal electronen</a:t>
            </a:r>
            <a:endParaRPr lang="nl-NL" altLang="nl-NL" sz="4000" b="1">
              <a:solidFill>
                <a:srgbClr val="3333CC"/>
              </a:solidFill>
              <a:effectLst>
                <a:outerShdw blurRad="38100" dist="38100" dir="2700000" algn="tl">
                  <a:srgbClr val="000000"/>
                </a:outerShdw>
              </a:effectLst>
            </a:endParaRPr>
          </a:p>
        </p:txBody>
      </p:sp>
      <p:sp>
        <p:nvSpPr>
          <p:cNvPr id="92500" name="Rectangle 340"/>
          <p:cNvSpPr>
            <a:spLocks noChangeArrowheads="1"/>
          </p:cNvSpPr>
          <p:nvPr/>
        </p:nvSpPr>
        <p:spPr bwMode="auto">
          <a:xfrm>
            <a:off x="4110038" y="3810000"/>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3333CC"/>
                </a:solidFill>
                <a:effectLst>
                  <a:outerShdw blurRad="38100" dist="38100" dir="2700000" algn="tl">
                    <a:srgbClr val="000000"/>
                  </a:outerShdw>
                </a:effectLst>
              </a:rPr>
              <a:t>aantal protonen</a:t>
            </a:r>
            <a:endParaRPr lang="nl-NL" altLang="nl-NL" sz="4000" b="1">
              <a:solidFill>
                <a:srgbClr val="3333CC"/>
              </a:solidFill>
              <a:effectLst>
                <a:outerShdw blurRad="38100" dist="38100" dir="2700000" algn="tl">
                  <a:srgbClr val="000000"/>
                </a:outerShdw>
              </a:effectLst>
            </a:endParaRPr>
          </a:p>
        </p:txBody>
      </p:sp>
      <p:sp>
        <p:nvSpPr>
          <p:cNvPr id="92501" name="Rectangle 341"/>
          <p:cNvSpPr>
            <a:spLocks noChangeArrowheads="1"/>
          </p:cNvSpPr>
          <p:nvPr/>
        </p:nvSpPr>
        <p:spPr bwMode="auto">
          <a:xfrm>
            <a:off x="4105275" y="4419600"/>
            <a:ext cx="4343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3333CC"/>
                </a:solidFill>
                <a:effectLst>
                  <a:outerShdw blurRad="38100" dist="38100" dir="2700000" algn="tl">
                    <a:srgbClr val="000000"/>
                  </a:outerShdw>
                </a:effectLst>
              </a:rPr>
              <a:t>kernlading</a:t>
            </a:r>
            <a:endParaRPr lang="nl-NL" altLang="nl-NL" sz="4000" b="1">
              <a:solidFill>
                <a:srgbClr val="3333CC"/>
              </a:solidFill>
              <a:effectLst>
                <a:outerShdw blurRad="38100" dist="38100" dir="2700000" algn="tl">
                  <a:srgbClr val="000000"/>
                </a:outerShdw>
              </a:effectLst>
            </a:endParaRPr>
          </a:p>
        </p:txBody>
      </p:sp>
      <p:sp>
        <p:nvSpPr>
          <p:cNvPr id="92502" name="Rectangle 342"/>
          <p:cNvSpPr>
            <a:spLocks noChangeArrowheads="1"/>
          </p:cNvSpPr>
          <p:nvPr/>
        </p:nvSpPr>
        <p:spPr bwMode="auto">
          <a:xfrm>
            <a:off x="42863" y="5105400"/>
            <a:ext cx="42243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massagetal        =</a:t>
            </a:r>
            <a:endParaRPr lang="nl-NL" altLang="nl-NL" sz="4000" b="1">
              <a:solidFill>
                <a:srgbClr val="3333CC"/>
              </a:solidFill>
              <a:effectLst>
                <a:outerShdw blurRad="38100" dist="38100" dir="2700000" algn="tl">
                  <a:srgbClr val="000000"/>
                </a:outerShdw>
              </a:effectLst>
            </a:endParaRPr>
          </a:p>
        </p:txBody>
      </p:sp>
      <p:sp>
        <p:nvSpPr>
          <p:cNvPr id="92503" name="Rectangle 343"/>
          <p:cNvSpPr>
            <a:spLocks noChangeArrowheads="1"/>
          </p:cNvSpPr>
          <p:nvPr/>
        </p:nvSpPr>
        <p:spPr bwMode="auto">
          <a:xfrm>
            <a:off x="4114800" y="5110163"/>
            <a:ext cx="4800600"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3333CC"/>
                </a:solidFill>
                <a:effectLst>
                  <a:outerShdw blurRad="38100" dist="38100" dir="2700000" algn="tl">
                    <a:srgbClr val="000000"/>
                  </a:outerShdw>
                </a:effectLst>
              </a:rPr>
              <a:t>aantal protonen + aantal neutronen</a:t>
            </a:r>
            <a:endParaRPr lang="nl-NL" altLang="nl-NL" sz="4000" b="1">
              <a:solidFill>
                <a:srgbClr val="3333CC"/>
              </a:solidFill>
              <a:effectLst>
                <a:outerShdw blurRad="38100" dist="38100" dir="2700000" algn="tl">
                  <a:srgbClr val="000000"/>
                </a:outerShdw>
              </a:effectLst>
            </a:endParaRPr>
          </a:p>
        </p:txBody>
      </p:sp>
      <p:sp>
        <p:nvSpPr>
          <p:cNvPr id="92506" name="Rectangle 346"/>
          <p:cNvSpPr>
            <a:spLocks noGrp="1" noChangeArrowheads="1"/>
          </p:cNvSpPr>
          <p:nvPr>
            <p:ph type="ctrTitle"/>
          </p:nvPr>
        </p:nvSpPr>
        <p:spPr>
          <a:xfrm>
            <a:off x="0" y="0"/>
            <a:ext cx="7772400" cy="914400"/>
          </a:xfrm>
        </p:spPr>
        <p:txBody>
          <a:bodyPr/>
          <a:lstStyle/>
          <a:p>
            <a:pPr algn="l"/>
            <a:r>
              <a:rPr lang="en-US" altLang="nl-NL" sz="4000" b="1">
                <a:solidFill>
                  <a:srgbClr val="FF3300"/>
                </a:solidFill>
                <a:effectLst>
                  <a:outerShdw blurRad="38100" dist="38100" dir="2700000" algn="tl">
                    <a:srgbClr val="000000"/>
                  </a:outerShdw>
                </a:effectLst>
              </a:rPr>
              <a:t>Een atoom:</a:t>
            </a:r>
            <a:endParaRPr lang="nl-NL" altLang="nl-NL" sz="4000" b="1">
              <a:solidFill>
                <a:srgbClr val="FF3300"/>
              </a:solidFill>
              <a:effectLst>
                <a:outerShdw blurRad="38100" dist="38100" dir="2700000" algn="tl">
                  <a:srgbClr val="000000"/>
                </a:outerShdw>
              </a:effectLst>
            </a:endParaRPr>
          </a:p>
        </p:txBody>
      </p:sp>
      <p:sp>
        <p:nvSpPr>
          <p:cNvPr id="92507" name="Text Box 347"/>
          <p:cNvSpPr txBox="1">
            <a:spLocks noChangeArrowheads="1"/>
          </p:cNvSpPr>
          <p:nvPr/>
        </p:nvSpPr>
        <p:spPr bwMode="auto">
          <a:xfrm>
            <a:off x="3429000" y="806450"/>
            <a:ext cx="5176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FF3300"/>
                </a:solidFill>
                <a:effectLst>
                  <a:outerShdw blurRad="38100" dist="38100" dir="2700000" algn="tl">
                    <a:srgbClr val="000000"/>
                  </a:outerShdw>
                </a:effectLst>
              </a:rPr>
              <a:t>Kernstraling: </a:t>
            </a:r>
            <a:r>
              <a:rPr lang="en-US" altLang="nl-NL" sz="3600" b="1">
                <a:solidFill>
                  <a:srgbClr val="FF3300"/>
                </a:solidFill>
                <a:effectLst>
                  <a:outerShdw blurRad="38100" dist="38100" dir="2700000" algn="tl">
                    <a:srgbClr val="000000"/>
                  </a:outerShdw>
                </a:effectLst>
                <a:latin typeface="Symbol" pitchFamily="18" charset="2"/>
              </a:rPr>
              <a:t>a</a:t>
            </a:r>
            <a:r>
              <a:rPr lang="en-US" altLang="nl-NL" sz="3600" b="1">
                <a:solidFill>
                  <a:srgbClr val="FF3300"/>
                </a:solidFill>
                <a:effectLst>
                  <a:outerShdw blurRad="38100" dist="38100" dir="2700000" algn="tl">
                    <a:srgbClr val="000000"/>
                  </a:outerShdw>
                </a:effectLst>
              </a:rPr>
              <a:t>, </a:t>
            </a:r>
            <a:r>
              <a:rPr lang="en-US" altLang="nl-NL" sz="3600" b="1">
                <a:solidFill>
                  <a:srgbClr val="FF3300"/>
                </a:solidFill>
                <a:effectLst>
                  <a:outerShdw blurRad="38100" dist="38100" dir="2700000" algn="tl">
                    <a:srgbClr val="000000"/>
                  </a:outerShdw>
                </a:effectLst>
                <a:latin typeface="Symbol" pitchFamily="18" charset="2"/>
              </a:rPr>
              <a:t>b</a:t>
            </a:r>
            <a:r>
              <a:rPr lang="en-US" altLang="nl-NL" sz="3600" b="1">
                <a:solidFill>
                  <a:srgbClr val="FF3300"/>
                </a:solidFill>
                <a:effectLst>
                  <a:outerShdw blurRad="38100" dist="38100" dir="2700000" algn="tl">
                    <a:srgbClr val="000000"/>
                  </a:outerShdw>
                </a:effectLst>
              </a:rPr>
              <a:t>, </a:t>
            </a:r>
            <a:r>
              <a:rPr lang="en-US" altLang="nl-NL" sz="3600" b="1">
                <a:solidFill>
                  <a:srgbClr val="FF3300"/>
                </a:solidFill>
                <a:effectLst>
                  <a:outerShdw blurRad="38100" dist="38100" dir="2700000" algn="tl">
                    <a:srgbClr val="000000"/>
                  </a:outerShdw>
                </a:effectLst>
                <a:latin typeface="Symbol" pitchFamily="18" charset="2"/>
              </a:rPr>
              <a:t>g</a:t>
            </a:r>
            <a:r>
              <a:rPr lang="en-US" altLang="nl-NL" sz="3600" b="1">
                <a:solidFill>
                  <a:srgbClr val="FF3300"/>
                </a:solidFill>
                <a:effectLst>
                  <a:outerShdw blurRad="38100" dist="38100" dir="2700000" algn="tl">
                    <a:srgbClr val="000000"/>
                  </a:outerShdw>
                </a:effectLst>
              </a:rPr>
              <a:t>, n, p</a:t>
            </a:r>
            <a:endParaRPr lang="nl-NL" altLang="nl-NL" sz="3600" b="1">
              <a:solidFill>
                <a:srgbClr val="FF3300"/>
              </a:solidFill>
              <a:effectLst>
                <a:outerShdw blurRad="38100" dist="38100" dir="2700000" algn="tl">
                  <a:srgbClr val="000000"/>
                </a:outerShdw>
              </a:effectLst>
            </a:endParaRPr>
          </a:p>
        </p:txBody>
      </p:sp>
      <p:sp>
        <p:nvSpPr>
          <p:cNvPr id="92508" name="Text Box 348"/>
          <p:cNvSpPr txBox="1">
            <a:spLocks noChangeArrowheads="1"/>
          </p:cNvSpPr>
          <p:nvPr/>
        </p:nvSpPr>
        <p:spPr bwMode="auto">
          <a:xfrm>
            <a:off x="3429000" y="228600"/>
            <a:ext cx="571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9999FF"/>
                </a:solidFill>
                <a:effectLst>
                  <a:outerShdw blurRad="38100" dist="38100" dir="2700000" algn="tl">
                    <a:srgbClr val="000000"/>
                  </a:outerShdw>
                </a:effectLst>
              </a:rPr>
              <a:t>Herkomst Licht, IR, UV, Rö</a:t>
            </a:r>
            <a:endParaRPr lang="nl-NL" altLang="nl-NL" sz="3600" b="1">
              <a:solidFill>
                <a:srgbClr val="9999FF"/>
              </a:solidFill>
              <a:effectLst>
                <a:outerShdw blurRad="38100" dist="38100" dir="2700000" algn="tl">
                  <a:srgbClr val="000000"/>
                </a:outerShdw>
              </a:effectLst>
            </a:endParaRPr>
          </a:p>
        </p:txBody>
      </p:sp>
      <p:sp>
        <p:nvSpPr>
          <p:cNvPr id="92510" name="Line 350"/>
          <p:cNvSpPr>
            <a:spLocks noChangeShapeType="1"/>
          </p:cNvSpPr>
          <p:nvPr/>
        </p:nvSpPr>
        <p:spPr bwMode="auto">
          <a:xfrm flipV="1">
            <a:off x="1219200" y="609600"/>
            <a:ext cx="2286000" cy="1295400"/>
          </a:xfrm>
          <a:prstGeom prst="line">
            <a:avLst/>
          </a:prstGeom>
          <a:noFill/>
          <a:ln w="38100">
            <a:solidFill>
              <a:srgbClr val="99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2511" name="Freeform 351"/>
          <p:cNvSpPr>
            <a:spLocks/>
          </p:cNvSpPr>
          <p:nvPr/>
        </p:nvSpPr>
        <p:spPr bwMode="auto">
          <a:xfrm>
            <a:off x="1408113" y="1219200"/>
            <a:ext cx="2020887" cy="1044575"/>
          </a:xfrm>
          <a:custGeom>
            <a:avLst/>
            <a:gdLst>
              <a:gd name="T0" fmla="*/ 0 w 1609"/>
              <a:gd name="T1" fmla="*/ 658 h 658"/>
              <a:gd name="T2" fmla="*/ 1609 w 1609"/>
              <a:gd name="T3" fmla="*/ 0 h 658"/>
            </a:gdLst>
            <a:ahLst/>
            <a:cxnLst>
              <a:cxn ang="0">
                <a:pos x="T0" y="T1"/>
              </a:cxn>
              <a:cxn ang="0">
                <a:pos x="T2" y="T3"/>
              </a:cxn>
            </a:cxnLst>
            <a:rect l="0" t="0" r="r" b="b"/>
            <a:pathLst>
              <a:path w="1609" h="658">
                <a:moveTo>
                  <a:pt x="0" y="658"/>
                </a:moveTo>
                <a:lnTo>
                  <a:pt x="1609" y="0"/>
                </a:lnTo>
              </a:path>
            </a:pathLst>
          </a:custGeom>
          <a:noFill/>
          <a:ln w="38100" cmpd="sng">
            <a:solidFill>
              <a:srgbClr val="FF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2171" name="Freeform 11"/>
          <p:cNvSpPr>
            <a:spLocks/>
          </p:cNvSpPr>
          <p:nvPr/>
        </p:nvSpPr>
        <p:spPr bwMode="auto">
          <a:xfrm>
            <a:off x="1416050" y="2209800"/>
            <a:ext cx="1165225" cy="134938"/>
          </a:xfrm>
          <a:custGeom>
            <a:avLst/>
            <a:gdLst>
              <a:gd name="T0" fmla="*/ 0 w 734"/>
              <a:gd name="T1" fmla="*/ 85 h 85"/>
              <a:gd name="T2" fmla="*/ 734 w 734"/>
              <a:gd name="T3" fmla="*/ 0 h 85"/>
            </a:gdLst>
            <a:ahLst/>
            <a:cxnLst>
              <a:cxn ang="0">
                <a:pos x="T0" y="T1"/>
              </a:cxn>
              <a:cxn ang="0">
                <a:pos x="T2" y="T3"/>
              </a:cxn>
            </a:cxnLst>
            <a:rect l="0" t="0" r="r" b="b"/>
            <a:pathLst>
              <a:path w="734" h="85">
                <a:moveTo>
                  <a:pt x="0" y="85"/>
                </a:moveTo>
                <a:lnTo>
                  <a:pt x="734" y="0"/>
                </a:lnTo>
              </a:path>
            </a:pathLst>
          </a:custGeom>
          <a:noFill/>
          <a:ln w="38100" cmpd="sng">
            <a:solidFill>
              <a:srgbClr val="FF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2173" name="Freeform 13"/>
          <p:cNvSpPr>
            <a:spLocks/>
          </p:cNvSpPr>
          <p:nvPr/>
        </p:nvSpPr>
        <p:spPr bwMode="auto">
          <a:xfrm>
            <a:off x="1447800" y="2819400"/>
            <a:ext cx="2438400" cy="98425"/>
          </a:xfrm>
          <a:custGeom>
            <a:avLst/>
            <a:gdLst>
              <a:gd name="T0" fmla="*/ 0 w 896"/>
              <a:gd name="T1" fmla="*/ 0 h 330"/>
              <a:gd name="T2" fmla="*/ 896 w 896"/>
              <a:gd name="T3" fmla="*/ 330 h 330"/>
            </a:gdLst>
            <a:ahLst/>
            <a:cxnLst>
              <a:cxn ang="0">
                <a:pos x="T0" y="T1"/>
              </a:cxn>
              <a:cxn ang="0">
                <a:pos x="T2" y="T3"/>
              </a:cxn>
            </a:cxnLst>
            <a:rect l="0" t="0" r="r" b="b"/>
            <a:pathLst>
              <a:path w="896" h="330">
                <a:moveTo>
                  <a:pt x="0" y="0"/>
                </a:moveTo>
                <a:lnTo>
                  <a:pt x="896" y="330"/>
                </a:lnTo>
              </a:path>
            </a:pathLst>
          </a:custGeom>
          <a:noFill/>
          <a:ln w="38100">
            <a:solidFill>
              <a:srgbClr val="9999FF"/>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92513" name="Rectangle 353"/>
          <p:cNvSpPr>
            <a:spLocks noChangeArrowheads="1"/>
          </p:cNvSpPr>
          <p:nvPr/>
        </p:nvSpPr>
        <p:spPr bwMode="auto">
          <a:xfrm>
            <a:off x="3976688" y="1828800"/>
            <a:ext cx="5181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FF3300"/>
                </a:solidFill>
                <a:effectLst>
                  <a:outerShdw blurRad="38100" dist="38100" dir="2700000" algn="tl">
                    <a:srgbClr val="000000"/>
                  </a:outerShdw>
                </a:effectLst>
              </a:rPr>
              <a:t>protonen en </a:t>
            </a:r>
            <a:r>
              <a:rPr lang="en-US" altLang="nl-NL" sz="4000" b="1">
                <a:solidFill>
                  <a:srgbClr val="FFFFFF"/>
                </a:solidFill>
                <a:effectLst>
                  <a:outerShdw blurRad="38100" dist="38100" dir="2700000" algn="tl">
                    <a:srgbClr val="000000"/>
                  </a:outerShdw>
                </a:effectLst>
              </a:rPr>
              <a:t>neutronen</a:t>
            </a:r>
            <a:endParaRPr lang="nl-NL" altLang="nl-NL" sz="4000" b="1">
              <a:solidFill>
                <a:srgbClr val="FFFFFF"/>
              </a:solidFill>
              <a:effectLst>
                <a:outerShdw blurRad="38100" dist="38100" dir="2700000" algn="tl">
                  <a:srgbClr val="000000"/>
                </a:outerShdw>
              </a:effectLst>
            </a:endParaRPr>
          </a:p>
        </p:txBody>
      </p:sp>
      <p:sp>
        <p:nvSpPr>
          <p:cNvPr id="92515" name="Rectangle 355"/>
          <p:cNvSpPr>
            <a:spLocks noChangeArrowheads="1"/>
          </p:cNvSpPr>
          <p:nvPr/>
        </p:nvSpPr>
        <p:spPr bwMode="auto">
          <a:xfrm>
            <a:off x="0" y="61722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Tabel 25: element, at.nr, massagetal . . .</a:t>
            </a:r>
            <a:endParaRPr lang="nl-NL" altLang="nl-NL" sz="40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100099055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506"/>
                                        </p:tgtEl>
                                        <p:attrNameLst>
                                          <p:attrName>style.visibility</p:attrName>
                                        </p:attrNameLst>
                                      </p:cBhvr>
                                      <p:to>
                                        <p:strVal val="visible"/>
                                      </p:to>
                                    </p:set>
                                    <p:animEffect transition="in" filter="wipe(left)">
                                      <p:cBhvr>
                                        <p:cTn id="7" dur="500"/>
                                        <p:tgtEl>
                                          <p:spTgt spid="9250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2512"/>
                                        </p:tgtEl>
                                        <p:attrNameLst>
                                          <p:attrName>style.visibility</p:attrName>
                                        </p:attrNameLst>
                                      </p:cBhvr>
                                      <p:to>
                                        <p:strVal val="visible"/>
                                      </p:to>
                                    </p:set>
                                    <p:animEffect transition="in" filter="dissolve">
                                      <p:cBhvr>
                                        <p:cTn id="11" dur="500"/>
                                        <p:tgtEl>
                                          <p:spTgt spid="925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2171"/>
                                        </p:tgtEl>
                                        <p:attrNameLst>
                                          <p:attrName>style.visibility</p:attrName>
                                        </p:attrNameLst>
                                      </p:cBhvr>
                                      <p:to>
                                        <p:strVal val="visible"/>
                                      </p:to>
                                    </p:set>
                                    <p:animEffect transition="in" filter="wipe(left)">
                                      <p:cBhvr>
                                        <p:cTn id="16" dur="500"/>
                                        <p:tgtEl>
                                          <p:spTgt spid="921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2163">
                                            <p:txEl>
                                              <p:pRg st="0" end="0"/>
                                            </p:txEl>
                                          </p:spTgt>
                                        </p:tgtEl>
                                        <p:attrNameLst>
                                          <p:attrName>style.visibility</p:attrName>
                                        </p:attrNameLst>
                                      </p:cBhvr>
                                      <p:to>
                                        <p:strVal val="visible"/>
                                      </p:to>
                                    </p:set>
                                    <p:animEffect transition="in" filter="wipe(left)">
                                      <p:cBhvr>
                                        <p:cTn id="21" dur="500"/>
                                        <p:tgtEl>
                                          <p:spTgt spid="9216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2173"/>
                                        </p:tgtEl>
                                        <p:attrNameLst>
                                          <p:attrName>style.visibility</p:attrName>
                                        </p:attrNameLst>
                                      </p:cBhvr>
                                      <p:to>
                                        <p:strVal val="visible"/>
                                      </p:to>
                                    </p:set>
                                    <p:animEffect transition="in" filter="wipe(left)">
                                      <p:cBhvr>
                                        <p:cTn id="26" dur="500"/>
                                        <p:tgtEl>
                                          <p:spTgt spid="9217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2170"/>
                                        </p:tgtEl>
                                        <p:attrNameLst>
                                          <p:attrName>style.visibility</p:attrName>
                                        </p:attrNameLst>
                                      </p:cBhvr>
                                      <p:to>
                                        <p:strVal val="visible"/>
                                      </p:to>
                                    </p:set>
                                    <p:animEffect transition="in" filter="wipe(left)">
                                      <p:cBhvr>
                                        <p:cTn id="31" dur="500"/>
                                        <p:tgtEl>
                                          <p:spTgt spid="921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2498"/>
                                        </p:tgtEl>
                                        <p:attrNameLst>
                                          <p:attrName>style.visibility</p:attrName>
                                        </p:attrNameLst>
                                      </p:cBhvr>
                                      <p:to>
                                        <p:strVal val="visible"/>
                                      </p:to>
                                    </p:set>
                                    <p:animEffect transition="in" filter="wipe(left)">
                                      <p:cBhvr>
                                        <p:cTn id="36" dur="500"/>
                                        <p:tgtEl>
                                          <p:spTgt spid="9249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2499"/>
                                        </p:tgtEl>
                                        <p:attrNameLst>
                                          <p:attrName>style.visibility</p:attrName>
                                        </p:attrNameLst>
                                      </p:cBhvr>
                                      <p:to>
                                        <p:strVal val="visible"/>
                                      </p:to>
                                    </p:set>
                                    <p:animEffect transition="in" filter="wipe(left)">
                                      <p:cBhvr>
                                        <p:cTn id="41" dur="500"/>
                                        <p:tgtEl>
                                          <p:spTgt spid="924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2500"/>
                                        </p:tgtEl>
                                        <p:attrNameLst>
                                          <p:attrName>style.visibility</p:attrName>
                                        </p:attrNameLst>
                                      </p:cBhvr>
                                      <p:to>
                                        <p:strVal val="visible"/>
                                      </p:to>
                                    </p:set>
                                    <p:animEffect transition="in" filter="wipe(left)">
                                      <p:cBhvr>
                                        <p:cTn id="46" dur="500"/>
                                        <p:tgtEl>
                                          <p:spTgt spid="925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2501"/>
                                        </p:tgtEl>
                                        <p:attrNameLst>
                                          <p:attrName>style.visibility</p:attrName>
                                        </p:attrNameLst>
                                      </p:cBhvr>
                                      <p:to>
                                        <p:strVal val="visible"/>
                                      </p:to>
                                    </p:set>
                                    <p:animEffect transition="in" filter="wipe(left)">
                                      <p:cBhvr>
                                        <p:cTn id="51" dur="500"/>
                                        <p:tgtEl>
                                          <p:spTgt spid="9250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2502"/>
                                        </p:tgtEl>
                                        <p:attrNameLst>
                                          <p:attrName>style.visibility</p:attrName>
                                        </p:attrNameLst>
                                      </p:cBhvr>
                                      <p:to>
                                        <p:strVal val="visible"/>
                                      </p:to>
                                    </p:set>
                                    <p:animEffect transition="in" filter="wipe(left)">
                                      <p:cBhvr>
                                        <p:cTn id="56" dur="500"/>
                                        <p:tgtEl>
                                          <p:spTgt spid="925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2503"/>
                                        </p:tgtEl>
                                        <p:attrNameLst>
                                          <p:attrName>style.visibility</p:attrName>
                                        </p:attrNameLst>
                                      </p:cBhvr>
                                      <p:to>
                                        <p:strVal val="visible"/>
                                      </p:to>
                                    </p:set>
                                    <p:animEffect transition="in" filter="wipe(left)">
                                      <p:cBhvr>
                                        <p:cTn id="61" dur="500"/>
                                        <p:tgtEl>
                                          <p:spTgt spid="9250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2515"/>
                                        </p:tgtEl>
                                        <p:attrNameLst>
                                          <p:attrName>style.visibility</p:attrName>
                                        </p:attrNameLst>
                                      </p:cBhvr>
                                      <p:to>
                                        <p:strVal val="visible"/>
                                      </p:to>
                                    </p:set>
                                    <p:animEffect transition="in" filter="wipe(left)">
                                      <p:cBhvr>
                                        <p:cTn id="66" dur="500"/>
                                        <p:tgtEl>
                                          <p:spTgt spid="9251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92510"/>
                                        </p:tgtEl>
                                        <p:attrNameLst>
                                          <p:attrName>style.visibility</p:attrName>
                                        </p:attrNameLst>
                                      </p:cBhvr>
                                      <p:to>
                                        <p:strVal val="visible"/>
                                      </p:to>
                                    </p:set>
                                    <p:animEffect transition="in" filter="wipe(left)">
                                      <p:cBhvr>
                                        <p:cTn id="71" dur="500"/>
                                        <p:tgtEl>
                                          <p:spTgt spid="9251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1" fill="hold" grpId="0" nodeType="clickEffect">
                                  <p:stCondLst>
                                    <p:cond delay="0"/>
                                  </p:stCondLst>
                                  <p:iterate type="lt">
                                    <p:tmPct val="100000"/>
                                  </p:iterate>
                                  <p:childTnLst>
                                    <p:set>
                                      <p:cBhvr>
                                        <p:cTn id="75" dur="1" fill="hold">
                                          <p:stCondLst>
                                            <p:cond delay="0"/>
                                          </p:stCondLst>
                                        </p:cTn>
                                        <p:tgtEl>
                                          <p:spTgt spid="92508"/>
                                        </p:tgtEl>
                                        <p:attrNameLst>
                                          <p:attrName>style.visibility</p:attrName>
                                        </p:attrNameLst>
                                      </p:cBhvr>
                                      <p:to>
                                        <p:strVal val="visible"/>
                                      </p:to>
                                    </p:set>
                                    <p:animEffect transition="in" filter="wipe(up)">
                                      <p:cBhvr>
                                        <p:cTn id="76" dur="75"/>
                                        <p:tgtEl>
                                          <p:spTgt spid="9250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2511"/>
                                        </p:tgtEl>
                                        <p:attrNameLst>
                                          <p:attrName>style.visibility</p:attrName>
                                        </p:attrNameLst>
                                      </p:cBhvr>
                                      <p:to>
                                        <p:strVal val="visible"/>
                                      </p:to>
                                    </p:set>
                                    <p:animEffect transition="in" filter="wipe(left)">
                                      <p:cBhvr>
                                        <p:cTn id="81" dur="500"/>
                                        <p:tgtEl>
                                          <p:spTgt spid="9251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lt">
                                    <p:tmPct val="100000"/>
                                  </p:iterate>
                                  <p:childTnLst>
                                    <p:set>
                                      <p:cBhvr>
                                        <p:cTn id="85" dur="1" fill="hold">
                                          <p:stCondLst>
                                            <p:cond delay="0"/>
                                          </p:stCondLst>
                                        </p:cTn>
                                        <p:tgtEl>
                                          <p:spTgt spid="92507"/>
                                        </p:tgtEl>
                                        <p:attrNameLst>
                                          <p:attrName>style.visibility</p:attrName>
                                        </p:attrNameLst>
                                      </p:cBhvr>
                                      <p:to>
                                        <p:strVal val="visible"/>
                                      </p:to>
                                    </p:set>
                                    <p:animEffect transition="in" filter="wipe(left)">
                                      <p:cBhvr>
                                        <p:cTn id="86" dur="75"/>
                                        <p:tgtEl>
                                          <p:spTgt spid="9250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92513"/>
                                        </p:tgtEl>
                                        <p:attrNameLst>
                                          <p:attrName>style.visibility</p:attrName>
                                        </p:attrNameLst>
                                      </p:cBhvr>
                                      <p:to>
                                        <p:strVal val="visible"/>
                                      </p:to>
                                    </p:set>
                                    <p:animEffect transition="in" filter="wipe(left)">
                                      <p:cBhvr>
                                        <p:cTn id="91" dur="500"/>
                                        <p:tgtEl>
                                          <p:spTgt spid="92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70" grpId="0" autoUpdateAnimBg="0"/>
      <p:bldP spid="92498" grpId="0" autoUpdateAnimBg="0"/>
      <p:bldP spid="92499" grpId="0" autoUpdateAnimBg="0"/>
      <p:bldP spid="92500" grpId="0" autoUpdateAnimBg="0"/>
      <p:bldP spid="92501" grpId="0" autoUpdateAnimBg="0"/>
      <p:bldP spid="92502" grpId="0" autoUpdateAnimBg="0"/>
      <p:bldP spid="92503" grpId="0" autoUpdateAnimBg="0"/>
      <p:bldP spid="92506" grpId="0" autoUpdateAnimBg="0"/>
      <p:bldP spid="92507" grpId="0" autoUpdateAnimBg="0"/>
      <p:bldP spid="92508" grpId="0" autoUpdateAnimBg="0"/>
      <p:bldP spid="92510" grpId="0" animBg="1"/>
      <p:bldP spid="92511" grpId="0" animBg="1"/>
      <p:bldP spid="92171" grpId="0" animBg="1"/>
      <p:bldP spid="92173" grpId="0" animBg="1"/>
      <p:bldP spid="92513" grpId="0" autoUpdateAnimBg="0"/>
      <p:bldP spid="9251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0" y="762000"/>
            <a:ext cx="601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4400" b="1">
                <a:solidFill>
                  <a:srgbClr val="3333CC"/>
                </a:solidFill>
                <a:effectLst>
                  <a:outerShdw blurRad="38100" dist="38100" dir="2700000" algn="tl">
                    <a:srgbClr val="000000"/>
                  </a:outerShdw>
                </a:effectLst>
              </a:rPr>
              <a:t> </a:t>
            </a:r>
            <a:r>
              <a:rPr lang="en-US" altLang="nl-NL" sz="4000" b="1" u="sng">
                <a:solidFill>
                  <a:srgbClr val="3333CC"/>
                </a:solidFill>
                <a:effectLst>
                  <a:outerShdw blurRad="38100" dist="38100" dir="2700000" algn="tl">
                    <a:srgbClr val="000000"/>
                  </a:outerShdw>
                </a:effectLst>
              </a:rPr>
              <a:t>Geabsorbeerde</a:t>
            </a:r>
            <a:r>
              <a:rPr lang="en-US" altLang="nl-NL" sz="4400" b="1" u="sng">
                <a:solidFill>
                  <a:srgbClr val="3333CC"/>
                </a:solidFill>
                <a:effectLst>
                  <a:outerShdw blurRad="38100" dist="38100" dir="2700000" algn="tl">
                    <a:srgbClr val="000000"/>
                  </a:outerShdw>
                </a:effectLst>
              </a:rPr>
              <a:t> dosis</a:t>
            </a:r>
            <a:r>
              <a:rPr lang="en-US" altLang="nl-NL" sz="4400" b="1">
                <a:solidFill>
                  <a:srgbClr val="3333CC"/>
                </a:solidFill>
                <a:effectLst>
                  <a:outerShdw blurRad="38100" dist="38100" dir="2700000" algn="tl">
                    <a:srgbClr val="000000"/>
                  </a:outerShdw>
                </a:effectLst>
              </a:rPr>
              <a:t> =</a:t>
            </a:r>
            <a:endParaRPr lang="nl-NL" altLang="nl-NL" sz="4400" b="1">
              <a:solidFill>
                <a:srgbClr val="3333CC"/>
              </a:solidFill>
              <a:effectLst>
                <a:outerShdw blurRad="38100" dist="38100" dir="2700000" algn="tl">
                  <a:srgbClr val="000000"/>
                </a:outerShdw>
              </a:effectLst>
            </a:endParaRPr>
          </a:p>
        </p:txBody>
      </p:sp>
      <p:sp>
        <p:nvSpPr>
          <p:cNvPr id="113667" name="Rectangle 3"/>
          <p:cNvSpPr>
            <a:spLocks noChangeArrowheads="1"/>
          </p:cNvSpPr>
          <p:nvPr/>
        </p:nvSpPr>
        <p:spPr bwMode="auto">
          <a:xfrm>
            <a:off x="0" y="2362200"/>
            <a:ext cx="358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4000" b="1">
                <a:solidFill>
                  <a:srgbClr val="3333CC"/>
                </a:solidFill>
                <a:effectLst>
                  <a:outerShdw blurRad="38100" dist="38100" dir="2700000" algn="tl">
                    <a:srgbClr val="000000"/>
                  </a:outerShdw>
                </a:effectLst>
              </a:rPr>
              <a:t> Eenheid   =</a:t>
            </a:r>
            <a:endParaRPr lang="nl-NL" altLang="nl-NL" sz="4000" b="1">
              <a:solidFill>
                <a:srgbClr val="FF3300"/>
              </a:solidFill>
              <a:effectLst>
                <a:outerShdw blurRad="38100" dist="38100" dir="2700000" algn="tl">
                  <a:srgbClr val="000000"/>
                </a:outerShdw>
              </a:effectLst>
            </a:endParaRPr>
          </a:p>
        </p:txBody>
      </p:sp>
      <p:sp>
        <p:nvSpPr>
          <p:cNvPr id="113668" name="Rectangle 4"/>
          <p:cNvSpPr>
            <a:spLocks noChangeArrowheads="1"/>
          </p:cNvSpPr>
          <p:nvPr/>
        </p:nvSpPr>
        <p:spPr bwMode="auto">
          <a:xfrm>
            <a:off x="0" y="3962400"/>
            <a:ext cx="510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000" b="1">
                <a:solidFill>
                  <a:srgbClr val="3333CC"/>
                </a:solidFill>
                <a:effectLst>
                  <a:outerShdw blurRad="38100" dist="38100" dir="2700000" algn="tl">
                    <a:srgbClr val="000000"/>
                  </a:outerShdw>
                </a:effectLst>
              </a:rPr>
              <a:t> </a:t>
            </a:r>
            <a:r>
              <a:rPr lang="en-US" altLang="nl-NL" sz="4000" b="1" u="sng">
                <a:solidFill>
                  <a:srgbClr val="3333CC"/>
                </a:solidFill>
                <a:effectLst>
                  <a:outerShdw blurRad="38100" dist="38100" dir="2700000" algn="tl">
                    <a:srgbClr val="000000"/>
                  </a:outerShdw>
                </a:effectLst>
              </a:rPr>
              <a:t>Dosis-equivalent</a:t>
            </a:r>
            <a:r>
              <a:rPr lang="en-US" altLang="nl-NL" sz="4000" b="1">
                <a:solidFill>
                  <a:srgbClr val="3333CC"/>
                </a:solidFill>
                <a:effectLst>
                  <a:outerShdw blurRad="38100" dist="38100" dir="2700000" algn="tl">
                    <a:srgbClr val="000000"/>
                  </a:outerShdw>
                </a:effectLst>
              </a:rPr>
              <a:t> =</a:t>
            </a:r>
            <a:endParaRPr lang="nl-NL" altLang="nl-NL" sz="4000" b="1" baseline="30000">
              <a:solidFill>
                <a:srgbClr val="FF3300"/>
              </a:solidFill>
              <a:effectLst>
                <a:outerShdw blurRad="38100" dist="38100" dir="2700000" algn="tl">
                  <a:srgbClr val="000000"/>
                </a:outerShdw>
              </a:effectLst>
            </a:endParaRPr>
          </a:p>
        </p:txBody>
      </p:sp>
      <p:sp>
        <p:nvSpPr>
          <p:cNvPr id="113669" name="Rectangle 5"/>
          <p:cNvSpPr>
            <a:spLocks noGrp="1" noChangeArrowheads="1"/>
          </p:cNvSpPr>
          <p:nvPr>
            <p:ph type="title"/>
          </p:nvPr>
        </p:nvSpPr>
        <p:spPr>
          <a:xfrm>
            <a:off x="76200" y="0"/>
            <a:ext cx="9067800" cy="762000"/>
          </a:xfrm>
        </p:spPr>
        <p:txBody>
          <a:bodyPr/>
          <a:lstStyle/>
          <a:p>
            <a:pPr algn="l"/>
            <a:r>
              <a:rPr lang="en-US" altLang="nl-NL" sz="4000" b="1">
                <a:solidFill>
                  <a:srgbClr val="FF3300"/>
                </a:solidFill>
                <a:effectLst>
                  <a:outerShdw blurRad="38100" dist="38100" dir="2700000" algn="tl">
                    <a:srgbClr val="000000"/>
                  </a:outerShdw>
                </a:effectLst>
              </a:rPr>
              <a:t>Dosis en dosis-equivalent:</a:t>
            </a:r>
            <a:endParaRPr lang="nl-NL" altLang="nl-NL" sz="4000" b="1">
              <a:solidFill>
                <a:srgbClr val="FF3300"/>
              </a:solidFill>
              <a:effectLst>
                <a:outerShdw blurRad="38100" dist="38100" dir="2700000" algn="tl">
                  <a:srgbClr val="000000"/>
                </a:outerShdw>
              </a:effectLst>
            </a:endParaRPr>
          </a:p>
        </p:txBody>
      </p:sp>
      <p:sp>
        <p:nvSpPr>
          <p:cNvPr id="113670" name="Rectangle 6"/>
          <p:cNvSpPr>
            <a:spLocks noChangeArrowheads="1"/>
          </p:cNvSpPr>
          <p:nvPr/>
        </p:nvSpPr>
        <p:spPr bwMode="auto">
          <a:xfrm>
            <a:off x="3662363" y="2362200"/>
            <a:ext cx="19764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000" b="1">
                <a:solidFill>
                  <a:srgbClr val="FF3300"/>
                </a:solidFill>
                <a:effectLst>
                  <a:outerShdw blurRad="38100" dist="38100" dir="2700000" algn="tl">
                    <a:srgbClr val="000000"/>
                  </a:outerShdw>
                </a:effectLst>
              </a:rPr>
              <a:t>J/kg =</a:t>
            </a:r>
            <a:endParaRPr lang="nl-NL" altLang="nl-NL" sz="4000" b="1">
              <a:solidFill>
                <a:srgbClr val="FF3300"/>
              </a:solidFill>
              <a:effectLst>
                <a:outerShdw blurRad="38100" dist="38100" dir="2700000" algn="tl">
                  <a:srgbClr val="000000"/>
                </a:outerShdw>
              </a:effectLst>
            </a:endParaRPr>
          </a:p>
        </p:txBody>
      </p:sp>
      <p:sp>
        <p:nvSpPr>
          <p:cNvPr id="113671" name="Rectangle 7"/>
          <p:cNvSpPr>
            <a:spLocks noChangeArrowheads="1"/>
          </p:cNvSpPr>
          <p:nvPr/>
        </p:nvSpPr>
        <p:spPr bwMode="auto">
          <a:xfrm>
            <a:off x="381000" y="1600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000" b="1">
                <a:solidFill>
                  <a:srgbClr val="FF3300"/>
                </a:solidFill>
                <a:effectLst>
                  <a:outerShdw blurRad="38100" dist="38100" dir="2700000" algn="tl">
                    <a:srgbClr val="000000"/>
                  </a:outerShdw>
                </a:effectLst>
              </a:rPr>
              <a:t>geabsorbeerde</a:t>
            </a:r>
            <a:r>
              <a:rPr lang="en-US" altLang="nl-NL" sz="4200" b="1">
                <a:solidFill>
                  <a:srgbClr val="FF3300"/>
                </a:solidFill>
                <a:effectLst>
                  <a:outerShdw blurRad="38100" dist="38100" dir="2700000" algn="tl">
                    <a:srgbClr val="000000"/>
                  </a:outerShdw>
                </a:effectLst>
              </a:rPr>
              <a:t> energie/massa orgaan</a:t>
            </a:r>
            <a:endParaRPr lang="nl-NL" altLang="nl-NL" sz="4200" b="1">
              <a:solidFill>
                <a:srgbClr val="FF3300"/>
              </a:solidFill>
              <a:effectLst>
                <a:outerShdw blurRad="38100" dist="38100" dir="2700000" algn="tl">
                  <a:srgbClr val="000000"/>
                </a:outerShdw>
              </a:effectLst>
            </a:endParaRPr>
          </a:p>
        </p:txBody>
      </p:sp>
      <p:sp>
        <p:nvSpPr>
          <p:cNvPr id="113672" name="Rectangle 8"/>
          <p:cNvSpPr>
            <a:spLocks noChangeArrowheads="1"/>
          </p:cNvSpPr>
          <p:nvPr/>
        </p:nvSpPr>
        <p:spPr bwMode="auto">
          <a:xfrm>
            <a:off x="0" y="5791200"/>
            <a:ext cx="327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000" b="1">
                <a:solidFill>
                  <a:srgbClr val="3333CC"/>
                </a:solidFill>
                <a:effectLst>
                  <a:outerShdw blurRad="38100" dist="38100" dir="2700000" algn="tl">
                    <a:srgbClr val="000000"/>
                  </a:outerShdw>
                </a:effectLst>
              </a:rPr>
              <a:t> Eenheid  =</a:t>
            </a:r>
            <a:endParaRPr lang="nl-NL" altLang="nl-NL" sz="4000" b="1" baseline="30000">
              <a:solidFill>
                <a:srgbClr val="FF3300"/>
              </a:solidFill>
              <a:effectLst>
                <a:outerShdw blurRad="38100" dist="38100" dir="2700000" algn="tl">
                  <a:srgbClr val="000000"/>
                </a:outerShdw>
              </a:effectLst>
            </a:endParaRPr>
          </a:p>
        </p:txBody>
      </p:sp>
      <p:sp>
        <p:nvSpPr>
          <p:cNvPr id="113673" name="Rectangle 9"/>
          <p:cNvSpPr>
            <a:spLocks noChangeArrowheads="1"/>
          </p:cNvSpPr>
          <p:nvPr/>
        </p:nvSpPr>
        <p:spPr bwMode="auto">
          <a:xfrm>
            <a:off x="5414963" y="2362200"/>
            <a:ext cx="27384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000" b="1">
                <a:solidFill>
                  <a:srgbClr val="FF3300"/>
                </a:solidFill>
                <a:effectLst>
                  <a:outerShdw blurRad="38100" dist="38100" dir="2700000" algn="tl">
                    <a:srgbClr val="000000"/>
                  </a:outerShdw>
                </a:effectLst>
              </a:rPr>
              <a:t>Gray (Gy)</a:t>
            </a:r>
            <a:endParaRPr lang="nl-NL" altLang="nl-NL" sz="4000" b="1">
              <a:solidFill>
                <a:srgbClr val="FF3300"/>
              </a:solidFill>
              <a:effectLst>
                <a:outerShdw blurRad="38100" dist="38100" dir="2700000" algn="tl">
                  <a:srgbClr val="000000"/>
                </a:outerShdw>
              </a:effectLst>
            </a:endParaRPr>
          </a:p>
        </p:txBody>
      </p:sp>
      <p:sp>
        <p:nvSpPr>
          <p:cNvPr id="113674" name="Rectangle 10"/>
          <p:cNvSpPr>
            <a:spLocks noChangeArrowheads="1"/>
          </p:cNvSpPr>
          <p:nvPr/>
        </p:nvSpPr>
        <p:spPr bwMode="auto">
          <a:xfrm>
            <a:off x="0" y="46482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4000" b="1">
                <a:solidFill>
                  <a:srgbClr val="FF3300"/>
                </a:solidFill>
                <a:effectLst>
                  <a:outerShdw blurRad="38100" dist="38100" dir="2700000" algn="tl">
                    <a:srgbClr val="000000"/>
                  </a:outerShdw>
                </a:effectLst>
              </a:rPr>
              <a:t>  kwaliteitsfactor x dosis</a:t>
            </a:r>
            <a:endParaRPr lang="nl-NL" altLang="nl-NL" sz="4000" b="1" baseline="30000">
              <a:solidFill>
                <a:srgbClr val="FF3300"/>
              </a:solidFill>
              <a:effectLst>
                <a:outerShdw blurRad="38100" dist="38100" dir="2700000" algn="tl">
                  <a:srgbClr val="000000"/>
                </a:outerShdw>
              </a:effectLst>
            </a:endParaRPr>
          </a:p>
        </p:txBody>
      </p:sp>
      <p:sp>
        <p:nvSpPr>
          <p:cNvPr id="113675" name="Rectangle 11"/>
          <p:cNvSpPr>
            <a:spLocks noChangeArrowheads="1"/>
          </p:cNvSpPr>
          <p:nvPr/>
        </p:nvSpPr>
        <p:spPr bwMode="auto">
          <a:xfrm>
            <a:off x="3124200" y="5795963"/>
            <a:ext cx="3276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4000" b="1">
                <a:solidFill>
                  <a:srgbClr val="FF3300"/>
                </a:solidFill>
                <a:effectLst>
                  <a:outerShdw blurRad="38100" dist="38100" dir="2700000" algn="tl">
                    <a:srgbClr val="000000"/>
                  </a:outerShdw>
                </a:effectLst>
              </a:rPr>
              <a:t>Sievert (Sv)</a:t>
            </a:r>
            <a:endParaRPr lang="nl-NL" altLang="nl-NL" sz="4000" b="1" baseline="3000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368774748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wipe(left)">
                                      <p:cBhvr>
                                        <p:cTn id="7" dur="500"/>
                                        <p:tgtEl>
                                          <p:spTgt spid="113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6"/>
                                        </p:tgtEl>
                                        <p:attrNameLst>
                                          <p:attrName>style.visibility</p:attrName>
                                        </p:attrNameLst>
                                      </p:cBhvr>
                                      <p:to>
                                        <p:strVal val="visible"/>
                                      </p:to>
                                    </p:set>
                                    <p:animEffect transition="in" filter="wipe(left)">
                                      <p:cBhvr>
                                        <p:cTn id="12" dur="500"/>
                                        <p:tgtEl>
                                          <p:spTgt spid="113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671"/>
                                        </p:tgtEl>
                                        <p:attrNameLst>
                                          <p:attrName>style.visibility</p:attrName>
                                        </p:attrNameLst>
                                      </p:cBhvr>
                                      <p:to>
                                        <p:strVal val="visible"/>
                                      </p:to>
                                    </p:set>
                                    <p:animEffect transition="in" filter="wipe(left)">
                                      <p:cBhvr>
                                        <p:cTn id="17" dur="500"/>
                                        <p:tgtEl>
                                          <p:spTgt spid="1136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667"/>
                                        </p:tgtEl>
                                        <p:attrNameLst>
                                          <p:attrName>style.visibility</p:attrName>
                                        </p:attrNameLst>
                                      </p:cBhvr>
                                      <p:to>
                                        <p:strVal val="visible"/>
                                      </p:to>
                                    </p:set>
                                    <p:animEffect transition="in" filter="wipe(left)">
                                      <p:cBhvr>
                                        <p:cTn id="22" dur="500"/>
                                        <p:tgtEl>
                                          <p:spTgt spid="1136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670"/>
                                        </p:tgtEl>
                                        <p:attrNameLst>
                                          <p:attrName>style.visibility</p:attrName>
                                        </p:attrNameLst>
                                      </p:cBhvr>
                                      <p:to>
                                        <p:strVal val="visible"/>
                                      </p:to>
                                    </p:set>
                                    <p:animEffect transition="in" filter="wipe(left)">
                                      <p:cBhvr>
                                        <p:cTn id="27" dur="500"/>
                                        <p:tgtEl>
                                          <p:spTgt spid="1136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673"/>
                                        </p:tgtEl>
                                        <p:attrNameLst>
                                          <p:attrName>style.visibility</p:attrName>
                                        </p:attrNameLst>
                                      </p:cBhvr>
                                      <p:to>
                                        <p:strVal val="visible"/>
                                      </p:to>
                                    </p:set>
                                    <p:animEffect transition="in" filter="wipe(left)">
                                      <p:cBhvr>
                                        <p:cTn id="32" dur="500"/>
                                        <p:tgtEl>
                                          <p:spTgt spid="1136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3668"/>
                                        </p:tgtEl>
                                        <p:attrNameLst>
                                          <p:attrName>style.visibility</p:attrName>
                                        </p:attrNameLst>
                                      </p:cBhvr>
                                      <p:to>
                                        <p:strVal val="visible"/>
                                      </p:to>
                                    </p:set>
                                    <p:animEffect transition="in" filter="wipe(left)">
                                      <p:cBhvr>
                                        <p:cTn id="37" dur="500"/>
                                        <p:tgtEl>
                                          <p:spTgt spid="11366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674"/>
                                        </p:tgtEl>
                                        <p:attrNameLst>
                                          <p:attrName>style.visibility</p:attrName>
                                        </p:attrNameLst>
                                      </p:cBhvr>
                                      <p:to>
                                        <p:strVal val="visible"/>
                                      </p:to>
                                    </p:set>
                                    <p:animEffect transition="in" filter="wipe(left)">
                                      <p:cBhvr>
                                        <p:cTn id="42" dur="500"/>
                                        <p:tgtEl>
                                          <p:spTgt spid="1136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672"/>
                                        </p:tgtEl>
                                        <p:attrNameLst>
                                          <p:attrName>style.visibility</p:attrName>
                                        </p:attrNameLst>
                                      </p:cBhvr>
                                      <p:to>
                                        <p:strVal val="visible"/>
                                      </p:to>
                                    </p:set>
                                    <p:animEffect transition="in" filter="wipe(left)">
                                      <p:cBhvr>
                                        <p:cTn id="47" dur="500"/>
                                        <p:tgtEl>
                                          <p:spTgt spid="11367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675"/>
                                        </p:tgtEl>
                                        <p:attrNameLst>
                                          <p:attrName>style.visibility</p:attrName>
                                        </p:attrNameLst>
                                      </p:cBhvr>
                                      <p:to>
                                        <p:strVal val="visible"/>
                                      </p:to>
                                    </p:set>
                                    <p:animEffect transition="in" filter="wipe(left)">
                                      <p:cBhvr>
                                        <p:cTn id="52" dur="5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autoUpdateAnimBg="0"/>
      <p:bldP spid="113668" grpId="0" autoUpdateAnimBg="0"/>
      <p:bldP spid="113669" grpId="0" autoUpdateAnimBg="0"/>
      <p:bldP spid="113670" grpId="0" autoUpdateAnimBg="0"/>
      <p:bldP spid="113671" grpId="0" autoUpdateAnimBg="0"/>
      <p:bldP spid="113672" grpId="0" autoUpdateAnimBg="0"/>
      <p:bldP spid="113673" grpId="0" autoUpdateAnimBg="0"/>
      <p:bldP spid="113674" grpId="0" autoUpdateAnimBg="0"/>
      <p:bldP spid="11367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577850"/>
            <a:ext cx="9144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3600">
                <a:solidFill>
                  <a:srgbClr val="3333CC"/>
                </a:solidFill>
                <a:effectLst>
                  <a:outerShdw blurRad="38100" dist="38100" dir="2700000" algn="tl">
                    <a:srgbClr val="000000"/>
                  </a:outerShdw>
                </a:effectLst>
              </a:rPr>
              <a:t> Je huid is besmet met radioactief materiaal (2,0.10</a:t>
            </a:r>
            <a:r>
              <a:rPr lang="en-US" altLang="nl-NL" sz="3600" baseline="30000">
                <a:solidFill>
                  <a:srgbClr val="3333CC"/>
                </a:solidFill>
                <a:effectLst>
                  <a:outerShdw blurRad="38100" dist="38100" dir="2700000" algn="tl">
                    <a:srgbClr val="000000"/>
                  </a:outerShdw>
                </a:effectLst>
              </a:rPr>
              <a:t>2</a:t>
            </a:r>
            <a:r>
              <a:rPr lang="en-US" altLang="nl-NL" sz="3600">
                <a:solidFill>
                  <a:srgbClr val="3333CC"/>
                </a:solidFill>
                <a:effectLst>
                  <a:outerShdw blurRad="38100" dist="38100" dir="2700000" algn="tl">
                    <a:srgbClr val="000000"/>
                  </a:outerShdw>
                </a:effectLst>
              </a:rPr>
              <a:t> Bq). Daardoor wordt 0,4 g huid 1,0 uur bestraald met </a:t>
            </a:r>
            <a:r>
              <a:rPr lang="en-US" altLang="nl-NL" sz="3600">
                <a:solidFill>
                  <a:srgbClr val="3333CC"/>
                </a:solidFill>
                <a:effectLst>
                  <a:outerShdw blurRad="38100" dist="38100" dir="2700000" algn="tl">
                    <a:srgbClr val="000000"/>
                  </a:outerShdw>
                </a:effectLst>
                <a:latin typeface="Symbol" pitchFamily="18" charset="2"/>
              </a:rPr>
              <a:t>a</a:t>
            </a:r>
            <a:r>
              <a:rPr lang="en-US" altLang="nl-NL" sz="3600">
                <a:solidFill>
                  <a:srgbClr val="3333CC"/>
                </a:solidFill>
                <a:effectLst>
                  <a:outerShdw blurRad="38100" dist="38100" dir="2700000" algn="tl">
                    <a:srgbClr val="000000"/>
                  </a:outerShdw>
                </a:effectLst>
              </a:rPr>
              <a:t>-straling (1,1.10</a:t>
            </a:r>
            <a:r>
              <a:rPr lang="en-US" altLang="nl-NL" sz="3600" baseline="30000">
                <a:solidFill>
                  <a:srgbClr val="3333CC"/>
                </a:solidFill>
                <a:effectLst>
                  <a:outerShdw blurRad="38100" dist="38100" dir="2700000" algn="tl">
                    <a:srgbClr val="000000"/>
                  </a:outerShdw>
                </a:effectLst>
              </a:rPr>
              <a:t>-12</a:t>
            </a:r>
            <a:r>
              <a:rPr lang="en-US" altLang="nl-NL" sz="3600">
                <a:solidFill>
                  <a:srgbClr val="3333CC"/>
                </a:solidFill>
                <a:effectLst>
                  <a:outerShdw blurRad="38100" dist="38100" dir="2700000" algn="tl">
                    <a:srgbClr val="000000"/>
                  </a:outerShdw>
                </a:effectLst>
              </a:rPr>
              <a:t> J/deeltje). De  kwaliteits-factor is 20.</a:t>
            </a:r>
          </a:p>
          <a:p>
            <a:pPr fontAlgn="base">
              <a:spcBef>
                <a:spcPct val="0"/>
              </a:spcBef>
              <a:spcAft>
                <a:spcPct val="0"/>
              </a:spcAft>
              <a:buFontTx/>
              <a:buChar char="•"/>
            </a:pPr>
            <a:endParaRPr lang="nl-NL" altLang="nl-NL" sz="3600" b="1">
              <a:solidFill>
                <a:srgbClr val="3333CC"/>
              </a:solidFill>
              <a:effectLst>
                <a:outerShdw blurRad="38100" dist="38100" dir="2700000" algn="tl">
                  <a:srgbClr val="000000"/>
                </a:outerShdw>
              </a:effectLst>
            </a:endParaRPr>
          </a:p>
        </p:txBody>
      </p:sp>
      <p:sp>
        <p:nvSpPr>
          <p:cNvPr id="114691" name="Rectangle 3"/>
          <p:cNvSpPr>
            <a:spLocks noChangeArrowheads="1"/>
          </p:cNvSpPr>
          <p:nvPr/>
        </p:nvSpPr>
        <p:spPr bwMode="auto">
          <a:xfrm>
            <a:off x="0" y="4143375"/>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3600">
                <a:solidFill>
                  <a:srgbClr val="3333CC"/>
                </a:solidFill>
                <a:effectLst>
                  <a:outerShdw blurRad="38100" dist="38100" dir="2700000" algn="tl">
                    <a:srgbClr val="000000"/>
                  </a:outerShdw>
                </a:effectLst>
              </a:rPr>
              <a:t> Dosis =</a:t>
            </a:r>
            <a:endParaRPr lang="nl-NL" altLang="nl-NL" sz="3600">
              <a:solidFill>
                <a:srgbClr val="FF3300"/>
              </a:solidFill>
              <a:effectLst>
                <a:outerShdw blurRad="38100" dist="38100" dir="2700000" algn="tl">
                  <a:srgbClr val="000000"/>
                </a:outerShdw>
              </a:effectLst>
            </a:endParaRPr>
          </a:p>
        </p:txBody>
      </p:sp>
      <p:sp>
        <p:nvSpPr>
          <p:cNvPr id="114692" name="Rectangle 4"/>
          <p:cNvSpPr>
            <a:spLocks noChangeArrowheads="1"/>
          </p:cNvSpPr>
          <p:nvPr/>
        </p:nvSpPr>
        <p:spPr bwMode="auto">
          <a:xfrm>
            <a:off x="4233863" y="4816475"/>
            <a:ext cx="40624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3600">
                <a:solidFill>
                  <a:srgbClr val="FF3300"/>
                </a:solidFill>
                <a:effectLst>
                  <a:outerShdw blurRad="38100" dist="38100" dir="2700000" algn="tl">
                    <a:srgbClr val="000000"/>
                  </a:outerShdw>
                </a:effectLst>
              </a:rPr>
              <a:t>1,98.10</a:t>
            </a:r>
            <a:r>
              <a:rPr lang="en-US" altLang="nl-NL" sz="3600" baseline="30000">
                <a:solidFill>
                  <a:srgbClr val="FF3300"/>
                </a:solidFill>
                <a:effectLst>
                  <a:outerShdw blurRad="38100" dist="38100" dir="2700000" algn="tl">
                    <a:srgbClr val="000000"/>
                  </a:outerShdw>
                </a:effectLst>
              </a:rPr>
              <a:t>-3</a:t>
            </a:r>
            <a:r>
              <a:rPr lang="en-US" altLang="nl-NL" sz="3600">
                <a:solidFill>
                  <a:srgbClr val="FF3300"/>
                </a:solidFill>
                <a:effectLst>
                  <a:outerShdw blurRad="38100" dist="38100" dir="2700000" algn="tl">
                    <a:srgbClr val="000000"/>
                  </a:outerShdw>
                </a:effectLst>
              </a:rPr>
              <a:t> J/kg (Gy)</a:t>
            </a:r>
            <a:endParaRPr lang="nl-NL" altLang="nl-NL" sz="3600" baseline="30000">
              <a:solidFill>
                <a:srgbClr val="FF3300"/>
              </a:solidFill>
              <a:effectLst>
                <a:outerShdw blurRad="38100" dist="38100" dir="2700000" algn="tl">
                  <a:srgbClr val="000000"/>
                </a:outerShdw>
              </a:effectLst>
            </a:endParaRPr>
          </a:p>
        </p:txBody>
      </p:sp>
      <p:sp>
        <p:nvSpPr>
          <p:cNvPr id="114693" name="Rectangle 5"/>
          <p:cNvSpPr>
            <a:spLocks noGrp="1" noChangeArrowheads="1"/>
          </p:cNvSpPr>
          <p:nvPr>
            <p:ph type="title"/>
          </p:nvPr>
        </p:nvSpPr>
        <p:spPr>
          <a:xfrm>
            <a:off x="76200" y="0"/>
            <a:ext cx="3048000" cy="692150"/>
          </a:xfrm>
        </p:spPr>
        <p:txBody>
          <a:bodyPr/>
          <a:lstStyle/>
          <a:p>
            <a:pPr algn="l"/>
            <a:r>
              <a:rPr lang="en-US" altLang="nl-NL" sz="3600" b="1">
                <a:solidFill>
                  <a:srgbClr val="FF3300"/>
                </a:solidFill>
                <a:effectLst>
                  <a:outerShdw blurRad="38100" dist="38100" dir="2700000" algn="tl">
                    <a:srgbClr val="000000"/>
                  </a:outerShdw>
                </a:effectLst>
              </a:rPr>
              <a:t>Voorbeeld:</a:t>
            </a:r>
            <a:endParaRPr lang="nl-NL" altLang="nl-NL" sz="3600" b="1">
              <a:solidFill>
                <a:srgbClr val="FF3300"/>
              </a:solidFill>
              <a:effectLst>
                <a:outerShdw blurRad="38100" dist="38100" dir="2700000" algn="tl">
                  <a:srgbClr val="000000"/>
                </a:outerShdw>
              </a:effectLst>
            </a:endParaRPr>
          </a:p>
        </p:txBody>
      </p:sp>
      <p:sp>
        <p:nvSpPr>
          <p:cNvPr id="114694" name="Rectangle 6"/>
          <p:cNvSpPr>
            <a:spLocks noChangeArrowheads="1"/>
          </p:cNvSpPr>
          <p:nvPr/>
        </p:nvSpPr>
        <p:spPr bwMode="auto">
          <a:xfrm>
            <a:off x="1955800" y="4143375"/>
            <a:ext cx="14636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a:solidFill>
                  <a:srgbClr val="FF3300"/>
                </a:solidFill>
                <a:effectLst>
                  <a:outerShdw blurRad="38100" dist="38100" dir="2700000" algn="tl">
                    <a:srgbClr val="000000"/>
                  </a:outerShdw>
                </a:effectLst>
              </a:rPr>
              <a:t>E/m =</a:t>
            </a:r>
            <a:endParaRPr lang="nl-NL" altLang="nl-NL" sz="3600">
              <a:solidFill>
                <a:srgbClr val="FF3300"/>
              </a:solidFill>
              <a:effectLst>
                <a:outerShdw blurRad="38100" dist="38100" dir="2700000" algn="tl">
                  <a:srgbClr val="000000"/>
                </a:outerShdw>
              </a:effectLst>
            </a:endParaRPr>
          </a:p>
        </p:txBody>
      </p:sp>
      <p:sp>
        <p:nvSpPr>
          <p:cNvPr id="114695" name="Rectangle 7"/>
          <p:cNvSpPr>
            <a:spLocks noChangeArrowheads="1"/>
          </p:cNvSpPr>
          <p:nvPr/>
        </p:nvSpPr>
        <p:spPr bwMode="auto">
          <a:xfrm>
            <a:off x="0" y="2816225"/>
            <a:ext cx="8610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a:solidFill>
                  <a:srgbClr val="3333CC"/>
                </a:solidFill>
                <a:effectLst>
                  <a:outerShdw blurRad="38100" dist="38100" dir="2700000" algn="tl">
                    <a:srgbClr val="000000"/>
                  </a:outerShdw>
                </a:effectLst>
              </a:rPr>
              <a:t>Bereken het dosisequivalent.</a:t>
            </a:r>
            <a:endParaRPr lang="nl-NL" altLang="nl-NL" sz="3600">
              <a:solidFill>
                <a:srgbClr val="3333CC"/>
              </a:solidFill>
              <a:effectLst>
                <a:outerShdw blurRad="38100" dist="38100" dir="2700000" algn="tl">
                  <a:srgbClr val="000000"/>
                </a:outerShdw>
              </a:effectLst>
            </a:endParaRPr>
          </a:p>
        </p:txBody>
      </p:sp>
      <p:sp>
        <p:nvSpPr>
          <p:cNvPr id="114696" name="Rectangle 8"/>
          <p:cNvSpPr>
            <a:spLocks noChangeArrowheads="1"/>
          </p:cNvSpPr>
          <p:nvPr/>
        </p:nvSpPr>
        <p:spPr bwMode="auto">
          <a:xfrm>
            <a:off x="0" y="5591175"/>
            <a:ext cx="487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3600">
                <a:solidFill>
                  <a:srgbClr val="3333CC"/>
                </a:solidFill>
                <a:effectLst>
                  <a:outerShdw blurRad="38100" dist="38100" dir="2700000" algn="tl">
                    <a:srgbClr val="000000"/>
                  </a:outerShdw>
                </a:effectLst>
              </a:rPr>
              <a:t> Dosisequivalent =</a:t>
            </a:r>
            <a:endParaRPr lang="nl-NL" altLang="nl-NL" sz="3600" baseline="30000">
              <a:solidFill>
                <a:srgbClr val="FF3300"/>
              </a:solidFill>
              <a:effectLst>
                <a:outerShdw blurRad="38100" dist="38100" dir="2700000" algn="tl">
                  <a:srgbClr val="000000"/>
                </a:outerShdw>
              </a:effectLst>
            </a:endParaRPr>
          </a:p>
        </p:txBody>
      </p:sp>
      <p:sp>
        <p:nvSpPr>
          <p:cNvPr id="114697" name="Rectangle 9"/>
          <p:cNvSpPr>
            <a:spLocks noChangeArrowheads="1"/>
          </p:cNvSpPr>
          <p:nvPr/>
        </p:nvSpPr>
        <p:spPr bwMode="auto">
          <a:xfrm>
            <a:off x="3225800" y="4143375"/>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a:solidFill>
                  <a:srgbClr val="FF3300"/>
                </a:solidFill>
                <a:effectLst>
                  <a:outerShdw blurRad="38100" dist="38100" dir="2700000" algn="tl">
                    <a:srgbClr val="000000"/>
                  </a:outerShdw>
                </a:effectLst>
              </a:rPr>
              <a:t>7,92.10</a:t>
            </a:r>
            <a:r>
              <a:rPr lang="en-US" altLang="nl-NL" sz="3600" baseline="30000">
                <a:solidFill>
                  <a:srgbClr val="FF3300"/>
                </a:solidFill>
                <a:effectLst>
                  <a:outerShdw blurRad="38100" dist="38100" dir="2700000" algn="tl">
                    <a:srgbClr val="000000"/>
                  </a:outerShdw>
                </a:effectLst>
              </a:rPr>
              <a:t>-7</a:t>
            </a:r>
            <a:r>
              <a:rPr lang="en-US" altLang="nl-NL" sz="3600">
                <a:solidFill>
                  <a:srgbClr val="FF3300"/>
                </a:solidFill>
                <a:effectLst>
                  <a:outerShdw blurRad="38100" dist="38100" dir="2700000" algn="tl">
                    <a:srgbClr val="000000"/>
                  </a:outerShdw>
                </a:effectLst>
              </a:rPr>
              <a:t> J/0,4.10</a:t>
            </a:r>
            <a:r>
              <a:rPr lang="en-US" altLang="nl-NL" sz="3600" baseline="30000">
                <a:solidFill>
                  <a:srgbClr val="FF3300"/>
                </a:solidFill>
                <a:effectLst>
                  <a:outerShdw blurRad="38100" dist="38100" dir="2700000" algn="tl">
                    <a:srgbClr val="000000"/>
                  </a:outerShdw>
                </a:effectLst>
              </a:rPr>
              <a:t>-3</a:t>
            </a:r>
            <a:r>
              <a:rPr lang="en-US" altLang="nl-NL" sz="3600">
                <a:solidFill>
                  <a:srgbClr val="FF3300"/>
                </a:solidFill>
                <a:effectLst>
                  <a:outerShdw blurRad="38100" dist="38100" dir="2700000" algn="tl">
                    <a:srgbClr val="000000"/>
                  </a:outerShdw>
                </a:effectLst>
              </a:rPr>
              <a:t>kg</a:t>
            </a:r>
            <a:r>
              <a:rPr lang="en-US" altLang="nl-NL" sz="3600">
                <a:solidFill>
                  <a:srgbClr val="000000"/>
                </a:solidFill>
              </a:rPr>
              <a:t> </a:t>
            </a:r>
            <a:r>
              <a:rPr lang="en-US" altLang="nl-NL" sz="3600" b="1">
                <a:solidFill>
                  <a:srgbClr val="FF3300"/>
                </a:solidFill>
                <a:effectLst>
                  <a:outerShdw blurRad="38100" dist="38100" dir="2700000" algn="tl">
                    <a:srgbClr val="000000"/>
                  </a:outerShdw>
                </a:effectLst>
              </a:rPr>
              <a:t>=</a:t>
            </a:r>
            <a:endParaRPr lang="nl-NL" altLang="nl-NL" sz="3600" b="1">
              <a:solidFill>
                <a:srgbClr val="FF3300"/>
              </a:solidFill>
              <a:effectLst>
                <a:outerShdw blurRad="38100" dist="38100" dir="2700000" algn="tl">
                  <a:srgbClr val="000000"/>
                </a:outerShdw>
              </a:effectLst>
            </a:endParaRPr>
          </a:p>
        </p:txBody>
      </p:sp>
      <p:sp>
        <p:nvSpPr>
          <p:cNvPr id="114699" name="Rectangle 11"/>
          <p:cNvSpPr>
            <a:spLocks noChangeArrowheads="1"/>
          </p:cNvSpPr>
          <p:nvPr/>
        </p:nvSpPr>
        <p:spPr bwMode="auto">
          <a:xfrm>
            <a:off x="3835400" y="5591175"/>
            <a:ext cx="31130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3600">
                <a:solidFill>
                  <a:srgbClr val="FF3300"/>
                </a:solidFill>
                <a:effectLst>
                  <a:outerShdw blurRad="38100" dist="38100" dir="2700000" algn="tl">
                    <a:srgbClr val="000000"/>
                  </a:outerShdw>
                </a:effectLst>
              </a:rPr>
              <a:t>20 . 1,98.10</a:t>
            </a:r>
            <a:r>
              <a:rPr lang="en-US" altLang="nl-NL" sz="3600" baseline="30000">
                <a:solidFill>
                  <a:srgbClr val="FF3300"/>
                </a:solidFill>
                <a:effectLst>
                  <a:outerShdw blurRad="38100" dist="38100" dir="2700000" algn="tl">
                    <a:srgbClr val="000000"/>
                  </a:outerShdw>
                </a:effectLst>
              </a:rPr>
              <a:t>-3</a:t>
            </a:r>
            <a:r>
              <a:rPr lang="en-US" altLang="nl-NL" sz="3600">
                <a:solidFill>
                  <a:srgbClr val="FF3300"/>
                </a:solidFill>
                <a:effectLst>
                  <a:outerShdw blurRad="38100" dist="38100" dir="2700000" algn="tl">
                    <a:srgbClr val="000000"/>
                  </a:outerShdw>
                </a:effectLst>
              </a:rPr>
              <a:t> =</a:t>
            </a:r>
            <a:endParaRPr lang="nl-NL" altLang="nl-NL" sz="3600" baseline="30000">
              <a:solidFill>
                <a:srgbClr val="FF3300"/>
              </a:solidFill>
              <a:effectLst>
                <a:outerShdw blurRad="38100" dist="38100" dir="2700000" algn="tl">
                  <a:srgbClr val="000000"/>
                </a:outerShdw>
              </a:effectLst>
            </a:endParaRPr>
          </a:p>
        </p:txBody>
      </p:sp>
      <p:sp>
        <p:nvSpPr>
          <p:cNvPr id="114700" name="Rectangle 12"/>
          <p:cNvSpPr>
            <a:spLocks noChangeArrowheads="1"/>
          </p:cNvSpPr>
          <p:nvPr/>
        </p:nvSpPr>
        <p:spPr bwMode="auto">
          <a:xfrm>
            <a:off x="6778625" y="5600700"/>
            <a:ext cx="1927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3600">
                <a:solidFill>
                  <a:srgbClr val="FF3300"/>
                </a:solidFill>
                <a:effectLst>
                  <a:outerShdw blurRad="38100" dist="38100" dir="2700000" algn="tl">
                    <a:srgbClr val="000000"/>
                  </a:outerShdw>
                </a:effectLst>
              </a:rPr>
              <a:t>0,040 Sv</a:t>
            </a:r>
            <a:endParaRPr lang="nl-NL" altLang="nl-NL" sz="3600" baseline="30000">
              <a:solidFill>
                <a:srgbClr val="FF3300"/>
              </a:solidFill>
              <a:effectLst>
                <a:outerShdw blurRad="38100" dist="38100" dir="2700000" algn="tl">
                  <a:srgbClr val="000000"/>
                </a:outerShdw>
              </a:effectLst>
            </a:endParaRPr>
          </a:p>
        </p:txBody>
      </p:sp>
      <p:sp>
        <p:nvSpPr>
          <p:cNvPr id="114702" name="Rectangle 14"/>
          <p:cNvSpPr>
            <a:spLocks noChangeArrowheads="1"/>
          </p:cNvSpPr>
          <p:nvPr/>
        </p:nvSpPr>
        <p:spPr bwMode="auto">
          <a:xfrm>
            <a:off x="0" y="3482975"/>
            <a:ext cx="9715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a:solidFill>
                  <a:srgbClr val="FF3300"/>
                </a:solidFill>
                <a:effectLst>
                  <a:outerShdw blurRad="38100" dist="38100" dir="2700000" algn="tl">
                    <a:srgbClr val="000000"/>
                  </a:outerShdw>
                </a:effectLst>
              </a:rPr>
              <a:t>E </a:t>
            </a:r>
            <a:r>
              <a:rPr lang="en-US" altLang="nl-NL" sz="3600" b="1">
                <a:solidFill>
                  <a:srgbClr val="FF3300"/>
                </a:solidFill>
                <a:effectLst>
                  <a:outerShdw blurRad="38100" dist="38100" dir="2700000" algn="tl">
                    <a:srgbClr val="000000"/>
                  </a:outerShdw>
                </a:effectLst>
              </a:rPr>
              <a:t>= </a:t>
            </a:r>
            <a:endParaRPr lang="nl-NL" altLang="nl-NL" sz="3600" b="1">
              <a:solidFill>
                <a:srgbClr val="FF3300"/>
              </a:solidFill>
              <a:effectLst>
                <a:outerShdw blurRad="38100" dist="38100" dir="2700000" algn="tl">
                  <a:srgbClr val="000000"/>
                </a:outerShdw>
              </a:effectLst>
            </a:endParaRPr>
          </a:p>
        </p:txBody>
      </p:sp>
      <p:sp>
        <p:nvSpPr>
          <p:cNvPr id="114703" name="Rectangle 15"/>
          <p:cNvSpPr>
            <a:spLocks noChangeArrowheads="1"/>
          </p:cNvSpPr>
          <p:nvPr/>
        </p:nvSpPr>
        <p:spPr bwMode="auto">
          <a:xfrm>
            <a:off x="863600" y="3482975"/>
            <a:ext cx="29162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a:solidFill>
                  <a:srgbClr val="FF3300"/>
                </a:solidFill>
                <a:effectLst>
                  <a:outerShdw blurRad="38100" dist="38100" dir="2700000" algn="tl">
                    <a:srgbClr val="000000"/>
                  </a:outerShdw>
                </a:effectLst>
              </a:rPr>
              <a:t>2,0.10</a:t>
            </a:r>
            <a:r>
              <a:rPr lang="en-US" altLang="nl-NL" sz="3600" baseline="30000">
                <a:solidFill>
                  <a:srgbClr val="FF3300"/>
                </a:solidFill>
                <a:effectLst>
                  <a:outerShdw blurRad="38100" dist="38100" dir="2700000" algn="tl">
                    <a:srgbClr val="000000"/>
                  </a:outerShdw>
                </a:effectLst>
              </a:rPr>
              <a:t>2</a:t>
            </a:r>
            <a:r>
              <a:rPr lang="en-US" altLang="nl-NL" sz="3600">
                <a:solidFill>
                  <a:srgbClr val="FF3300"/>
                </a:solidFill>
                <a:effectLst>
                  <a:outerShdw blurRad="38100" dist="38100" dir="2700000" algn="tl">
                    <a:srgbClr val="000000"/>
                  </a:outerShdw>
                </a:effectLst>
              </a:rPr>
              <a:t> . 3600</a:t>
            </a:r>
            <a:endParaRPr lang="nl-NL" altLang="nl-NL" sz="3600">
              <a:solidFill>
                <a:srgbClr val="FF3300"/>
              </a:solidFill>
              <a:effectLst>
                <a:outerShdw blurRad="38100" dist="38100" dir="2700000" algn="tl">
                  <a:srgbClr val="000000"/>
                </a:outerShdw>
              </a:effectLst>
            </a:endParaRPr>
          </a:p>
        </p:txBody>
      </p:sp>
      <p:sp>
        <p:nvSpPr>
          <p:cNvPr id="114704" name="AutoShape 16"/>
          <p:cNvSpPr>
            <a:spLocks noChangeArrowheads="1"/>
          </p:cNvSpPr>
          <p:nvPr/>
        </p:nvSpPr>
        <p:spPr bwMode="auto">
          <a:xfrm>
            <a:off x="5076825" y="5013325"/>
            <a:ext cx="3673475" cy="1584325"/>
          </a:xfrm>
          <a:prstGeom prst="wedgeRoundRectCallout">
            <a:avLst>
              <a:gd name="adj1" fmla="val -103111"/>
              <a:gd name="adj2" fmla="val -105208"/>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nl-NL" altLang="nl-NL" sz="2800">
                <a:solidFill>
                  <a:srgbClr val="3333CC"/>
                </a:solidFill>
                <a:effectLst>
                  <a:outerShdw blurRad="38100" dist="38100" dir="2700000" algn="tl">
                    <a:srgbClr val="000000"/>
                  </a:outerShdw>
                </a:effectLst>
                <a:latin typeface="Comic Sans MS" pitchFamily="66" charset="0"/>
              </a:rPr>
              <a:t>Hoeveel deeltjes worden er geabsorbeerd?</a:t>
            </a:r>
          </a:p>
        </p:txBody>
      </p:sp>
      <p:sp>
        <p:nvSpPr>
          <p:cNvPr id="114705" name="AutoShape 17"/>
          <p:cNvSpPr>
            <a:spLocks noChangeArrowheads="1"/>
          </p:cNvSpPr>
          <p:nvPr/>
        </p:nvSpPr>
        <p:spPr bwMode="auto">
          <a:xfrm>
            <a:off x="4932363" y="5084763"/>
            <a:ext cx="3530600" cy="1584325"/>
          </a:xfrm>
          <a:prstGeom prst="wedgeRoundRectCallout">
            <a:avLst>
              <a:gd name="adj1" fmla="val -60704"/>
              <a:gd name="adj2" fmla="val -98699"/>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nl-NL" altLang="nl-NL" sz="2800">
                <a:solidFill>
                  <a:srgbClr val="3333CC"/>
                </a:solidFill>
                <a:effectLst>
                  <a:outerShdw blurRad="38100" dist="38100" dir="2700000" algn="tl">
                    <a:srgbClr val="000000"/>
                  </a:outerShdw>
                </a:effectLst>
                <a:latin typeface="Comic Sans MS" pitchFamily="66" charset="0"/>
              </a:rPr>
              <a:t>Hoeveel energie hebben al die deeltjes?</a:t>
            </a:r>
          </a:p>
        </p:txBody>
      </p:sp>
      <p:sp>
        <p:nvSpPr>
          <p:cNvPr id="114706" name="Rectangle 18"/>
          <p:cNvSpPr>
            <a:spLocks noChangeArrowheads="1"/>
          </p:cNvSpPr>
          <p:nvPr/>
        </p:nvSpPr>
        <p:spPr bwMode="auto">
          <a:xfrm>
            <a:off x="3382963" y="3482975"/>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a:solidFill>
                  <a:srgbClr val="FF3300"/>
                </a:solidFill>
                <a:effectLst>
                  <a:outerShdw blurRad="38100" dist="38100" dir="2700000" algn="tl">
                    <a:srgbClr val="000000"/>
                  </a:outerShdw>
                </a:effectLst>
              </a:rPr>
              <a:t>. 1,1.10</a:t>
            </a:r>
            <a:r>
              <a:rPr lang="en-US" altLang="nl-NL" sz="3600" baseline="30000">
                <a:solidFill>
                  <a:srgbClr val="FF3300"/>
                </a:solidFill>
                <a:effectLst>
                  <a:outerShdw blurRad="38100" dist="38100" dir="2700000" algn="tl">
                    <a:srgbClr val="000000"/>
                  </a:outerShdw>
                </a:effectLst>
              </a:rPr>
              <a:t>-12</a:t>
            </a:r>
            <a:endParaRPr lang="nl-NL" altLang="nl-NL" sz="3600">
              <a:solidFill>
                <a:srgbClr val="FF3300"/>
              </a:solidFill>
              <a:effectLst>
                <a:outerShdw blurRad="38100" dist="38100" dir="2700000" algn="tl">
                  <a:srgbClr val="000000"/>
                </a:outerShdw>
              </a:effectLst>
            </a:endParaRPr>
          </a:p>
        </p:txBody>
      </p:sp>
      <p:sp>
        <p:nvSpPr>
          <p:cNvPr id="114707" name="Rectangle 19"/>
          <p:cNvSpPr>
            <a:spLocks noChangeArrowheads="1"/>
          </p:cNvSpPr>
          <p:nvPr/>
        </p:nvSpPr>
        <p:spPr bwMode="auto">
          <a:xfrm>
            <a:off x="5470525" y="3482975"/>
            <a:ext cx="3673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a:solidFill>
                  <a:srgbClr val="FF3300"/>
                </a:solidFill>
                <a:effectLst>
                  <a:outerShdw blurRad="38100" dist="38100" dir="2700000" algn="tl">
                    <a:srgbClr val="000000"/>
                  </a:outerShdw>
                </a:effectLst>
              </a:rPr>
              <a:t>=  7,92.10</a:t>
            </a:r>
            <a:r>
              <a:rPr lang="en-US" altLang="nl-NL" sz="3600" baseline="30000">
                <a:solidFill>
                  <a:srgbClr val="FF3300"/>
                </a:solidFill>
                <a:effectLst>
                  <a:outerShdw blurRad="38100" dist="38100" dir="2700000" algn="tl">
                    <a:srgbClr val="000000"/>
                  </a:outerShdw>
                </a:effectLst>
              </a:rPr>
              <a:t>-7</a:t>
            </a:r>
            <a:r>
              <a:rPr lang="en-US" altLang="nl-NL" sz="3600">
                <a:solidFill>
                  <a:srgbClr val="FF3300"/>
                </a:solidFill>
                <a:effectLst>
                  <a:outerShdw blurRad="38100" dist="38100" dir="2700000" algn="tl">
                    <a:srgbClr val="000000"/>
                  </a:outerShdw>
                </a:effectLst>
              </a:rPr>
              <a:t> J</a:t>
            </a:r>
            <a:endParaRPr lang="nl-NL" altLang="nl-NL" sz="360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65545952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0"/>
                                        </p:tgtEl>
                                        <p:attrNameLst>
                                          <p:attrName>style.visibility</p:attrName>
                                        </p:attrNameLst>
                                      </p:cBhvr>
                                      <p:to>
                                        <p:strVal val="visible"/>
                                      </p:to>
                                    </p:set>
                                    <p:animEffect transition="in" filter="wipe(left)">
                                      <p:cBhvr>
                                        <p:cTn id="12" dur="500"/>
                                        <p:tgtEl>
                                          <p:spTgt spid="1146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695"/>
                                        </p:tgtEl>
                                        <p:attrNameLst>
                                          <p:attrName>style.visibility</p:attrName>
                                        </p:attrNameLst>
                                      </p:cBhvr>
                                      <p:to>
                                        <p:strVal val="visible"/>
                                      </p:to>
                                    </p:set>
                                    <p:animEffect transition="in" filter="wipe(left)">
                                      <p:cBhvr>
                                        <p:cTn id="17" dur="500"/>
                                        <p:tgtEl>
                                          <p:spTgt spid="1146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702"/>
                                        </p:tgtEl>
                                        <p:attrNameLst>
                                          <p:attrName>style.visibility</p:attrName>
                                        </p:attrNameLst>
                                      </p:cBhvr>
                                      <p:to>
                                        <p:strVal val="visible"/>
                                      </p:to>
                                    </p:set>
                                    <p:animEffect transition="in" filter="wipe(left)">
                                      <p:cBhvr>
                                        <p:cTn id="22" dur="500"/>
                                        <p:tgtEl>
                                          <p:spTgt spid="1147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4704"/>
                                        </p:tgtEl>
                                        <p:attrNameLst>
                                          <p:attrName>style.visibility</p:attrName>
                                        </p:attrNameLst>
                                      </p:cBhvr>
                                      <p:to>
                                        <p:strVal val="visible"/>
                                      </p:to>
                                    </p:set>
                                    <p:animEffect transition="in" filter="fade">
                                      <p:cBhvr>
                                        <p:cTn id="27" dur="2000"/>
                                        <p:tgtEl>
                                          <p:spTgt spid="114704"/>
                                        </p:tgtEl>
                                      </p:cBhvr>
                                    </p:animEffect>
                                  </p:childTnLst>
                                  <p:subTnLst>
                                    <p:set>
                                      <p:cBhvr override="childStyle">
                                        <p:cTn dur="1" fill="hold" display="0" masterRel="nextClick" afterEffect="1"/>
                                        <p:tgtEl>
                                          <p:spTgt spid="114704"/>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4703"/>
                                        </p:tgtEl>
                                        <p:attrNameLst>
                                          <p:attrName>style.visibility</p:attrName>
                                        </p:attrNameLst>
                                      </p:cBhvr>
                                      <p:to>
                                        <p:strVal val="visible"/>
                                      </p:to>
                                    </p:set>
                                    <p:animEffect transition="in" filter="wipe(left)">
                                      <p:cBhvr>
                                        <p:cTn id="32" dur="500"/>
                                        <p:tgtEl>
                                          <p:spTgt spid="1147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4705"/>
                                        </p:tgtEl>
                                        <p:attrNameLst>
                                          <p:attrName>style.visibility</p:attrName>
                                        </p:attrNameLst>
                                      </p:cBhvr>
                                      <p:to>
                                        <p:strVal val="visible"/>
                                      </p:to>
                                    </p:set>
                                    <p:animEffect transition="in" filter="fade">
                                      <p:cBhvr>
                                        <p:cTn id="37" dur="2000"/>
                                        <p:tgtEl>
                                          <p:spTgt spid="114705"/>
                                        </p:tgtEl>
                                      </p:cBhvr>
                                    </p:animEffect>
                                  </p:childTnLst>
                                  <p:subTnLst>
                                    <p:set>
                                      <p:cBhvr override="childStyle">
                                        <p:cTn dur="1" fill="hold" display="0" masterRel="nextClick" afterEffect="1"/>
                                        <p:tgtEl>
                                          <p:spTgt spid="114705"/>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4706"/>
                                        </p:tgtEl>
                                        <p:attrNameLst>
                                          <p:attrName>style.visibility</p:attrName>
                                        </p:attrNameLst>
                                      </p:cBhvr>
                                      <p:to>
                                        <p:strVal val="visible"/>
                                      </p:to>
                                    </p:set>
                                    <p:animEffect transition="in" filter="wipe(left)">
                                      <p:cBhvr>
                                        <p:cTn id="42" dur="500"/>
                                        <p:tgtEl>
                                          <p:spTgt spid="1147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4707"/>
                                        </p:tgtEl>
                                        <p:attrNameLst>
                                          <p:attrName>style.visibility</p:attrName>
                                        </p:attrNameLst>
                                      </p:cBhvr>
                                      <p:to>
                                        <p:strVal val="visible"/>
                                      </p:to>
                                    </p:set>
                                    <p:animEffect transition="in" filter="wipe(left)">
                                      <p:cBhvr>
                                        <p:cTn id="47" dur="500"/>
                                        <p:tgtEl>
                                          <p:spTgt spid="11470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4691"/>
                                        </p:tgtEl>
                                        <p:attrNameLst>
                                          <p:attrName>style.visibility</p:attrName>
                                        </p:attrNameLst>
                                      </p:cBhvr>
                                      <p:to>
                                        <p:strVal val="visible"/>
                                      </p:to>
                                    </p:set>
                                    <p:animEffect transition="in" filter="wipe(left)">
                                      <p:cBhvr>
                                        <p:cTn id="52" dur="500"/>
                                        <p:tgtEl>
                                          <p:spTgt spid="11469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4694"/>
                                        </p:tgtEl>
                                        <p:attrNameLst>
                                          <p:attrName>style.visibility</p:attrName>
                                        </p:attrNameLst>
                                      </p:cBhvr>
                                      <p:to>
                                        <p:strVal val="visible"/>
                                      </p:to>
                                    </p:set>
                                    <p:animEffect transition="in" filter="wipe(left)">
                                      <p:cBhvr>
                                        <p:cTn id="57" dur="500"/>
                                        <p:tgtEl>
                                          <p:spTgt spid="11469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4697"/>
                                        </p:tgtEl>
                                        <p:attrNameLst>
                                          <p:attrName>style.visibility</p:attrName>
                                        </p:attrNameLst>
                                      </p:cBhvr>
                                      <p:to>
                                        <p:strVal val="visible"/>
                                      </p:to>
                                    </p:set>
                                    <p:animEffect transition="in" filter="wipe(left)">
                                      <p:cBhvr>
                                        <p:cTn id="62" dur="500"/>
                                        <p:tgtEl>
                                          <p:spTgt spid="11469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4692"/>
                                        </p:tgtEl>
                                        <p:attrNameLst>
                                          <p:attrName>style.visibility</p:attrName>
                                        </p:attrNameLst>
                                      </p:cBhvr>
                                      <p:to>
                                        <p:strVal val="visible"/>
                                      </p:to>
                                    </p:set>
                                    <p:animEffect transition="in" filter="wipe(left)">
                                      <p:cBhvr>
                                        <p:cTn id="67" dur="500"/>
                                        <p:tgtEl>
                                          <p:spTgt spid="11469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4696"/>
                                        </p:tgtEl>
                                        <p:attrNameLst>
                                          <p:attrName>style.visibility</p:attrName>
                                        </p:attrNameLst>
                                      </p:cBhvr>
                                      <p:to>
                                        <p:strVal val="visible"/>
                                      </p:to>
                                    </p:set>
                                    <p:animEffect transition="in" filter="wipe(left)">
                                      <p:cBhvr>
                                        <p:cTn id="72" dur="500"/>
                                        <p:tgtEl>
                                          <p:spTgt spid="11469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4699"/>
                                        </p:tgtEl>
                                        <p:attrNameLst>
                                          <p:attrName>style.visibility</p:attrName>
                                        </p:attrNameLst>
                                      </p:cBhvr>
                                      <p:to>
                                        <p:strVal val="visible"/>
                                      </p:to>
                                    </p:set>
                                    <p:animEffect transition="in" filter="wipe(left)">
                                      <p:cBhvr>
                                        <p:cTn id="77" dur="500"/>
                                        <p:tgtEl>
                                          <p:spTgt spid="11469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14700"/>
                                        </p:tgtEl>
                                        <p:attrNameLst>
                                          <p:attrName>style.visibility</p:attrName>
                                        </p:attrNameLst>
                                      </p:cBhvr>
                                      <p:to>
                                        <p:strVal val="visible"/>
                                      </p:to>
                                    </p:set>
                                    <p:animEffect transition="in" filter="wipe(left)">
                                      <p:cBhvr>
                                        <p:cTn id="82" dur="500"/>
                                        <p:tgtEl>
                                          <p:spTgt spid="114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autoUpdateAnimBg="0"/>
      <p:bldP spid="114692" grpId="0" autoUpdateAnimBg="0"/>
      <p:bldP spid="114693" grpId="0" autoUpdateAnimBg="0"/>
      <p:bldP spid="114694" grpId="0" autoUpdateAnimBg="0"/>
      <p:bldP spid="114695" grpId="0" autoUpdateAnimBg="0"/>
      <p:bldP spid="114696" grpId="0" autoUpdateAnimBg="0"/>
      <p:bldP spid="114697" grpId="0" autoUpdateAnimBg="0"/>
      <p:bldP spid="114699" grpId="0" autoUpdateAnimBg="0"/>
      <p:bldP spid="114700" grpId="0" autoUpdateAnimBg="0"/>
      <p:bldP spid="114702" grpId="0" autoUpdateAnimBg="0"/>
      <p:bldP spid="114703" grpId="0" autoUpdateAnimBg="0"/>
      <p:bldP spid="114704" grpId="0" animBg="1"/>
      <p:bldP spid="114705" grpId="0" animBg="1"/>
      <p:bldP spid="114706" grpId="0" autoUpdateAnimBg="0"/>
      <p:bldP spid="1147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49" name="Rectangle 29"/>
          <p:cNvSpPr>
            <a:spLocks noChangeArrowheads="1"/>
          </p:cNvSpPr>
          <p:nvPr/>
        </p:nvSpPr>
        <p:spPr bwMode="auto">
          <a:xfrm>
            <a:off x="0" y="5373688"/>
            <a:ext cx="548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3600" b="1">
                <a:solidFill>
                  <a:srgbClr val="3333CC"/>
                </a:solidFill>
                <a:effectLst>
                  <a:outerShdw blurRad="38100" dist="38100" dir="2700000" algn="tl">
                    <a:srgbClr val="000000"/>
                  </a:outerShdw>
                </a:effectLst>
              </a:rPr>
              <a:t>50 % overlijdt bij:</a:t>
            </a:r>
            <a:endParaRPr lang="nl-NL" altLang="nl-NL" sz="3600" b="1">
              <a:solidFill>
                <a:srgbClr val="3333CC"/>
              </a:solidFill>
              <a:effectLst>
                <a:outerShdw blurRad="38100" dist="38100" dir="2700000" algn="tl">
                  <a:srgbClr val="000000"/>
                </a:outerShdw>
              </a:effectLst>
            </a:endParaRPr>
          </a:p>
        </p:txBody>
      </p:sp>
      <p:sp>
        <p:nvSpPr>
          <p:cNvPr id="107550" name="Rectangle 30"/>
          <p:cNvSpPr>
            <a:spLocks noChangeArrowheads="1"/>
          </p:cNvSpPr>
          <p:nvPr/>
        </p:nvSpPr>
        <p:spPr bwMode="auto">
          <a:xfrm>
            <a:off x="76200" y="914400"/>
            <a:ext cx="510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3600" b="1">
                <a:solidFill>
                  <a:srgbClr val="3333CC"/>
                </a:solidFill>
                <a:effectLst>
                  <a:outerShdw blurRad="38100" dist="38100" dir="2700000" algn="tl">
                    <a:srgbClr val="000000"/>
                  </a:outerShdw>
                </a:effectLst>
              </a:rPr>
              <a:t>Achtergrondstraling:</a:t>
            </a:r>
            <a:endParaRPr lang="nl-NL" altLang="nl-NL" sz="3600" b="1">
              <a:solidFill>
                <a:srgbClr val="3333CC"/>
              </a:solidFill>
              <a:effectLst>
                <a:outerShdw blurRad="38100" dist="38100" dir="2700000" algn="tl">
                  <a:srgbClr val="000000"/>
                </a:outerShdw>
              </a:effectLst>
            </a:endParaRPr>
          </a:p>
        </p:txBody>
      </p:sp>
      <p:sp>
        <p:nvSpPr>
          <p:cNvPr id="107552" name="Rectangle 32"/>
          <p:cNvSpPr>
            <a:spLocks noChangeArrowheads="1"/>
          </p:cNvSpPr>
          <p:nvPr/>
        </p:nvSpPr>
        <p:spPr bwMode="auto">
          <a:xfrm>
            <a:off x="5003800" y="5383213"/>
            <a:ext cx="414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3333CC"/>
                </a:solidFill>
                <a:effectLst>
                  <a:outerShdw blurRad="38100" dist="38100" dir="2700000" algn="tl">
                    <a:srgbClr val="000000"/>
                  </a:outerShdw>
                </a:effectLst>
              </a:rPr>
              <a:t>4000 mSv </a:t>
            </a:r>
            <a:r>
              <a:rPr lang="en-US" altLang="nl-NL" sz="2000" b="1">
                <a:solidFill>
                  <a:srgbClr val="3333CC"/>
                </a:solidFill>
                <a:effectLst>
                  <a:outerShdw blurRad="38100" dist="38100" dir="2700000" algn="tl">
                    <a:srgbClr val="000000"/>
                  </a:outerShdw>
                </a:effectLst>
              </a:rPr>
              <a:t>(gehele lichaam)</a:t>
            </a:r>
            <a:endParaRPr lang="nl-NL" altLang="nl-NL" sz="2000" b="1">
              <a:solidFill>
                <a:srgbClr val="3333CC"/>
              </a:solidFill>
              <a:effectLst>
                <a:outerShdw blurRad="38100" dist="38100" dir="2700000" algn="tl">
                  <a:srgbClr val="000000"/>
                </a:outerShdw>
              </a:effectLst>
            </a:endParaRPr>
          </a:p>
        </p:txBody>
      </p:sp>
      <p:sp>
        <p:nvSpPr>
          <p:cNvPr id="107553" name="Rectangle 33"/>
          <p:cNvSpPr>
            <a:spLocks noChangeArrowheads="1"/>
          </p:cNvSpPr>
          <p:nvPr/>
        </p:nvSpPr>
        <p:spPr bwMode="auto">
          <a:xfrm>
            <a:off x="4989513" y="914400"/>
            <a:ext cx="42052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3333CC"/>
                </a:solidFill>
                <a:effectLst>
                  <a:outerShdw blurRad="38100" dist="38100" dir="2700000" algn="tl">
                    <a:srgbClr val="000000"/>
                  </a:outerShdw>
                </a:effectLst>
              </a:rPr>
              <a:t>2 mSv/jaar (Ned.)</a:t>
            </a:r>
            <a:endParaRPr lang="nl-NL" altLang="nl-NL" sz="3600" b="1">
              <a:solidFill>
                <a:srgbClr val="3333CC"/>
              </a:solidFill>
              <a:effectLst>
                <a:outerShdw blurRad="38100" dist="38100" dir="2700000" algn="tl">
                  <a:srgbClr val="000000"/>
                </a:outerShdw>
              </a:effectLst>
            </a:endParaRPr>
          </a:p>
        </p:txBody>
      </p:sp>
      <p:sp>
        <p:nvSpPr>
          <p:cNvPr id="107554" name="Rectangle 34"/>
          <p:cNvSpPr>
            <a:spLocks noChangeArrowheads="1"/>
          </p:cNvSpPr>
          <p:nvPr/>
        </p:nvSpPr>
        <p:spPr bwMode="auto">
          <a:xfrm>
            <a:off x="76200" y="1773238"/>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3600" b="1">
                <a:solidFill>
                  <a:srgbClr val="3333CC"/>
                </a:solidFill>
                <a:effectLst>
                  <a:outerShdw blurRad="38100" dist="38100" dir="2700000" algn="tl">
                    <a:srgbClr val="000000"/>
                  </a:outerShdw>
                </a:effectLst>
              </a:rPr>
              <a:t>Röntgenfoto:</a:t>
            </a:r>
            <a:endParaRPr lang="nl-NL" altLang="nl-NL" sz="3600" b="1">
              <a:solidFill>
                <a:srgbClr val="3333CC"/>
              </a:solidFill>
              <a:effectLst>
                <a:outerShdw blurRad="38100" dist="38100" dir="2700000" algn="tl">
                  <a:srgbClr val="000000"/>
                </a:outerShdw>
              </a:effectLst>
            </a:endParaRPr>
          </a:p>
        </p:txBody>
      </p:sp>
      <p:sp>
        <p:nvSpPr>
          <p:cNvPr id="107555" name="Rectangle 35"/>
          <p:cNvSpPr>
            <a:spLocks noChangeArrowheads="1"/>
          </p:cNvSpPr>
          <p:nvPr/>
        </p:nvSpPr>
        <p:spPr bwMode="auto">
          <a:xfrm>
            <a:off x="4965700" y="1782763"/>
            <a:ext cx="4032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3333CC"/>
                </a:solidFill>
                <a:effectLst>
                  <a:outerShdw blurRad="38100" dist="38100" dir="2700000" algn="tl">
                    <a:srgbClr val="000000"/>
                  </a:outerShdw>
                </a:effectLst>
              </a:rPr>
              <a:t>0,01– 1 mSv/foto</a:t>
            </a:r>
            <a:endParaRPr lang="nl-NL" altLang="nl-NL" sz="3600" b="1">
              <a:solidFill>
                <a:srgbClr val="3333CC"/>
              </a:solidFill>
              <a:effectLst>
                <a:outerShdw blurRad="38100" dist="38100" dir="2700000" algn="tl">
                  <a:srgbClr val="000000"/>
                </a:outerShdw>
              </a:effectLst>
            </a:endParaRPr>
          </a:p>
        </p:txBody>
      </p:sp>
      <p:sp>
        <p:nvSpPr>
          <p:cNvPr id="107556" name="Rectangle 36"/>
          <p:cNvSpPr>
            <a:spLocks noChangeArrowheads="1"/>
          </p:cNvSpPr>
          <p:nvPr/>
        </p:nvSpPr>
        <p:spPr bwMode="auto">
          <a:xfrm>
            <a:off x="76200" y="2565400"/>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3600" b="1">
                <a:solidFill>
                  <a:srgbClr val="3333CC"/>
                </a:solidFill>
                <a:effectLst>
                  <a:outerShdw blurRad="38100" dist="38100" dir="2700000" algn="tl">
                    <a:srgbClr val="000000"/>
                  </a:outerShdw>
                </a:effectLst>
              </a:rPr>
              <a:t>Wintersport:</a:t>
            </a:r>
            <a:endParaRPr lang="nl-NL" altLang="nl-NL" sz="3600" b="1">
              <a:solidFill>
                <a:srgbClr val="3333CC"/>
              </a:solidFill>
              <a:effectLst>
                <a:outerShdw blurRad="38100" dist="38100" dir="2700000" algn="tl">
                  <a:srgbClr val="000000"/>
                </a:outerShdw>
              </a:effectLst>
            </a:endParaRPr>
          </a:p>
        </p:txBody>
      </p:sp>
      <p:sp>
        <p:nvSpPr>
          <p:cNvPr id="107557" name="Rectangle 37"/>
          <p:cNvSpPr>
            <a:spLocks noChangeArrowheads="1"/>
          </p:cNvSpPr>
          <p:nvPr/>
        </p:nvSpPr>
        <p:spPr bwMode="auto">
          <a:xfrm>
            <a:off x="5041900" y="2574925"/>
            <a:ext cx="38147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3333CC"/>
                </a:solidFill>
                <a:effectLst>
                  <a:outerShdw blurRad="38100" dist="38100" dir="2700000" algn="tl">
                    <a:srgbClr val="000000"/>
                  </a:outerShdw>
                </a:effectLst>
              </a:rPr>
              <a:t>0,03 mSv/week</a:t>
            </a:r>
            <a:endParaRPr lang="nl-NL" altLang="nl-NL" sz="3600" b="1">
              <a:solidFill>
                <a:srgbClr val="3333CC"/>
              </a:solidFill>
              <a:effectLst>
                <a:outerShdw blurRad="38100" dist="38100" dir="2700000" algn="tl">
                  <a:srgbClr val="000000"/>
                </a:outerShdw>
              </a:effectLst>
            </a:endParaRPr>
          </a:p>
        </p:txBody>
      </p:sp>
      <p:sp>
        <p:nvSpPr>
          <p:cNvPr id="107559" name="Rectangle 39"/>
          <p:cNvSpPr>
            <a:spLocks noGrp="1" noChangeArrowheads="1"/>
          </p:cNvSpPr>
          <p:nvPr>
            <p:ph type="ctrTitle"/>
          </p:nvPr>
        </p:nvSpPr>
        <p:spPr>
          <a:xfrm>
            <a:off x="152400" y="152400"/>
            <a:ext cx="7772400" cy="762000"/>
          </a:xfrm>
        </p:spPr>
        <p:txBody>
          <a:bodyPr/>
          <a:lstStyle/>
          <a:p>
            <a:pPr algn="l"/>
            <a:r>
              <a:rPr lang="en-US" altLang="nl-NL" sz="4000" b="1">
                <a:solidFill>
                  <a:srgbClr val="FF3300"/>
                </a:solidFill>
                <a:effectLst>
                  <a:outerShdw blurRad="38100" dist="38100" dir="2700000" algn="tl">
                    <a:srgbClr val="000000"/>
                  </a:outerShdw>
                </a:effectLst>
              </a:rPr>
              <a:t>Stralingsbelasting: </a:t>
            </a:r>
            <a:endParaRPr lang="nl-NL" altLang="nl-NL" sz="4000" b="1">
              <a:solidFill>
                <a:srgbClr val="FF3300"/>
              </a:solidFill>
              <a:effectLst>
                <a:outerShdw blurRad="38100" dist="38100" dir="2700000" algn="tl">
                  <a:srgbClr val="000000"/>
                </a:outerShdw>
              </a:effectLst>
            </a:endParaRPr>
          </a:p>
        </p:txBody>
      </p:sp>
      <p:sp>
        <p:nvSpPr>
          <p:cNvPr id="107561" name="Rectangle 41"/>
          <p:cNvSpPr>
            <a:spLocks noChangeArrowheads="1"/>
          </p:cNvSpPr>
          <p:nvPr/>
        </p:nvSpPr>
        <p:spPr bwMode="auto">
          <a:xfrm>
            <a:off x="88900" y="4529138"/>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3600" b="1">
                <a:solidFill>
                  <a:srgbClr val="3333CC"/>
                </a:solidFill>
                <a:effectLst>
                  <a:outerShdw blurRad="38100" dist="38100" dir="2700000" algn="tl">
                    <a:srgbClr val="000000"/>
                  </a:outerShdw>
                </a:effectLst>
              </a:rPr>
              <a:t>ISP</a:t>
            </a:r>
            <a:endParaRPr lang="nl-NL" altLang="nl-NL" sz="3600" b="1">
              <a:solidFill>
                <a:srgbClr val="3333CC"/>
              </a:solidFill>
              <a:effectLst>
                <a:outerShdw blurRad="38100" dist="38100" dir="2700000" algn="tl">
                  <a:srgbClr val="000000"/>
                </a:outerShdw>
              </a:effectLst>
            </a:endParaRPr>
          </a:p>
        </p:txBody>
      </p:sp>
      <p:sp>
        <p:nvSpPr>
          <p:cNvPr id="107562" name="Rectangle 42"/>
          <p:cNvSpPr>
            <a:spLocks noChangeArrowheads="1"/>
          </p:cNvSpPr>
          <p:nvPr/>
        </p:nvSpPr>
        <p:spPr bwMode="auto">
          <a:xfrm>
            <a:off x="5054600" y="4538663"/>
            <a:ext cx="38147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3333CC"/>
                </a:solidFill>
                <a:effectLst>
                  <a:outerShdw blurRad="38100" dist="38100" dir="2700000" algn="tl">
                    <a:srgbClr val="000000"/>
                  </a:outerShdw>
                </a:effectLst>
              </a:rPr>
              <a:t>0,002 mSv/uur</a:t>
            </a:r>
            <a:endParaRPr lang="nl-NL" altLang="nl-NL" sz="3600" b="1">
              <a:solidFill>
                <a:srgbClr val="3333CC"/>
              </a:solidFill>
              <a:effectLst>
                <a:outerShdw blurRad="38100" dist="38100" dir="2700000" algn="tl">
                  <a:srgbClr val="000000"/>
                </a:outerShdw>
              </a:effectLst>
            </a:endParaRPr>
          </a:p>
        </p:txBody>
      </p:sp>
      <p:sp>
        <p:nvSpPr>
          <p:cNvPr id="107563" name="Rectangle 43"/>
          <p:cNvSpPr>
            <a:spLocks noChangeArrowheads="1"/>
          </p:cNvSpPr>
          <p:nvPr/>
        </p:nvSpPr>
        <p:spPr bwMode="auto">
          <a:xfrm>
            <a:off x="76200" y="3429000"/>
            <a:ext cx="5648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3600" b="1">
                <a:solidFill>
                  <a:srgbClr val="3333CC"/>
                </a:solidFill>
                <a:effectLst>
                  <a:outerShdw blurRad="38100" dist="38100" dir="2700000" algn="tl">
                    <a:srgbClr val="000000"/>
                  </a:outerShdw>
                </a:effectLst>
              </a:rPr>
              <a:t>Vliegen (10 km hoogte)</a:t>
            </a:r>
            <a:endParaRPr lang="nl-NL" altLang="nl-NL" sz="3600" b="1">
              <a:solidFill>
                <a:srgbClr val="3333CC"/>
              </a:solidFill>
              <a:effectLst>
                <a:outerShdw blurRad="38100" dist="38100" dir="2700000" algn="tl">
                  <a:srgbClr val="000000"/>
                </a:outerShdw>
              </a:effectLst>
            </a:endParaRPr>
          </a:p>
        </p:txBody>
      </p:sp>
      <p:sp>
        <p:nvSpPr>
          <p:cNvPr id="107564" name="Rectangle 44"/>
          <p:cNvSpPr>
            <a:spLocks noChangeArrowheads="1"/>
          </p:cNvSpPr>
          <p:nvPr/>
        </p:nvSpPr>
        <p:spPr bwMode="auto">
          <a:xfrm>
            <a:off x="5041900" y="3438525"/>
            <a:ext cx="38147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3333CC"/>
                </a:solidFill>
                <a:effectLst>
                  <a:outerShdw blurRad="38100" dist="38100" dir="2700000" algn="tl">
                    <a:srgbClr val="000000"/>
                  </a:outerShdw>
                </a:effectLst>
              </a:rPr>
              <a:t>0,005 mSv/uur</a:t>
            </a:r>
            <a:endParaRPr lang="nl-NL" altLang="nl-NL" sz="3600" b="1">
              <a:solidFill>
                <a:srgbClr val="3333CC"/>
              </a:solidFill>
              <a:effectLst>
                <a:outerShdw blurRad="38100" dist="38100" dir="2700000" algn="tl">
                  <a:srgbClr val="000000"/>
                </a:outerShdw>
              </a:effectLst>
            </a:endParaRPr>
          </a:p>
        </p:txBody>
      </p:sp>
      <p:sp>
        <p:nvSpPr>
          <p:cNvPr id="107565" name="Rectangle 45"/>
          <p:cNvSpPr>
            <a:spLocks noChangeArrowheads="1"/>
          </p:cNvSpPr>
          <p:nvPr/>
        </p:nvSpPr>
        <p:spPr bwMode="auto">
          <a:xfrm>
            <a:off x="0" y="6381750"/>
            <a:ext cx="4140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2000" b="1">
                <a:solidFill>
                  <a:srgbClr val="3333CC"/>
                </a:solidFill>
                <a:effectLst>
                  <a:outerShdw blurRad="38100" dist="38100" dir="2700000" algn="tl">
                    <a:srgbClr val="000000"/>
                  </a:outerShdw>
                </a:effectLst>
              </a:rPr>
              <a:t>Bron: ISP Experimentenboekje</a:t>
            </a:r>
            <a:endParaRPr lang="nl-NL" altLang="nl-NL" sz="20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279452457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559"/>
                                        </p:tgtEl>
                                        <p:attrNameLst>
                                          <p:attrName>style.visibility</p:attrName>
                                        </p:attrNameLst>
                                      </p:cBhvr>
                                      <p:to>
                                        <p:strVal val="visible"/>
                                      </p:to>
                                    </p:set>
                                    <p:animEffect transition="in" filter="wipe(left)">
                                      <p:cBhvr>
                                        <p:cTn id="7" dur="500"/>
                                        <p:tgtEl>
                                          <p:spTgt spid="1075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7550"/>
                                        </p:tgtEl>
                                        <p:attrNameLst>
                                          <p:attrName>style.visibility</p:attrName>
                                        </p:attrNameLst>
                                      </p:cBhvr>
                                      <p:to>
                                        <p:strVal val="visible"/>
                                      </p:to>
                                    </p:set>
                                    <p:animEffect transition="in" filter="wipe(left)">
                                      <p:cBhvr>
                                        <p:cTn id="12" dur="500"/>
                                        <p:tgtEl>
                                          <p:spTgt spid="1075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553"/>
                                        </p:tgtEl>
                                        <p:attrNameLst>
                                          <p:attrName>style.visibility</p:attrName>
                                        </p:attrNameLst>
                                      </p:cBhvr>
                                      <p:to>
                                        <p:strVal val="visible"/>
                                      </p:to>
                                    </p:set>
                                    <p:animEffect transition="in" filter="dissolve">
                                      <p:cBhvr>
                                        <p:cTn id="17" dur="500"/>
                                        <p:tgtEl>
                                          <p:spTgt spid="1075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7554"/>
                                        </p:tgtEl>
                                        <p:attrNameLst>
                                          <p:attrName>style.visibility</p:attrName>
                                        </p:attrNameLst>
                                      </p:cBhvr>
                                      <p:to>
                                        <p:strVal val="visible"/>
                                      </p:to>
                                    </p:set>
                                    <p:animEffect transition="in" filter="wipe(left)">
                                      <p:cBhvr>
                                        <p:cTn id="22" dur="500"/>
                                        <p:tgtEl>
                                          <p:spTgt spid="1075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7555"/>
                                        </p:tgtEl>
                                        <p:attrNameLst>
                                          <p:attrName>style.visibility</p:attrName>
                                        </p:attrNameLst>
                                      </p:cBhvr>
                                      <p:to>
                                        <p:strVal val="visible"/>
                                      </p:to>
                                    </p:set>
                                    <p:animEffect transition="in" filter="dissolve">
                                      <p:cBhvr>
                                        <p:cTn id="27" dur="500"/>
                                        <p:tgtEl>
                                          <p:spTgt spid="1075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7556"/>
                                        </p:tgtEl>
                                        <p:attrNameLst>
                                          <p:attrName>style.visibility</p:attrName>
                                        </p:attrNameLst>
                                      </p:cBhvr>
                                      <p:to>
                                        <p:strVal val="visible"/>
                                      </p:to>
                                    </p:set>
                                    <p:animEffect transition="in" filter="wipe(left)">
                                      <p:cBhvr>
                                        <p:cTn id="32" dur="500"/>
                                        <p:tgtEl>
                                          <p:spTgt spid="1075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7557"/>
                                        </p:tgtEl>
                                        <p:attrNameLst>
                                          <p:attrName>style.visibility</p:attrName>
                                        </p:attrNameLst>
                                      </p:cBhvr>
                                      <p:to>
                                        <p:strVal val="visible"/>
                                      </p:to>
                                    </p:set>
                                    <p:animEffect transition="in" filter="dissolve">
                                      <p:cBhvr>
                                        <p:cTn id="37" dur="500"/>
                                        <p:tgtEl>
                                          <p:spTgt spid="1075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7563"/>
                                        </p:tgtEl>
                                        <p:attrNameLst>
                                          <p:attrName>style.visibility</p:attrName>
                                        </p:attrNameLst>
                                      </p:cBhvr>
                                      <p:to>
                                        <p:strVal val="visible"/>
                                      </p:to>
                                    </p:set>
                                    <p:animEffect transition="in" filter="wipe(left)">
                                      <p:cBhvr>
                                        <p:cTn id="42" dur="500"/>
                                        <p:tgtEl>
                                          <p:spTgt spid="10756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7564"/>
                                        </p:tgtEl>
                                        <p:attrNameLst>
                                          <p:attrName>style.visibility</p:attrName>
                                        </p:attrNameLst>
                                      </p:cBhvr>
                                      <p:to>
                                        <p:strVal val="visible"/>
                                      </p:to>
                                    </p:set>
                                    <p:animEffect transition="in" filter="dissolve">
                                      <p:cBhvr>
                                        <p:cTn id="47" dur="500"/>
                                        <p:tgtEl>
                                          <p:spTgt spid="10756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7561"/>
                                        </p:tgtEl>
                                        <p:attrNameLst>
                                          <p:attrName>style.visibility</p:attrName>
                                        </p:attrNameLst>
                                      </p:cBhvr>
                                      <p:to>
                                        <p:strVal val="visible"/>
                                      </p:to>
                                    </p:set>
                                    <p:animEffect transition="in" filter="wipe(left)">
                                      <p:cBhvr>
                                        <p:cTn id="52" dur="500"/>
                                        <p:tgtEl>
                                          <p:spTgt spid="1075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7562"/>
                                        </p:tgtEl>
                                        <p:attrNameLst>
                                          <p:attrName>style.visibility</p:attrName>
                                        </p:attrNameLst>
                                      </p:cBhvr>
                                      <p:to>
                                        <p:strVal val="visible"/>
                                      </p:to>
                                    </p:set>
                                    <p:animEffect transition="in" filter="dissolve">
                                      <p:cBhvr>
                                        <p:cTn id="57" dur="500"/>
                                        <p:tgtEl>
                                          <p:spTgt spid="10756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7549"/>
                                        </p:tgtEl>
                                        <p:attrNameLst>
                                          <p:attrName>style.visibility</p:attrName>
                                        </p:attrNameLst>
                                      </p:cBhvr>
                                      <p:to>
                                        <p:strVal val="visible"/>
                                      </p:to>
                                    </p:set>
                                    <p:animEffect transition="in" filter="wipe(left)">
                                      <p:cBhvr>
                                        <p:cTn id="62" dur="500"/>
                                        <p:tgtEl>
                                          <p:spTgt spid="1075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7552"/>
                                        </p:tgtEl>
                                        <p:attrNameLst>
                                          <p:attrName>style.visibility</p:attrName>
                                        </p:attrNameLst>
                                      </p:cBhvr>
                                      <p:to>
                                        <p:strVal val="visible"/>
                                      </p:to>
                                    </p:set>
                                    <p:animEffect transition="in" filter="dissolve">
                                      <p:cBhvr>
                                        <p:cTn id="67" dur="500"/>
                                        <p:tgtEl>
                                          <p:spTgt spid="107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9" grpId="0" autoUpdateAnimBg="0"/>
      <p:bldP spid="107550" grpId="0" autoUpdateAnimBg="0"/>
      <p:bldP spid="107552" grpId="0" autoUpdateAnimBg="0"/>
      <p:bldP spid="107553" grpId="0" autoUpdateAnimBg="0"/>
      <p:bldP spid="107554" grpId="0" autoUpdateAnimBg="0"/>
      <p:bldP spid="107555" grpId="0" autoUpdateAnimBg="0"/>
      <p:bldP spid="107556" grpId="0" autoUpdateAnimBg="0"/>
      <p:bldP spid="107557" grpId="0" autoUpdateAnimBg="0"/>
      <p:bldP spid="107559" grpId="0" autoUpdateAnimBg="0"/>
      <p:bldP spid="107561" grpId="0" autoUpdateAnimBg="0"/>
      <p:bldP spid="107562" grpId="0" autoUpdateAnimBg="0"/>
      <p:bldP spid="107563" grpId="0" autoUpdateAnimBg="0"/>
      <p:bldP spid="10756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6756" name="Group 20"/>
          <p:cNvGraphicFramePr>
            <a:graphicFrameLocks noGrp="1"/>
          </p:cNvGraphicFramePr>
          <p:nvPr/>
        </p:nvGraphicFramePr>
        <p:xfrm>
          <a:off x="990600" y="1143000"/>
          <a:ext cx="7086600" cy="5087938"/>
        </p:xfrm>
        <a:graphic>
          <a:graphicData uri="http://schemas.openxmlformats.org/drawingml/2006/table">
            <a:tbl>
              <a:tblPr/>
              <a:tblGrid>
                <a:gridCol w="3543300"/>
                <a:gridCol w="3543300"/>
              </a:tblGrid>
              <a:tr h="1219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stof</a:t>
                      </a:r>
                      <a:endParaRPr kumimoji="0" lang="nl-NL" altLang="nl-NL"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halfwaarde-dikte</a:t>
                      </a:r>
                      <a:endParaRPr kumimoji="0" lang="nl-NL" altLang="nl-NL" sz="4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beton</a:t>
                      </a:r>
                      <a:endParaRPr kumimoji="0" lang="nl-NL"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5 cm</a:t>
                      </a:r>
                      <a:endParaRPr kumimoji="0" lang="nl-NL"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staal</a:t>
                      </a:r>
                      <a:endParaRPr kumimoji="0" lang="nl-NL"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3 cm</a:t>
                      </a:r>
                      <a:endParaRPr kumimoji="0" lang="nl-NL"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lood</a:t>
                      </a:r>
                      <a:endParaRPr kumimoji="0" lang="nl-NL"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 cm</a:t>
                      </a:r>
                      <a:endParaRPr kumimoji="0" lang="nl-NL" altLang="nl-NL" sz="4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57" name="Rectangle 21"/>
          <p:cNvSpPr>
            <a:spLocks noGrp="1" noChangeArrowheads="1"/>
          </p:cNvSpPr>
          <p:nvPr>
            <p:ph type="ctrTitle"/>
          </p:nvPr>
        </p:nvSpPr>
        <p:spPr>
          <a:xfrm>
            <a:off x="0" y="76200"/>
            <a:ext cx="9144000" cy="838200"/>
          </a:xfrm>
        </p:spPr>
        <p:txBody>
          <a:bodyPr/>
          <a:lstStyle/>
          <a:p>
            <a:pPr algn="l"/>
            <a:r>
              <a:rPr lang="en-US" altLang="nl-NL" sz="4000" b="1">
                <a:solidFill>
                  <a:srgbClr val="FF3300"/>
                </a:solidFill>
                <a:effectLst>
                  <a:outerShdw blurRad="38100" dist="38100" dir="2700000" algn="tl">
                    <a:srgbClr val="000000"/>
                  </a:outerShdw>
                </a:effectLst>
              </a:rPr>
              <a:t>Halfwaarde-dikte voor </a:t>
            </a:r>
            <a:r>
              <a:rPr lang="en-US" altLang="nl-NL" sz="4000" b="1">
                <a:solidFill>
                  <a:srgbClr val="FF3300"/>
                </a:solidFill>
                <a:effectLst>
                  <a:outerShdw blurRad="38100" dist="38100" dir="2700000" algn="tl">
                    <a:srgbClr val="000000"/>
                  </a:outerShdw>
                </a:effectLst>
                <a:latin typeface="Symbol" pitchFamily="18" charset="2"/>
              </a:rPr>
              <a:t>g</a:t>
            </a:r>
            <a:r>
              <a:rPr lang="en-US" altLang="nl-NL" sz="4000" b="1">
                <a:solidFill>
                  <a:srgbClr val="FF3300"/>
                </a:solidFill>
                <a:effectLst>
                  <a:outerShdw blurRad="38100" dist="38100" dir="2700000" algn="tl">
                    <a:srgbClr val="000000"/>
                  </a:outerShdw>
                </a:effectLst>
              </a:rPr>
              <a:t>-straling </a:t>
            </a:r>
            <a:r>
              <a:rPr lang="en-US" altLang="nl-NL" sz="3400" b="1">
                <a:solidFill>
                  <a:srgbClr val="FF3300"/>
                </a:solidFill>
                <a:effectLst>
                  <a:outerShdw blurRad="38100" dist="38100" dir="2700000" algn="tl">
                    <a:srgbClr val="000000"/>
                  </a:outerShdw>
                </a:effectLst>
              </a:rPr>
              <a:t>(1 MeV):</a:t>
            </a:r>
            <a:endParaRPr lang="nl-NL" altLang="nl-NL" sz="40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53547672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6757"/>
                                        </p:tgtEl>
                                        <p:attrNameLst>
                                          <p:attrName>style.visibility</p:attrName>
                                        </p:attrNameLst>
                                      </p:cBhvr>
                                      <p:to>
                                        <p:strVal val="visible"/>
                                      </p:to>
                                    </p:set>
                                    <p:animEffect transition="in" filter="wipe(left)">
                                      <p:cBhvr>
                                        <p:cTn id="7" dur="500"/>
                                        <p:tgtEl>
                                          <p:spTgt spid="11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6756"/>
                                        </p:tgtEl>
                                        <p:attrNameLst>
                                          <p:attrName>style.visibility</p:attrName>
                                        </p:attrNameLst>
                                      </p:cBhvr>
                                      <p:to>
                                        <p:strVal val="visible"/>
                                      </p:to>
                                    </p:set>
                                    <p:animEffect transition="in" filter="dissolve">
                                      <p:cBhvr>
                                        <p:cTn id="12" dur="500"/>
                                        <p:tgtEl>
                                          <p:spTgt spid="116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0" y="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800" b="1">
                <a:solidFill>
                  <a:srgbClr val="FF3300"/>
                </a:solidFill>
                <a:effectLst>
                  <a:outerShdw blurRad="38100" dist="38100" dir="2700000" algn="tl">
                    <a:srgbClr val="000000"/>
                  </a:outerShdw>
                </a:effectLst>
              </a:rPr>
              <a:t>Halfwaarde-dikte van beton is 5,0 cm voor 1 MeV </a:t>
            </a:r>
            <a:r>
              <a:rPr lang="en-US" altLang="nl-NL" sz="3800" b="1">
                <a:solidFill>
                  <a:srgbClr val="FF3300"/>
                </a:solidFill>
                <a:effectLst>
                  <a:outerShdw blurRad="38100" dist="38100" dir="2700000" algn="tl">
                    <a:srgbClr val="000000"/>
                  </a:outerShdw>
                </a:effectLst>
                <a:latin typeface="Symbol" pitchFamily="18" charset="2"/>
              </a:rPr>
              <a:t>g</a:t>
            </a:r>
            <a:r>
              <a:rPr lang="en-US" altLang="nl-NL" sz="3800" b="1">
                <a:solidFill>
                  <a:srgbClr val="FF3300"/>
                </a:solidFill>
                <a:effectLst>
                  <a:outerShdw blurRad="38100" dist="38100" dir="2700000" algn="tl">
                    <a:srgbClr val="000000"/>
                  </a:outerShdw>
                </a:effectLst>
              </a:rPr>
              <a:t>-straling.</a:t>
            </a:r>
            <a:endParaRPr lang="nl-NL" altLang="nl-NL" sz="3800" b="1">
              <a:solidFill>
                <a:srgbClr val="FF3300"/>
              </a:solidFill>
              <a:effectLst>
                <a:outerShdw blurRad="38100" dist="38100" dir="2700000" algn="tl">
                  <a:srgbClr val="000000"/>
                </a:outerShdw>
              </a:effectLst>
            </a:endParaRPr>
          </a:p>
        </p:txBody>
      </p:sp>
      <p:sp>
        <p:nvSpPr>
          <p:cNvPr id="143363" name="Rectangle 3"/>
          <p:cNvSpPr>
            <a:spLocks noChangeArrowheads="1"/>
          </p:cNvSpPr>
          <p:nvPr/>
        </p:nvSpPr>
        <p:spPr bwMode="auto">
          <a:xfrm>
            <a:off x="0" y="1219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000" b="1">
                <a:solidFill>
                  <a:srgbClr val="FF3300"/>
                </a:solidFill>
                <a:effectLst>
                  <a:outerShdw blurRad="38100" dist="38100" dir="2700000" algn="tl">
                    <a:srgbClr val="000000"/>
                  </a:outerShdw>
                </a:effectLst>
              </a:rPr>
              <a:t>Hoeveel % komt er door een betonnen muur van 30 cm dik?</a:t>
            </a:r>
            <a:endParaRPr lang="nl-NL" altLang="nl-NL" sz="4000" b="1">
              <a:solidFill>
                <a:srgbClr val="FF3300"/>
              </a:solidFill>
              <a:effectLst>
                <a:outerShdw blurRad="38100" dist="38100" dir="2700000" algn="tl">
                  <a:srgbClr val="000000"/>
                </a:outerShdw>
              </a:effectLst>
            </a:endParaRPr>
          </a:p>
        </p:txBody>
      </p:sp>
      <p:sp>
        <p:nvSpPr>
          <p:cNvPr id="143364" name="Rectangle 4"/>
          <p:cNvSpPr>
            <a:spLocks noChangeArrowheads="1"/>
          </p:cNvSpPr>
          <p:nvPr/>
        </p:nvSpPr>
        <p:spPr bwMode="auto">
          <a:xfrm>
            <a:off x="0" y="25146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4400" b="1">
                <a:solidFill>
                  <a:srgbClr val="3333CC"/>
                </a:solidFill>
                <a:effectLst>
                  <a:outerShdw blurRad="38100" dist="38100" dir="2700000" algn="tl">
                    <a:srgbClr val="000000"/>
                  </a:outerShdw>
                </a:effectLst>
              </a:rPr>
              <a:t>Hoeveel maal is het gehalveerd?</a:t>
            </a:r>
            <a:endParaRPr lang="nl-NL" altLang="nl-NL" sz="4400" b="1">
              <a:solidFill>
                <a:srgbClr val="3333CC"/>
              </a:solidFill>
              <a:effectLst>
                <a:outerShdw blurRad="38100" dist="38100" dir="2700000" algn="tl">
                  <a:srgbClr val="000000"/>
                </a:outerShdw>
              </a:effectLst>
            </a:endParaRPr>
          </a:p>
        </p:txBody>
      </p:sp>
      <p:sp>
        <p:nvSpPr>
          <p:cNvPr id="143365" name="Rectangle 5"/>
          <p:cNvSpPr>
            <a:spLocks noChangeArrowheads="1"/>
          </p:cNvSpPr>
          <p:nvPr/>
        </p:nvSpPr>
        <p:spPr bwMode="auto">
          <a:xfrm>
            <a:off x="166688" y="3581400"/>
            <a:ext cx="396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400" b="1">
                <a:solidFill>
                  <a:srgbClr val="FF3300"/>
                </a:solidFill>
                <a:effectLst>
                  <a:outerShdw blurRad="38100" dist="38100" dir="2700000" algn="tl">
                    <a:srgbClr val="000000"/>
                  </a:outerShdw>
                </a:effectLst>
              </a:rPr>
              <a:t>30/5,0 = 6 x</a:t>
            </a:r>
            <a:endParaRPr lang="nl-NL" altLang="nl-NL" sz="4400" b="1">
              <a:solidFill>
                <a:srgbClr val="FF3300"/>
              </a:solidFill>
              <a:effectLst>
                <a:outerShdw blurRad="38100" dist="38100" dir="2700000" algn="tl">
                  <a:srgbClr val="000000"/>
                </a:outerShdw>
              </a:effectLst>
            </a:endParaRPr>
          </a:p>
        </p:txBody>
      </p:sp>
      <p:sp>
        <p:nvSpPr>
          <p:cNvPr id="143366" name="Rectangle 6"/>
          <p:cNvSpPr>
            <a:spLocks noChangeArrowheads="1"/>
          </p:cNvSpPr>
          <p:nvPr/>
        </p:nvSpPr>
        <p:spPr bwMode="auto">
          <a:xfrm>
            <a:off x="152400" y="48006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400" b="1">
                <a:solidFill>
                  <a:srgbClr val="3333CC"/>
                </a:solidFill>
                <a:effectLst>
                  <a:outerShdw blurRad="38100" dist="38100" dir="2700000" algn="tl">
                    <a:srgbClr val="000000"/>
                  </a:outerShdw>
                </a:effectLst>
              </a:rPr>
              <a:t>(½)</a:t>
            </a:r>
            <a:r>
              <a:rPr lang="en-US" altLang="nl-NL" sz="4400" b="1" baseline="30000">
                <a:solidFill>
                  <a:srgbClr val="3333CC"/>
                </a:solidFill>
                <a:effectLst>
                  <a:outerShdw blurRad="38100" dist="38100" dir="2700000" algn="tl">
                    <a:srgbClr val="000000"/>
                  </a:outerShdw>
                </a:effectLst>
              </a:rPr>
              <a:t>6 </a:t>
            </a:r>
            <a:r>
              <a:rPr lang="en-US" altLang="nl-NL" sz="4400" b="1">
                <a:solidFill>
                  <a:srgbClr val="3333CC"/>
                </a:solidFill>
                <a:effectLst>
                  <a:outerShdw blurRad="38100" dist="38100" dir="2700000" algn="tl">
                    <a:srgbClr val="000000"/>
                  </a:outerShdw>
                </a:effectLst>
              </a:rPr>
              <a:t>=</a:t>
            </a:r>
            <a:r>
              <a:rPr lang="en-US" altLang="nl-NL" sz="4000" b="1" baseline="30000">
                <a:solidFill>
                  <a:srgbClr val="FF3300"/>
                </a:solidFill>
                <a:effectLst>
                  <a:outerShdw blurRad="38100" dist="38100" dir="2700000" algn="tl">
                    <a:srgbClr val="000000"/>
                  </a:outerShdw>
                </a:effectLst>
              </a:rPr>
              <a:t> </a:t>
            </a:r>
            <a:endParaRPr lang="nl-NL" altLang="nl-NL" sz="4000" b="1" baseline="30000">
              <a:solidFill>
                <a:srgbClr val="FF3300"/>
              </a:solidFill>
              <a:effectLst>
                <a:outerShdw blurRad="38100" dist="38100" dir="2700000" algn="tl">
                  <a:srgbClr val="000000"/>
                </a:outerShdw>
              </a:effectLst>
            </a:endParaRPr>
          </a:p>
        </p:txBody>
      </p:sp>
      <p:sp>
        <p:nvSpPr>
          <p:cNvPr id="143367" name="Rectangle 7"/>
          <p:cNvSpPr>
            <a:spLocks noChangeArrowheads="1"/>
          </p:cNvSpPr>
          <p:nvPr/>
        </p:nvSpPr>
        <p:spPr bwMode="auto">
          <a:xfrm>
            <a:off x="2209800" y="48006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400" b="1">
                <a:solidFill>
                  <a:srgbClr val="FF3300"/>
                </a:solidFill>
                <a:effectLst>
                  <a:outerShdw blurRad="38100" dist="38100" dir="2700000" algn="tl">
                    <a:srgbClr val="000000"/>
                  </a:outerShdw>
                </a:effectLst>
              </a:rPr>
              <a:t>0,0156</a:t>
            </a:r>
            <a:endParaRPr lang="nl-NL" altLang="nl-NL" sz="4400" b="1" baseline="30000">
              <a:solidFill>
                <a:srgbClr val="FF3300"/>
              </a:solidFill>
              <a:effectLst>
                <a:outerShdw blurRad="38100" dist="38100" dir="2700000" algn="tl">
                  <a:srgbClr val="000000"/>
                </a:outerShdw>
              </a:effectLst>
            </a:endParaRPr>
          </a:p>
        </p:txBody>
      </p:sp>
      <p:sp>
        <p:nvSpPr>
          <p:cNvPr id="143368" name="Rectangle 8"/>
          <p:cNvSpPr>
            <a:spLocks noChangeArrowheads="1"/>
          </p:cNvSpPr>
          <p:nvPr/>
        </p:nvSpPr>
        <p:spPr bwMode="auto">
          <a:xfrm>
            <a:off x="0" y="5943600"/>
            <a:ext cx="708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400" b="1">
                <a:solidFill>
                  <a:srgbClr val="3333CC"/>
                </a:solidFill>
                <a:effectLst>
                  <a:outerShdw blurRad="38100" dist="38100" dir="2700000" algn="tl">
                    <a:srgbClr val="000000"/>
                  </a:outerShdw>
                </a:effectLst>
              </a:rPr>
              <a:t>0,0156 . 100% = </a:t>
            </a:r>
            <a:r>
              <a:rPr lang="en-US" altLang="nl-NL" sz="4400" b="1">
                <a:solidFill>
                  <a:srgbClr val="FF3300"/>
                </a:solidFill>
                <a:effectLst>
                  <a:outerShdw blurRad="38100" dist="38100" dir="2700000" algn="tl">
                    <a:srgbClr val="000000"/>
                  </a:outerShdw>
                </a:effectLst>
              </a:rPr>
              <a:t>1,6 %</a:t>
            </a:r>
            <a:endParaRPr lang="nl-NL" altLang="nl-NL" sz="4400" b="1" baseline="30000">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25133070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wipe(left)">
                                      <p:cBhvr>
                                        <p:cTn id="7" dur="500"/>
                                        <p:tgtEl>
                                          <p:spTgt spid="143362"/>
                                        </p:tgtEl>
                                      </p:cBhvr>
                                    </p:animEffect>
                                  </p:childTnLst>
                                </p:cTn>
                              </p:par>
                            </p:childTnLst>
                          </p:cTn>
                        </p:par>
                        <p:par>
                          <p:cTn id="8" fill="hold" nodeType="afterGroup">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43363"/>
                                        </p:tgtEl>
                                        <p:attrNameLst>
                                          <p:attrName>style.visibility</p:attrName>
                                        </p:attrNameLst>
                                      </p:cBhvr>
                                      <p:to>
                                        <p:strVal val="visible"/>
                                      </p:to>
                                    </p:set>
                                    <p:animEffect transition="in" filter="wipe(left)">
                                      <p:cBhvr>
                                        <p:cTn id="11" dur="500"/>
                                        <p:tgtEl>
                                          <p:spTgt spid="1433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3364"/>
                                        </p:tgtEl>
                                        <p:attrNameLst>
                                          <p:attrName>style.visibility</p:attrName>
                                        </p:attrNameLst>
                                      </p:cBhvr>
                                      <p:to>
                                        <p:strVal val="visible"/>
                                      </p:to>
                                    </p:set>
                                    <p:animEffect transition="in" filter="wipe(left)">
                                      <p:cBhvr>
                                        <p:cTn id="16" dur="500"/>
                                        <p:tgtEl>
                                          <p:spTgt spid="1433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3365"/>
                                        </p:tgtEl>
                                        <p:attrNameLst>
                                          <p:attrName>style.visibility</p:attrName>
                                        </p:attrNameLst>
                                      </p:cBhvr>
                                      <p:to>
                                        <p:strVal val="visible"/>
                                      </p:to>
                                    </p:set>
                                    <p:animEffect transition="in" filter="wipe(left)">
                                      <p:cBhvr>
                                        <p:cTn id="21" dur="500"/>
                                        <p:tgtEl>
                                          <p:spTgt spid="14336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3366"/>
                                        </p:tgtEl>
                                        <p:attrNameLst>
                                          <p:attrName>style.visibility</p:attrName>
                                        </p:attrNameLst>
                                      </p:cBhvr>
                                      <p:to>
                                        <p:strVal val="visible"/>
                                      </p:to>
                                    </p:set>
                                    <p:animEffect transition="in" filter="wipe(left)">
                                      <p:cBhvr>
                                        <p:cTn id="26" dur="500"/>
                                        <p:tgtEl>
                                          <p:spTgt spid="1433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3367"/>
                                        </p:tgtEl>
                                        <p:attrNameLst>
                                          <p:attrName>style.visibility</p:attrName>
                                        </p:attrNameLst>
                                      </p:cBhvr>
                                      <p:to>
                                        <p:strVal val="visible"/>
                                      </p:to>
                                    </p:set>
                                    <p:animEffect transition="in" filter="wipe(left)">
                                      <p:cBhvr>
                                        <p:cTn id="31" dur="500"/>
                                        <p:tgtEl>
                                          <p:spTgt spid="14336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3368"/>
                                        </p:tgtEl>
                                        <p:attrNameLst>
                                          <p:attrName>style.visibility</p:attrName>
                                        </p:attrNameLst>
                                      </p:cBhvr>
                                      <p:to>
                                        <p:strVal val="visible"/>
                                      </p:to>
                                    </p:set>
                                    <p:animEffect transition="in" filter="wipe(left)">
                                      <p:cBhvr>
                                        <p:cTn id="36"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3" grpId="0" autoUpdateAnimBg="0"/>
      <p:bldP spid="143364" grpId="0" autoUpdateAnimBg="0"/>
      <p:bldP spid="143365" grpId="0" autoUpdateAnimBg="0"/>
      <p:bldP spid="143366" grpId="0" autoUpdateAnimBg="0"/>
      <p:bldP spid="143367" grpId="0" autoUpdateAnimBg="0"/>
      <p:bldP spid="14336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6" name="Rectangle 4"/>
          <p:cNvSpPr>
            <a:spLocks noChangeArrowheads="1"/>
          </p:cNvSpPr>
          <p:nvPr/>
        </p:nvSpPr>
        <p:spPr bwMode="auto">
          <a:xfrm>
            <a:off x="0" y="990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4400" b="1">
                <a:solidFill>
                  <a:srgbClr val="3333CC"/>
                </a:solidFill>
                <a:effectLst>
                  <a:outerShdw blurRad="38100" dist="38100" dir="2700000" algn="tl">
                    <a:srgbClr val="000000"/>
                  </a:outerShdw>
                </a:effectLst>
              </a:rPr>
              <a:t> Bestraling (ziekenhuis, voedsel)</a:t>
            </a:r>
            <a:endParaRPr lang="nl-NL" altLang="nl-NL" sz="4400" b="1">
              <a:solidFill>
                <a:srgbClr val="3333CC"/>
              </a:solidFill>
              <a:effectLst>
                <a:outerShdw blurRad="38100" dist="38100" dir="2700000" algn="tl">
                  <a:srgbClr val="000000"/>
                </a:outerShdw>
              </a:effectLst>
            </a:endParaRPr>
          </a:p>
        </p:txBody>
      </p:sp>
      <p:sp>
        <p:nvSpPr>
          <p:cNvPr id="110598" name="Rectangle 6"/>
          <p:cNvSpPr>
            <a:spLocks noChangeArrowheads="1"/>
          </p:cNvSpPr>
          <p:nvPr/>
        </p:nvSpPr>
        <p:spPr bwMode="auto">
          <a:xfrm>
            <a:off x="0" y="2133600"/>
            <a:ext cx="708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4400" b="1">
                <a:solidFill>
                  <a:srgbClr val="3333CC"/>
                </a:solidFill>
                <a:effectLst>
                  <a:outerShdw blurRad="38100" dist="38100" dir="2700000" algn="tl">
                    <a:srgbClr val="000000"/>
                  </a:outerShdw>
                </a:effectLst>
              </a:rPr>
              <a:t> Ouderdomsbepaling</a:t>
            </a:r>
            <a:r>
              <a:rPr lang="en-US" altLang="nl-NL" sz="4400" b="1">
                <a:solidFill>
                  <a:srgbClr val="FF3300"/>
                </a:solidFill>
                <a:effectLst>
                  <a:outerShdw blurRad="38100" dist="38100" dir="2700000" algn="tl">
                    <a:srgbClr val="000000"/>
                  </a:outerShdw>
                </a:effectLst>
              </a:rPr>
              <a:t> </a:t>
            </a:r>
            <a:endParaRPr lang="nl-NL" altLang="nl-NL" sz="4400" b="1">
              <a:solidFill>
                <a:srgbClr val="FF3300"/>
              </a:solidFill>
              <a:effectLst>
                <a:outerShdw blurRad="38100" dist="38100" dir="2700000" algn="tl">
                  <a:srgbClr val="000000"/>
                </a:outerShdw>
              </a:effectLst>
            </a:endParaRPr>
          </a:p>
        </p:txBody>
      </p:sp>
      <p:sp>
        <p:nvSpPr>
          <p:cNvPr id="110601" name="Rectangle 9"/>
          <p:cNvSpPr>
            <a:spLocks noChangeArrowheads="1"/>
          </p:cNvSpPr>
          <p:nvPr/>
        </p:nvSpPr>
        <p:spPr bwMode="auto">
          <a:xfrm>
            <a:off x="0" y="3124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400" b="1">
                <a:solidFill>
                  <a:srgbClr val="3333CC"/>
                </a:solidFill>
                <a:effectLst>
                  <a:outerShdw blurRad="38100" dist="38100" dir="2700000" algn="tl">
                    <a:srgbClr val="000000"/>
                  </a:outerShdw>
                </a:effectLst>
              </a:rPr>
              <a:t> Tracer (organismen/ waterloop)</a:t>
            </a:r>
            <a:endParaRPr lang="nl-NL" altLang="nl-NL" sz="4400" b="1" baseline="30000">
              <a:solidFill>
                <a:srgbClr val="FF3300"/>
              </a:solidFill>
              <a:effectLst>
                <a:outerShdw blurRad="38100" dist="38100" dir="2700000" algn="tl">
                  <a:srgbClr val="000000"/>
                </a:outerShdw>
              </a:effectLst>
            </a:endParaRPr>
          </a:p>
        </p:txBody>
      </p:sp>
      <p:sp>
        <p:nvSpPr>
          <p:cNvPr id="110602" name="Rectangle 10"/>
          <p:cNvSpPr>
            <a:spLocks noGrp="1" noChangeArrowheads="1"/>
          </p:cNvSpPr>
          <p:nvPr>
            <p:ph type="title"/>
          </p:nvPr>
        </p:nvSpPr>
        <p:spPr>
          <a:xfrm>
            <a:off x="76200" y="0"/>
            <a:ext cx="9067800" cy="762000"/>
          </a:xfrm>
        </p:spPr>
        <p:txBody>
          <a:bodyPr/>
          <a:lstStyle/>
          <a:p>
            <a:pPr algn="l"/>
            <a:r>
              <a:rPr lang="en-US" altLang="nl-NL" b="1">
                <a:solidFill>
                  <a:srgbClr val="FF3300"/>
                </a:solidFill>
                <a:effectLst>
                  <a:outerShdw blurRad="38100" dist="38100" dir="2700000" algn="tl">
                    <a:srgbClr val="000000"/>
                  </a:outerShdw>
                </a:effectLst>
              </a:rPr>
              <a:t>Toepassingen:</a:t>
            </a:r>
            <a:endParaRPr lang="nl-NL" altLang="nl-NL" b="1">
              <a:solidFill>
                <a:srgbClr val="FF3300"/>
              </a:solidFill>
              <a:effectLst>
                <a:outerShdw blurRad="38100" dist="38100" dir="2700000" algn="tl">
                  <a:srgbClr val="000000"/>
                </a:outerShdw>
              </a:effectLst>
            </a:endParaRPr>
          </a:p>
        </p:txBody>
      </p:sp>
      <p:sp>
        <p:nvSpPr>
          <p:cNvPr id="110604" name="Rectangle 12"/>
          <p:cNvSpPr>
            <a:spLocks noChangeArrowheads="1"/>
          </p:cNvSpPr>
          <p:nvPr/>
        </p:nvSpPr>
        <p:spPr bwMode="auto">
          <a:xfrm>
            <a:off x="19050" y="4267200"/>
            <a:ext cx="906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4400" b="1">
                <a:solidFill>
                  <a:srgbClr val="3333CC"/>
                </a:solidFill>
                <a:effectLst>
                  <a:outerShdw blurRad="38100" dist="38100" dir="2700000" algn="tl">
                    <a:srgbClr val="000000"/>
                  </a:outerShdw>
                </a:effectLst>
              </a:rPr>
              <a:t> Diktemeting (staalindustrie)</a:t>
            </a:r>
            <a:r>
              <a:rPr lang="en-US" altLang="nl-NL" sz="4400" b="1">
                <a:solidFill>
                  <a:srgbClr val="FF3300"/>
                </a:solidFill>
                <a:effectLst>
                  <a:outerShdw blurRad="38100" dist="38100" dir="2700000" algn="tl">
                    <a:srgbClr val="000000"/>
                  </a:outerShdw>
                </a:effectLst>
              </a:rPr>
              <a:t> </a:t>
            </a:r>
            <a:endParaRPr lang="nl-NL" altLang="nl-NL" sz="44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12378126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602"/>
                                        </p:tgtEl>
                                        <p:attrNameLst>
                                          <p:attrName>style.visibility</p:attrName>
                                        </p:attrNameLst>
                                      </p:cBhvr>
                                      <p:to>
                                        <p:strVal val="visible"/>
                                      </p:to>
                                    </p:set>
                                    <p:animEffect transition="in" filter="wipe(left)">
                                      <p:cBhvr>
                                        <p:cTn id="7" dur="500"/>
                                        <p:tgtEl>
                                          <p:spTgt spid="110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wipe(left)">
                                      <p:cBhvr>
                                        <p:cTn id="12" dur="500"/>
                                        <p:tgtEl>
                                          <p:spTgt spid="1105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8"/>
                                        </p:tgtEl>
                                        <p:attrNameLst>
                                          <p:attrName>style.visibility</p:attrName>
                                        </p:attrNameLst>
                                      </p:cBhvr>
                                      <p:to>
                                        <p:strVal val="visible"/>
                                      </p:to>
                                    </p:set>
                                    <p:animEffect transition="in" filter="wipe(left)">
                                      <p:cBhvr>
                                        <p:cTn id="17" dur="500"/>
                                        <p:tgtEl>
                                          <p:spTgt spid="1105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601"/>
                                        </p:tgtEl>
                                        <p:attrNameLst>
                                          <p:attrName>style.visibility</p:attrName>
                                        </p:attrNameLst>
                                      </p:cBhvr>
                                      <p:to>
                                        <p:strVal val="visible"/>
                                      </p:to>
                                    </p:set>
                                    <p:animEffect transition="in" filter="wipe(left)">
                                      <p:cBhvr>
                                        <p:cTn id="22" dur="500"/>
                                        <p:tgtEl>
                                          <p:spTgt spid="1106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0604"/>
                                        </p:tgtEl>
                                        <p:attrNameLst>
                                          <p:attrName>style.visibility</p:attrName>
                                        </p:attrNameLst>
                                      </p:cBhvr>
                                      <p:to>
                                        <p:strVal val="visible"/>
                                      </p:to>
                                    </p:set>
                                    <p:animEffect transition="in" filter="wipe(left)">
                                      <p:cBhvr>
                                        <p:cTn id="27" dur="500"/>
                                        <p:tgtEl>
                                          <p:spTgt spid="110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P spid="110598" grpId="0" autoUpdateAnimBg="0"/>
      <p:bldP spid="110601" grpId="0" autoUpdateAnimBg="0"/>
      <p:bldP spid="110602" grpId="0" autoUpdateAnimBg="0"/>
      <p:bldP spid="11060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72" name="Picture 20" descr="Cobalt-60 bestral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836613"/>
            <a:ext cx="5689600" cy="5138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4" name="Rectangle 2"/>
          <p:cNvSpPr>
            <a:spLocks noGrp="1" noChangeArrowheads="1"/>
          </p:cNvSpPr>
          <p:nvPr>
            <p:ph type="title"/>
          </p:nvPr>
        </p:nvSpPr>
        <p:spPr>
          <a:xfrm>
            <a:off x="0" y="0"/>
            <a:ext cx="9144000" cy="765175"/>
          </a:xfrm>
        </p:spPr>
        <p:txBody>
          <a:bodyPr/>
          <a:lstStyle/>
          <a:p>
            <a:pPr algn="l"/>
            <a:r>
              <a:rPr lang="en-US" altLang="nl-NL" sz="3600" b="1">
                <a:solidFill>
                  <a:srgbClr val="FF3300"/>
                </a:solidFill>
                <a:effectLst>
                  <a:outerShdw blurRad="38100" dist="38100" dir="2700000" algn="tl">
                    <a:srgbClr val="000000"/>
                  </a:outerShdw>
                </a:effectLst>
              </a:rPr>
              <a:t>Bestraling in de geneeskunde met Co-60 bron</a:t>
            </a:r>
            <a:endParaRPr lang="nl-NL" altLang="nl-NL" sz="3600" b="1">
              <a:solidFill>
                <a:srgbClr val="FF3300"/>
              </a:solidFill>
              <a:effectLst>
                <a:outerShdw blurRad="38100" dist="38100" dir="2700000" algn="tl">
                  <a:srgbClr val="000000"/>
                </a:outerShdw>
              </a:effectLst>
            </a:endParaRPr>
          </a:p>
        </p:txBody>
      </p:sp>
      <p:sp>
        <p:nvSpPr>
          <p:cNvPr id="125957" name="Freeform 5"/>
          <p:cNvSpPr>
            <a:spLocks/>
          </p:cNvSpPr>
          <p:nvPr/>
        </p:nvSpPr>
        <p:spPr bwMode="auto">
          <a:xfrm>
            <a:off x="4203700" y="1879600"/>
            <a:ext cx="1866900" cy="838200"/>
          </a:xfrm>
          <a:custGeom>
            <a:avLst/>
            <a:gdLst>
              <a:gd name="T0" fmla="*/ 1176 w 1176"/>
              <a:gd name="T1" fmla="*/ 0 h 528"/>
              <a:gd name="T2" fmla="*/ 0 w 1176"/>
              <a:gd name="T3" fmla="*/ 528 h 528"/>
            </a:gdLst>
            <a:ahLst/>
            <a:cxnLst>
              <a:cxn ang="0">
                <a:pos x="T0" y="T1"/>
              </a:cxn>
              <a:cxn ang="0">
                <a:pos x="T2" y="T3"/>
              </a:cxn>
            </a:cxnLst>
            <a:rect l="0" t="0" r="r" b="b"/>
            <a:pathLst>
              <a:path w="1176" h="528">
                <a:moveTo>
                  <a:pt x="1176" y="0"/>
                </a:moveTo>
                <a:lnTo>
                  <a:pt x="0" y="528"/>
                </a:lnTo>
              </a:path>
            </a:pathLst>
          </a:custGeom>
          <a:noFill/>
          <a:ln w="38100" cmpd="sng">
            <a:solidFill>
              <a:srgbClr val="FF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25964" name="Text Box 12"/>
          <p:cNvSpPr txBox="1">
            <a:spLocks noChangeArrowheads="1"/>
          </p:cNvSpPr>
          <p:nvPr/>
        </p:nvSpPr>
        <p:spPr bwMode="auto">
          <a:xfrm>
            <a:off x="6011863" y="3141663"/>
            <a:ext cx="266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FF3300"/>
                </a:solidFill>
                <a:effectLst>
                  <a:outerShdw blurRad="38100" dist="38100" dir="2700000" algn="tl">
                    <a:srgbClr val="000000"/>
                  </a:outerShdw>
                </a:effectLst>
              </a:rPr>
              <a:t>roterende arm</a:t>
            </a:r>
            <a:endParaRPr lang="nl-NL" altLang="nl-NL" sz="3600" b="1">
              <a:solidFill>
                <a:srgbClr val="FF3300"/>
              </a:solidFill>
              <a:effectLst>
                <a:outerShdw blurRad="38100" dist="38100" dir="2700000" algn="tl">
                  <a:srgbClr val="000000"/>
                </a:outerShdw>
              </a:effectLst>
            </a:endParaRPr>
          </a:p>
        </p:txBody>
      </p:sp>
      <p:sp>
        <p:nvSpPr>
          <p:cNvPr id="125965" name="Freeform 13"/>
          <p:cNvSpPr>
            <a:spLocks/>
          </p:cNvSpPr>
          <p:nvPr/>
        </p:nvSpPr>
        <p:spPr bwMode="auto">
          <a:xfrm>
            <a:off x="4864100" y="3543300"/>
            <a:ext cx="1193800" cy="101600"/>
          </a:xfrm>
          <a:custGeom>
            <a:avLst/>
            <a:gdLst>
              <a:gd name="T0" fmla="*/ 752 w 752"/>
              <a:gd name="T1" fmla="*/ 0 h 64"/>
              <a:gd name="T2" fmla="*/ 0 w 752"/>
              <a:gd name="T3" fmla="*/ 64 h 64"/>
            </a:gdLst>
            <a:ahLst/>
            <a:cxnLst>
              <a:cxn ang="0">
                <a:pos x="T0" y="T1"/>
              </a:cxn>
              <a:cxn ang="0">
                <a:pos x="T2" y="T3"/>
              </a:cxn>
            </a:cxnLst>
            <a:rect l="0" t="0" r="r" b="b"/>
            <a:pathLst>
              <a:path w="752" h="64">
                <a:moveTo>
                  <a:pt x="752" y="0"/>
                </a:moveTo>
                <a:lnTo>
                  <a:pt x="0" y="64"/>
                </a:lnTo>
              </a:path>
            </a:pathLst>
          </a:custGeom>
          <a:noFill/>
          <a:ln w="38100">
            <a:solidFill>
              <a:srgbClr val="FF33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25967" name="Freeform 15"/>
          <p:cNvSpPr>
            <a:spLocks/>
          </p:cNvSpPr>
          <p:nvPr/>
        </p:nvSpPr>
        <p:spPr bwMode="auto">
          <a:xfrm>
            <a:off x="3035300" y="4356100"/>
            <a:ext cx="2973388" cy="244475"/>
          </a:xfrm>
          <a:custGeom>
            <a:avLst/>
            <a:gdLst>
              <a:gd name="T0" fmla="*/ 1873 w 1873"/>
              <a:gd name="T1" fmla="*/ 154 h 154"/>
              <a:gd name="T2" fmla="*/ 0 w 1873"/>
              <a:gd name="T3" fmla="*/ 0 h 154"/>
            </a:gdLst>
            <a:ahLst/>
            <a:cxnLst>
              <a:cxn ang="0">
                <a:pos x="T0" y="T1"/>
              </a:cxn>
              <a:cxn ang="0">
                <a:pos x="T2" y="T3"/>
              </a:cxn>
            </a:cxnLst>
            <a:rect l="0" t="0" r="r" b="b"/>
            <a:pathLst>
              <a:path w="1873" h="154">
                <a:moveTo>
                  <a:pt x="1873" y="154"/>
                </a:moveTo>
                <a:lnTo>
                  <a:pt x="0" y="0"/>
                </a:lnTo>
              </a:path>
            </a:pathLst>
          </a:custGeom>
          <a:noFill/>
          <a:ln w="38100" cmpd="sng">
            <a:solidFill>
              <a:schemeClr val="accent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25968" name="Text Box 16"/>
          <p:cNvSpPr txBox="1">
            <a:spLocks noChangeArrowheads="1"/>
          </p:cNvSpPr>
          <p:nvPr/>
        </p:nvSpPr>
        <p:spPr bwMode="auto">
          <a:xfrm>
            <a:off x="6019800" y="41910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00CC99"/>
                </a:solidFill>
                <a:effectLst>
                  <a:outerShdw blurRad="38100" dist="38100" dir="2700000" algn="tl">
                    <a:srgbClr val="000000"/>
                  </a:outerShdw>
                </a:effectLst>
              </a:rPr>
              <a:t>patiënt</a:t>
            </a:r>
            <a:endParaRPr lang="nl-NL" altLang="nl-NL" sz="3600" b="1">
              <a:solidFill>
                <a:srgbClr val="00CC99"/>
              </a:solidFill>
              <a:effectLst>
                <a:outerShdw blurRad="38100" dist="38100" dir="2700000" algn="tl">
                  <a:srgbClr val="000000"/>
                </a:outerShdw>
              </a:effectLst>
            </a:endParaRPr>
          </a:p>
        </p:txBody>
      </p:sp>
      <p:sp>
        <p:nvSpPr>
          <p:cNvPr id="125975" name="Freeform 23"/>
          <p:cNvSpPr>
            <a:spLocks/>
          </p:cNvSpPr>
          <p:nvPr/>
        </p:nvSpPr>
        <p:spPr bwMode="auto">
          <a:xfrm>
            <a:off x="1054100" y="4025900"/>
            <a:ext cx="2959100" cy="533400"/>
          </a:xfrm>
          <a:custGeom>
            <a:avLst/>
            <a:gdLst>
              <a:gd name="T0" fmla="*/ 0 w 1864"/>
              <a:gd name="T1" fmla="*/ 304 h 336"/>
              <a:gd name="T2" fmla="*/ 1464 w 1864"/>
              <a:gd name="T3" fmla="*/ 0 h 336"/>
              <a:gd name="T4" fmla="*/ 1864 w 1864"/>
              <a:gd name="T5" fmla="*/ 8 h 336"/>
              <a:gd name="T6" fmla="*/ 536 w 1864"/>
              <a:gd name="T7" fmla="*/ 336 h 336"/>
            </a:gdLst>
            <a:ahLst/>
            <a:cxnLst>
              <a:cxn ang="0">
                <a:pos x="T0" y="T1"/>
              </a:cxn>
              <a:cxn ang="0">
                <a:pos x="T2" y="T3"/>
              </a:cxn>
              <a:cxn ang="0">
                <a:pos x="T4" y="T5"/>
              </a:cxn>
              <a:cxn ang="0">
                <a:pos x="T6" y="T7"/>
              </a:cxn>
            </a:cxnLst>
            <a:rect l="0" t="0" r="r" b="b"/>
            <a:pathLst>
              <a:path w="1864" h="336">
                <a:moveTo>
                  <a:pt x="0" y="304"/>
                </a:moveTo>
                <a:lnTo>
                  <a:pt x="1464" y="0"/>
                </a:lnTo>
                <a:lnTo>
                  <a:pt x="1864" y="8"/>
                </a:lnTo>
                <a:lnTo>
                  <a:pt x="536" y="336"/>
                </a:lnTo>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nvGrpSpPr>
          <p:cNvPr id="125977" name="Group 25"/>
          <p:cNvGrpSpPr>
            <a:grpSpLocks/>
          </p:cNvGrpSpPr>
          <p:nvPr/>
        </p:nvGrpSpPr>
        <p:grpSpPr bwMode="auto">
          <a:xfrm>
            <a:off x="6011863" y="1557338"/>
            <a:ext cx="2667000" cy="877887"/>
            <a:chOff x="3787" y="981"/>
            <a:chExt cx="1680" cy="553"/>
          </a:xfrm>
        </p:grpSpPr>
        <p:sp>
          <p:nvSpPr>
            <p:cNvPr id="125963" name="Text Box 11"/>
            <p:cNvSpPr txBox="1">
              <a:spLocks noChangeArrowheads="1"/>
            </p:cNvSpPr>
            <p:nvPr/>
          </p:nvSpPr>
          <p:spPr bwMode="auto">
            <a:xfrm>
              <a:off x="3787" y="981"/>
              <a:ext cx="16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2800" b="1">
                  <a:solidFill>
                    <a:srgbClr val="FF3300"/>
                  </a:solidFill>
                  <a:effectLst>
                    <a:outerShdw blurRad="38100" dist="38100" dir="2700000" algn="tl">
                      <a:srgbClr val="000000"/>
                    </a:outerShdw>
                  </a:effectLst>
                </a:rPr>
                <a:t>Co-60 bron</a:t>
              </a:r>
              <a:endParaRPr lang="nl-NL" altLang="nl-NL" sz="2800" b="1">
                <a:solidFill>
                  <a:srgbClr val="FF3300"/>
                </a:solidFill>
                <a:effectLst>
                  <a:outerShdw blurRad="38100" dist="38100" dir="2700000" algn="tl">
                    <a:srgbClr val="000000"/>
                  </a:outerShdw>
                </a:effectLst>
              </a:endParaRPr>
            </a:p>
          </p:txBody>
        </p:sp>
        <p:sp>
          <p:nvSpPr>
            <p:cNvPr id="125976" name="Text Box 24"/>
            <p:cNvSpPr txBox="1">
              <a:spLocks noChangeArrowheads="1"/>
            </p:cNvSpPr>
            <p:nvPr/>
          </p:nvSpPr>
          <p:spPr bwMode="auto">
            <a:xfrm>
              <a:off x="3787" y="1207"/>
              <a:ext cx="16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2800" b="1">
                  <a:solidFill>
                    <a:srgbClr val="FF3300"/>
                  </a:solidFill>
                  <a:effectLst>
                    <a:outerShdw blurRad="38100" dist="38100" dir="2700000" algn="tl">
                      <a:srgbClr val="000000"/>
                    </a:outerShdw>
                  </a:effectLst>
                  <a:latin typeface="Symbol" pitchFamily="18" charset="2"/>
                </a:rPr>
                <a:t>b</a:t>
              </a:r>
              <a:r>
                <a:rPr lang="en-US" altLang="nl-NL" sz="2800" b="1" baseline="30000">
                  <a:solidFill>
                    <a:srgbClr val="FF3300"/>
                  </a:solidFill>
                  <a:effectLst>
                    <a:outerShdw blurRad="38100" dist="38100" dir="2700000" algn="tl">
                      <a:srgbClr val="000000"/>
                    </a:outerShdw>
                  </a:effectLst>
                </a:rPr>
                <a:t>-</a:t>
              </a:r>
              <a:r>
                <a:rPr lang="en-US" altLang="nl-NL" sz="2800" b="1">
                  <a:solidFill>
                    <a:srgbClr val="FF3300"/>
                  </a:solidFill>
                  <a:effectLst>
                    <a:outerShdw blurRad="38100" dist="38100" dir="2700000" algn="tl">
                      <a:srgbClr val="000000"/>
                    </a:outerShdw>
                  </a:effectLst>
                </a:rPr>
                <a:t> en </a:t>
              </a:r>
              <a:r>
                <a:rPr lang="en-US" altLang="nl-NL" sz="2800" b="1">
                  <a:solidFill>
                    <a:srgbClr val="FF3300"/>
                  </a:solidFill>
                  <a:effectLst>
                    <a:outerShdw blurRad="38100" dist="38100" dir="2700000" algn="tl">
                      <a:srgbClr val="000000"/>
                    </a:outerShdw>
                  </a:effectLst>
                  <a:latin typeface="Symbol" pitchFamily="18" charset="2"/>
                </a:rPr>
                <a:t>g</a:t>
              </a:r>
              <a:r>
                <a:rPr lang="en-US" altLang="nl-NL" sz="2800" b="1">
                  <a:solidFill>
                    <a:srgbClr val="FF3300"/>
                  </a:solidFill>
                  <a:effectLst>
                    <a:outerShdw blurRad="38100" dist="38100" dir="2700000" algn="tl">
                      <a:srgbClr val="000000"/>
                    </a:outerShdw>
                  </a:effectLst>
                </a:rPr>
                <a:t>- straling</a:t>
              </a:r>
              <a:endParaRPr lang="nl-NL" altLang="nl-NL" sz="2800" b="1">
                <a:solidFill>
                  <a:srgbClr val="FF3300"/>
                </a:solidFill>
                <a:effectLst>
                  <a:outerShdw blurRad="38100" dist="38100" dir="2700000" algn="tl">
                    <a:srgbClr val="000000"/>
                  </a:outerShdw>
                </a:effectLst>
              </a:endParaRPr>
            </a:p>
          </p:txBody>
        </p:sp>
      </p:grpSp>
    </p:spTree>
    <p:extLst>
      <p:ext uri="{BB962C8B-B14F-4D97-AF65-F5344CB8AC3E}">
        <p14:creationId xmlns:p14="http://schemas.microsoft.com/office/powerpoint/2010/main" val="427792215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wipe(left)">
                                      <p:cBhvr>
                                        <p:cTn id="7" dur="500"/>
                                        <p:tgtEl>
                                          <p:spTgt spid="12595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5972"/>
                                        </p:tgtEl>
                                        <p:attrNameLst>
                                          <p:attrName>style.visibility</p:attrName>
                                        </p:attrNameLst>
                                      </p:cBhvr>
                                      <p:to>
                                        <p:strVal val="visible"/>
                                      </p:to>
                                    </p:set>
                                    <p:animEffect transition="in" filter="dissolve">
                                      <p:cBhvr>
                                        <p:cTn id="11" dur="500"/>
                                        <p:tgtEl>
                                          <p:spTgt spid="12597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125977"/>
                                        </p:tgtEl>
                                        <p:attrNameLst>
                                          <p:attrName>style.visibility</p:attrName>
                                        </p:attrNameLst>
                                      </p:cBhvr>
                                      <p:to>
                                        <p:strVal val="visible"/>
                                      </p:to>
                                    </p:set>
                                    <p:animEffect transition="in" filter="dissolve">
                                      <p:cBhvr>
                                        <p:cTn id="16" dur="500"/>
                                        <p:tgtEl>
                                          <p:spTgt spid="1259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5957"/>
                                        </p:tgtEl>
                                        <p:attrNameLst>
                                          <p:attrName>style.visibility</p:attrName>
                                        </p:attrNameLst>
                                      </p:cBhvr>
                                      <p:to>
                                        <p:strVal val="visible"/>
                                      </p:to>
                                    </p:set>
                                    <p:animEffect transition="in" filter="wipe(right)">
                                      <p:cBhvr>
                                        <p:cTn id="21" dur="1000"/>
                                        <p:tgtEl>
                                          <p:spTgt spid="125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5975"/>
                                        </p:tgtEl>
                                        <p:attrNameLst>
                                          <p:attrName>style.visibility</p:attrName>
                                        </p:attrNameLst>
                                      </p:cBhvr>
                                      <p:to>
                                        <p:strVal val="visible"/>
                                      </p:to>
                                    </p:set>
                                    <p:anim calcmode="lin" valueType="num">
                                      <p:cBhvr additive="base">
                                        <p:cTn id="26" dur="1000" fill="hold"/>
                                        <p:tgtEl>
                                          <p:spTgt spid="125975"/>
                                        </p:tgtEl>
                                        <p:attrNameLst>
                                          <p:attrName>ppt_x</p:attrName>
                                        </p:attrNameLst>
                                      </p:cBhvr>
                                      <p:tavLst>
                                        <p:tav tm="0">
                                          <p:val>
                                            <p:strVal val="1+#ppt_w/2"/>
                                          </p:val>
                                        </p:tav>
                                        <p:tav tm="100000">
                                          <p:val>
                                            <p:strVal val="#ppt_x"/>
                                          </p:val>
                                        </p:tav>
                                      </p:tavLst>
                                    </p:anim>
                                    <p:anim calcmode="lin" valueType="num">
                                      <p:cBhvr additive="base">
                                        <p:cTn id="27" dur="1000" fill="hold"/>
                                        <p:tgtEl>
                                          <p:spTgt spid="12597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68"/>
                                        </p:tgtEl>
                                        <p:attrNameLst>
                                          <p:attrName>style.visibility</p:attrName>
                                        </p:attrNameLst>
                                      </p:cBhvr>
                                      <p:to>
                                        <p:strVal val="visible"/>
                                      </p:to>
                                    </p:set>
                                    <p:animEffect transition="in" filter="dissolve">
                                      <p:cBhvr>
                                        <p:cTn id="32" dur="500"/>
                                        <p:tgtEl>
                                          <p:spTgt spid="1259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5967"/>
                                        </p:tgtEl>
                                        <p:attrNameLst>
                                          <p:attrName>style.visibility</p:attrName>
                                        </p:attrNameLst>
                                      </p:cBhvr>
                                      <p:to>
                                        <p:strVal val="visible"/>
                                      </p:to>
                                    </p:set>
                                    <p:animEffect transition="in" filter="wipe(right)">
                                      <p:cBhvr>
                                        <p:cTn id="37" dur="500"/>
                                        <p:tgtEl>
                                          <p:spTgt spid="1259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5964"/>
                                        </p:tgtEl>
                                        <p:attrNameLst>
                                          <p:attrName>style.visibility</p:attrName>
                                        </p:attrNameLst>
                                      </p:cBhvr>
                                      <p:to>
                                        <p:strVal val="visible"/>
                                      </p:to>
                                    </p:set>
                                    <p:animEffect transition="in" filter="dissolve">
                                      <p:cBhvr>
                                        <p:cTn id="42" dur="500"/>
                                        <p:tgtEl>
                                          <p:spTgt spid="1259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25965"/>
                                        </p:tgtEl>
                                        <p:attrNameLst>
                                          <p:attrName>style.visibility</p:attrName>
                                        </p:attrNameLst>
                                      </p:cBhvr>
                                      <p:to>
                                        <p:strVal val="visible"/>
                                      </p:to>
                                    </p:set>
                                    <p:animEffect transition="in" filter="wipe(right)">
                                      <p:cBhvr>
                                        <p:cTn id="47" dur="500"/>
                                        <p:tgtEl>
                                          <p:spTgt spid="125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P spid="125957" grpId="0" animBg="1"/>
      <p:bldP spid="125964" grpId="0"/>
      <p:bldP spid="125965" grpId="0" animBg="1"/>
      <p:bldP spid="125967" grpId="0" animBg="1"/>
      <p:bldP spid="125968" grpId="0"/>
      <p:bldP spid="12597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8971" name="Picture 11" descr="lineaire versneller Ro stral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925" y="692150"/>
            <a:ext cx="4629150" cy="6165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63" name="Rectangle 3"/>
          <p:cNvSpPr>
            <a:spLocks noGrp="1" noChangeArrowheads="1"/>
          </p:cNvSpPr>
          <p:nvPr>
            <p:ph type="title"/>
          </p:nvPr>
        </p:nvSpPr>
        <p:spPr>
          <a:xfrm>
            <a:off x="0" y="0"/>
            <a:ext cx="9144000" cy="765175"/>
          </a:xfrm>
        </p:spPr>
        <p:txBody>
          <a:bodyPr/>
          <a:lstStyle/>
          <a:p>
            <a:pPr algn="l"/>
            <a:r>
              <a:rPr lang="en-US" altLang="nl-NL" b="1">
                <a:solidFill>
                  <a:srgbClr val="FF3300"/>
                </a:solidFill>
                <a:effectLst>
                  <a:outerShdw blurRad="38100" dist="38100" dir="2700000" algn="tl">
                    <a:srgbClr val="000000"/>
                  </a:outerShdw>
                </a:effectLst>
              </a:rPr>
              <a:t>Bestraling met harde r</a:t>
            </a:r>
            <a:r>
              <a:rPr lang="en-US" altLang="nl-NL" b="1">
                <a:solidFill>
                  <a:srgbClr val="FF3300"/>
                </a:solidFill>
                <a:effectLst>
                  <a:outerShdw blurRad="38100" dist="38100" dir="2700000" algn="tl">
                    <a:srgbClr val="000000"/>
                  </a:outerShdw>
                </a:effectLst>
                <a:cs typeface="Times New Roman" pitchFamily="18" charset="0"/>
              </a:rPr>
              <a:t>ö</a:t>
            </a:r>
            <a:r>
              <a:rPr lang="en-US" altLang="nl-NL" b="1">
                <a:solidFill>
                  <a:srgbClr val="FF3300"/>
                </a:solidFill>
                <a:effectLst>
                  <a:outerShdw blurRad="38100" dist="38100" dir="2700000" algn="tl">
                    <a:srgbClr val="000000"/>
                  </a:outerShdw>
                </a:effectLst>
              </a:rPr>
              <a:t>ntgenstraling</a:t>
            </a:r>
            <a:endParaRPr lang="nl-NL" altLang="nl-NL" b="1">
              <a:solidFill>
                <a:srgbClr val="FF3300"/>
              </a:solidFill>
              <a:effectLst>
                <a:outerShdw blurRad="38100" dist="38100" dir="2700000" algn="tl">
                  <a:srgbClr val="000000"/>
                </a:outerShdw>
              </a:effectLst>
            </a:endParaRPr>
          </a:p>
        </p:txBody>
      </p:sp>
      <p:sp>
        <p:nvSpPr>
          <p:cNvPr id="168964" name="Freeform 4"/>
          <p:cNvSpPr>
            <a:spLocks/>
          </p:cNvSpPr>
          <p:nvPr/>
        </p:nvSpPr>
        <p:spPr bwMode="auto">
          <a:xfrm>
            <a:off x="3832225" y="3614738"/>
            <a:ext cx="2060575" cy="144462"/>
          </a:xfrm>
          <a:custGeom>
            <a:avLst/>
            <a:gdLst>
              <a:gd name="T0" fmla="*/ 1298 w 1298"/>
              <a:gd name="T1" fmla="*/ 91 h 91"/>
              <a:gd name="T2" fmla="*/ 0 w 1298"/>
              <a:gd name="T3" fmla="*/ 0 h 91"/>
            </a:gdLst>
            <a:ahLst/>
            <a:cxnLst>
              <a:cxn ang="0">
                <a:pos x="T0" y="T1"/>
              </a:cxn>
              <a:cxn ang="0">
                <a:pos x="T2" y="T3"/>
              </a:cxn>
            </a:cxnLst>
            <a:rect l="0" t="0" r="r" b="b"/>
            <a:pathLst>
              <a:path w="1298" h="91">
                <a:moveTo>
                  <a:pt x="1298" y="91"/>
                </a:moveTo>
                <a:lnTo>
                  <a:pt x="0" y="0"/>
                </a:lnTo>
              </a:path>
            </a:pathLst>
          </a:custGeom>
          <a:noFill/>
          <a:ln w="38100" cmpd="sng">
            <a:solidFill>
              <a:srgbClr val="FF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68965" name="Text Box 5"/>
          <p:cNvSpPr txBox="1">
            <a:spLocks noChangeArrowheads="1"/>
          </p:cNvSpPr>
          <p:nvPr/>
        </p:nvSpPr>
        <p:spPr bwMode="auto">
          <a:xfrm>
            <a:off x="5867400" y="3429000"/>
            <a:ext cx="3276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3333CC"/>
                </a:solidFill>
                <a:effectLst>
                  <a:outerShdw blurRad="38100" dist="38100" dir="2700000" algn="tl">
                    <a:srgbClr val="000000"/>
                  </a:outerShdw>
                </a:effectLst>
              </a:rPr>
              <a:t>Hier verlaat de bundel het apparaat.</a:t>
            </a:r>
            <a:endParaRPr lang="nl-NL" altLang="nl-NL" sz="3600" b="1">
              <a:solidFill>
                <a:srgbClr val="3333CC"/>
              </a:solidFill>
              <a:effectLst>
                <a:outerShdw blurRad="38100" dist="38100" dir="2700000" algn="tl">
                  <a:srgbClr val="000000"/>
                </a:outerShdw>
              </a:effectLst>
            </a:endParaRPr>
          </a:p>
        </p:txBody>
      </p:sp>
      <p:sp>
        <p:nvSpPr>
          <p:cNvPr id="168966" name="Text Box 6"/>
          <p:cNvSpPr txBox="1">
            <a:spLocks noChangeArrowheads="1"/>
          </p:cNvSpPr>
          <p:nvPr/>
        </p:nvSpPr>
        <p:spPr bwMode="auto">
          <a:xfrm>
            <a:off x="6372225" y="1412875"/>
            <a:ext cx="26638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3333CC"/>
                </a:solidFill>
                <a:effectLst>
                  <a:outerShdw blurRad="38100" dist="38100" dir="2700000" algn="tl">
                    <a:srgbClr val="000000"/>
                  </a:outerShdw>
                </a:effectLst>
              </a:rPr>
              <a:t>Elektronen-versneller</a:t>
            </a:r>
            <a:endParaRPr lang="nl-NL" altLang="nl-NL" sz="3600" b="1">
              <a:solidFill>
                <a:srgbClr val="3333CC"/>
              </a:solidFill>
              <a:effectLst>
                <a:outerShdw blurRad="38100" dist="38100" dir="2700000" algn="tl">
                  <a:srgbClr val="000000"/>
                </a:outerShdw>
              </a:effectLst>
            </a:endParaRPr>
          </a:p>
        </p:txBody>
      </p:sp>
      <p:sp>
        <p:nvSpPr>
          <p:cNvPr id="168973" name="Freeform 13"/>
          <p:cNvSpPr>
            <a:spLocks/>
          </p:cNvSpPr>
          <p:nvPr/>
        </p:nvSpPr>
        <p:spPr bwMode="auto">
          <a:xfrm flipV="1">
            <a:off x="4067175" y="1773238"/>
            <a:ext cx="2349500" cy="142875"/>
          </a:xfrm>
          <a:custGeom>
            <a:avLst/>
            <a:gdLst>
              <a:gd name="T0" fmla="*/ 1298 w 1298"/>
              <a:gd name="T1" fmla="*/ 91 h 91"/>
              <a:gd name="T2" fmla="*/ 0 w 1298"/>
              <a:gd name="T3" fmla="*/ 0 h 91"/>
            </a:gdLst>
            <a:ahLst/>
            <a:cxnLst>
              <a:cxn ang="0">
                <a:pos x="T0" y="T1"/>
              </a:cxn>
              <a:cxn ang="0">
                <a:pos x="T2" y="T3"/>
              </a:cxn>
            </a:cxnLst>
            <a:rect l="0" t="0" r="r" b="b"/>
            <a:pathLst>
              <a:path w="1298" h="91">
                <a:moveTo>
                  <a:pt x="1298" y="91"/>
                </a:moveTo>
                <a:lnTo>
                  <a:pt x="0" y="0"/>
                </a:lnTo>
              </a:path>
            </a:pathLst>
          </a:custGeom>
          <a:noFill/>
          <a:ln w="38100" cmpd="sng">
            <a:solidFill>
              <a:srgbClr val="FF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Tree>
    <p:extLst>
      <p:ext uri="{BB962C8B-B14F-4D97-AF65-F5344CB8AC3E}">
        <p14:creationId xmlns:p14="http://schemas.microsoft.com/office/powerpoint/2010/main" val="102936824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wipe(left)">
                                      <p:cBhvr>
                                        <p:cTn id="7" dur="500"/>
                                        <p:tgtEl>
                                          <p:spTgt spid="16896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8971"/>
                                        </p:tgtEl>
                                        <p:attrNameLst>
                                          <p:attrName>style.visibility</p:attrName>
                                        </p:attrNameLst>
                                      </p:cBhvr>
                                      <p:to>
                                        <p:strVal val="visible"/>
                                      </p:to>
                                    </p:set>
                                    <p:animEffect transition="in" filter="dissolve">
                                      <p:cBhvr>
                                        <p:cTn id="11" dur="500"/>
                                        <p:tgtEl>
                                          <p:spTgt spid="1689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168966"/>
                                        </p:tgtEl>
                                        <p:attrNameLst>
                                          <p:attrName>style.visibility</p:attrName>
                                        </p:attrNameLst>
                                      </p:cBhvr>
                                      <p:to>
                                        <p:strVal val="visible"/>
                                      </p:to>
                                    </p:set>
                                    <p:anim calcmode="lin" valueType="num">
                                      <p:cBhvr additive="base">
                                        <p:cTn id="16" dur="500" fill="hold"/>
                                        <p:tgtEl>
                                          <p:spTgt spid="168966"/>
                                        </p:tgtEl>
                                        <p:attrNameLst>
                                          <p:attrName>ppt_x</p:attrName>
                                        </p:attrNameLst>
                                      </p:cBhvr>
                                      <p:tavLst>
                                        <p:tav tm="0">
                                          <p:val>
                                            <p:strVal val="1+#ppt_w/2"/>
                                          </p:val>
                                        </p:tav>
                                        <p:tav tm="100000">
                                          <p:val>
                                            <p:strVal val="#ppt_x"/>
                                          </p:val>
                                        </p:tav>
                                      </p:tavLst>
                                    </p:anim>
                                    <p:anim calcmode="lin" valueType="num">
                                      <p:cBhvr additive="base">
                                        <p:cTn id="17" dur="500" fill="hold"/>
                                        <p:tgtEl>
                                          <p:spTgt spid="16896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68973"/>
                                        </p:tgtEl>
                                        <p:attrNameLst>
                                          <p:attrName>style.visibility</p:attrName>
                                        </p:attrNameLst>
                                      </p:cBhvr>
                                      <p:to>
                                        <p:strVal val="visible"/>
                                      </p:to>
                                    </p:set>
                                    <p:animEffect transition="in" filter="wipe(right)">
                                      <p:cBhvr>
                                        <p:cTn id="21" dur="500"/>
                                        <p:tgtEl>
                                          <p:spTgt spid="1689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68965"/>
                                        </p:tgtEl>
                                        <p:attrNameLst>
                                          <p:attrName>style.visibility</p:attrName>
                                        </p:attrNameLst>
                                      </p:cBhvr>
                                      <p:to>
                                        <p:strVal val="visible"/>
                                      </p:to>
                                    </p:set>
                                    <p:anim calcmode="lin" valueType="num">
                                      <p:cBhvr additive="base">
                                        <p:cTn id="26" dur="500" fill="hold"/>
                                        <p:tgtEl>
                                          <p:spTgt spid="168965"/>
                                        </p:tgtEl>
                                        <p:attrNameLst>
                                          <p:attrName>ppt_x</p:attrName>
                                        </p:attrNameLst>
                                      </p:cBhvr>
                                      <p:tavLst>
                                        <p:tav tm="0">
                                          <p:val>
                                            <p:strVal val="1+#ppt_w/2"/>
                                          </p:val>
                                        </p:tav>
                                        <p:tav tm="100000">
                                          <p:val>
                                            <p:strVal val="#ppt_x"/>
                                          </p:val>
                                        </p:tav>
                                      </p:tavLst>
                                    </p:anim>
                                    <p:anim calcmode="lin" valueType="num">
                                      <p:cBhvr additive="base">
                                        <p:cTn id="27" dur="500" fill="hold"/>
                                        <p:tgtEl>
                                          <p:spTgt spid="16896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68964"/>
                                        </p:tgtEl>
                                        <p:attrNameLst>
                                          <p:attrName>style.visibility</p:attrName>
                                        </p:attrNameLst>
                                      </p:cBhvr>
                                      <p:to>
                                        <p:strVal val="visible"/>
                                      </p:to>
                                    </p:set>
                                    <p:animEffect transition="in" filter="wipe(right)">
                                      <p:cBhvr>
                                        <p:cTn id="31"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P spid="168964" grpId="0" animBg="1"/>
      <p:bldP spid="168965" grpId="0" autoUpdateAnimBg="0"/>
      <p:bldP spid="168966" grpId="0" autoUpdateAnimBg="0"/>
      <p:bldP spid="16897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0" y="0"/>
            <a:ext cx="7772400" cy="685800"/>
          </a:xfrm>
        </p:spPr>
        <p:txBody>
          <a:bodyPr/>
          <a:lstStyle/>
          <a:p>
            <a:pPr algn="l"/>
            <a:r>
              <a:rPr lang="en-US" altLang="nl-NL" sz="4000" b="1">
                <a:solidFill>
                  <a:srgbClr val="FF3300"/>
                </a:solidFill>
                <a:effectLst>
                  <a:outerShdw blurRad="38100" dist="38100" dir="2700000" algn="tl">
                    <a:srgbClr val="000000"/>
                  </a:outerShdw>
                </a:effectLst>
              </a:rPr>
              <a:t>Melanoom:</a:t>
            </a:r>
            <a:endParaRPr lang="nl-NL" altLang="nl-NL" sz="4000" b="1">
              <a:solidFill>
                <a:srgbClr val="FF3300"/>
              </a:solidFill>
              <a:effectLst>
                <a:outerShdw blurRad="38100" dist="38100" dir="2700000" algn="tl">
                  <a:srgbClr val="000000"/>
                </a:outerShdw>
              </a:effectLst>
            </a:endParaRPr>
          </a:p>
        </p:txBody>
      </p:sp>
      <p:pic>
        <p:nvPicPr>
          <p:cNvPr id="135173" name="Picture 5" descr="melan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01700"/>
            <a:ext cx="7010400" cy="572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4432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wipe(left)">
                                      <p:cBhvr>
                                        <p:cTn id="7" dur="500"/>
                                        <p:tgtEl>
                                          <p:spTgt spid="13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Effect transition="in" filter="dissolve">
                                      <p:cBhvr>
                                        <p:cTn id="12" dur="500"/>
                                        <p:tgtEl>
                                          <p:spTgt spid="13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7164" name="Picture 12" descr="overlevingscur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52475"/>
            <a:ext cx="8280400" cy="5789613"/>
          </a:xfrm>
          <a:prstGeom prst="rect">
            <a:avLst/>
          </a:prstGeom>
          <a:noFill/>
          <a:extLst>
            <a:ext uri="{909E8E84-426E-40DD-AFC4-6F175D3DCCD1}">
              <a14:hiddenFill xmlns:a14="http://schemas.microsoft.com/office/drawing/2010/main">
                <a:solidFill>
                  <a:srgbClr val="FFFFFF"/>
                </a:solidFill>
              </a14:hiddenFill>
            </a:ext>
          </a:extLst>
        </p:spPr>
      </p:pic>
      <p:sp>
        <p:nvSpPr>
          <p:cNvPr id="177161" name="Rectangle 9"/>
          <p:cNvSpPr>
            <a:spLocks noGrp="1" noChangeArrowheads="1"/>
          </p:cNvSpPr>
          <p:nvPr>
            <p:ph type="ctrTitle"/>
          </p:nvPr>
        </p:nvSpPr>
        <p:spPr>
          <a:xfrm>
            <a:off x="0" y="0"/>
            <a:ext cx="9144000" cy="685800"/>
          </a:xfrm>
        </p:spPr>
        <p:txBody>
          <a:bodyPr/>
          <a:lstStyle/>
          <a:p>
            <a:pPr algn="l"/>
            <a:r>
              <a:rPr lang="en-US" altLang="nl-NL" sz="3200" b="1">
                <a:solidFill>
                  <a:srgbClr val="FF3300"/>
                </a:solidFill>
                <a:effectLst>
                  <a:outerShdw blurRad="38100" dist="38100" dir="2700000" algn="tl">
                    <a:srgbClr val="000000"/>
                  </a:outerShdw>
                </a:effectLst>
              </a:rPr>
              <a:t>Effect van bestralen gezonde en tumorcellen</a:t>
            </a:r>
            <a:endParaRPr lang="nl-NL" altLang="nl-NL" sz="3200" b="1">
              <a:solidFill>
                <a:srgbClr val="FF3300"/>
              </a:solidFill>
              <a:effectLst>
                <a:outerShdw blurRad="38100" dist="38100" dir="2700000" algn="tl">
                  <a:srgbClr val="000000"/>
                </a:outerShdw>
              </a:effectLst>
            </a:endParaRPr>
          </a:p>
        </p:txBody>
      </p:sp>
      <p:sp>
        <p:nvSpPr>
          <p:cNvPr id="177162" name="AutoShape 10"/>
          <p:cNvSpPr>
            <a:spLocks noChangeArrowheads="1"/>
          </p:cNvSpPr>
          <p:nvPr/>
        </p:nvSpPr>
        <p:spPr bwMode="auto">
          <a:xfrm>
            <a:off x="5975350" y="1916113"/>
            <a:ext cx="3168650" cy="2160587"/>
          </a:xfrm>
          <a:prstGeom prst="wedgeRoundRectCallout">
            <a:avLst>
              <a:gd name="adj1" fmla="val -141083"/>
              <a:gd name="adj2" fmla="val 86736"/>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nl-NL" altLang="nl-NL" sz="2400" b="1">
                <a:solidFill>
                  <a:srgbClr val="00CC99"/>
                </a:solidFill>
                <a:effectLst>
                  <a:outerShdw blurRad="38100" dist="38100" dir="2700000" algn="tl">
                    <a:srgbClr val="000000"/>
                  </a:outerShdw>
                </a:effectLst>
              </a:rPr>
              <a:t>Bij 4,0 Gy overleeft 43% van de tumorcellen en 62% van de gezonde cellen</a:t>
            </a:r>
          </a:p>
        </p:txBody>
      </p:sp>
      <p:grpSp>
        <p:nvGrpSpPr>
          <p:cNvPr id="177169" name="Group 17"/>
          <p:cNvGrpSpPr>
            <a:grpSpLocks/>
          </p:cNvGrpSpPr>
          <p:nvPr/>
        </p:nvGrpSpPr>
        <p:grpSpPr bwMode="auto">
          <a:xfrm>
            <a:off x="1763713" y="2641600"/>
            <a:ext cx="1325562" cy="2262188"/>
            <a:chOff x="1111" y="1664"/>
            <a:chExt cx="835" cy="1425"/>
          </a:xfrm>
        </p:grpSpPr>
        <p:sp>
          <p:nvSpPr>
            <p:cNvPr id="177165" name="Freeform 13"/>
            <p:cNvSpPr>
              <a:spLocks/>
            </p:cNvSpPr>
            <p:nvPr/>
          </p:nvSpPr>
          <p:spPr bwMode="auto">
            <a:xfrm>
              <a:off x="1944" y="1664"/>
              <a:ext cx="2" cy="1425"/>
            </a:xfrm>
            <a:custGeom>
              <a:avLst/>
              <a:gdLst>
                <a:gd name="T0" fmla="*/ 2 w 2"/>
                <a:gd name="T1" fmla="*/ 1425 h 1425"/>
                <a:gd name="T2" fmla="*/ 0 w 2"/>
                <a:gd name="T3" fmla="*/ 0 h 1425"/>
              </a:gdLst>
              <a:ahLst/>
              <a:cxnLst>
                <a:cxn ang="0">
                  <a:pos x="T0" y="T1"/>
                </a:cxn>
                <a:cxn ang="0">
                  <a:pos x="T2" y="T3"/>
                </a:cxn>
              </a:cxnLst>
              <a:rect l="0" t="0" r="r" b="b"/>
              <a:pathLst>
                <a:path w="2" h="1425">
                  <a:moveTo>
                    <a:pt x="2" y="1425"/>
                  </a:moveTo>
                  <a:lnTo>
                    <a:pt x="0" y="0"/>
                  </a:lnTo>
                </a:path>
              </a:pathLst>
            </a:custGeom>
            <a:noFill/>
            <a:ln w="28575" cmpd="sng">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77166" name="Freeform 14"/>
            <p:cNvSpPr>
              <a:spLocks/>
            </p:cNvSpPr>
            <p:nvPr/>
          </p:nvSpPr>
          <p:spPr bwMode="auto">
            <a:xfrm>
              <a:off x="1140" y="2104"/>
              <a:ext cx="796" cy="5"/>
            </a:xfrm>
            <a:custGeom>
              <a:avLst/>
              <a:gdLst>
                <a:gd name="T0" fmla="*/ 0 w 796"/>
                <a:gd name="T1" fmla="*/ 5 h 5"/>
                <a:gd name="T2" fmla="*/ 796 w 796"/>
                <a:gd name="T3" fmla="*/ 0 h 5"/>
              </a:gdLst>
              <a:ahLst/>
              <a:cxnLst>
                <a:cxn ang="0">
                  <a:pos x="T0" y="T1"/>
                </a:cxn>
                <a:cxn ang="0">
                  <a:pos x="T2" y="T3"/>
                </a:cxn>
              </a:cxnLst>
              <a:rect l="0" t="0" r="r" b="b"/>
              <a:pathLst>
                <a:path w="796" h="5">
                  <a:moveTo>
                    <a:pt x="0" y="5"/>
                  </a:moveTo>
                  <a:lnTo>
                    <a:pt x="796" y="0"/>
                  </a:lnTo>
                </a:path>
              </a:pathLst>
            </a:custGeom>
            <a:noFill/>
            <a:ln w="28575" cmpd="sng">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77167" name="Freeform 15"/>
            <p:cNvSpPr>
              <a:spLocks/>
            </p:cNvSpPr>
            <p:nvPr/>
          </p:nvSpPr>
          <p:spPr bwMode="auto">
            <a:xfrm>
              <a:off x="1111" y="1664"/>
              <a:ext cx="825" cy="2"/>
            </a:xfrm>
            <a:custGeom>
              <a:avLst/>
              <a:gdLst>
                <a:gd name="T0" fmla="*/ 0 w 825"/>
                <a:gd name="T1" fmla="*/ 2 h 2"/>
                <a:gd name="T2" fmla="*/ 825 w 825"/>
                <a:gd name="T3" fmla="*/ 0 h 2"/>
              </a:gdLst>
              <a:ahLst/>
              <a:cxnLst>
                <a:cxn ang="0">
                  <a:pos x="T0" y="T1"/>
                </a:cxn>
                <a:cxn ang="0">
                  <a:pos x="T2" y="T3"/>
                </a:cxn>
              </a:cxnLst>
              <a:rect l="0" t="0" r="r" b="b"/>
              <a:pathLst>
                <a:path w="825" h="2">
                  <a:moveTo>
                    <a:pt x="0" y="2"/>
                  </a:moveTo>
                  <a:lnTo>
                    <a:pt x="825" y="0"/>
                  </a:lnTo>
                </a:path>
              </a:pathLst>
            </a:custGeom>
            <a:noFill/>
            <a:ln w="28575" cmpd="sng">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Tree>
    <p:extLst>
      <p:ext uri="{BB962C8B-B14F-4D97-AF65-F5344CB8AC3E}">
        <p14:creationId xmlns:p14="http://schemas.microsoft.com/office/powerpoint/2010/main" val="424617519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7161"/>
                                        </p:tgtEl>
                                        <p:attrNameLst>
                                          <p:attrName>style.visibility</p:attrName>
                                        </p:attrNameLst>
                                      </p:cBhvr>
                                      <p:to>
                                        <p:strVal val="visible"/>
                                      </p:to>
                                    </p:set>
                                    <p:animEffect transition="in" filter="wipe(left)">
                                      <p:cBhvr>
                                        <p:cTn id="7" dur="500"/>
                                        <p:tgtEl>
                                          <p:spTgt spid="177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7164"/>
                                        </p:tgtEl>
                                        <p:attrNameLst>
                                          <p:attrName>style.visibility</p:attrName>
                                        </p:attrNameLst>
                                      </p:cBhvr>
                                      <p:to>
                                        <p:strVal val="visible"/>
                                      </p:to>
                                    </p:set>
                                    <p:animEffect transition="in" filter="dissolve">
                                      <p:cBhvr>
                                        <p:cTn id="12" dur="500"/>
                                        <p:tgtEl>
                                          <p:spTgt spid="1771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9" fill="hold" nodeType="clickEffect">
                                  <p:stCondLst>
                                    <p:cond delay="0"/>
                                  </p:stCondLst>
                                  <p:childTnLst>
                                    <p:set>
                                      <p:cBhvr>
                                        <p:cTn id="16" dur="1" fill="hold">
                                          <p:stCondLst>
                                            <p:cond delay="0"/>
                                          </p:stCondLst>
                                        </p:cTn>
                                        <p:tgtEl>
                                          <p:spTgt spid="177169"/>
                                        </p:tgtEl>
                                        <p:attrNameLst>
                                          <p:attrName>style.visibility</p:attrName>
                                        </p:attrNameLst>
                                      </p:cBhvr>
                                      <p:to>
                                        <p:strVal val="visible"/>
                                      </p:to>
                                    </p:set>
                                    <p:animEffect transition="in" filter="strips(upLeft)">
                                      <p:cBhvr>
                                        <p:cTn id="17" dur="500"/>
                                        <p:tgtEl>
                                          <p:spTgt spid="177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7162"/>
                                        </p:tgtEl>
                                        <p:attrNameLst>
                                          <p:attrName>style.visibility</p:attrName>
                                        </p:attrNameLst>
                                      </p:cBhvr>
                                      <p:to>
                                        <p:strVal val="visible"/>
                                      </p:to>
                                    </p:set>
                                    <p:animEffect transition="in" filter="dissolve">
                                      <p:cBhvr>
                                        <p:cTn id="22" dur="500"/>
                                        <p:tgtEl>
                                          <p:spTgt spid="177162"/>
                                        </p:tgtEl>
                                      </p:cBhvr>
                                    </p:animEffect>
                                  </p:childTnLst>
                                  <p:subTnLst>
                                    <p:set>
                                      <p:cBhvr override="childStyle">
                                        <p:cTn dur="1" fill="hold" display="0" masterRel="nextClick" afterEffect="1"/>
                                        <p:tgtEl>
                                          <p:spTgt spid="1771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autoUpdateAnimBg="0"/>
      <p:bldP spid="17716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0" y="0"/>
            <a:ext cx="4140200" cy="765175"/>
          </a:xfrm>
        </p:spPr>
        <p:txBody>
          <a:bodyPr/>
          <a:lstStyle/>
          <a:p>
            <a:pPr algn="l"/>
            <a:r>
              <a:rPr lang="en-US" altLang="nl-NL" sz="3200" b="1">
                <a:solidFill>
                  <a:schemeClr val="tx1"/>
                </a:solidFill>
                <a:effectLst>
                  <a:outerShdw blurRad="38100" dist="38100" dir="2700000" algn="tl">
                    <a:srgbClr val="FFFFFF"/>
                  </a:outerShdw>
                </a:effectLst>
              </a:rPr>
              <a:t>1. Een kern bestaat uit</a:t>
            </a:r>
            <a:endParaRPr lang="nl-NL" altLang="nl-NL" sz="3200" b="1">
              <a:solidFill>
                <a:schemeClr val="tx1"/>
              </a:solidFill>
              <a:effectLst>
                <a:outerShdw blurRad="38100" dist="38100" dir="2700000" algn="tl">
                  <a:srgbClr val="FFFFFF"/>
                </a:outerShdw>
              </a:effectLst>
            </a:endParaRPr>
          </a:p>
        </p:txBody>
      </p:sp>
      <p:sp>
        <p:nvSpPr>
          <p:cNvPr id="79875" name="Rectangle 3"/>
          <p:cNvSpPr>
            <a:spLocks noGrp="1" noChangeArrowheads="1"/>
          </p:cNvSpPr>
          <p:nvPr>
            <p:ph type="subTitle" idx="1"/>
          </p:nvPr>
        </p:nvSpPr>
        <p:spPr>
          <a:xfrm>
            <a:off x="0" y="2133600"/>
            <a:ext cx="4572000" cy="685800"/>
          </a:xfrm>
        </p:spPr>
        <p:txBody>
          <a:bodyPr/>
          <a:lstStyle/>
          <a:p>
            <a:pPr algn="l"/>
            <a:r>
              <a:rPr lang="en-US" altLang="nl-NL" b="1">
                <a:solidFill>
                  <a:schemeClr val="accent2"/>
                </a:solidFill>
                <a:effectLst>
                  <a:outerShdw blurRad="38100" dist="38100" dir="2700000" algn="tl">
                    <a:srgbClr val="000000"/>
                  </a:outerShdw>
                </a:effectLst>
                <a:latin typeface="Symbol" pitchFamily="18" charset="2"/>
              </a:rPr>
              <a:t>a</a:t>
            </a:r>
            <a:r>
              <a:rPr lang="en-US" altLang="nl-NL" b="1">
                <a:solidFill>
                  <a:schemeClr val="accent2"/>
                </a:solidFill>
                <a:effectLst>
                  <a:outerShdw blurRad="38100" dist="38100" dir="2700000" algn="tl">
                    <a:srgbClr val="000000"/>
                  </a:outerShdw>
                </a:effectLst>
              </a:rPr>
              <a:t>-straling = He-4 kern =</a:t>
            </a:r>
            <a:endParaRPr lang="nl-NL" altLang="nl-NL" b="1">
              <a:solidFill>
                <a:schemeClr val="accent2"/>
              </a:solidFill>
              <a:effectLst>
                <a:outerShdw blurRad="38100" dist="38100" dir="2700000" algn="tl">
                  <a:srgbClr val="000000"/>
                </a:outerShdw>
              </a:effectLst>
            </a:endParaRPr>
          </a:p>
        </p:txBody>
      </p:sp>
      <p:sp>
        <p:nvSpPr>
          <p:cNvPr id="80483" name="Rectangle 611"/>
          <p:cNvSpPr>
            <a:spLocks noChangeArrowheads="1"/>
          </p:cNvSpPr>
          <p:nvPr/>
        </p:nvSpPr>
        <p:spPr bwMode="auto">
          <a:xfrm>
            <a:off x="0" y="2924175"/>
            <a:ext cx="41402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pPr>
            <a:r>
              <a:rPr lang="en-US" altLang="nl-NL" sz="3200" b="1">
                <a:solidFill>
                  <a:srgbClr val="3333CC"/>
                </a:solidFill>
                <a:effectLst>
                  <a:outerShdw blurRad="38100" dist="38100" dir="2700000" algn="tl">
                    <a:srgbClr val="000000"/>
                  </a:outerShdw>
                </a:effectLst>
                <a:latin typeface="Symbol" pitchFamily="18" charset="2"/>
              </a:rPr>
              <a:t>b</a:t>
            </a:r>
            <a:r>
              <a:rPr lang="en-US" altLang="nl-NL" sz="3200" b="1" baseline="30000">
                <a:solidFill>
                  <a:srgbClr val="3333CC"/>
                </a:solidFill>
                <a:effectLst>
                  <a:outerShdw blurRad="38100" dist="38100" dir="2700000" algn="tl">
                    <a:srgbClr val="000000"/>
                  </a:outerShdw>
                </a:effectLst>
                <a:latin typeface="Symbol" pitchFamily="18" charset="2"/>
              </a:rPr>
              <a:t>- </a:t>
            </a:r>
            <a:r>
              <a:rPr lang="en-US" altLang="nl-NL" sz="3200" b="1">
                <a:solidFill>
                  <a:srgbClr val="3333CC"/>
                </a:solidFill>
                <a:effectLst>
                  <a:outerShdw blurRad="38100" dist="38100" dir="2700000" algn="tl">
                    <a:srgbClr val="000000"/>
                  </a:outerShdw>
                </a:effectLst>
              </a:rPr>
              <a:t>straling = electron =</a:t>
            </a:r>
            <a:endParaRPr lang="nl-NL" altLang="nl-NL" sz="3200" b="1">
              <a:solidFill>
                <a:srgbClr val="3333CC"/>
              </a:solidFill>
              <a:effectLst>
                <a:outerShdw blurRad="38100" dist="38100" dir="2700000" algn="tl">
                  <a:srgbClr val="000000"/>
                </a:outerShdw>
              </a:effectLst>
            </a:endParaRPr>
          </a:p>
        </p:txBody>
      </p:sp>
      <p:sp>
        <p:nvSpPr>
          <p:cNvPr id="80493" name="Rectangle 621"/>
          <p:cNvSpPr>
            <a:spLocks noChangeArrowheads="1"/>
          </p:cNvSpPr>
          <p:nvPr/>
        </p:nvSpPr>
        <p:spPr bwMode="auto">
          <a:xfrm>
            <a:off x="0" y="3962400"/>
            <a:ext cx="4500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3333CC"/>
                </a:solidFill>
                <a:effectLst>
                  <a:outerShdw blurRad="38100" dist="38100" dir="2700000" algn="tl">
                    <a:srgbClr val="000000"/>
                  </a:outerShdw>
                </a:effectLst>
                <a:latin typeface="Symbol" pitchFamily="18" charset="2"/>
              </a:rPr>
              <a:t>b</a:t>
            </a:r>
            <a:r>
              <a:rPr lang="en-US" altLang="nl-NL" sz="3200" b="1" baseline="30000">
                <a:solidFill>
                  <a:srgbClr val="3333CC"/>
                </a:solidFill>
                <a:effectLst>
                  <a:outerShdw blurRad="38100" dist="38100" dir="2700000" algn="tl">
                    <a:srgbClr val="000000"/>
                  </a:outerShdw>
                </a:effectLst>
              </a:rPr>
              <a:t>+ </a:t>
            </a:r>
            <a:r>
              <a:rPr lang="en-US" altLang="nl-NL" sz="3200" b="1">
                <a:solidFill>
                  <a:srgbClr val="3333CC"/>
                </a:solidFill>
                <a:effectLst>
                  <a:outerShdw blurRad="38100" dist="38100" dir="2700000" algn="tl">
                    <a:srgbClr val="000000"/>
                  </a:outerShdw>
                </a:effectLst>
              </a:rPr>
              <a:t>straling  = positron =</a:t>
            </a:r>
            <a:endParaRPr lang="nl-NL" altLang="nl-NL" sz="3200" b="1">
              <a:solidFill>
                <a:srgbClr val="3333CC"/>
              </a:solidFill>
              <a:effectLst>
                <a:outerShdw blurRad="38100" dist="38100" dir="2700000" algn="tl">
                  <a:srgbClr val="000000"/>
                </a:outerShdw>
              </a:effectLst>
            </a:endParaRPr>
          </a:p>
        </p:txBody>
      </p:sp>
      <p:sp>
        <p:nvSpPr>
          <p:cNvPr id="80495" name="Rectangle 623"/>
          <p:cNvSpPr>
            <a:spLocks noChangeArrowheads="1"/>
          </p:cNvSpPr>
          <p:nvPr/>
        </p:nvSpPr>
        <p:spPr bwMode="auto">
          <a:xfrm>
            <a:off x="0" y="6092825"/>
            <a:ext cx="9144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pPr>
            <a:r>
              <a:rPr lang="en-US" altLang="nl-NL" sz="3200" b="1">
                <a:solidFill>
                  <a:srgbClr val="3333CC"/>
                </a:solidFill>
                <a:effectLst>
                  <a:outerShdw blurRad="38100" dist="38100" dir="2700000" algn="tl">
                    <a:srgbClr val="000000"/>
                  </a:outerShdw>
                </a:effectLst>
                <a:latin typeface="Symbol" pitchFamily="18" charset="2"/>
              </a:rPr>
              <a:t>g</a:t>
            </a:r>
            <a:r>
              <a:rPr lang="en-US" altLang="nl-NL" sz="3200" b="1">
                <a:solidFill>
                  <a:srgbClr val="3333CC"/>
                </a:solidFill>
                <a:effectLst>
                  <a:outerShdw blurRad="38100" dist="38100" dir="2700000" algn="tl">
                    <a:srgbClr val="000000"/>
                  </a:outerShdw>
                </a:effectLst>
              </a:rPr>
              <a:t>-straling = deel van onzichtbare spectrum</a:t>
            </a:r>
            <a:endParaRPr lang="nl-NL" altLang="nl-NL" sz="3200" b="1">
              <a:solidFill>
                <a:srgbClr val="3333CC"/>
              </a:solidFill>
              <a:effectLst>
                <a:outerShdw blurRad="38100" dist="38100" dir="2700000" algn="tl">
                  <a:srgbClr val="000000"/>
                </a:outerShdw>
              </a:effectLst>
            </a:endParaRPr>
          </a:p>
        </p:txBody>
      </p:sp>
      <p:sp>
        <p:nvSpPr>
          <p:cNvPr id="80497" name="Rectangle 625"/>
          <p:cNvSpPr>
            <a:spLocks noChangeArrowheads="1"/>
          </p:cNvSpPr>
          <p:nvPr/>
        </p:nvSpPr>
        <p:spPr bwMode="auto">
          <a:xfrm>
            <a:off x="0" y="4581525"/>
            <a:ext cx="205105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nl-NL" altLang="nl-NL" sz="3200" b="1">
                <a:solidFill>
                  <a:srgbClr val="3333CC"/>
                </a:solidFill>
                <a:effectLst>
                  <a:outerShdw blurRad="38100" dist="38100" dir="2700000" algn="tl">
                    <a:srgbClr val="000000"/>
                  </a:outerShdw>
                </a:effectLst>
              </a:rPr>
              <a:t>neutron =</a:t>
            </a:r>
          </a:p>
        </p:txBody>
      </p:sp>
      <p:sp>
        <p:nvSpPr>
          <p:cNvPr id="80498" name="Rectangle 626"/>
          <p:cNvSpPr>
            <a:spLocks noChangeArrowheads="1"/>
          </p:cNvSpPr>
          <p:nvPr/>
        </p:nvSpPr>
        <p:spPr bwMode="auto">
          <a:xfrm>
            <a:off x="0" y="5300663"/>
            <a:ext cx="1763713"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pPr>
            <a:r>
              <a:rPr lang="nl-NL" altLang="nl-NL" sz="3200" b="1">
                <a:solidFill>
                  <a:srgbClr val="3333CC"/>
                </a:solidFill>
                <a:effectLst>
                  <a:outerShdw blurRad="38100" dist="38100" dir="2700000" algn="tl">
                    <a:srgbClr val="000000"/>
                  </a:outerShdw>
                </a:effectLst>
              </a:rPr>
              <a:t>proton =</a:t>
            </a:r>
          </a:p>
        </p:txBody>
      </p:sp>
      <p:sp>
        <p:nvSpPr>
          <p:cNvPr id="80500" name="Rectangle 628"/>
          <p:cNvSpPr>
            <a:spLocks noChangeArrowheads="1"/>
          </p:cNvSpPr>
          <p:nvPr/>
        </p:nvSpPr>
        <p:spPr bwMode="auto">
          <a:xfrm>
            <a:off x="3960813" y="-26988"/>
            <a:ext cx="5183187" cy="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0"/>
              </a:spcBef>
              <a:spcAft>
                <a:spcPct val="0"/>
              </a:spcAft>
            </a:pPr>
            <a:r>
              <a:rPr lang="en-US" altLang="nl-NL" sz="3200" b="1">
                <a:solidFill>
                  <a:srgbClr val="3333CC"/>
                </a:solidFill>
                <a:effectLst>
                  <a:outerShdw blurRad="38100" dist="38100" dir="2700000" algn="tl">
                    <a:srgbClr val="000000"/>
                  </a:outerShdw>
                </a:effectLst>
              </a:rPr>
              <a:t>neutronen en protonen</a:t>
            </a:r>
            <a:endParaRPr lang="nl-NL" altLang="nl-NL" sz="3200" b="1">
              <a:solidFill>
                <a:srgbClr val="3333CC"/>
              </a:solidFill>
              <a:effectLst>
                <a:outerShdw blurRad="38100" dist="38100" dir="2700000" algn="tl">
                  <a:srgbClr val="000000"/>
                </a:outerShdw>
              </a:effectLst>
            </a:endParaRPr>
          </a:p>
        </p:txBody>
      </p:sp>
      <p:grpSp>
        <p:nvGrpSpPr>
          <p:cNvPr id="80504" name="Group 632"/>
          <p:cNvGrpSpPr>
            <a:grpSpLocks/>
          </p:cNvGrpSpPr>
          <p:nvPr/>
        </p:nvGrpSpPr>
        <p:grpSpPr bwMode="auto">
          <a:xfrm>
            <a:off x="6799263" y="549275"/>
            <a:ext cx="1614487" cy="1227138"/>
            <a:chOff x="2136" y="599"/>
            <a:chExt cx="1017" cy="773"/>
          </a:xfrm>
        </p:grpSpPr>
        <p:sp>
          <p:nvSpPr>
            <p:cNvPr id="80501" name="Rectangle 629"/>
            <p:cNvSpPr>
              <a:spLocks noChangeArrowheads="1"/>
            </p:cNvSpPr>
            <p:nvPr/>
          </p:nvSpPr>
          <p:spPr bwMode="auto">
            <a:xfrm>
              <a:off x="2154" y="1071"/>
              <a:ext cx="475"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86</a:t>
              </a:r>
              <a:endParaRPr lang="nl-NL" altLang="nl-NL" sz="4800" b="1">
                <a:solidFill>
                  <a:srgbClr val="000000"/>
                </a:solidFill>
                <a:effectLst>
                  <a:outerShdw blurRad="38100" dist="38100" dir="2700000" algn="tl">
                    <a:srgbClr val="FFFFFF"/>
                  </a:outerShdw>
                </a:effectLst>
              </a:endParaRPr>
            </a:p>
          </p:txBody>
        </p:sp>
        <p:sp>
          <p:nvSpPr>
            <p:cNvPr id="80502" name="Rectangle 630"/>
            <p:cNvSpPr>
              <a:spLocks noChangeArrowheads="1"/>
            </p:cNvSpPr>
            <p:nvPr/>
          </p:nvSpPr>
          <p:spPr bwMode="auto">
            <a:xfrm>
              <a:off x="2136" y="599"/>
              <a:ext cx="563"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220</a:t>
              </a:r>
              <a:endParaRPr lang="nl-NL" altLang="nl-NL" sz="3200" b="1">
                <a:solidFill>
                  <a:srgbClr val="000000"/>
                </a:solidFill>
                <a:effectLst>
                  <a:outerShdw blurRad="38100" dist="38100" dir="2700000" algn="tl">
                    <a:srgbClr val="FFFFFF"/>
                  </a:outerShdw>
                </a:effectLst>
              </a:endParaRPr>
            </a:p>
          </p:txBody>
        </p:sp>
        <p:sp>
          <p:nvSpPr>
            <p:cNvPr id="80503" name="Rectangle 631"/>
            <p:cNvSpPr>
              <a:spLocks noChangeArrowheads="1"/>
            </p:cNvSpPr>
            <p:nvPr/>
          </p:nvSpPr>
          <p:spPr bwMode="auto">
            <a:xfrm>
              <a:off x="2472" y="754"/>
              <a:ext cx="681"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a:solidFill>
                    <a:srgbClr val="000000"/>
                  </a:solidFill>
                  <a:effectLst>
                    <a:outerShdw blurRad="38100" dist="38100" dir="2700000" algn="tl">
                      <a:srgbClr val="FFFFFF"/>
                    </a:outerShdw>
                  </a:effectLst>
                </a:rPr>
                <a:t>Rn</a:t>
              </a:r>
              <a:endParaRPr lang="nl-NL" altLang="nl-NL" sz="4800">
                <a:solidFill>
                  <a:srgbClr val="000000"/>
                </a:solidFill>
                <a:effectLst>
                  <a:outerShdw blurRad="38100" dist="38100" dir="2700000" algn="tl">
                    <a:srgbClr val="FFFFFF"/>
                  </a:outerShdw>
                </a:effectLst>
              </a:endParaRPr>
            </a:p>
          </p:txBody>
        </p:sp>
      </p:grpSp>
      <p:sp>
        <p:nvSpPr>
          <p:cNvPr id="80505" name="Rectangle 633"/>
          <p:cNvSpPr>
            <a:spLocks noChangeArrowheads="1"/>
          </p:cNvSpPr>
          <p:nvPr/>
        </p:nvSpPr>
        <p:spPr bwMode="auto">
          <a:xfrm>
            <a:off x="0" y="766763"/>
            <a:ext cx="6948488"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0"/>
              </a:spcBef>
              <a:spcAft>
                <a:spcPct val="0"/>
              </a:spcAft>
            </a:pPr>
            <a:r>
              <a:rPr lang="en-US" altLang="nl-NL" sz="3200" b="1">
                <a:solidFill>
                  <a:srgbClr val="3333CC"/>
                </a:solidFill>
                <a:effectLst>
                  <a:outerShdw blurRad="38100" dist="38100" dir="2700000" algn="tl">
                    <a:srgbClr val="000000"/>
                  </a:outerShdw>
                </a:effectLst>
              </a:rPr>
              <a:t>2. Notatie van een kern, bijv. Rn-220:</a:t>
            </a:r>
            <a:endParaRPr lang="nl-NL" altLang="nl-NL" sz="3200" b="1">
              <a:solidFill>
                <a:srgbClr val="3333CC"/>
              </a:solidFill>
              <a:effectLst>
                <a:outerShdw blurRad="38100" dist="38100" dir="2700000" algn="tl">
                  <a:srgbClr val="000000"/>
                </a:outerShdw>
              </a:effectLst>
            </a:endParaRPr>
          </a:p>
        </p:txBody>
      </p:sp>
      <p:sp>
        <p:nvSpPr>
          <p:cNvPr id="80506" name="AutoShape 634"/>
          <p:cNvSpPr>
            <a:spLocks noChangeArrowheads="1"/>
          </p:cNvSpPr>
          <p:nvPr/>
        </p:nvSpPr>
        <p:spPr bwMode="auto">
          <a:xfrm>
            <a:off x="179388" y="5734050"/>
            <a:ext cx="3960812" cy="1123950"/>
          </a:xfrm>
          <a:prstGeom prst="wedgeRoundRectCallout">
            <a:avLst>
              <a:gd name="adj1" fmla="val 120421"/>
              <a:gd name="adj2" fmla="val -471750"/>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3200">
                <a:solidFill>
                  <a:srgbClr val="3333CC"/>
                </a:solidFill>
                <a:effectLst>
                  <a:outerShdw blurRad="38100" dist="38100" dir="2700000" algn="tl">
                    <a:srgbClr val="C0C0C0"/>
                  </a:outerShdw>
                </a:effectLst>
                <a:latin typeface="Comic Sans MS" pitchFamily="66" charset="0"/>
              </a:rPr>
              <a:t>massagetal =</a:t>
            </a:r>
          </a:p>
          <a:p>
            <a:pPr algn="ctr" fontAlgn="base">
              <a:spcBef>
                <a:spcPct val="0"/>
              </a:spcBef>
              <a:spcAft>
                <a:spcPct val="0"/>
              </a:spcAft>
            </a:pPr>
            <a:r>
              <a:rPr lang="en-US" altLang="nl-NL" sz="3200">
                <a:solidFill>
                  <a:srgbClr val="3333CC"/>
                </a:solidFill>
                <a:effectLst>
                  <a:outerShdw blurRad="38100" dist="38100" dir="2700000" algn="tl">
                    <a:srgbClr val="C0C0C0"/>
                  </a:outerShdw>
                </a:effectLst>
                <a:latin typeface="Comic Sans MS" pitchFamily="66" charset="0"/>
              </a:rPr>
              <a:t>aantal n + aantal p</a:t>
            </a:r>
            <a:endParaRPr lang="nl-NL" altLang="nl-NL" sz="3200">
              <a:solidFill>
                <a:srgbClr val="3333CC"/>
              </a:solidFill>
              <a:effectLst>
                <a:outerShdw blurRad="38100" dist="38100" dir="2700000" algn="tl">
                  <a:srgbClr val="C0C0C0"/>
                </a:outerShdw>
              </a:effectLst>
              <a:latin typeface="Comic Sans MS" pitchFamily="66" charset="0"/>
            </a:endParaRPr>
          </a:p>
        </p:txBody>
      </p:sp>
      <p:sp>
        <p:nvSpPr>
          <p:cNvPr id="80507" name="AutoShape 635"/>
          <p:cNvSpPr>
            <a:spLocks noChangeArrowheads="1"/>
          </p:cNvSpPr>
          <p:nvPr/>
        </p:nvSpPr>
        <p:spPr bwMode="auto">
          <a:xfrm>
            <a:off x="3924300" y="4868863"/>
            <a:ext cx="5219700" cy="1989137"/>
          </a:xfrm>
          <a:prstGeom prst="wedgeRoundRectCallout">
            <a:avLst>
              <a:gd name="adj1" fmla="val 11708"/>
              <a:gd name="adj2" fmla="val -207144"/>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3200">
                <a:solidFill>
                  <a:srgbClr val="3333CC"/>
                </a:solidFill>
                <a:effectLst>
                  <a:outerShdw blurRad="38100" dist="38100" dir="2700000" algn="tl">
                    <a:srgbClr val="C0C0C0"/>
                  </a:outerShdw>
                </a:effectLst>
                <a:latin typeface="Comic Sans MS" pitchFamily="66" charset="0"/>
              </a:rPr>
              <a:t>Atoomnummer =</a:t>
            </a:r>
          </a:p>
          <a:p>
            <a:pPr algn="ctr" fontAlgn="base">
              <a:spcBef>
                <a:spcPct val="0"/>
              </a:spcBef>
              <a:spcAft>
                <a:spcPct val="0"/>
              </a:spcAft>
            </a:pPr>
            <a:r>
              <a:rPr lang="en-US" altLang="nl-NL" sz="3200">
                <a:solidFill>
                  <a:srgbClr val="3333CC"/>
                </a:solidFill>
                <a:effectLst>
                  <a:outerShdw blurRad="38100" dist="38100" dir="2700000" algn="tl">
                    <a:srgbClr val="C0C0C0"/>
                  </a:outerShdw>
                </a:effectLst>
                <a:latin typeface="Comic Sans MS" pitchFamily="66" charset="0"/>
              </a:rPr>
              <a:t>Aantal e om de kern =</a:t>
            </a:r>
          </a:p>
          <a:p>
            <a:pPr algn="ctr" fontAlgn="base">
              <a:spcBef>
                <a:spcPct val="0"/>
              </a:spcBef>
              <a:spcAft>
                <a:spcPct val="0"/>
              </a:spcAft>
            </a:pPr>
            <a:r>
              <a:rPr lang="en-US" altLang="nl-NL" sz="3200">
                <a:solidFill>
                  <a:srgbClr val="3333CC"/>
                </a:solidFill>
                <a:effectLst>
                  <a:outerShdw blurRad="38100" dist="38100" dir="2700000" algn="tl">
                    <a:srgbClr val="C0C0C0"/>
                  </a:outerShdw>
                </a:effectLst>
                <a:latin typeface="Comic Sans MS" pitchFamily="66" charset="0"/>
              </a:rPr>
              <a:t>Aantal p in de kern =</a:t>
            </a:r>
          </a:p>
          <a:p>
            <a:pPr algn="ctr" fontAlgn="base">
              <a:spcBef>
                <a:spcPct val="0"/>
              </a:spcBef>
              <a:spcAft>
                <a:spcPct val="0"/>
              </a:spcAft>
            </a:pPr>
            <a:r>
              <a:rPr lang="en-US" altLang="nl-NL" sz="3200">
                <a:solidFill>
                  <a:srgbClr val="3333CC"/>
                </a:solidFill>
                <a:effectLst>
                  <a:outerShdw blurRad="38100" dist="38100" dir="2700000" algn="tl">
                    <a:srgbClr val="C0C0C0"/>
                  </a:outerShdw>
                </a:effectLst>
                <a:latin typeface="Comic Sans MS" pitchFamily="66" charset="0"/>
              </a:rPr>
              <a:t>lading</a:t>
            </a:r>
            <a:endParaRPr lang="nl-NL" altLang="nl-NL" sz="3200">
              <a:solidFill>
                <a:srgbClr val="3333CC"/>
              </a:solidFill>
              <a:effectLst>
                <a:outerShdw blurRad="38100" dist="38100" dir="2700000" algn="tl">
                  <a:srgbClr val="C0C0C0"/>
                </a:outerShdw>
              </a:effectLst>
              <a:latin typeface="Comic Sans MS" pitchFamily="66" charset="0"/>
            </a:endParaRPr>
          </a:p>
        </p:txBody>
      </p:sp>
      <p:sp>
        <p:nvSpPr>
          <p:cNvPr id="80509" name="Rectangle 637"/>
          <p:cNvSpPr>
            <a:spLocks noChangeArrowheads="1"/>
          </p:cNvSpPr>
          <p:nvPr/>
        </p:nvSpPr>
        <p:spPr bwMode="auto">
          <a:xfrm>
            <a:off x="4702175" y="2387600"/>
            <a:ext cx="754063"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2</a:t>
            </a:r>
            <a:endParaRPr lang="nl-NL" altLang="nl-NL" sz="4800" b="1">
              <a:solidFill>
                <a:srgbClr val="000000"/>
              </a:solidFill>
              <a:effectLst>
                <a:outerShdw blurRad="38100" dist="38100" dir="2700000" algn="tl">
                  <a:srgbClr val="FFFFFF"/>
                </a:outerShdw>
              </a:effectLst>
            </a:endParaRPr>
          </a:p>
        </p:txBody>
      </p:sp>
      <p:sp>
        <p:nvSpPr>
          <p:cNvPr id="80510" name="Rectangle 638"/>
          <p:cNvSpPr>
            <a:spLocks noChangeArrowheads="1"/>
          </p:cNvSpPr>
          <p:nvPr/>
        </p:nvSpPr>
        <p:spPr bwMode="auto">
          <a:xfrm>
            <a:off x="4711700" y="1900238"/>
            <a:ext cx="89376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4</a:t>
            </a:r>
            <a:endParaRPr lang="nl-NL" altLang="nl-NL" sz="3200" b="1">
              <a:solidFill>
                <a:srgbClr val="000000"/>
              </a:solidFill>
              <a:effectLst>
                <a:outerShdw blurRad="38100" dist="38100" dir="2700000" algn="tl">
                  <a:srgbClr val="FFFFFF"/>
                </a:outerShdw>
              </a:effectLst>
            </a:endParaRPr>
          </a:p>
        </p:txBody>
      </p:sp>
      <p:sp>
        <p:nvSpPr>
          <p:cNvPr id="80511" name="Rectangle 639"/>
          <p:cNvSpPr>
            <a:spLocks noChangeArrowheads="1"/>
          </p:cNvSpPr>
          <p:nvPr/>
        </p:nvSpPr>
        <p:spPr bwMode="auto">
          <a:xfrm>
            <a:off x="5003800" y="2057400"/>
            <a:ext cx="10810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a:solidFill>
                  <a:srgbClr val="000000"/>
                </a:solidFill>
                <a:effectLst>
                  <a:outerShdw blurRad="38100" dist="38100" dir="2700000" algn="tl">
                    <a:srgbClr val="FFFFFF"/>
                  </a:outerShdw>
                </a:effectLst>
              </a:rPr>
              <a:t>He</a:t>
            </a:r>
            <a:endParaRPr lang="nl-NL" altLang="nl-NL" sz="4800">
              <a:solidFill>
                <a:srgbClr val="000000"/>
              </a:solidFill>
              <a:effectLst>
                <a:outerShdw blurRad="38100" dist="38100" dir="2700000" algn="tl">
                  <a:srgbClr val="FFFFFF"/>
                </a:outerShdw>
              </a:effectLst>
            </a:endParaRPr>
          </a:p>
        </p:txBody>
      </p:sp>
      <p:sp>
        <p:nvSpPr>
          <p:cNvPr id="80512" name="Rectangle 640"/>
          <p:cNvSpPr>
            <a:spLocks noChangeArrowheads="1"/>
          </p:cNvSpPr>
          <p:nvPr/>
        </p:nvSpPr>
        <p:spPr bwMode="auto">
          <a:xfrm>
            <a:off x="4179888" y="3171825"/>
            <a:ext cx="754062"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-1</a:t>
            </a:r>
            <a:endParaRPr lang="nl-NL" altLang="nl-NL" sz="4800" b="1">
              <a:solidFill>
                <a:srgbClr val="000000"/>
              </a:solidFill>
              <a:effectLst>
                <a:outerShdw blurRad="38100" dist="38100" dir="2700000" algn="tl">
                  <a:srgbClr val="FFFFFF"/>
                </a:outerShdw>
              </a:effectLst>
            </a:endParaRPr>
          </a:p>
        </p:txBody>
      </p:sp>
      <p:sp>
        <p:nvSpPr>
          <p:cNvPr id="80513" name="Rectangle 641"/>
          <p:cNvSpPr>
            <a:spLocks noChangeArrowheads="1"/>
          </p:cNvSpPr>
          <p:nvPr/>
        </p:nvSpPr>
        <p:spPr bwMode="auto">
          <a:xfrm>
            <a:off x="4300538" y="2751138"/>
            <a:ext cx="893762"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0</a:t>
            </a:r>
            <a:endParaRPr lang="nl-NL" altLang="nl-NL" sz="3200" b="1">
              <a:solidFill>
                <a:srgbClr val="000000"/>
              </a:solidFill>
              <a:effectLst>
                <a:outerShdw blurRad="38100" dist="38100" dir="2700000" algn="tl">
                  <a:srgbClr val="FFFFFF"/>
                </a:outerShdw>
              </a:effectLst>
            </a:endParaRPr>
          </a:p>
        </p:txBody>
      </p:sp>
      <p:sp>
        <p:nvSpPr>
          <p:cNvPr id="80514" name="Rectangle 642"/>
          <p:cNvSpPr>
            <a:spLocks noChangeArrowheads="1"/>
          </p:cNvSpPr>
          <p:nvPr/>
        </p:nvSpPr>
        <p:spPr bwMode="auto">
          <a:xfrm>
            <a:off x="4545013" y="2768600"/>
            <a:ext cx="79375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a:solidFill>
                  <a:srgbClr val="000000"/>
                </a:solidFill>
                <a:effectLst>
                  <a:outerShdw blurRad="38100" dist="38100" dir="2700000" algn="tl">
                    <a:srgbClr val="FFFFFF"/>
                  </a:outerShdw>
                </a:effectLst>
              </a:rPr>
              <a:t>e</a:t>
            </a:r>
            <a:endParaRPr lang="nl-NL" altLang="nl-NL" sz="4800">
              <a:solidFill>
                <a:srgbClr val="000000"/>
              </a:solidFill>
              <a:effectLst>
                <a:outerShdw blurRad="38100" dist="38100" dir="2700000" algn="tl">
                  <a:srgbClr val="FFFFFF"/>
                </a:outerShdw>
              </a:effectLst>
            </a:endParaRPr>
          </a:p>
        </p:txBody>
      </p:sp>
      <p:sp>
        <p:nvSpPr>
          <p:cNvPr id="80515" name="Rectangle 643"/>
          <p:cNvSpPr>
            <a:spLocks noChangeArrowheads="1"/>
          </p:cNvSpPr>
          <p:nvPr/>
        </p:nvSpPr>
        <p:spPr bwMode="auto">
          <a:xfrm>
            <a:off x="4524375" y="4237038"/>
            <a:ext cx="64928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1</a:t>
            </a:r>
            <a:endParaRPr lang="nl-NL" altLang="nl-NL" sz="4800" b="1">
              <a:solidFill>
                <a:srgbClr val="000000"/>
              </a:solidFill>
              <a:effectLst>
                <a:outerShdw blurRad="38100" dist="38100" dir="2700000" algn="tl">
                  <a:srgbClr val="FFFFFF"/>
                </a:outerShdw>
              </a:effectLst>
            </a:endParaRPr>
          </a:p>
        </p:txBody>
      </p:sp>
      <p:sp>
        <p:nvSpPr>
          <p:cNvPr id="80516" name="Rectangle 644"/>
          <p:cNvSpPr>
            <a:spLocks noChangeArrowheads="1"/>
          </p:cNvSpPr>
          <p:nvPr/>
        </p:nvSpPr>
        <p:spPr bwMode="auto">
          <a:xfrm>
            <a:off x="4533900" y="3840163"/>
            <a:ext cx="677863"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0</a:t>
            </a:r>
            <a:endParaRPr lang="nl-NL" altLang="nl-NL" sz="3200" b="1">
              <a:solidFill>
                <a:srgbClr val="000000"/>
              </a:solidFill>
              <a:effectLst>
                <a:outerShdw blurRad="38100" dist="38100" dir="2700000" algn="tl">
                  <a:srgbClr val="FFFFFF"/>
                </a:outerShdw>
              </a:effectLst>
            </a:endParaRPr>
          </a:p>
        </p:txBody>
      </p:sp>
      <p:sp>
        <p:nvSpPr>
          <p:cNvPr id="80517" name="Rectangle 645"/>
          <p:cNvSpPr>
            <a:spLocks noChangeArrowheads="1"/>
          </p:cNvSpPr>
          <p:nvPr/>
        </p:nvSpPr>
        <p:spPr bwMode="auto">
          <a:xfrm>
            <a:off x="4787900" y="3860800"/>
            <a:ext cx="28797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a:solidFill>
                  <a:srgbClr val="000000"/>
                </a:solidFill>
                <a:effectLst>
                  <a:outerShdw blurRad="38100" dist="38100" dir="2700000" algn="tl">
                    <a:srgbClr val="FFFFFF"/>
                  </a:outerShdw>
                </a:effectLst>
              </a:rPr>
              <a:t>e (vwo)</a:t>
            </a:r>
            <a:endParaRPr lang="nl-NL" altLang="nl-NL" sz="4800">
              <a:solidFill>
                <a:srgbClr val="000000"/>
              </a:solidFill>
              <a:effectLst>
                <a:outerShdw blurRad="38100" dist="38100" dir="2700000" algn="tl">
                  <a:srgbClr val="FFFFFF"/>
                </a:outerShdw>
              </a:effectLst>
            </a:endParaRPr>
          </a:p>
        </p:txBody>
      </p:sp>
      <p:sp>
        <p:nvSpPr>
          <p:cNvPr id="80518" name="Rectangle 646"/>
          <p:cNvSpPr>
            <a:spLocks noChangeArrowheads="1"/>
          </p:cNvSpPr>
          <p:nvPr/>
        </p:nvSpPr>
        <p:spPr bwMode="auto">
          <a:xfrm>
            <a:off x="0" y="1412875"/>
            <a:ext cx="29876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fontAlgn="base">
              <a:spcBef>
                <a:spcPct val="0"/>
              </a:spcBef>
              <a:spcAft>
                <a:spcPct val="0"/>
              </a:spcAft>
            </a:pPr>
            <a:r>
              <a:rPr lang="en-US" altLang="nl-NL" sz="3200" b="1">
                <a:solidFill>
                  <a:srgbClr val="3333CC"/>
                </a:solidFill>
                <a:effectLst>
                  <a:outerShdw blurRad="38100" dist="38100" dir="2700000" algn="tl">
                    <a:srgbClr val="000000"/>
                  </a:outerShdw>
                </a:effectLst>
              </a:rPr>
              <a:t>3. Kernstraling:</a:t>
            </a:r>
            <a:endParaRPr lang="nl-NL" altLang="nl-NL" sz="3200" b="1">
              <a:solidFill>
                <a:srgbClr val="3333CC"/>
              </a:solidFill>
              <a:effectLst>
                <a:outerShdw blurRad="38100" dist="38100" dir="2700000" algn="tl">
                  <a:srgbClr val="000000"/>
                </a:outerShdw>
              </a:effectLst>
            </a:endParaRPr>
          </a:p>
        </p:txBody>
      </p:sp>
      <p:sp>
        <p:nvSpPr>
          <p:cNvPr id="80519" name="Rectangle 647"/>
          <p:cNvSpPr>
            <a:spLocks noChangeArrowheads="1"/>
          </p:cNvSpPr>
          <p:nvPr/>
        </p:nvSpPr>
        <p:spPr bwMode="auto">
          <a:xfrm>
            <a:off x="2005013" y="4884738"/>
            <a:ext cx="64928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1</a:t>
            </a:r>
            <a:endParaRPr lang="nl-NL" altLang="nl-NL" sz="4800" b="1">
              <a:solidFill>
                <a:srgbClr val="000000"/>
              </a:solidFill>
              <a:effectLst>
                <a:outerShdw blurRad="38100" dist="38100" dir="2700000" algn="tl">
                  <a:srgbClr val="FFFFFF"/>
                </a:outerShdw>
              </a:effectLst>
            </a:endParaRPr>
          </a:p>
        </p:txBody>
      </p:sp>
      <p:sp>
        <p:nvSpPr>
          <p:cNvPr id="80520" name="Rectangle 648"/>
          <p:cNvSpPr>
            <a:spLocks noChangeArrowheads="1"/>
          </p:cNvSpPr>
          <p:nvPr/>
        </p:nvSpPr>
        <p:spPr bwMode="auto">
          <a:xfrm>
            <a:off x="2014538" y="4487863"/>
            <a:ext cx="677862"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0</a:t>
            </a:r>
            <a:endParaRPr lang="nl-NL" altLang="nl-NL" sz="3200" b="1">
              <a:solidFill>
                <a:srgbClr val="000000"/>
              </a:solidFill>
              <a:effectLst>
                <a:outerShdw blurRad="38100" dist="38100" dir="2700000" algn="tl">
                  <a:srgbClr val="FFFFFF"/>
                </a:outerShdw>
              </a:effectLst>
            </a:endParaRPr>
          </a:p>
        </p:txBody>
      </p:sp>
      <p:sp>
        <p:nvSpPr>
          <p:cNvPr id="80521" name="Rectangle 649"/>
          <p:cNvSpPr>
            <a:spLocks noChangeArrowheads="1"/>
          </p:cNvSpPr>
          <p:nvPr/>
        </p:nvSpPr>
        <p:spPr bwMode="auto">
          <a:xfrm>
            <a:off x="2268538" y="4508500"/>
            <a:ext cx="6477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a:solidFill>
                  <a:srgbClr val="000000"/>
                </a:solidFill>
                <a:effectLst>
                  <a:outerShdw blurRad="38100" dist="38100" dir="2700000" algn="tl">
                    <a:srgbClr val="FFFFFF"/>
                  </a:outerShdw>
                </a:effectLst>
              </a:rPr>
              <a:t>n</a:t>
            </a:r>
            <a:endParaRPr lang="nl-NL" altLang="nl-NL" sz="4800">
              <a:solidFill>
                <a:srgbClr val="000000"/>
              </a:solidFill>
              <a:effectLst>
                <a:outerShdw blurRad="38100" dist="38100" dir="2700000" algn="tl">
                  <a:srgbClr val="FFFFFF"/>
                </a:outerShdw>
              </a:effectLst>
            </a:endParaRPr>
          </a:p>
        </p:txBody>
      </p:sp>
      <p:sp>
        <p:nvSpPr>
          <p:cNvPr id="80522" name="Rectangle 650"/>
          <p:cNvSpPr>
            <a:spLocks noChangeArrowheads="1"/>
          </p:cNvSpPr>
          <p:nvPr/>
        </p:nvSpPr>
        <p:spPr bwMode="auto">
          <a:xfrm>
            <a:off x="1974850" y="5697538"/>
            <a:ext cx="64928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1</a:t>
            </a:r>
            <a:endParaRPr lang="nl-NL" altLang="nl-NL" sz="4800" b="1">
              <a:solidFill>
                <a:srgbClr val="000000"/>
              </a:solidFill>
              <a:effectLst>
                <a:outerShdw blurRad="38100" dist="38100" dir="2700000" algn="tl">
                  <a:srgbClr val="FFFFFF"/>
                </a:outerShdw>
              </a:effectLst>
            </a:endParaRPr>
          </a:p>
        </p:txBody>
      </p:sp>
      <p:sp>
        <p:nvSpPr>
          <p:cNvPr id="80523" name="Rectangle 651"/>
          <p:cNvSpPr>
            <a:spLocks noChangeArrowheads="1"/>
          </p:cNvSpPr>
          <p:nvPr/>
        </p:nvSpPr>
        <p:spPr bwMode="auto">
          <a:xfrm>
            <a:off x="1984375" y="5300663"/>
            <a:ext cx="677863"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000000"/>
                </a:solidFill>
                <a:effectLst>
                  <a:outerShdw blurRad="38100" dist="38100" dir="2700000" algn="tl">
                    <a:srgbClr val="FFFFFF"/>
                  </a:outerShdw>
                </a:effectLst>
              </a:rPr>
              <a:t>1</a:t>
            </a:r>
            <a:endParaRPr lang="nl-NL" altLang="nl-NL" sz="3200" b="1">
              <a:solidFill>
                <a:srgbClr val="000000"/>
              </a:solidFill>
              <a:effectLst>
                <a:outerShdw blurRad="38100" dist="38100" dir="2700000" algn="tl">
                  <a:srgbClr val="FFFFFF"/>
                </a:outerShdw>
              </a:effectLst>
            </a:endParaRPr>
          </a:p>
        </p:txBody>
      </p:sp>
      <p:sp>
        <p:nvSpPr>
          <p:cNvPr id="80524" name="Rectangle 652"/>
          <p:cNvSpPr>
            <a:spLocks noChangeArrowheads="1"/>
          </p:cNvSpPr>
          <p:nvPr/>
        </p:nvSpPr>
        <p:spPr bwMode="auto">
          <a:xfrm>
            <a:off x="2238375" y="5321300"/>
            <a:ext cx="6477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a:solidFill>
                  <a:srgbClr val="000000"/>
                </a:solidFill>
                <a:effectLst>
                  <a:outerShdw blurRad="38100" dist="38100" dir="2700000" algn="tl">
                    <a:srgbClr val="FFFFFF"/>
                  </a:outerShdw>
                </a:effectLst>
              </a:rPr>
              <a:t>p</a:t>
            </a:r>
            <a:endParaRPr lang="nl-NL" altLang="nl-NL" sz="480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16461493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ipe(left)">
                                      <p:cBhvr>
                                        <p:cTn id="7" dur="5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500"/>
                                        </p:tgtEl>
                                        <p:attrNameLst>
                                          <p:attrName>style.visibility</p:attrName>
                                        </p:attrNameLst>
                                      </p:cBhvr>
                                      <p:to>
                                        <p:strVal val="visible"/>
                                      </p:to>
                                    </p:set>
                                    <p:animEffect transition="in" filter="wipe(left)">
                                      <p:cBhvr>
                                        <p:cTn id="12" dur="500"/>
                                        <p:tgtEl>
                                          <p:spTgt spid="805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505"/>
                                        </p:tgtEl>
                                        <p:attrNameLst>
                                          <p:attrName>style.visibility</p:attrName>
                                        </p:attrNameLst>
                                      </p:cBhvr>
                                      <p:to>
                                        <p:strVal val="visible"/>
                                      </p:to>
                                    </p:set>
                                    <p:animEffect transition="in" filter="wipe(left)">
                                      <p:cBhvr>
                                        <p:cTn id="17" dur="500"/>
                                        <p:tgtEl>
                                          <p:spTgt spid="805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504"/>
                                        </p:tgtEl>
                                        <p:attrNameLst>
                                          <p:attrName>style.visibility</p:attrName>
                                        </p:attrNameLst>
                                      </p:cBhvr>
                                      <p:to>
                                        <p:strVal val="visible"/>
                                      </p:to>
                                    </p:set>
                                    <p:animEffect transition="in" filter="dissolve">
                                      <p:cBhvr>
                                        <p:cTn id="22" dur="500"/>
                                        <p:tgtEl>
                                          <p:spTgt spid="805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507"/>
                                        </p:tgtEl>
                                        <p:attrNameLst>
                                          <p:attrName>style.visibility</p:attrName>
                                        </p:attrNameLst>
                                      </p:cBhvr>
                                      <p:to>
                                        <p:strVal val="visible"/>
                                      </p:to>
                                    </p:set>
                                    <p:animEffect transition="in" filter="dissolve">
                                      <p:cBhvr>
                                        <p:cTn id="27" dur="500"/>
                                        <p:tgtEl>
                                          <p:spTgt spid="80507"/>
                                        </p:tgtEl>
                                      </p:cBhvr>
                                    </p:animEffect>
                                  </p:childTnLst>
                                  <p:subTnLst>
                                    <p:set>
                                      <p:cBhvr override="childStyle">
                                        <p:cTn dur="1" fill="hold" display="0" masterRel="nextClick" afterEffect="1"/>
                                        <p:tgtEl>
                                          <p:spTgt spid="80507"/>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506"/>
                                        </p:tgtEl>
                                        <p:attrNameLst>
                                          <p:attrName>style.visibility</p:attrName>
                                        </p:attrNameLst>
                                      </p:cBhvr>
                                      <p:to>
                                        <p:strVal val="visible"/>
                                      </p:to>
                                    </p:set>
                                    <p:animEffect transition="in" filter="dissolve">
                                      <p:cBhvr>
                                        <p:cTn id="32" dur="500"/>
                                        <p:tgtEl>
                                          <p:spTgt spid="80506"/>
                                        </p:tgtEl>
                                      </p:cBhvr>
                                    </p:animEffect>
                                  </p:childTnLst>
                                  <p:subTnLst>
                                    <p:set>
                                      <p:cBhvr override="childStyle">
                                        <p:cTn dur="1" fill="hold" display="0" masterRel="nextClick" afterEffect="1"/>
                                        <p:tgtEl>
                                          <p:spTgt spid="80506"/>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0518"/>
                                        </p:tgtEl>
                                        <p:attrNameLst>
                                          <p:attrName>style.visibility</p:attrName>
                                        </p:attrNameLst>
                                      </p:cBhvr>
                                      <p:to>
                                        <p:strVal val="visible"/>
                                      </p:to>
                                    </p:set>
                                    <p:animEffect transition="in" filter="wipe(left)">
                                      <p:cBhvr>
                                        <p:cTn id="37" dur="500"/>
                                        <p:tgtEl>
                                          <p:spTgt spid="805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9875">
                                            <p:txEl>
                                              <p:pRg st="0" end="0"/>
                                            </p:txEl>
                                          </p:spTgt>
                                        </p:tgtEl>
                                        <p:attrNameLst>
                                          <p:attrName>style.visibility</p:attrName>
                                        </p:attrNameLst>
                                      </p:cBhvr>
                                      <p:to>
                                        <p:strVal val="visible"/>
                                      </p:to>
                                    </p:set>
                                    <p:animEffect transition="in" filter="wipe(left)">
                                      <p:cBhvr>
                                        <p:cTn id="42" dur="500"/>
                                        <p:tgtEl>
                                          <p:spTgt spid="7987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0511"/>
                                        </p:tgtEl>
                                        <p:attrNameLst>
                                          <p:attrName>style.visibility</p:attrName>
                                        </p:attrNameLst>
                                      </p:cBhvr>
                                      <p:to>
                                        <p:strVal val="visible"/>
                                      </p:to>
                                    </p:set>
                                    <p:animEffect transition="in" filter="dissolve">
                                      <p:cBhvr>
                                        <p:cTn id="47" dur="500"/>
                                        <p:tgtEl>
                                          <p:spTgt spid="805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80510"/>
                                        </p:tgtEl>
                                        <p:attrNameLst>
                                          <p:attrName>style.visibility</p:attrName>
                                        </p:attrNameLst>
                                      </p:cBhvr>
                                      <p:to>
                                        <p:strVal val="visible"/>
                                      </p:to>
                                    </p:set>
                                    <p:anim calcmode="lin" valueType="num">
                                      <p:cBhvr additive="base">
                                        <p:cTn id="52" dur="1000" fill="hold"/>
                                        <p:tgtEl>
                                          <p:spTgt spid="80510"/>
                                        </p:tgtEl>
                                        <p:attrNameLst>
                                          <p:attrName>ppt_x</p:attrName>
                                        </p:attrNameLst>
                                      </p:cBhvr>
                                      <p:tavLst>
                                        <p:tav tm="0">
                                          <p:val>
                                            <p:strVal val="#ppt_x"/>
                                          </p:val>
                                        </p:tav>
                                        <p:tav tm="100000">
                                          <p:val>
                                            <p:strVal val="#ppt_x"/>
                                          </p:val>
                                        </p:tav>
                                      </p:tavLst>
                                    </p:anim>
                                    <p:anim calcmode="lin" valueType="num">
                                      <p:cBhvr additive="base">
                                        <p:cTn id="53" dur="1000" fill="hold"/>
                                        <p:tgtEl>
                                          <p:spTgt spid="80510"/>
                                        </p:tgtEl>
                                        <p:attrNameLst>
                                          <p:attrName>ppt_y</p:attrName>
                                        </p:attrNameLst>
                                      </p:cBhvr>
                                      <p:tavLst>
                                        <p:tav tm="0">
                                          <p:val>
                                            <p:strVal val="0-#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0509"/>
                                        </p:tgtEl>
                                        <p:attrNameLst>
                                          <p:attrName>style.visibility</p:attrName>
                                        </p:attrNameLst>
                                      </p:cBhvr>
                                      <p:to>
                                        <p:strVal val="visible"/>
                                      </p:to>
                                    </p:set>
                                    <p:anim calcmode="lin" valueType="num">
                                      <p:cBhvr additive="base">
                                        <p:cTn id="58" dur="1000" fill="hold"/>
                                        <p:tgtEl>
                                          <p:spTgt spid="80509"/>
                                        </p:tgtEl>
                                        <p:attrNameLst>
                                          <p:attrName>ppt_x</p:attrName>
                                        </p:attrNameLst>
                                      </p:cBhvr>
                                      <p:tavLst>
                                        <p:tav tm="0">
                                          <p:val>
                                            <p:strVal val="#ppt_x"/>
                                          </p:val>
                                        </p:tav>
                                        <p:tav tm="100000">
                                          <p:val>
                                            <p:strVal val="#ppt_x"/>
                                          </p:val>
                                        </p:tav>
                                      </p:tavLst>
                                    </p:anim>
                                    <p:anim calcmode="lin" valueType="num">
                                      <p:cBhvr additive="base">
                                        <p:cTn id="59" dur="1000" fill="hold"/>
                                        <p:tgtEl>
                                          <p:spTgt spid="80509"/>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0483"/>
                                        </p:tgtEl>
                                        <p:attrNameLst>
                                          <p:attrName>style.visibility</p:attrName>
                                        </p:attrNameLst>
                                      </p:cBhvr>
                                      <p:to>
                                        <p:strVal val="visible"/>
                                      </p:to>
                                    </p:set>
                                    <p:animEffect transition="in" filter="wipe(left)">
                                      <p:cBhvr>
                                        <p:cTn id="64" dur="500"/>
                                        <p:tgtEl>
                                          <p:spTgt spid="8048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0514"/>
                                        </p:tgtEl>
                                        <p:attrNameLst>
                                          <p:attrName>style.visibility</p:attrName>
                                        </p:attrNameLst>
                                      </p:cBhvr>
                                      <p:to>
                                        <p:strVal val="visible"/>
                                      </p:to>
                                    </p:set>
                                    <p:animEffect transition="in" filter="dissolve">
                                      <p:cBhvr>
                                        <p:cTn id="69" dur="500"/>
                                        <p:tgtEl>
                                          <p:spTgt spid="8051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1" fill="hold" grpId="0" nodeType="clickEffect">
                                  <p:stCondLst>
                                    <p:cond delay="0"/>
                                  </p:stCondLst>
                                  <p:childTnLst>
                                    <p:set>
                                      <p:cBhvr>
                                        <p:cTn id="73" dur="1" fill="hold">
                                          <p:stCondLst>
                                            <p:cond delay="0"/>
                                          </p:stCondLst>
                                        </p:cTn>
                                        <p:tgtEl>
                                          <p:spTgt spid="80513"/>
                                        </p:tgtEl>
                                        <p:attrNameLst>
                                          <p:attrName>style.visibility</p:attrName>
                                        </p:attrNameLst>
                                      </p:cBhvr>
                                      <p:to>
                                        <p:strVal val="visible"/>
                                      </p:to>
                                    </p:set>
                                    <p:anim calcmode="lin" valueType="num">
                                      <p:cBhvr additive="base">
                                        <p:cTn id="74" dur="1000" fill="hold"/>
                                        <p:tgtEl>
                                          <p:spTgt spid="80513"/>
                                        </p:tgtEl>
                                        <p:attrNameLst>
                                          <p:attrName>ppt_x</p:attrName>
                                        </p:attrNameLst>
                                      </p:cBhvr>
                                      <p:tavLst>
                                        <p:tav tm="0">
                                          <p:val>
                                            <p:strVal val="#ppt_x"/>
                                          </p:val>
                                        </p:tav>
                                        <p:tav tm="100000">
                                          <p:val>
                                            <p:strVal val="#ppt_x"/>
                                          </p:val>
                                        </p:tav>
                                      </p:tavLst>
                                    </p:anim>
                                    <p:anim calcmode="lin" valueType="num">
                                      <p:cBhvr additive="base">
                                        <p:cTn id="75" dur="1000" fill="hold"/>
                                        <p:tgtEl>
                                          <p:spTgt spid="80513"/>
                                        </p:tgtEl>
                                        <p:attrNameLst>
                                          <p:attrName>ppt_y</p:attrName>
                                        </p:attrNameLst>
                                      </p:cBhvr>
                                      <p:tavLst>
                                        <p:tav tm="0">
                                          <p:val>
                                            <p:strVal val="0-#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80512"/>
                                        </p:tgtEl>
                                        <p:attrNameLst>
                                          <p:attrName>style.visibility</p:attrName>
                                        </p:attrNameLst>
                                      </p:cBhvr>
                                      <p:to>
                                        <p:strVal val="visible"/>
                                      </p:to>
                                    </p:set>
                                    <p:anim calcmode="lin" valueType="num">
                                      <p:cBhvr additive="base">
                                        <p:cTn id="80" dur="1000" fill="hold"/>
                                        <p:tgtEl>
                                          <p:spTgt spid="80512"/>
                                        </p:tgtEl>
                                        <p:attrNameLst>
                                          <p:attrName>ppt_x</p:attrName>
                                        </p:attrNameLst>
                                      </p:cBhvr>
                                      <p:tavLst>
                                        <p:tav tm="0">
                                          <p:val>
                                            <p:strVal val="#ppt_x"/>
                                          </p:val>
                                        </p:tav>
                                        <p:tav tm="100000">
                                          <p:val>
                                            <p:strVal val="#ppt_x"/>
                                          </p:val>
                                        </p:tav>
                                      </p:tavLst>
                                    </p:anim>
                                    <p:anim calcmode="lin" valueType="num">
                                      <p:cBhvr additive="base">
                                        <p:cTn id="81" dur="1000" fill="hold"/>
                                        <p:tgtEl>
                                          <p:spTgt spid="80512"/>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80493"/>
                                        </p:tgtEl>
                                        <p:attrNameLst>
                                          <p:attrName>style.visibility</p:attrName>
                                        </p:attrNameLst>
                                      </p:cBhvr>
                                      <p:to>
                                        <p:strVal val="visible"/>
                                      </p:to>
                                    </p:set>
                                    <p:animEffect transition="in" filter="wipe(left)">
                                      <p:cBhvr>
                                        <p:cTn id="86" dur="500"/>
                                        <p:tgtEl>
                                          <p:spTgt spid="8049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80517"/>
                                        </p:tgtEl>
                                        <p:attrNameLst>
                                          <p:attrName>style.visibility</p:attrName>
                                        </p:attrNameLst>
                                      </p:cBhvr>
                                      <p:to>
                                        <p:strVal val="visible"/>
                                      </p:to>
                                    </p:set>
                                    <p:animEffect transition="in" filter="dissolve">
                                      <p:cBhvr>
                                        <p:cTn id="91" dur="500"/>
                                        <p:tgtEl>
                                          <p:spTgt spid="8051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1" fill="hold" grpId="0" nodeType="clickEffect">
                                  <p:stCondLst>
                                    <p:cond delay="0"/>
                                  </p:stCondLst>
                                  <p:childTnLst>
                                    <p:set>
                                      <p:cBhvr>
                                        <p:cTn id="95" dur="1" fill="hold">
                                          <p:stCondLst>
                                            <p:cond delay="0"/>
                                          </p:stCondLst>
                                        </p:cTn>
                                        <p:tgtEl>
                                          <p:spTgt spid="80516"/>
                                        </p:tgtEl>
                                        <p:attrNameLst>
                                          <p:attrName>style.visibility</p:attrName>
                                        </p:attrNameLst>
                                      </p:cBhvr>
                                      <p:to>
                                        <p:strVal val="visible"/>
                                      </p:to>
                                    </p:set>
                                    <p:anim calcmode="lin" valueType="num">
                                      <p:cBhvr additive="base">
                                        <p:cTn id="96" dur="1000" fill="hold"/>
                                        <p:tgtEl>
                                          <p:spTgt spid="80516"/>
                                        </p:tgtEl>
                                        <p:attrNameLst>
                                          <p:attrName>ppt_x</p:attrName>
                                        </p:attrNameLst>
                                      </p:cBhvr>
                                      <p:tavLst>
                                        <p:tav tm="0">
                                          <p:val>
                                            <p:strVal val="#ppt_x"/>
                                          </p:val>
                                        </p:tav>
                                        <p:tav tm="100000">
                                          <p:val>
                                            <p:strVal val="#ppt_x"/>
                                          </p:val>
                                        </p:tav>
                                      </p:tavLst>
                                    </p:anim>
                                    <p:anim calcmode="lin" valueType="num">
                                      <p:cBhvr additive="base">
                                        <p:cTn id="97" dur="1000" fill="hold"/>
                                        <p:tgtEl>
                                          <p:spTgt spid="80516"/>
                                        </p:tgtEl>
                                        <p:attrNameLst>
                                          <p:attrName>ppt_y</p:attrName>
                                        </p:attrNameLst>
                                      </p:cBhvr>
                                      <p:tavLst>
                                        <p:tav tm="0">
                                          <p:val>
                                            <p:strVal val="0-#ppt_h/2"/>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80515"/>
                                        </p:tgtEl>
                                        <p:attrNameLst>
                                          <p:attrName>style.visibility</p:attrName>
                                        </p:attrNameLst>
                                      </p:cBhvr>
                                      <p:to>
                                        <p:strVal val="visible"/>
                                      </p:to>
                                    </p:set>
                                    <p:anim calcmode="lin" valueType="num">
                                      <p:cBhvr additive="base">
                                        <p:cTn id="102" dur="1000" fill="hold"/>
                                        <p:tgtEl>
                                          <p:spTgt spid="80515"/>
                                        </p:tgtEl>
                                        <p:attrNameLst>
                                          <p:attrName>ppt_x</p:attrName>
                                        </p:attrNameLst>
                                      </p:cBhvr>
                                      <p:tavLst>
                                        <p:tav tm="0">
                                          <p:val>
                                            <p:strVal val="#ppt_x"/>
                                          </p:val>
                                        </p:tav>
                                        <p:tav tm="100000">
                                          <p:val>
                                            <p:strVal val="#ppt_x"/>
                                          </p:val>
                                        </p:tav>
                                      </p:tavLst>
                                    </p:anim>
                                    <p:anim calcmode="lin" valueType="num">
                                      <p:cBhvr additive="base">
                                        <p:cTn id="103" dur="1000" fill="hold"/>
                                        <p:tgtEl>
                                          <p:spTgt spid="80515"/>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80497"/>
                                        </p:tgtEl>
                                        <p:attrNameLst>
                                          <p:attrName>style.visibility</p:attrName>
                                        </p:attrNameLst>
                                      </p:cBhvr>
                                      <p:to>
                                        <p:strVal val="visible"/>
                                      </p:to>
                                    </p:set>
                                    <p:animEffect transition="in" filter="wipe(left)">
                                      <p:cBhvr>
                                        <p:cTn id="108" dur="500"/>
                                        <p:tgtEl>
                                          <p:spTgt spid="8049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80521"/>
                                        </p:tgtEl>
                                        <p:attrNameLst>
                                          <p:attrName>style.visibility</p:attrName>
                                        </p:attrNameLst>
                                      </p:cBhvr>
                                      <p:to>
                                        <p:strVal val="visible"/>
                                      </p:to>
                                    </p:set>
                                    <p:animEffect transition="in" filter="dissolve">
                                      <p:cBhvr>
                                        <p:cTn id="113" dur="500"/>
                                        <p:tgtEl>
                                          <p:spTgt spid="8052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1" fill="hold" grpId="0" nodeType="clickEffect">
                                  <p:stCondLst>
                                    <p:cond delay="0"/>
                                  </p:stCondLst>
                                  <p:childTnLst>
                                    <p:set>
                                      <p:cBhvr>
                                        <p:cTn id="117" dur="1" fill="hold">
                                          <p:stCondLst>
                                            <p:cond delay="0"/>
                                          </p:stCondLst>
                                        </p:cTn>
                                        <p:tgtEl>
                                          <p:spTgt spid="80520"/>
                                        </p:tgtEl>
                                        <p:attrNameLst>
                                          <p:attrName>style.visibility</p:attrName>
                                        </p:attrNameLst>
                                      </p:cBhvr>
                                      <p:to>
                                        <p:strVal val="visible"/>
                                      </p:to>
                                    </p:set>
                                    <p:anim calcmode="lin" valueType="num">
                                      <p:cBhvr additive="base">
                                        <p:cTn id="118" dur="1000" fill="hold"/>
                                        <p:tgtEl>
                                          <p:spTgt spid="80520"/>
                                        </p:tgtEl>
                                        <p:attrNameLst>
                                          <p:attrName>ppt_x</p:attrName>
                                        </p:attrNameLst>
                                      </p:cBhvr>
                                      <p:tavLst>
                                        <p:tav tm="0">
                                          <p:val>
                                            <p:strVal val="#ppt_x"/>
                                          </p:val>
                                        </p:tav>
                                        <p:tav tm="100000">
                                          <p:val>
                                            <p:strVal val="#ppt_x"/>
                                          </p:val>
                                        </p:tav>
                                      </p:tavLst>
                                    </p:anim>
                                    <p:anim calcmode="lin" valueType="num">
                                      <p:cBhvr additive="base">
                                        <p:cTn id="119" dur="1000" fill="hold"/>
                                        <p:tgtEl>
                                          <p:spTgt spid="80520"/>
                                        </p:tgtEl>
                                        <p:attrNameLst>
                                          <p:attrName>ppt_y</p:attrName>
                                        </p:attrNameLst>
                                      </p:cBhvr>
                                      <p:tavLst>
                                        <p:tav tm="0">
                                          <p:val>
                                            <p:strVal val="0-#ppt_h/2"/>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80519"/>
                                        </p:tgtEl>
                                        <p:attrNameLst>
                                          <p:attrName>style.visibility</p:attrName>
                                        </p:attrNameLst>
                                      </p:cBhvr>
                                      <p:to>
                                        <p:strVal val="visible"/>
                                      </p:to>
                                    </p:set>
                                    <p:anim calcmode="lin" valueType="num">
                                      <p:cBhvr additive="base">
                                        <p:cTn id="124" dur="1000" fill="hold"/>
                                        <p:tgtEl>
                                          <p:spTgt spid="80519"/>
                                        </p:tgtEl>
                                        <p:attrNameLst>
                                          <p:attrName>ppt_x</p:attrName>
                                        </p:attrNameLst>
                                      </p:cBhvr>
                                      <p:tavLst>
                                        <p:tav tm="0">
                                          <p:val>
                                            <p:strVal val="#ppt_x"/>
                                          </p:val>
                                        </p:tav>
                                        <p:tav tm="100000">
                                          <p:val>
                                            <p:strVal val="#ppt_x"/>
                                          </p:val>
                                        </p:tav>
                                      </p:tavLst>
                                    </p:anim>
                                    <p:anim calcmode="lin" valueType="num">
                                      <p:cBhvr additive="base">
                                        <p:cTn id="125" dur="1000" fill="hold"/>
                                        <p:tgtEl>
                                          <p:spTgt spid="80519"/>
                                        </p:tgtEl>
                                        <p:attrNameLst>
                                          <p:attrName>ppt_y</p:attrName>
                                        </p:attrNameLst>
                                      </p:cBhvr>
                                      <p:tavLst>
                                        <p:tav tm="0">
                                          <p:val>
                                            <p:strVal val="1+#ppt_h/2"/>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80498"/>
                                        </p:tgtEl>
                                        <p:attrNameLst>
                                          <p:attrName>style.visibility</p:attrName>
                                        </p:attrNameLst>
                                      </p:cBhvr>
                                      <p:to>
                                        <p:strVal val="visible"/>
                                      </p:to>
                                    </p:set>
                                    <p:animEffect transition="in" filter="wipe(left)">
                                      <p:cBhvr>
                                        <p:cTn id="130" dur="1000"/>
                                        <p:tgtEl>
                                          <p:spTgt spid="8049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80524"/>
                                        </p:tgtEl>
                                        <p:attrNameLst>
                                          <p:attrName>style.visibility</p:attrName>
                                        </p:attrNameLst>
                                      </p:cBhvr>
                                      <p:to>
                                        <p:strVal val="visible"/>
                                      </p:to>
                                    </p:set>
                                    <p:animEffect transition="in" filter="dissolve">
                                      <p:cBhvr>
                                        <p:cTn id="135" dur="1000"/>
                                        <p:tgtEl>
                                          <p:spTgt spid="80524"/>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8" fill="hold" grpId="0" nodeType="clickEffect">
                                  <p:stCondLst>
                                    <p:cond delay="0"/>
                                  </p:stCondLst>
                                  <p:childTnLst>
                                    <p:set>
                                      <p:cBhvr>
                                        <p:cTn id="139" dur="1" fill="hold">
                                          <p:stCondLst>
                                            <p:cond delay="0"/>
                                          </p:stCondLst>
                                        </p:cTn>
                                        <p:tgtEl>
                                          <p:spTgt spid="80523"/>
                                        </p:tgtEl>
                                        <p:attrNameLst>
                                          <p:attrName>style.visibility</p:attrName>
                                        </p:attrNameLst>
                                      </p:cBhvr>
                                      <p:to>
                                        <p:strVal val="visible"/>
                                      </p:to>
                                    </p:set>
                                    <p:anim calcmode="lin" valueType="num">
                                      <p:cBhvr additive="base">
                                        <p:cTn id="140" dur="1000" fill="hold"/>
                                        <p:tgtEl>
                                          <p:spTgt spid="80523"/>
                                        </p:tgtEl>
                                        <p:attrNameLst>
                                          <p:attrName>ppt_x</p:attrName>
                                        </p:attrNameLst>
                                      </p:cBhvr>
                                      <p:tavLst>
                                        <p:tav tm="0">
                                          <p:val>
                                            <p:strVal val="0-#ppt_w/2"/>
                                          </p:val>
                                        </p:tav>
                                        <p:tav tm="100000">
                                          <p:val>
                                            <p:strVal val="#ppt_x"/>
                                          </p:val>
                                        </p:tav>
                                      </p:tavLst>
                                    </p:anim>
                                    <p:anim calcmode="lin" valueType="num">
                                      <p:cBhvr additive="base">
                                        <p:cTn id="141" dur="1000" fill="hold"/>
                                        <p:tgtEl>
                                          <p:spTgt spid="80523"/>
                                        </p:tgtEl>
                                        <p:attrNameLst>
                                          <p:attrName>ppt_y</p:attrName>
                                        </p:attrNameLst>
                                      </p:cBhvr>
                                      <p:tavLst>
                                        <p:tav tm="0">
                                          <p:val>
                                            <p:strVal val="#ppt_y"/>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8" fill="hold" grpId="0" nodeType="clickEffect">
                                  <p:stCondLst>
                                    <p:cond delay="0"/>
                                  </p:stCondLst>
                                  <p:childTnLst>
                                    <p:set>
                                      <p:cBhvr>
                                        <p:cTn id="145" dur="1" fill="hold">
                                          <p:stCondLst>
                                            <p:cond delay="0"/>
                                          </p:stCondLst>
                                        </p:cTn>
                                        <p:tgtEl>
                                          <p:spTgt spid="80522"/>
                                        </p:tgtEl>
                                        <p:attrNameLst>
                                          <p:attrName>style.visibility</p:attrName>
                                        </p:attrNameLst>
                                      </p:cBhvr>
                                      <p:to>
                                        <p:strVal val="visible"/>
                                      </p:to>
                                    </p:set>
                                    <p:anim calcmode="lin" valueType="num">
                                      <p:cBhvr additive="base">
                                        <p:cTn id="146" dur="1000" fill="hold"/>
                                        <p:tgtEl>
                                          <p:spTgt spid="80522"/>
                                        </p:tgtEl>
                                        <p:attrNameLst>
                                          <p:attrName>ppt_x</p:attrName>
                                        </p:attrNameLst>
                                      </p:cBhvr>
                                      <p:tavLst>
                                        <p:tav tm="0">
                                          <p:val>
                                            <p:strVal val="0-#ppt_w/2"/>
                                          </p:val>
                                        </p:tav>
                                        <p:tav tm="100000">
                                          <p:val>
                                            <p:strVal val="#ppt_x"/>
                                          </p:val>
                                        </p:tav>
                                      </p:tavLst>
                                    </p:anim>
                                    <p:anim calcmode="lin" valueType="num">
                                      <p:cBhvr additive="base">
                                        <p:cTn id="147" dur="1000" fill="hold"/>
                                        <p:tgtEl>
                                          <p:spTgt spid="80522"/>
                                        </p:tgtEl>
                                        <p:attrNameLst>
                                          <p:attrName>ppt_y</p:attrName>
                                        </p:attrNameLst>
                                      </p:cBhvr>
                                      <p:tavLst>
                                        <p:tav tm="0">
                                          <p:val>
                                            <p:strVal val="#ppt_y"/>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80495"/>
                                        </p:tgtEl>
                                        <p:attrNameLst>
                                          <p:attrName>style.visibility</p:attrName>
                                        </p:attrNameLst>
                                      </p:cBhvr>
                                      <p:to>
                                        <p:strVal val="visible"/>
                                      </p:to>
                                    </p:set>
                                    <p:animEffect transition="in" filter="wipe(left)">
                                      <p:cBhvr>
                                        <p:cTn id="152" dur="500"/>
                                        <p:tgtEl>
                                          <p:spTgt spid="8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build="p" autoUpdateAnimBg="0"/>
      <p:bldP spid="80483" grpId="0" autoUpdateAnimBg="0"/>
      <p:bldP spid="80493" grpId="0" autoUpdateAnimBg="0"/>
      <p:bldP spid="80495" grpId="0" autoUpdateAnimBg="0"/>
      <p:bldP spid="80497" grpId="0" autoUpdateAnimBg="0"/>
      <p:bldP spid="80498" grpId="0"/>
      <p:bldP spid="80500" grpId="0" autoUpdateAnimBg="0"/>
      <p:bldP spid="80505" grpId="0" autoUpdateAnimBg="0"/>
      <p:bldP spid="80506" grpId="0" animBg="1" autoUpdateAnimBg="0"/>
      <p:bldP spid="80507" grpId="0" animBg="1" autoUpdateAnimBg="0"/>
      <p:bldP spid="80509" grpId="0"/>
      <p:bldP spid="80510" grpId="0"/>
      <p:bldP spid="80511" grpId="0"/>
      <p:bldP spid="80512" grpId="0"/>
      <p:bldP spid="80513" grpId="0"/>
      <p:bldP spid="80514" grpId="0"/>
      <p:bldP spid="80515" grpId="0"/>
      <p:bldP spid="80516" grpId="0"/>
      <p:bldP spid="80517" grpId="0"/>
      <p:bldP spid="80518" grpId="0" autoUpdateAnimBg="0"/>
      <p:bldP spid="80519" grpId="0"/>
      <p:bldP spid="80520" grpId="0"/>
      <p:bldP spid="80521" grpId="0"/>
      <p:bldP spid="80522" grpId="0"/>
      <p:bldP spid="80523" grpId="0"/>
      <p:bldP spid="8052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5121" name="Group 17"/>
          <p:cNvGrpSpPr>
            <a:grpSpLocks/>
          </p:cNvGrpSpPr>
          <p:nvPr/>
        </p:nvGrpSpPr>
        <p:grpSpPr bwMode="auto">
          <a:xfrm>
            <a:off x="611188" y="868363"/>
            <a:ext cx="7975600" cy="5989637"/>
            <a:chOff x="295" y="547"/>
            <a:chExt cx="5024" cy="3773"/>
          </a:xfrm>
        </p:grpSpPr>
        <p:grpSp>
          <p:nvGrpSpPr>
            <p:cNvPr id="175116" name="Group 12"/>
            <p:cNvGrpSpPr>
              <a:grpSpLocks/>
            </p:cNvGrpSpPr>
            <p:nvPr/>
          </p:nvGrpSpPr>
          <p:grpSpPr bwMode="auto">
            <a:xfrm>
              <a:off x="295" y="547"/>
              <a:ext cx="4943" cy="3773"/>
              <a:chOff x="295" y="482"/>
              <a:chExt cx="4943" cy="3773"/>
            </a:xfrm>
          </p:grpSpPr>
          <p:pic>
            <p:nvPicPr>
              <p:cNvPr id="175113" name="Picture 9" descr="absorptie en diep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482"/>
                <a:ext cx="4943" cy="3773"/>
              </a:xfrm>
              <a:prstGeom prst="rect">
                <a:avLst/>
              </a:prstGeom>
              <a:noFill/>
              <a:extLst>
                <a:ext uri="{909E8E84-426E-40DD-AFC4-6F175D3DCCD1}">
                  <a14:hiddenFill xmlns:a14="http://schemas.microsoft.com/office/drawing/2010/main">
                    <a:solidFill>
                      <a:srgbClr val="FFFFFF"/>
                    </a:solidFill>
                  </a14:hiddenFill>
                </a:ext>
              </a:extLst>
            </p:spPr>
          </p:pic>
          <p:sp>
            <p:nvSpPr>
              <p:cNvPr id="175115" name="Line 11"/>
              <p:cNvSpPr>
                <a:spLocks noChangeShapeType="1"/>
              </p:cNvSpPr>
              <p:nvPr/>
            </p:nvSpPr>
            <p:spPr bwMode="auto">
              <a:xfrm>
                <a:off x="1565" y="890"/>
                <a:ext cx="0" cy="25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grpSp>
        <p:sp>
          <p:nvSpPr>
            <p:cNvPr id="175117" name="Text Box 13"/>
            <p:cNvSpPr txBox="1">
              <a:spLocks noChangeArrowheads="1"/>
            </p:cNvSpPr>
            <p:nvPr/>
          </p:nvSpPr>
          <p:spPr bwMode="auto">
            <a:xfrm>
              <a:off x="2018" y="3113"/>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2400">
                  <a:solidFill>
                    <a:srgbClr val="000000"/>
                  </a:solidFill>
                </a:rPr>
                <a:t>elektronen</a:t>
              </a:r>
            </a:p>
          </p:txBody>
        </p:sp>
        <p:sp>
          <p:nvSpPr>
            <p:cNvPr id="175118" name="Text Box 14"/>
            <p:cNvSpPr txBox="1">
              <a:spLocks noChangeArrowheads="1"/>
            </p:cNvSpPr>
            <p:nvPr/>
          </p:nvSpPr>
          <p:spPr bwMode="auto">
            <a:xfrm>
              <a:off x="4366" y="2211"/>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2400">
                  <a:solidFill>
                    <a:srgbClr val="000000"/>
                  </a:solidFill>
                </a:rPr>
                <a:t>harde </a:t>
              </a:r>
              <a:r>
                <a:rPr lang="nl-NL" altLang="nl-NL" sz="2400">
                  <a:solidFill>
                    <a:srgbClr val="000000"/>
                  </a:solidFill>
                  <a:latin typeface="Symbol" pitchFamily="18" charset="2"/>
                </a:rPr>
                <a:t>g</a:t>
              </a:r>
            </a:p>
          </p:txBody>
        </p:sp>
        <p:sp>
          <p:nvSpPr>
            <p:cNvPr id="175120" name="Text Box 16"/>
            <p:cNvSpPr txBox="1">
              <a:spLocks noChangeArrowheads="1"/>
            </p:cNvSpPr>
            <p:nvPr/>
          </p:nvSpPr>
          <p:spPr bwMode="auto">
            <a:xfrm>
              <a:off x="4105" y="3158"/>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2400">
                  <a:solidFill>
                    <a:srgbClr val="000000"/>
                  </a:solidFill>
                </a:rPr>
                <a:t>zachte </a:t>
              </a:r>
              <a:r>
                <a:rPr lang="nl-NL" altLang="nl-NL" sz="2400">
                  <a:solidFill>
                    <a:srgbClr val="000000"/>
                  </a:solidFill>
                  <a:latin typeface="Symbol" pitchFamily="18" charset="2"/>
                </a:rPr>
                <a:t>g</a:t>
              </a:r>
            </a:p>
          </p:txBody>
        </p:sp>
      </p:grpSp>
      <p:sp>
        <p:nvSpPr>
          <p:cNvPr id="175106" name="Rectangle 2"/>
          <p:cNvSpPr>
            <a:spLocks noGrp="1" noChangeArrowheads="1"/>
          </p:cNvSpPr>
          <p:nvPr>
            <p:ph type="ctrTitle"/>
          </p:nvPr>
        </p:nvSpPr>
        <p:spPr>
          <a:xfrm>
            <a:off x="0" y="0"/>
            <a:ext cx="7772400" cy="685800"/>
          </a:xfrm>
        </p:spPr>
        <p:txBody>
          <a:bodyPr/>
          <a:lstStyle/>
          <a:p>
            <a:pPr algn="l"/>
            <a:r>
              <a:rPr lang="en-US" altLang="nl-NL" sz="3200" b="1">
                <a:solidFill>
                  <a:srgbClr val="FF3300"/>
                </a:solidFill>
                <a:effectLst>
                  <a:outerShdw blurRad="38100" dist="38100" dir="2700000" algn="tl">
                    <a:srgbClr val="000000"/>
                  </a:outerShdw>
                </a:effectLst>
              </a:rPr>
              <a:t>Energie van de straling en doordringdiepte</a:t>
            </a:r>
            <a:endParaRPr lang="nl-NL" altLang="nl-NL" sz="3200" b="1">
              <a:solidFill>
                <a:srgbClr val="FF3300"/>
              </a:solidFill>
              <a:effectLst>
                <a:outerShdw blurRad="38100" dist="38100" dir="2700000" algn="tl">
                  <a:srgbClr val="000000"/>
                </a:outerShdw>
              </a:effectLst>
            </a:endParaRPr>
          </a:p>
        </p:txBody>
      </p:sp>
      <p:sp>
        <p:nvSpPr>
          <p:cNvPr id="175108" name="AutoShape 4"/>
          <p:cNvSpPr>
            <a:spLocks noChangeArrowheads="1"/>
          </p:cNvSpPr>
          <p:nvPr/>
        </p:nvSpPr>
        <p:spPr bwMode="auto">
          <a:xfrm>
            <a:off x="5975350" y="620713"/>
            <a:ext cx="3168650" cy="1584325"/>
          </a:xfrm>
          <a:prstGeom prst="wedgeRoundRectCallout">
            <a:avLst>
              <a:gd name="adj1" fmla="val -120644"/>
              <a:gd name="adj2" fmla="val 120440"/>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nl-NL" altLang="nl-NL" sz="2400" b="1">
                <a:solidFill>
                  <a:srgbClr val="00CC99"/>
                </a:solidFill>
                <a:effectLst>
                  <a:outerShdw blurRad="38100" dist="38100" dir="2700000" algn="tl">
                    <a:srgbClr val="000000"/>
                  </a:outerShdw>
                </a:effectLst>
              </a:rPr>
              <a:t>Zachte </a:t>
            </a:r>
            <a:r>
              <a:rPr lang="nl-NL" altLang="nl-NL" sz="2400" b="1">
                <a:solidFill>
                  <a:srgbClr val="00CC99"/>
                </a:solidFill>
                <a:effectLst>
                  <a:outerShdw blurRad="38100" dist="38100" dir="2700000" algn="tl">
                    <a:srgbClr val="000000"/>
                  </a:outerShdw>
                </a:effectLst>
                <a:latin typeface="Symbol" pitchFamily="18" charset="2"/>
              </a:rPr>
              <a:t>g</a:t>
            </a:r>
            <a:r>
              <a:rPr lang="nl-NL" altLang="nl-NL" sz="2400" b="1">
                <a:solidFill>
                  <a:srgbClr val="00CC99"/>
                </a:solidFill>
                <a:effectLst>
                  <a:outerShdw blurRad="38100" dist="38100" dir="2700000" algn="tl">
                    <a:srgbClr val="000000"/>
                  </a:outerShdw>
                </a:effectLst>
              </a:rPr>
              <a:t>-straling wordt vooral door de huid geabsorbeerd (0 cm diepte)</a:t>
            </a:r>
          </a:p>
        </p:txBody>
      </p:sp>
      <p:sp>
        <p:nvSpPr>
          <p:cNvPr id="175122" name="AutoShape 18"/>
          <p:cNvSpPr>
            <a:spLocks noChangeArrowheads="1"/>
          </p:cNvSpPr>
          <p:nvPr/>
        </p:nvSpPr>
        <p:spPr bwMode="auto">
          <a:xfrm>
            <a:off x="0" y="5273675"/>
            <a:ext cx="3024188" cy="1584325"/>
          </a:xfrm>
          <a:prstGeom prst="wedgeRoundRectCallout">
            <a:avLst>
              <a:gd name="adj1" fmla="val 56301"/>
              <a:gd name="adj2" fmla="val -109120"/>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nl-NL" altLang="nl-NL" sz="2400" b="1">
                <a:solidFill>
                  <a:srgbClr val="00CC99"/>
                </a:solidFill>
                <a:effectLst>
                  <a:outerShdw blurRad="38100" dist="38100" dir="2700000" algn="tl">
                    <a:srgbClr val="000000"/>
                  </a:outerShdw>
                </a:effectLst>
              </a:rPr>
              <a:t>10MeV elektronen worden vooral op 2,5 cm diepte geabsorbeerd</a:t>
            </a:r>
          </a:p>
        </p:txBody>
      </p:sp>
    </p:spTree>
    <p:extLst>
      <p:ext uri="{BB962C8B-B14F-4D97-AF65-F5344CB8AC3E}">
        <p14:creationId xmlns:p14="http://schemas.microsoft.com/office/powerpoint/2010/main" val="295296901"/>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wipe(left)">
                                      <p:cBhvr>
                                        <p:cTn id="7" dur="500"/>
                                        <p:tgtEl>
                                          <p:spTgt spid="175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5121"/>
                                        </p:tgtEl>
                                        <p:attrNameLst>
                                          <p:attrName>style.visibility</p:attrName>
                                        </p:attrNameLst>
                                      </p:cBhvr>
                                      <p:to>
                                        <p:strVal val="visible"/>
                                      </p:to>
                                    </p:set>
                                    <p:animEffect transition="in" filter="dissolve">
                                      <p:cBhvr>
                                        <p:cTn id="12" dur="500"/>
                                        <p:tgtEl>
                                          <p:spTgt spid="1751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5108"/>
                                        </p:tgtEl>
                                        <p:attrNameLst>
                                          <p:attrName>style.visibility</p:attrName>
                                        </p:attrNameLst>
                                      </p:cBhvr>
                                      <p:to>
                                        <p:strVal val="visible"/>
                                      </p:to>
                                    </p:set>
                                    <p:animEffect transition="in" filter="dissolve">
                                      <p:cBhvr>
                                        <p:cTn id="17" dur="500"/>
                                        <p:tgtEl>
                                          <p:spTgt spid="175108"/>
                                        </p:tgtEl>
                                      </p:cBhvr>
                                    </p:animEffect>
                                  </p:childTnLst>
                                  <p:subTnLst>
                                    <p:set>
                                      <p:cBhvr override="childStyle">
                                        <p:cTn dur="1" fill="hold" display="0" masterRel="nextClick" afterEffect="1"/>
                                        <p:tgtEl>
                                          <p:spTgt spid="175108"/>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5122"/>
                                        </p:tgtEl>
                                        <p:attrNameLst>
                                          <p:attrName>style.visibility</p:attrName>
                                        </p:attrNameLst>
                                      </p:cBhvr>
                                      <p:to>
                                        <p:strVal val="visible"/>
                                      </p:to>
                                    </p:set>
                                    <p:animEffect transition="in" filter="dissolve">
                                      <p:cBhvr>
                                        <p:cTn id="22" dur="500"/>
                                        <p:tgtEl>
                                          <p:spTgt spid="17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utoUpdateAnimBg="0"/>
      <p:bldP spid="175108" grpId="0" animBg="1"/>
      <p:bldP spid="17512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685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000" b="1">
                <a:solidFill>
                  <a:srgbClr val="3333CC"/>
                </a:solidFill>
                <a:effectLst>
                  <a:outerShdw blurRad="38100" dist="38100" dir="2700000" algn="tl">
                    <a:srgbClr val="000000"/>
                  </a:outerShdw>
                </a:effectLst>
              </a:rPr>
              <a:t> Vorming C-14 in de atmosfeer:</a:t>
            </a:r>
            <a:endParaRPr lang="nl-NL" altLang="nl-NL" sz="4000" b="1">
              <a:solidFill>
                <a:srgbClr val="3333CC"/>
              </a:solidFill>
              <a:effectLst>
                <a:outerShdw blurRad="38100" dist="38100" dir="2700000" algn="tl">
                  <a:srgbClr val="000000"/>
                </a:outerShdw>
              </a:effectLst>
            </a:endParaRPr>
          </a:p>
        </p:txBody>
      </p:sp>
      <p:sp>
        <p:nvSpPr>
          <p:cNvPr id="137219" name="Rectangle 3"/>
          <p:cNvSpPr>
            <a:spLocks noChangeArrowheads="1"/>
          </p:cNvSpPr>
          <p:nvPr/>
        </p:nvSpPr>
        <p:spPr bwMode="auto">
          <a:xfrm>
            <a:off x="0" y="28956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FF3300"/>
              </a:buClr>
              <a:buFontTx/>
              <a:buChar char="•"/>
            </a:pPr>
            <a:r>
              <a:rPr lang="en-US" altLang="nl-NL" sz="4400" b="1">
                <a:solidFill>
                  <a:srgbClr val="3333CC"/>
                </a:solidFill>
                <a:effectLst>
                  <a:outerShdw blurRad="38100" dist="38100" dir="2700000" algn="tl">
                    <a:srgbClr val="000000"/>
                  </a:outerShdw>
                </a:effectLst>
              </a:rPr>
              <a:t> </a:t>
            </a:r>
            <a:r>
              <a:rPr lang="en-US" altLang="nl-NL" sz="4000" b="1">
                <a:solidFill>
                  <a:srgbClr val="3333CC"/>
                </a:solidFill>
                <a:effectLst>
                  <a:outerShdw blurRad="38100" dist="38100" dir="2700000" algn="tl">
                    <a:srgbClr val="000000"/>
                  </a:outerShdw>
                </a:effectLst>
              </a:rPr>
              <a:t>Verval C-14 (halfwaardetijd 5730 j):</a:t>
            </a:r>
            <a:r>
              <a:rPr lang="en-US" altLang="nl-NL" sz="4400" b="1">
                <a:solidFill>
                  <a:srgbClr val="FF3300"/>
                </a:solidFill>
                <a:effectLst>
                  <a:outerShdw blurRad="38100" dist="38100" dir="2700000" algn="tl">
                    <a:srgbClr val="000000"/>
                  </a:outerShdw>
                </a:effectLst>
              </a:rPr>
              <a:t> </a:t>
            </a:r>
            <a:endParaRPr lang="nl-NL" altLang="nl-NL" sz="4400" b="1">
              <a:solidFill>
                <a:srgbClr val="FF3300"/>
              </a:solidFill>
              <a:effectLst>
                <a:outerShdw blurRad="38100" dist="38100" dir="2700000" algn="tl">
                  <a:srgbClr val="000000"/>
                </a:outerShdw>
              </a:effectLst>
            </a:endParaRPr>
          </a:p>
        </p:txBody>
      </p:sp>
      <p:sp>
        <p:nvSpPr>
          <p:cNvPr id="137220" name="Rectangle 4"/>
          <p:cNvSpPr>
            <a:spLocks noChangeArrowheads="1"/>
          </p:cNvSpPr>
          <p:nvPr/>
        </p:nvSpPr>
        <p:spPr bwMode="auto">
          <a:xfrm>
            <a:off x="0" y="6019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000" b="1">
                <a:solidFill>
                  <a:srgbClr val="3333CC"/>
                </a:solidFill>
                <a:effectLst>
                  <a:outerShdw blurRad="38100" dist="38100" dir="2700000" algn="tl">
                    <a:srgbClr val="000000"/>
                  </a:outerShdw>
                </a:effectLst>
              </a:rPr>
              <a:t> In dode organische stof daalt [C-14].</a:t>
            </a:r>
            <a:endParaRPr lang="nl-NL" altLang="nl-NL" sz="4000" b="1" baseline="30000">
              <a:solidFill>
                <a:srgbClr val="FF3300"/>
              </a:solidFill>
              <a:effectLst>
                <a:outerShdw blurRad="38100" dist="38100" dir="2700000" algn="tl">
                  <a:srgbClr val="000000"/>
                </a:outerShdw>
              </a:effectLst>
            </a:endParaRPr>
          </a:p>
        </p:txBody>
      </p:sp>
      <p:sp>
        <p:nvSpPr>
          <p:cNvPr id="137221" name="Rectangle 5"/>
          <p:cNvSpPr>
            <a:spLocks noGrp="1" noChangeArrowheads="1"/>
          </p:cNvSpPr>
          <p:nvPr>
            <p:ph type="title"/>
          </p:nvPr>
        </p:nvSpPr>
        <p:spPr>
          <a:xfrm>
            <a:off x="76200" y="0"/>
            <a:ext cx="9067800" cy="762000"/>
          </a:xfrm>
        </p:spPr>
        <p:txBody>
          <a:bodyPr/>
          <a:lstStyle/>
          <a:p>
            <a:pPr algn="l"/>
            <a:r>
              <a:rPr lang="en-US" altLang="nl-NL" sz="4000" b="1">
                <a:solidFill>
                  <a:srgbClr val="FF3300"/>
                </a:solidFill>
                <a:effectLst>
                  <a:outerShdw blurRad="38100" dist="38100" dir="2700000" algn="tl">
                    <a:srgbClr val="000000"/>
                  </a:outerShdw>
                </a:effectLst>
              </a:rPr>
              <a:t>Ouderdomsbepaling:</a:t>
            </a:r>
            <a:r>
              <a:rPr lang="en-US" altLang="nl-NL" b="1">
                <a:solidFill>
                  <a:srgbClr val="FF3300"/>
                </a:solidFill>
                <a:effectLst>
                  <a:outerShdw blurRad="38100" dist="38100" dir="2700000" algn="tl">
                    <a:srgbClr val="000000"/>
                  </a:outerShdw>
                </a:effectLst>
              </a:rPr>
              <a:t> </a:t>
            </a:r>
            <a:endParaRPr lang="nl-NL" altLang="nl-NL" b="1">
              <a:solidFill>
                <a:srgbClr val="FF3300"/>
              </a:solidFill>
              <a:effectLst>
                <a:outerShdw blurRad="38100" dist="38100" dir="2700000" algn="tl">
                  <a:srgbClr val="000000"/>
                </a:outerShdw>
              </a:effectLst>
            </a:endParaRPr>
          </a:p>
        </p:txBody>
      </p:sp>
      <p:sp>
        <p:nvSpPr>
          <p:cNvPr id="137222" name="Rectangle 6"/>
          <p:cNvSpPr>
            <a:spLocks noChangeArrowheads="1"/>
          </p:cNvSpPr>
          <p:nvPr/>
        </p:nvSpPr>
        <p:spPr bwMode="auto">
          <a:xfrm>
            <a:off x="0" y="5029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4000" b="1">
                <a:solidFill>
                  <a:srgbClr val="3333CC"/>
                </a:solidFill>
                <a:effectLst>
                  <a:outerShdw blurRad="38100" dist="38100" dir="2700000" algn="tl">
                    <a:srgbClr val="000000"/>
                  </a:outerShdw>
                </a:effectLst>
              </a:rPr>
              <a:t> Verhouding C-14/C-12 in de</a:t>
            </a:r>
          </a:p>
          <a:p>
            <a:pPr fontAlgn="base">
              <a:spcBef>
                <a:spcPct val="0"/>
              </a:spcBef>
              <a:spcAft>
                <a:spcPct val="0"/>
              </a:spcAft>
            </a:pPr>
            <a:r>
              <a:rPr lang="en-US" altLang="nl-NL" sz="4000" b="1">
                <a:solidFill>
                  <a:srgbClr val="3333CC"/>
                </a:solidFill>
                <a:effectLst>
                  <a:outerShdw blurRad="38100" dist="38100" dir="2700000" algn="tl">
                    <a:srgbClr val="000000"/>
                  </a:outerShdw>
                </a:effectLst>
              </a:rPr>
              <a:t>   atmosfeer is constant).</a:t>
            </a:r>
            <a:r>
              <a:rPr lang="en-US" altLang="nl-NL" sz="4400" b="1">
                <a:solidFill>
                  <a:srgbClr val="FF3300"/>
                </a:solidFill>
                <a:effectLst>
                  <a:outerShdw blurRad="38100" dist="38100" dir="2700000" algn="tl">
                    <a:srgbClr val="000000"/>
                  </a:outerShdw>
                </a:effectLst>
              </a:rPr>
              <a:t> </a:t>
            </a:r>
            <a:endParaRPr lang="nl-NL" altLang="nl-NL" sz="4400" b="1">
              <a:solidFill>
                <a:srgbClr val="FF3300"/>
              </a:solidFill>
              <a:effectLst>
                <a:outerShdw blurRad="38100" dist="38100" dir="2700000" algn="tl">
                  <a:srgbClr val="000000"/>
                </a:outerShdw>
              </a:effectLst>
            </a:endParaRPr>
          </a:p>
        </p:txBody>
      </p:sp>
      <p:grpSp>
        <p:nvGrpSpPr>
          <p:cNvPr id="137258" name="Group 42"/>
          <p:cNvGrpSpPr>
            <a:grpSpLocks/>
          </p:cNvGrpSpPr>
          <p:nvPr/>
        </p:nvGrpSpPr>
        <p:grpSpPr bwMode="auto">
          <a:xfrm>
            <a:off x="0" y="3657600"/>
            <a:ext cx="6096000" cy="1524000"/>
            <a:chOff x="0" y="1728"/>
            <a:chExt cx="3840" cy="960"/>
          </a:xfrm>
        </p:grpSpPr>
        <p:grpSp>
          <p:nvGrpSpPr>
            <p:cNvPr id="137238" name="Group 22"/>
            <p:cNvGrpSpPr>
              <a:grpSpLocks/>
            </p:cNvGrpSpPr>
            <p:nvPr/>
          </p:nvGrpSpPr>
          <p:grpSpPr bwMode="auto">
            <a:xfrm>
              <a:off x="0" y="1728"/>
              <a:ext cx="1692" cy="960"/>
              <a:chOff x="276" y="2391"/>
              <a:chExt cx="1692" cy="960"/>
            </a:xfrm>
          </p:grpSpPr>
          <p:sp>
            <p:nvSpPr>
              <p:cNvPr id="137239" name="Rectangle 23"/>
              <p:cNvSpPr>
                <a:spLocks noChangeArrowheads="1"/>
              </p:cNvSpPr>
              <p:nvPr/>
            </p:nvSpPr>
            <p:spPr bwMode="auto">
              <a:xfrm>
                <a:off x="480" y="2775"/>
                <a:ext cx="6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6</a:t>
                </a:r>
                <a:endParaRPr lang="nl-NL" altLang="nl-NL" sz="4800" b="1">
                  <a:solidFill>
                    <a:srgbClr val="3333CC"/>
                  </a:solidFill>
                  <a:effectLst>
                    <a:outerShdw blurRad="38100" dist="38100" dir="2700000" algn="tl">
                      <a:srgbClr val="000000"/>
                    </a:outerShdw>
                  </a:effectLst>
                </a:endParaRPr>
              </a:p>
            </p:txBody>
          </p:sp>
          <p:sp>
            <p:nvSpPr>
              <p:cNvPr id="137240" name="Rectangle 24"/>
              <p:cNvSpPr>
                <a:spLocks noChangeArrowheads="1"/>
              </p:cNvSpPr>
              <p:nvPr/>
            </p:nvSpPr>
            <p:spPr bwMode="auto">
              <a:xfrm>
                <a:off x="276" y="2391"/>
                <a:ext cx="86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14</a:t>
                </a:r>
                <a:endParaRPr lang="nl-NL" altLang="nl-NL" sz="4800" b="1">
                  <a:solidFill>
                    <a:srgbClr val="3333CC"/>
                  </a:solidFill>
                  <a:effectLst>
                    <a:outerShdw blurRad="38100" dist="38100" dir="2700000" algn="tl">
                      <a:srgbClr val="000000"/>
                    </a:outerShdw>
                  </a:effectLst>
                </a:endParaRPr>
              </a:p>
            </p:txBody>
          </p:sp>
          <p:sp>
            <p:nvSpPr>
              <p:cNvPr id="137241" name="Rectangle 25"/>
              <p:cNvSpPr>
                <a:spLocks noChangeArrowheads="1"/>
              </p:cNvSpPr>
              <p:nvPr/>
            </p:nvSpPr>
            <p:spPr bwMode="auto">
              <a:xfrm>
                <a:off x="864" y="2448"/>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C</a:t>
                </a:r>
                <a:endParaRPr lang="nl-NL" altLang="nl-NL" sz="8000" b="1">
                  <a:solidFill>
                    <a:srgbClr val="FF3300"/>
                  </a:solidFill>
                  <a:effectLst>
                    <a:outerShdw blurRad="38100" dist="38100" dir="2700000" algn="tl">
                      <a:srgbClr val="000000"/>
                    </a:outerShdw>
                  </a:effectLst>
                </a:endParaRPr>
              </a:p>
            </p:txBody>
          </p:sp>
        </p:grpSp>
        <p:grpSp>
          <p:nvGrpSpPr>
            <p:cNvPr id="137242" name="Group 26"/>
            <p:cNvGrpSpPr>
              <a:grpSpLocks/>
            </p:cNvGrpSpPr>
            <p:nvPr/>
          </p:nvGrpSpPr>
          <p:grpSpPr bwMode="auto">
            <a:xfrm>
              <a:off x="2265" y="1728"/>
              <a:ext cx="1431" cy="960"/>
              <a:chOff x="2265" y="2208"/>
              <a:chExt cx="1431" cy="960"/>
            </a:xfrm>
          </p:grpSpPr>
          <p:sp>
            <p:nvSpPr>
              <p:cNvPr id="137243" name="Rectangle 27"/>
              <p:cNvSpPr>
                <a:spLocks noChangeArrowheads="1"/>
              </p:cNvSpPr>
              <p:nvPr/>
            </p:nvSpPr>
            <p:spPr bwMode="auto">
              <a:xfrm>
                <a:off x="2265" y="2592"/>
                <a:ext cx="45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-1</a:t>
                </a:r>
                <a:endParaRPr lang="nl-NL" altLang="nl-NL" sz="4800" b="1">
                  <a:solidFill>
                    <a:srgbClr val="3333CC"/>
                  </a:solidFill>
                  <a:effectLst>
                    <a:outerShdw blurRad="38100" dist="38100" dir="2700000" algn="tl">
                      <a:srgbClr val="000000"/>
                    </a:outerShdw>
                  </a:effectLst>
                </a:endParaRPr>
              </a:p>
            </p:txBody>
          </p:sp>
          <p:sp>
            <p:nvSpPr>
              <p:cNvPr id="137244" name="Rectangle 28"/>
              <p:cNvSpPr>
                <a:spLocks noChangeArrowheads="1"/>
              </p:cNvSpPr>
              <p:nvPr/>
            </p:nvSpPr>
            <p:spPr bwMode="auto">
              <a:xfrm>
                <a:off x="2388" y="2208"/>
                <a:ext cx="34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0</a:t>
                </a:r>
                <a:endParaRPr lang="nl-NL" altLang="nl-NL" sz="4800" b="1">
                  <a:solidFill>
                    <a:srgbClr val="3333CC"/>
                  </a:solidFill>
                  <a:effectLst>
                    <a:outerShdw blurRad="38100" dist="38100" dir="2700000" algn="tl">
                      <a:srgbClr val="000000"/>
                    </a:outerShdw>
                  </a:effectLst>
                </a:endParaRPr>
              </a:p>
            </p:txBody>
          </p:sp>
          <p:sp>
            <p:nvSpPr>
              <p:cNvPr id="137245" name="Rectangle 29"/>
              <p:cNvSpPr>
                <a:spLocks noChangeArrowheads="1"/>
              </p:cNvSpPr>
              <p:nvPr/>
            </p:nvSpPr>
            <p:spPr bwMode="auto">
              <a:xfrm>
                <a:off x="2592" y="2265"/>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e</a:t>
                </a:r>
                <a:endParaRPr lang="nl-NL" altLang="nl-NL" sz="8000" b="1">
                  <a:solidFill>
                    <a:srgbClr val="FF3300"/>
                  </a:solidFill>
                  <a:effectLst>
                    <a:outerShdw blurRad="38100" dist="38100" dir="2700000" algn="tl">
                      <a:srgbClr val="000000"/>
                    </a:outerShdw>
                  </a:effectLst>
                </a:endParaRPr>
              </a:p>
            </p:txBody>
          </p:sp>
        </p:grpSp>
        <p:sp>
          <p:nvSpPr>
            <p:cNvPr id="137248" name="Line 32"/>
            <p:cNvSpPr>
              <a:spLocks noChangeShapeType="1"/>
            </p:cNvSpPr>
            <p:nvPr/>
          </p:nvSpPr>
          <p:spPr bwMode="auto">
            <a:xfrm>
              <a:off x="1584" y="2304"/>
              <a:ext cx="48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37249" name="Rectangle 33"/>
            <p:cNvSpPr>
              <a:spLocks noChangeArrowheads="1"/>
            </p:cNvSpPr>
            <p:nvPr/>
          </p:nvSpPr>
          <p:spPr bwMode="auto">
            <a:xfrm>
              <a:off x="3312" y="1875"/>
              <a:ext cx="528"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000000"/>
                  </a:solidFill>
                  <a:effectLst>
                    <a:outerShdw blurRad="38100" dist="38100" dir="2700000" algn="tl">
                      <a:srgbClr val="FFFFFF"/>
                    </a:outerShdw>
                  </a:effectLst>
                </a:rPr>
                <a:t>+</a:t>
              </a:r>
              <a:endParaRPr lang="nl-NL" altLang="nl-NL" sz="8000" b="1">
                <a:solidFill>
                  <a:srgbClr val="000000"/>
                </a:solidFill>
                <a:effectLst>
                  <a:outerShdw blurRad="38100" dist="38100" dir="2700000" algn="tl">
                    <a:srgbClr val="FFFFFF"/>
                  </a:outerShdw>
                </a:effectLst>
              </a:endParaRPr>
            </a:p>
          </p:txBody>
        </p:sp>
      </p:grpSp>
      <p:grpSp>
        <p:nvGrpSpPr>
          <p:cNvPr id="137259" name="Group 43"/>
          <p:cNvGrpSpPr>
            <a:grpSpLocks/>
          </p:cNvGrpSpPr>
          <p:nvPr/>
        </p:nvGrpSpPr>
        <p:grpSpPr bwMode="auto">
          <a:xfrm>
            <a:off x="6324600" y="3657600"/>
            <a:ext cx="2819400" cy="1524000"/>
            <a:chOff x="3984" y="1728"/>
            <a:chExt cx="1776" cy="960"/>
          </a:xfrm>
        </p:grpSpPr>
        <p:sp>
          <p:nvSpPr>
            <p:cNvPr id="137246" name="Rectangle 30"/>
            <p:cNvSpPr>
              <a:spLocks noChangeArrowheads="1"/>
            </p:cNvSpPr>
            <p:nvPr/>
          </p:nvSpPr>
          <p:spPr bwMode="auto">
            <a:xfrm>
              <a:off x="4188" y="2112"/>
              <a:ext cx="672" cy="57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7</a:t>
              </a:r>
              <a:endParaRPr lang="nl-NL" altLang="nl-NL" sz="4800" b="1">
                <a:solidFill>
                  <a:srgbClr val="3333CC"/>
                </a:solidFill>
                <a:effectLst>
                  <a:outerShdw blurRad="38100" dist="38100" dir="2700000" algn="tl">
                    <a:srgbClr val="000000"/>
                  </a:outerShdw>
                </a:effectLst>
              </a:endParaRPr>
            </a:p>
          </p:txBody>
        </p:sp>
        <p:sp>
          <p:nvSpPr>
            <p:cNvPr id="137247" name="Rectangle 31"/>
            <p:cNvSpPr>
              <a:spLocks noChangeArrowheads="1"/>
            </p:cNvSpPr>
            <p:nvPr/>
          </p:nvSpPr>
          <p:spPr bwMode="auto">
            <a:xfrm>
              <a:off x="3984" y="1728"/>
              <a:ext cx="864" cy="57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14</a:t>
              </a:r>
              <a:endParaRPr lang="nl-NL" altLang="nl-NL" sz="4800" b="1">
                <a:solidFill>
                  <a:srgbClr val="3333CC"/>
                </a:solidFill>
                <a:effectLst>
                  <a:outerShdw blurRad="38100" dist="38100" dir="2700000" algn="tl">
                    <a:srgbClr val="000000"/>
                  </a:outerShdw>
                </a:effectLst>
              </a:endParaRPr>
            </a:p>
          </p:txBody>
        </p:sp>
        <p:sp>
          <p:nvSpPr>
            <p:cNvPr id="137250" name="Rectangle 34"/>
            <p:cNvSpPr>
              <a:spLocks noChangeArrowheads="1"/>
            </p:cNvSpPr>
            <p:nvPr/>
          </p:nvSpPr>
          <p:spPr bwMode="auto">
            <a:xfrm>
              <a:off x="4656" y="1803"/>
              <a:ext cx="1104" cy="80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N</a:t>
              </a:r>
              <a:endParaRPr lang="nl-NL" altLang="nl-NL" sz="8000" b="1">
                <a:solidFill>
                  <a:srgbClr val="FF3300"/>
                </a:solidFill>
                <a:effectLst>
                  <a:outerShdw blurRad="38100" dist="38100" dir="2700000" algn="tl">
                    <a:srgbClr val="000000"/>
                  </a:outerShdw>
                </a:effectLst>
              </a:endParaRPr>
            </a:p>
          </p:txBody>
        </p:sp>
      </p:grpSp>
      <p:grpSp>
        <p:nvGrpSpPr>
          <p:cNvPr id="137252" name="Group 36"/>
          <p:cNvGrpSpPr>
            <a:grpSpLocks/>
          </p:cNvGrpSpPr>
          <p:nvPr/>
        </p:nvGrpSpPr>
        <p:grpSpPr bwMode="auto">
          <a:xfrm>
            <a:off x="7696200" y="1376363"/>
            <a:ext cx="2271713" cy="1524000"/>
            <a:chOff x="2265" y="2208"/>
            <a:chExt cx="1431" cy="960"/>
          </a:xfrm>
        </p:grpSpPr>
        <p:sp>
          <p:nvSpPr>
            <p:cNvPr id="137253" name="Rectangle 37"/>
            <p:cNvSpPr>
              <a:spLocks noChangeArrowheads="1"/>
            </p:cNvSpPr>
            <p:nvPr/>
          </p:nvSpPr>
          <p:spPr bwMode="auto">
            <a:xfrm>
              <a:off x="2265" y="2592"/>
              <a:ext cx="45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1</a:t>
              </a:r>
              <a:endParaRPr lang="nl-NL" altLang="nl-NL" sz="4800" b="1">
                <a:solidFill>
                  <a:srgbClr val="3333CC"/>
                </a:solidFill>
                <a:effectLst>
                  <a:outerShdw blurRad="38100" dist="38100" dir="2700000" algn="tl">
                    <a:srgbClr val="000000"/>
                  </a:outerShdw>
                </a:effectLst>
              </a:endParaRPr>
            </a:p>
          </p:txBody>
        </p:sp>
        <p:sp>
          <p:nvSpPr>
            <p:cNvPr id="137254" name="Rectangle 38"/>
            <p:cNvSpPr>
              <a:spLocks noChangeArrowheads="1"/>
            </p:cNvSpPr>
            <p:nvPr/>
          </p:nvSpPr>
          <p:spPr bwMode="auto">
            <a:xfrm>
              <a:off x="2388" y="2208"/>
              <a:ext cx="34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1</a:t>
              </a:r>
              <a:endParaRPr lang="nl-NL" altLang="nl-NL" sz="4800" b="1">
                <a:solidFill>
                  <a:srgbClr val="3333CC"/>
                </a:solidFill>
                <a:effectLst>
                  <a:outerShdw blurRad="38100" dist="38100" dir="2700000" algn="tl">
                    <a:srgbClr val="000000"/>
                  </a:outerShdw>
                </a:effectLst>
              </a:endParaRPr>
            </a:p>
          </p:txBody>
        </p:sp>
        <p:sp>
          <p:nvSpPr>
            <p:cNvPr id="137255" name="Rectangle 39"/>
            <p:cNvSpPr>
              <a:spLocks noChangeArrowheads="1"/>
            </p:cNvSpPr>
            <p:nvPr/>
          </p:nvSpPr>
          <p:spPr bwMode="auto">
            <a:xfrm>
              <a:off x="2592" y="2265"/>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p</a:t>
              </a:r>
              <a:endParaRPr lang="nl-NL" altLang="nl-NL" sz="8000" b="1">
                <a:solidFill>
                  <a:srgbClr val="FF3300"/>
                </a:solidFill>
                <a:effectLst>
                  <a:outerShdw blurRad="38100" dist="38100" dir="2700000" algn="tl">
                    <a:srgbClr val="000000"/>
                  </a:outerShdw>
                </a:effectLst>
              </a:endParaRPr>
            </a:p>
          </p:txBody>
        </p:sp>
      </p:grpSp>
      <p:grpSp>
        <p:nvGrpSpPr>
          <p:cNvPr id="137257" name="Group 41"/>
          <p:cNvGrpSpPr>
            <a:grpSpLocks/>
          </p:cNvGrpSpPr>
          <p:nvPr/>
        </p:nvGrpSpPr>
        <p:grpSpPr bwMode="auto">
          <a:xfrm>
            <a:off x="0" y="1371600"/>
            <a:ext cx="7772400" cy="1524000"/>
            <a:chOff x="0" y="1056"/>
            <a:chExt cx="4896" cy="960"/>
          </a:xfrm>
        </p:grpSpPr>
        <p:grpSp>
          <p:nvGrpSpPr>
            <p:cNvPr id="137224" name="Group 8"/>
            <p:cNvGrpSpPr>
              <a:grpSpLocks/>
            </p:cNvGrpSpPr>
            <p:nvPr/>
          </p:nvGrpSpPr>
          <p:grpSpPr bwMode="auto">
            <a:xfrm>
              <a:off x="0" y="1056"/>
              <a:ext cx="1692" cy="960"/>
              <a:chOff x="276" y="2391"/>
              <a:chExt cx="1692" cy="960"/>
            </a:xfrm>
          </p:grpSpPr>
          <p:sp>
            <p:nvSpPr>
              <p:cNvPr id="137225" name="Rectangle 9"/>
              <p:cNvSpPr>
                <a:spLocks noChangeArrowheads="1"/>
              </p:cNvSpPr>
              <p:nvPr/>
            </p:nvSpPr>
            <p:spPr bwMode="auto">
              <a:xfrm>
                <a:off x="480" y="2775"/>
                <a:ext cx="6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7</a:t>
                </a:r>
                <a:endParaRPr lang="nl-NL" altLang="nl-NL" sz="4800" b="1">
                  <a:solidFill>
                    <a:srgbClr val="3333CC"/>
                  </a:solidFill>
                  <a:effectLst>
                    <a:outerShdw blurRad="38100" dist="38100" dir="2700000" algn="tl">
                      <a:srgbClr val="000000"/>
                    </a:outerShdw>
                  </a:effectLst>
                </a:endParaRPr>
              </a:p>
            </p:txBody>
          </p:sp>
          <p:sp>
            <p:nvSpPr>
              <p:cNvPr id="137226" name="Rectangle 10"/>
              <p:cNvSpPr>
                <a:spLocks noChangeArrowheads="1"/>
              </p:cNvSpPr>
              <p:nvPr/>
            </p:nvSpPr>
            <p:spPr bwMode="auto">
              <a:xfrm>
                <a:off x="276" y="2391"/>
                <a:ext cx="86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14</a:t>
                </a:r>
                <a:endParaRPr lang="nl-NL" altLang="nl-NL" sz="4800" b="1">
                  <a:solidFill>
                    <a:srgbClr val="3333CC"/>
                  </a:solidFill>
                  <a:effectLst>
                    <a:outerShdw blurRad="38100" dist="38100" dir="2700000" algn="tl">
                      <a:srgbClr val="000000"/>
                    </a:outerShdw>
                  </a:effectLst>
                </a:endParaRPr>
              </a:p>
            </p:txBody>
          </p:sp>
          <p:sp>
            <p:nvSpPr>
              <p:cNvPr id="137227" name="Rectangle 11"/>
              <p:cNvSpPr>
                <a:spLocks noChangeArrowheads="1"/>
              </p:cNvSpPr>
              <p:nvPr/>
            </p:nvSpPr>
            <p:spPr bwMode="auto">
              <a:xfrm>
                <a:off x="864" y="2448"/>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N</a:t>
                </a:r>
                <a:endParaRPr lang="nl-NL" altLang="nl-NL" sz="8000" b="1">
                  <a:solidFill>
                    <a:srgbClr val="FF3300"/>
                  </a:solidFill>
                  <a:effectLst>
                    <a:outerShdw blurRad="38100" dist="38100" dir="2700000" algn="tl">
                      <a:srgbClr val="000000"/>
                    </a:outerShdw>
                  </a:effectLst>
                </a:endParaRPr>
              </a:p>
            </p:txBody>
          </p:sp>
        </p:grpSp>
        <p:grpSp>
          <p:nvGrpSpPr>
            <p:cNvPr id="137228" name="Group 12"/>
            <p:cNvGrpSpPr>
              <a:grpSpLocks/>
            </p:cNvGrpSpPr>
            <p:nvPr/>
          </p:nvGrpSpPr>
          <p:grpSpPr bwMode="auto">
            <a:xfrm>
              <a:off x="1728" y="1056"/>
              <a:ext cx="1431" cy="960"/>
              <a:chOff x="2265" y="2208"/>
              <a:chExt cx="1431" cy="960"/>
            </a:xfrm>
          </p:grpSpPr>
          <p:sp>
            <p:nvSpPr>
              <p:cNvPr id="137229" name="Rectangle 13"/>
              <p:cNvSpPr>
                <a:spLocks noChangeArrowheads="1"/>
              </p:cNvSpPr>
              <p:nvPr/>
            </p:nvSpPr>
            <p:spPr bwMode="auto">
              <a:xfrm>
                <a:off x="2265" y="2592"/>
                <a:ext cx="45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0</a:t>
                </a:r>
                <a:endParaRPr lang="nl-NL" altLang="nl-NL" sz="4800" b="1">
                  <a:solidFill>
                    <a:srgbClr val="3333CC"/>
                  </a:solidFill>
                  <a:effectLst>
                    <a:outerShdw blurRad="38100" dist="38100" dir="2700000" algn="tl">
                      <a:srgbClr val="000000"/>
                    </a:outerShdw>
                  </a:effectLst>
                </a:endParaRPr>
              </a:p>
            </p:txBody>
          </p:sp>
          <p:sp>
            <p:nvSpPr>
              <p:cNvPr id="137230" name="Rectangle 14"/>
              <p:cNvSpPr>
                <a:spLocks noChangeArrowheads="1"/>
              </p:cNvSpPr>
              <p:nvPr/>
            </p:nvSpPr>
            <p:spPr bwMode="auto">
              <a:xfrm>
                <a:off x="2388" y="2208"/>
                <a:ext cx="34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1</a:t>
                </a:r>
                <a:endParaRPr lang="nl-NL" altLang="nl-NL" sz="4800" b="1">
                  <a:solidFill>
                    <a:srgbClr val="3333CC"/>
                  </a:solidFill>
                  <a:effectLst>
                    <a:outerShdw blurRad="38100" dist="38100" dir="2700000" algn="tl">
                      <a:srgbClr val="000000"/>
                    </a:outerShdw>
                  </a:effectLst>
                </a:endParaRPr>
              </a:p>
            </p:txBody>
          </p:sp>
          <p:sp>
            <p:nvSpPr>
              <p:cNvPr id="137231" name="Rectangle 15"/>
              <p:cNvSpPr>
                <a:spLocks noChangeArrowheads="1"/>
              </p:cNvSpPr>
              <p:nvPr/>
            </p:nvSpPr>
            <p:spPr bwMode="auto">
              <a:xfrm>
                <a:off x="2592" y="2265"/>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n</a:t>
                </a:r>
                <a:endParaRPr lang="nl-NL" altLang="nl-NL" sz="8000" b="1">
                  <a:solidFill>
                    <a:srgbClr val="FF3300"/>
                  </a:solidFill>
                  <a:effectLst>
                    <a:outerShdw blurRad="38100" dist="38100" dir="2700000" algn="tl">
                      <a:srgbClr val="000000"/>
                    </a:outerShdw>
                  </a:effectLst>
                </a:endParaRPr>
              </a:p>
            </p:txBody>
          </p:sp>
        </p:grpSp>
        <p:sp>
          <p:nvSpPr>
            <p:cNvPr id="137234" name="Line 18"/>
            <p:cNvSpPr>
              <a:spLocks noChangeShapeType="1"/>
            </p:cNvSpPr>
            <p:nvPr/>
          </p:nvSpPr>
          <p:spPr bwMode="auto">
            <a:xfrm>
              <a:off x="2688" y="1632"/>
              <a:ext cx="48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37235" name="Rectangle 19"/>
            <p:cNvSpPr>
              <a:spLocks noChangeArrowheads="1"/>
            </p:cNvSpPr>
            <p:nvPr/>
          </p:nvSpPr>
          <p:spPr bwMode="auto">
            <a:xfrm>
              <a:off x="1248" y="1203"/>
              <a:ext cx="528"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000000"/>
                  </a:solidFill>
                  <a:effectLst>
                    <a:outerShdw blurRad="38100" dist="38100" dir="2700000" algn="tl">
                      <a:srgbClr val="FFFFFF"/>
                    </a:outerShdw>
                  </a:effectLst>
                </a:rPr>
                <a:t>+</a:t>
              </a:r>
              <a:endParaRPr lang="nl-NL" altLang="nl-NL" sz="8000" b="1">
                <a:solidFill>
                  <a:srgbClr val="000000"/>
                </a:solidFill>
                <a:effectLst>
                  <a:outerShdw blurRad="38100" dist="38100" dir="2700000" algn="tl">
                    <a:srgbClr val="FFFFFF"/>
                  </a:outerShdw>
                </a:effectLst>
              </a:endParaRPr>
            </a:p>
          </p:txBody>
        </p:sp>
        <p:grpSp>
          <p:nvGrpSpPr>
            <p:cNvPr id="137251" name="Group 35"/>
            <p:cNvGrpSpPr>
              <a:grpSpLocks/>
            </p:cNvGrpSpPr>
            <p:nvPr/>
          </p:nvGrpSpPr>
          <p:grpSpPr bwMode="auto">
            <a:xfrm>
              <a:off x="2976" y="1056"/>
              <a:ext cx="1776" cy="960"/>
              <a:chOff x="3984" y="1056"/>
              <a:chExt cx="1776" cy="960"/>
            </a:xfrm>
          </p:grpSpPr>
          <p:sp>
            <p:nvSpPr>
              <p:cNvPr id="137232" name="Rectangle 16"/>
              <p:cNvSpPr>
                <a:spLocks noChangeArrowheads="1"/>
              </p:cNvSpPr>
              <p:nvPr/>
            </p:nvSpPr>
            <p:spPr bwMode="auto">
              <a:xfrm>
                <a:off x="4188" y="1440"/>
                <a:ext cx="6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6</a:t>
                </a:r>
                <a:endParaRPr lang="nl-NL" altLang="nl-NL" sz="4800" b="1">
                  <a:solidFill>
                    <a:srgbClr val="3333CC"/>
                  </a:solidFill>
                  <a:effectLst>
                    <a:outerShdw blurRad="38100" dist="38100" dir="2700000" algn="tl">
                      <a:srgbClr val="000000"/>
                    </a:outerShdw>
                  </a:effectLst>
                </a:endParaRPr>
              </a:p>
            </p:txBody>
          </p:sp>
          <p:sp>
            <p:nvSpPr>
              <p:cNvPr id="137233" name="Rectangle 17"/>
              <p:cNvSpPr>
                <a:spLocks noChangeArrowheads="1"/>
              </p:cNvSpPr>
              <p:nvPr/>
            </p:nvSpPr>
            <p:spPr bwMode="auto">
              <a:xfrm>
                <a:off x="3984" y="1056"/>
                <a:ext cx="86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14</a:t>
                </a:r>
                <a:endParaRPr lang="nl-NL" altLang="nl-NL" sz="4800" b="1">
                  <a:solidFill>
                    <a:srgbClr val="3333CC"/>
                  </a:solidFill>
                  <a:effectLst>
                    <a:outerShdw blurRad="38100" dist="38100" dir="2700000" algn="tl">
                      <a:srgbClr val="000000"/>
                    </a:outerShdw>
                  </a:effectLst>
                </a:endParaRPr>
              </a:p>
            </p:txBody>
          </p:sp>
          <p:sp>
            <p:nvSpPr>
              <p:cNvPr id="137236" name="Rectangle 20"/>
              <p:cNvSpPr>
                <a:spLocks noChangeArrowheads="1"/>
              </p:cNvSpPr>
              <p:nvPr/>
            </p:nvSpPr>
            <p:spPr bwMode="auto">
              <a:xfrm>
                <a:off x="4656" y="1131"/>
                <a:ext cx="1104" cy="8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C</a:t>
                </a:r>
                <a:endParaRPr lang="nl-NL" altLang="nl-NL" sz="8000" b="1">
                  <a:solidFill>
                    <a:srgbClr val="FF3300"/>
                  </a:solidFill>
                  <a:effectLst>
                    <a:outerShdw blurRad="38100" dist="38100" dir="2700000" algn="tl">
                      <a:srgbClr val="000000"/>
                    </a:outerShdw>
                  </a:effectLst>
                </a:endParaRPr>
              </a:p>
            </p:txBody>
          </p:sp>
        </p:grpSp>
        <p:sp>
          <p:nvSpPr>
            <p:cNvPr id="137256" name="Rectangle 40"/>
            <p:cNvSpPr>
              <a:spLocks noChangeArrowheads="1"/>
            </p:cNvSpPr>
            <p:nvPr/>
          </p:nvSpPr>
          <p:spPr bwMode="auto">
            <a:xfrm>
              <a:off x="4368" y="1206"/>
              <a:ext cx="528"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000000"/>
                  </a:solidFill>
                  <a:effectLst>
                    <a:outerShdw blurRad="38100" dist="38100" dir="2700000" algn="tl">
                      <a:srgbClr val="FFFFFF"/>
                    </a:outerShdw>
                  </a:effectLst>
                </a:rPr>
                <a:t>+</a:t>
              </a:r>
              <a:endParaRPr lang="nl-NL" altLang="nl-NL" sz="8000" b="1">
                <a:solidFill>
                  <a:srgbClr val="000000"/>
                </a:solidFill>
                <a:effectLst>
                  <a:outerShdw blurRad="38100" dist="38100" dir="2700000" algn="tl">
                    <a:srgbClr val="FFFFFF"/>
                  </a:outerShdw>
                </a:effectLst>
              </a:endParaRPr>
            </a:p>
          </p:txBody>
        </p:sp>
      </p:grpSp>
    </p:spTree>
    <p:extLst>
      <p:ext uri="{BB962C8B-B14F-4D97-AF65-F5344CB8AC3E}">
        <p14:creationId xmlns:p14="http://schemas.microsoft.com/office/powerpoint/2010/main" val="323294163"/>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wipe(left)">
                                      <p:cBhvr>
                                        <p:cTn id="7" dur="500"/>
                                        <p:tgtEl>
                                          <p:spTgt spid="13722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7218"/>
                                        </p:tgtEl>
                                        <p:attrNameLst>
                                          <p:attrName>style.visibility</p:attrName>
                                        </p:attrNameLst>
                                      </p:cBhvr>
                                      <p:to>
                                        <p:strVal val="visible"/>
                                      </p:to>
                                    </p:set>
                                    <p:animEffect transition="in" filter="wipe(left)">
                                      <p:cBhvr>
                                        <p:cTn id="11" dur="500"/>
                                        <p:tgtEl>
                                          <p:spTgt spid="1372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7257"/>
                                        </p:tgtEl>
                                        <p:attrNameLst>
                                          <p:attrName>style.visibility</p:attrName>
                                        </p:attrNameLst>
                                      </p:cBhvr>
                                      <p:to>
                                        <p:strVal val="visible"/>
                                      </p:to>
                                    </p:set>
                                    <p:animEffect transition="in" filter="wipe(left)">
                                      <p:cBhvr>
                                        <p:cTn id="16" dur="500"/>
                                        <p:tgtEl>
                                          <p:spTgt spid="1372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37252"/>
                                        </p:tgtEl>
                                        <p:attrNameLst>
                                          <p:attrName>style.visibility</p:attrName>
                                        </p:attrNameLst>
                                      </p:cBhvr>
                                      <p:to>
                                        <p:strVal val="visible"/>
                                      </p:to>
                                    </p:set>
                                    <p:anim calcmode="lin" valueType="num">
                                      <p:cBhvr additive="base">
                                        <p:cTn id="21" dur="500" fill="hold"/>
                                        <p:tgtEl>
                                          <p:spTgt spid="137252"/>
                                        </p:tgtEl>
                                        <p:attrNameLst>
                                          <p:attrName>ppt_x</p:attrName>
                                        </p:attrNameLst>
                                      </p:cBhvr>
                                      <p:tavLst>
                                        <p:tav tm="0">
                                          <p:val>
                                            <p:strVal val="1+#ppt_w/2"/>
                                          </p:val>
                                        </p:tav>
                                        <p:tav tm="100000">
                                          <p:val>
                                            <p:strVal val="#ppt_x"/>
                                          </p:val>
                                        </p:tav>
                                      </p:tavLst>
                                    </p:anim>
                                    <p:anim calcmode="lin" valueType="num">
                                      <p:cBhvr additive="base">
                                        <p:cTn id="22" dur="500" fill="hold"/>
                                        <p:tgtEl>
                                          <p:spTgt spid="13725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219"/>
                                        </p:tgtEl>
                                        <p:attrNameLst>
                                          <p:attrName>style.visibility</p:attrName>
                                        </p:attrNameLst>
                                      </p:cBhvr>
                                      <p:to>
                                        <p:strVal val="visible"/>
                                      </p:to>
                                    </p:set>
                                    <p:animEffect transition="in" filter="wipe(left)">
                                      <p:cBhvr>
                                        <p:cTn id="27" dur="500"/>
                                        <p:tgtEl>
                                          <p:spTgt spid="1372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7258"/>
                                        </p:tgtEl>
                                        <p:attrNameLst>
                                          <p:attrName>style.visibility</p:attrName>
                                        </p:attrNameLst>
                                      </p:cBhvr>
                                      <p:to>
                                        <p:strVal val="visible"/>
                                      </p:to>
                                    </p:set>
                                    <p:animEffect transition="in" filter="wipe(left)">
                                      <p:cBhvr>
                                        <p:cTn id="32" dur="500"/>
                                        <p:tgtEl>
                                          <p:spTgt spid="13725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37259"/>
                                        </p:tgtEl>
                                        <p:attrNameLst>
                                          <p:attrName>style.visibility</p:attrName>
                                        </p:attrNameLst>
                                      </p:cBhvr>
                                      <p:to>
                                        <p:strVal val="visible"/>
                                      </p:to>
                                    </p:set>
                                    <p:anim calcmode="lin" valueType="num">
                                      <p:cBhvr additive="base">
                                        <p:cTn id="37" dur="500" fill="hold"/>
                                        <p:tgtEl>
                                          <p:spTgt spid="137259"/>
                                        </p:tgtEl>
                                        <p:attrNameLst>
                                          <p:attrName>ppt_x</p:attrName>
                                        </p:attrNameLst>
                                      </p:cBhvr>
                                      <p:tavLst>
                                        <p:tav tm="0">
                                          <p:val>
                                            <p:strVal val="1+#ppt_w/2"/>
                                          </p:val>
                                        </p:tav>
                                        <p:tav tm="100000">
                                          <p:val>
                                            <p:strVal val="#ppt_x"/>
                                          </p:val>
                                        </p:tav>
                                      </p:tavLst>
                                    </p:anim>
                                    <p:anim calcmode="lin" valueType="num">
                                      <p:cBhvr additive="base">
                                        <p:cTn id="38" dur="500" fill="hold"/>
                                        <p:tgtEl>
                                          <p:spTgt spid="13725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7222"/>
                                        </p:tgtEl>
                                        <p:attrNameLst>
                                          <p:attrName>style.visibility</p:attrName>
                                        </p:attrNameLst>
                                      </p:cBhvr>
                                      <p:to>
                                        <p:strVal val="visible"/>
                                      </p:to>
                                    </p:set>
                                    <p:animEffect transition="in" filter="wipe(left)">
                                      <p:cBhvr>
                                        <p:cTn id="43" dur="500"/>
                                        <p:tgtEl>
                                          <p:spTgt spid="1372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7220"/>
                                        </p:tgtEl>
                                        <p:attrNameLst>
                                          <p:attrName>style.visibility</p:attrName>
                                        </p:attrNameLst>
                                      </p:cBhvr>
                                      <p:to>
                                        <p:strVal val="visible"/>
                                      </p:to>
                                    </p:set>
                                    <p:animEffect transition="in" filter="wipe(left)">
                                      <p:cBhvr>
                                        <p:cTn id="48"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autoUpdateAnimBg="0"/>
      <p:bldP spid="137220" grpId="0" autoUpdateAnimBg="0"/>
      <p:bldP spid="137221" grpId="0" autoUpdateAnimBg="0"/>
      <p:bldP spid="13722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0" y="0"/>
            <a:ext cx="914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3800" b="1">
                <a:solidFill>
                  <a:srgbClr val="FF3300"/>
                </a:solidFill>
                <a:effectLst>
                  <a:outerShdw blurRad="38100" dist="38100" dir="2700000" algn="tl">
                    <a:srgbClr val="000000"/>
                  </a:outerShdw>
                </a:effectLst>
              </a:rPr>
              <a:t>In de atmosfeer is de verhouding</a:t>
            </a:r>
          </a:p>
          <a:p>
            <a:pPr fontAlgn="base">
              <a:spcBef>
                <a:spcPct val="0"/>
              </a:spcBef>
              <a:spcAft>
                <a:spcPct val="0"/>
              </a:spcAft>
            </a:pPr>
            <a:r>
              <a:rPr lang="en-US" altLang="nl-NL" sz="3800" b="1">
                <a:solidFill>
                  <a:srgbClr val="FF3300"/>
                </a:solidFill>
                <a:effectLst>
                  <a:outerShdw blurRad="38100" dist="38100" dir="2700000" algn="tl">
                    <a:srgbClr val="000000"/>
                  </a:outerShdw>
                </a:effectLst>
              </a:rPr>
              <a:t>  C-14 : C-12 gelijk aan      </a:t>
            </a:r>
            <a:r>
              <a:rPr lang="en-US" altLang="nl-NL" sz="3800" b="1" u="sng">
                <a:solidFill>
                  <a:srgbClr val="FF3300"/>
                </a:solidFill>
                <a:effectLst>
                  <a:outerShdw blurRad="38100" dist="38100" dir="2700000" algn="tl">
                    <a:srgbClr val="000000"/>
                  </a:outerShdw>
                </a:effectLst>
              </a:rPr>
              <a:t>1 : 8.10</a:t>
            </a:r>
            <a:r>
              <a:rPr lang="en-US" altLang="nl-NL" sz="3800" b="1" u="sng" baseline="30000">
                <a:solidFill>
                  <a:srgbClr val="FF3300"/>
                </a:solidFill>
                <a:effectLst>
                  <a:outerShdw blurRad="38100" dist="38100" dir="2700000" algn="tl">
                    <a:srgbClr val="000000"/>
                  </a:outerShdw>
                </a:effectLst>
              </a:rPr>
              <a:t>11</a:t>
            </a:r>
            <a:endParaRPr lang="nl-NL" altLang="nl-NL" sz="3800" b="1" u="sng">
              <a:solidFill>
                <a:srgbClr val="FF3300"/>
              </a:solidFill>
              <a:effectLst>
                <a:outerShdw blurRad="38100" dist="38100" dir="2700000" algn="tl">
                  <a:srgbClr val="000000"/>
                </a:outerShdw>
              </a:effectLst>
            </a:endParaRPr>
          </a:p>
        </p:txBody>
      </p:sp>
      <p:sp>
        <p:nvSpPr>
          <p:cNvPr id="144387" name="Rectangle 3"/>
          <p:cNvSpPr>
            <a:spLocks noChangeArrowheads="1"/>
          </p:cNvSpPr>
          <p:nvPr/>
        </p:nvSpPr>
        <p:spPr bwMode="auto">
          <a:xfrm>
            <a:off x="0" y="1219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000" b="1">
                <a:solidFill>
                  <a:srgbClr val="FF3300"/>
                </a:solidFill>
                <a:effectLst>
                  <a:outerShdw blurRad="38100" dist="38100" dir="2700000" algn="tl">
                    <a:srgbClr val="000000"/>
                  </a:outerShdw>
                </a:effectLst>
              </a:rPr>
              <a:t>In een opgegraven boom is de</a:t>
            </a:r>
          </a:p>
          <a:p>
            <a:pPr fontAlgn="base">
              <a:spcBef>
                <a:spcPct val="0"/>
              </a:spcBef>
              <a:spcAft>
                <a:spcPct val="0"/>
              </a:spcAft>
              <a:buClr>
                <a:srgbClr val="3333CC"/>
              </a:buClr>
            </a:pPr>
            <a:r>
              <a:rPr lang="en-US" altLang="nl-NL" sz="4000" b="1">
                <a:solidFill>
                  <a:srgbClr val="FF3300"/>
                </a:solidFill>
                <a:effectLst>
                  <a:outerShdw blurRad="38100" dist="38100" dir="2700000" algn="tl">
                    <a:srgbClr val="000000"/>
                  </a:outerShdw>
                </a:effectLst>
              </a:rPr>
              <a:t> C-14 : C-12 verhouding </a:t>
            </a:r>
            <a:r>
              <a:rPr lang="en-US" altLang="nl-NL" sz="4000" b="1" u="sng">
                <a:solidFill>
                  <a:srgbClr val="FF3300"/>
                </a:solidFill>
                <a:effectLst>
                  <a:outerShdw blurRad="38100" dist="38100" dir="2700000" algn="tl">
                    <a:srgbClr val="000000"/>
                  </a:outerShdw>
                </a:effectLst>
              </a:rPr>
              <a:t>0,25 : 8.10</a:t>
            </a:r>
            <a:r>
              <a:rPr lang="en-US" altLang="nl-NL" sz="4000" b="1" u="sng" baseline="30000">
                <a:solidFill>
                  <a:srgbClr val="FF3300"/>
                </a:solidFill>
                <a:effectLst>
                  <a:outerShdw blurRad="38100" dist="38100" dir="2700000" algn="tl">
                    <a:srgbClr val="000000"/>
                  </a:outerShdw>
                </a:effectLst>
              </a:rPr>
              <a:t>11</a:t>
            </a:r>
            <a:endParaRPr lang="nl-NL" altLang="nl-NL" sz="4000" b="1" u="sng">
              <a:solidFill>
                <a:srgbClr val="FF3300"/>
              </a:solidFill>
              <a:effectLst>
                <a:outerShdw blurRad="38100" dist="38100" dir="2700000" algn="tl">
                  <a:srgbClr val="000000"/>
                </a:outerShdw>
              </a:effectLst>
            </a:endParaRPr>
          </a:p>
        </p:txBody>
      </p:sp>
      <p:sp>
        <p:nvSpPr>
          <p:cNvPr id="144388" name="Rectangle 4"/>
          <p:cNvSpPr>
            <a:spLocks noChangeArrowheads="1"/>
          </p:cNvSpPr>
          <p:nvPr/>
        </p:nvSpPr>
        <p:spPr bwMode="auto">
          <a:xfrm>
            <a:off x="0" y="23622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400" b="1">
                <a:solidFill>
                  <a:srgbClr val="FF3300"/>
                </a:solidFill>
                <a:effectLst>
                  <a:outerShdw blurRad="38100" dist="38100" dir="2700000" algn="tl">
                    <a:srgbClr val="000000"/>
                  </a:outerShdw>
                </a:effectLst>
              </a:rPr>
              <a:t>De halfwaardetijd van C-14 is 5760j.</a:t>
            </a:r>
            <a:endParaRPr lang="nl-NL" altLang="nl-NL" sz="4400" b="1">
              <a:solidFill>
                <a:srgbClr val="FF3300"/>
              </a:solidFill>
              <a:effectLst>
                <a:outerShdw blurRad="38100" dist="38100" dir="2700000" algn="tl">
                  <a:srgbClr val="000000"/>
                </a:outerShdw>
              </a:effectLst>
            </a:endParaRPr>
          </a:p>
        </p:txBody>
      </p:sp>
      <p:sp>
        <p:nvSpPr>
          <p:cNvPr id="144389" name="Rectangle 5"/>
          <p:cNvSpPr>
            <a:spLocks noChangeArrowheads="1"/>
          </p:cNvSpPr>
          <p:nvPr/>
        </p:nvSpPr>
        <p:spPr bwMode="auto">
          <a:xfrm>
            <a:off x="228600" y="4419600"/>
            <a:ext cx="891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400" b="1">
                <a:solidFill>
                  <a:srgbClr val="FF3300"/>
                </a:solidFill>
                <a:effectLst>
                  <a:outerShdw blurRad="38100" dist="38100" dir="2700000" algn="tl">
                    <a:srgbClr val="000000"/>
                  </a:outerShdw>
                </a:effectLst>
              </a:rPr>
              <a:t>[C-14] van ‘1’ naar ‘0,25’ dus</a:t>
            </a:r>
            <a:endParaRPr lang="nl-NL" altLang="nl-NL" sz="4400" b="1">
              <a:solidFill>
                <a:srgbClr val="FF3300"/>
              </a:solidFill>
              <a:effectLst>
                <a:outerShdw blurRad="38100" dist="38100" dir="2700000" algn="tl">
                  <a:srgbClr val="000000"/>
                </a:outerShdw>
              </a:effectLst>
            </a:endParaRPr>
          </a:p>
        </p:txBody>
      </p:sp>
      <p:sp>
        <p:nvSpPr>
          <p:cNvPr id="144392" name="Rectangle 8"/>
          <p:cNvSpPr>
            <a:spLocks noChangeArrowheads="1"/>
          </p:cNvSpPr>
          <p:nvPr/>
        </p:nvSpPr>
        <p:spPr bwMode="auto">
          <a:xfrm>
            <a:off x="0" y="59436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400" b="1">
                <a:solidFill>
                  <a:srgbClr val="3333CC"/>
                </a:solidFill>
                <a:effectLst>
                  <a:outerShdw blurRad="38100" dist="38100" dir="2700000" algn="tl">
                    <a:srgbClr val="000000"/>
                  </a:outerShdw>
                </a:effectLst>
              </a:rPr>
              <a:t>leeftijd = </a:t>
            </a:r>
            <a:endParaRPr lang="nl-NL" altLang="nl-NL" sz="4400" b="1" baseline="30000">
              <a:solidFill>
                <a:srgbClr val="FF3300"/>
              </a:solidFill>
              <a:effectLst>
                <a:outerShdw blurRad="38100" dist="38100" dir="2700000" algn="tl">
                  <a:srgbClr val="000000"/>
                </a:outerShdw>
              </a:effectLst>
            </a:endParaRPr>
          </a:p>
        </p:txBody>
      </p:sp>
      <p:sp>
        <p:nvSpPr>
          <p:cNvPr id="144393" name="Rectangle 9"/>
          <p:cNvSpPr>
            <a:spLocks noChangeArrowheads="1"/>
          </p:cNvSpPr>
          <p:nvPr/>
        </p:nvSpPr>
        <p:spPr bwMode="auto">
          <a:xfrm>
            <a:off x="0" y="3733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FontTx/>
              <a:buChar char="•"/>
            </a:pPr>
            <a:r>
              <a:rPr lang="en-US" altLang="nl-NL" sz="4400" b="1">
                <a:solidFill>
                  <a:srgbClr val="FF3300"/>
                </a:solidFill>
                <a:effectLst>
                  <a:outerShdw blurRad="38100" dist="38100" dir="2700000" algn="tl">
                    <a:srgbClr val="000000"/>
                  </a:outerShdw>
                </a:effectLst>
              </a:rPr>
              <a:t>Hoeveel maal is het gehalveerd?</a:t>
            </a:r>
            <a:endParaRPr lang="nl-NL" altLang="nl-NL" sz="4400" b="1">
              <a:solidFill>
                <a:srgbClr val="FF3300"/>
              </a:solidFill>
              <a:effectLst>
                <a:outerShdw blurRad="38100" dist="38100" dir="2700000" algn="tl">
                  <a:srgbClr val="000000"/>
                </a:outerShdw>
              </a:effectLst>
            </a:endParaRPr>
          </a:p>
        </p:txBody>
      </p:sp>
      <p:sp>
        <p:nvSpPr>
          <p:cNvPr id="144394" name="Rectangle 10"/>
          <p:cNvSpPr>
            <a:spLocks noChangeArrowheads="1"/>
          </p:cNvSpPr>
          <p:nvPr/>
        </p:nvSpPr>
        <p:spPr bwMode="auto">
          <a:xfrm>
            <a:off x="0" y="5181600"/>
            <a:ext cx="952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400" b="1">
                <a:solidFill>
                  <a:srgbClr val="FF3300"/>
                </a:solidFill>
                <a:effectLst>
                  <a:outerShdw blurRad="38100" dist="38100" dir="2700000" algn="tl">
                    <a:srgbClr val="000000"/>
                  </a:outerShdw>
                </a:effectLst>
              </a:rPr>
              <a:t> aantal C-14 kernen is 2 x gehalveerd.</a:t>
            </a:r>
            <a:endParaRPr lang="nl-NL" altLang="nl-NL" sz="4400" b="1">
              <a:solidFill>
                <a:srgbClr val="FF3300"/>
              </a:solidFill>
              <a:effectLst>
                <a:outerShdw blurRad="38100" dist="38100" dir="2700000" algn="tl">
                  <a:srgbClr val="000000"/>
                </a:outerShdw>
              </a:effectLst>
            </a:endParaRPr>
          </a:p>
        </p:txBody>
      </p:sp>
      <p:sp>
        <p:nvSpPr>
          <p:cNvPr id="144395" name="Rectangle 11"/>
          <p:cNvSpPr>
            <a:spLocks noChangeArrowheads="1"/>
          </p:cNvSpPr>
          <p:nvPr/>
        </p:nvSpPr>
        <p:spPr bwMode="auto">
          <a:xfrm>
            <a:off x="2743200" y="5942013"/>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4400" b="1">
                <a:solidFill>
                  <a:srgbClr val="3333CC"/>
                </a:solidFill>
                <a:effectLst>
                  <a:outerShdw blurRad="38100" dist="38100" dir="2700000" algn="tl">
                    <a:srgbClr val="000000"/>
                  </a:outerShdw>
                </a:effectLst>
              </a:rPr>
              <a:t>2 . 5760 =</a:t>
            </a:r>
            <a:endParaRPr lang="nl-NL" altLang="nl-NL" sz="4400" b="1" baseline="30000">
              <a:solidFill>
                <a:srgbClr val="FF3300"/>
              </a:solidFill>
              <a:effectLst>
                <a:outerShdw blurRad="38100" dist="38100" dir="2700000" algn="tl">
                  <a:srgbClr val="000000"/>
                </a:outerShdw>
              </a:effectLst>
            </a:endParaRPr>
          </a:p>
        </p:txBody>
      </p:sp>
      <p:sp>
        <p:nvSpPr>
          <p:cNvPr id="144396" name="Rectangle 12"/>
          <p:cNvSpPr>
            <a:spLocks noChangeArrowheads="1"/>
          </p:cNvSpPr>
          <p:nvPr/>
        </p:nvSpPr>
        <p:spPr bwMode="auto">
          <a:xfrm>
            <a:off x="5334000" y="5943600"/>
            <a:ext cx="2667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pPr>
            <a:r>
              <a:rPr lang="en-US" altLang="nl-NL" sz="4400" b="1" u="sng">
                <a:solidFill>
                  <a:srgbClr val="3333CC"/>
                </a:solidFill>
                <a:effectLst>
                  <a:outerShdw blurRad="38100" dist="38100" dir="2700000" algn="tl">
                    <a:srgbClr val="000000"/>
                  </a:outerShdw>
                </a:effectLst>
              </a:rPr>
              <a:t>11.520 j</a:t>
            </a:r>
            <a:endParaRPr lang="nl-NL" altLang="nl-NL" sz="4400" b="1" u="sng" baseline="30000">
              <a:solidFill>
                <a:srgbClr val="FF3300"/>
              </a:solidFill>
              <a:effectLst>
                <a:outerShdw blurRad="38100" dist="38100" dir="2700000" algn="tl">
                  <a:srgbClr val="000000"/>
                </a:outerShdw>
              </a:effectLst>
            </a:endParaRPr>
          </a:p>
        </p:txBody>
      </p:sp>
      <p:sp>
        <p:nvSpPr>
          <p:cNvPr id="144397" name="Rectangle 13"/>
          <p:cNvSpPr>
            <a:spLocks noChangeArrowheads="1"/>
          </p:cNvSpPr>
          <p:nvPr/>
        </p:nvSpPr>
        <p:spPr bwMode="auto">
          <a:xfrm>
            <a:off x="0" y="30480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buClr>
                <a:srgbClr val="3333CC"/>
              </a:buClr>
              <a:buFontTx/>
              <a:buChar char="•"/>
            </a:pPr>
            <a:r>
              <a:rPr lang="en-US" altLang="nl-NL" sz="4200" b="1">
                <a:solidFill>
                  <a:srgbClr val="3333CC"/>
                </a:solidFill>
                <a:effectLst>
                  <a:outerShdw blurRad="38100" dist="38100" dir="2700000" algn="tl">
                    <a:srgbClr val="000000"/>
                  </a:outerShdw>
                </a:effectLst>
              </a:rPr>
              <a:t>Hoe lang geleden ging de boom dood?</a:t>
            </a:r>
            <a:endParaRPr lang="nl-NL" altLang="nl-NL" sz="4200" b="1">
              <a:solidFill>
                <a:srgbClr val="3333CC"/>
              </a:solidFill>
              <a:effectLst>
                <a:outerShdw blurRad="38100" dist="38100" dir="2700000" algn="tl">
                  <a:srgbClr val="000000"/>
                </a:outerShdw>
              </a:effectLst>
            </a:endParaRPr>
          </a:p>
        </p:txBody>
      </p:sp>
    </p:spTree>
    <p:extLst>
      <p:ext uri="{BB962C8B-B14F-4D97-AF65-F5344CB8AC3E}">
        <p14:creationId xmlns:p14="http://schemas.microsoft.com/office/powerpoint/2010/main" val="236832076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wipe(left)">
                                      <p:cBhvr>
                                        <p:cTn id="7" dur="5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87"/>
                                        </p:tgtEl>
                                        <p:attrNameLst>
                                          <p:attrName>style.visibility</p:attrName>
                                        </p:attrNameLst>
                                      </p:cBhvr>
                                      <p:to>
                                        <p:strVal val="visible"/>
                                      </p:to>
                                    </p:set>
                                    <p:animEffect transition="in" filter="wipe(left)">
                                      <p:cBhvr>
                                        <p:cTn id="12" dur="500"/>
                                        <p:tgtEl>
                                          <p:spTgt spid="144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388"/>
                                        </p:tgtEl>
                                        <p:attrNameLst>
                                          <p:attrName>style.visibility</p:attrName>
                                        </p:attrNameLst>
                                      </p:cBhvr>
                                      <p:to>
                                        <p:strVal val="visible"/>
                                      </p:to>
                                    </p:set>
                                    <p:animEffect transition="in" filter="wipe(left)">
                                      <p:cBhvr>
                                        <p:cTn id="17" dur="500"/>
                                        <p:tgtEl>
                                          <p:spTgt spid="144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4397"/>
                                        </p:tgtEl>
                                        <p:attrNameLst>
                                          <p:attrName>style.visibility</p:attrName>
                                        </p:attrNameLst>
                                      </p:cBhvr>
                                      <p:to>
                                        <p:strVal val="visible"/>
                                      </p:to>
                                    </p:set>
                                    <p:animEffect transition="in" filter="wipe(left)">
                                      <p:cBhvr>
                                        <p:cTn id="22" dur="500"/>
                                        <p:tgtEl>
                                          <p:spTgt spid="1443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4393"/>
                                        </p:tgtEl>
                                        <p:attrNameLst>
                                          <p:attrName>style.visibility</p:attrName>
                                        </p:attrNameLst>
                                      </p:cBhvr>
                                      <p:to>
                                        <p:strVal val="visible"/>
                                      </p:to>
                                    </p:set>
                                    <p:animEffect transition="in" filter="wipe(left)">
                                      <p:cBhvr>
                                        <p:cTn id="27" dur="500"/>
                                        <p:tgtEl>
                                          <p:spTgt spid="1443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4389"/>
                                        </p:tgtEl>
                                        <p:attrNameLst>
                                          <p:attrName>style.visibility</p:attrName>
                                        </p:attrNameLst>
                                      </p:cBhvr>
                                      <p:to>
                                        <p:strVal val="visible"/>
                                      </p:to>
                                    </p:set>
                                    <p:animEffect transition="in" filter="wipe(left)">
                                      <p:cBhvr>
                                        <p:cTn id="32" dur="500"/>
                                        <p:tgtEl>
                                          <p:spTgt spid="1443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4394"/>
                                        </p:tgtEl>
                                        <p:attrNameLst>
                                          <p:attrName>style.visibility</p:attrName>
                                        </p:attrNameLst>
                                      </p:cBhvr>
                                      <p:to>
                                        <p:strVal val="visible"/>
                                      </p:to>
                                    </p:set>
                                    <p:animEffect transition="in" filter="wipe(left)">
                                      <p:cBhvr>
                                        <p:cTn id="37" dur="500"/>
                                        <p:tgtEl>
                                          <p:spTgt spid="14439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4392"/>
                                        </p:tgtEl>
                                        <p:attrNameLst>
                                          <p:attrName>style.visibility</p:attrName>
                                        </p:attrNameLst>
                                      </p:cBhvr>
                                      <p:to>
                                        <p:strVal val="visible"/>
                                      </p:to>
                                    </p:set>
                                    <p:animEffect transition="in" filter="wipe(left)">
                                      <p:cBhvr>
                                        <p:cTn id="42" dur="500"/>
                                        <p:tgtEl>
                                          <p:spTgt spid="1443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4395"/>
                                        </p:tgtEl>
                                        <p:attrNameLst>
                                          <p:attrName>style.visibility</p:attrName>
                                        </p:attrNameLst>
                                      </p:cBhvr>
                                      <p:to>
                                        <p:strVal val="visible"/>
                                      </p:to>
                                    </p:set>
                                    <p:animEffect transition="in" filter="wipe(left)">
                                      <p:cBhvr>
                                        <p:cTn id="47" dur="500"/>
                                        <p:tgtEl>
                                          <p:spTgt spid="14439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4396"/>
                                        </p:tgtEl>
                                        <p:attrNameLst>
                                          <p:attrName>style.visibility</p:attrName>
                                        </p:attrNameLst>
                                      </p:cBhvr>
                                      <p:to>
                                        <p:strVal val="visible"/>
                                      </p:to>
                                    </p:set>
                                    <p:animEffect transition="in" filter="wipe(left)">
                                      <p:cBhvr>
                                        <p:cTn id="52" dur="500"/>
                                        <p:tgtEl>
                                          <p:spTgt spid="144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utoUpdateAnimBg="0"/>
      <p:bldP spid="144387" grpId="0" autoUpdateAnimBg="0"/>
      <p:bldP spid="144388" grpId="0" autoUpdateAnimBg="0"/>
      <p:bldP spid="144389" grpId="0" autoUpdateAnimBg="0"/>
      <p:bldP spid="144392" grpId="0" autoUpdateAnimBg="0"/>
      <p:bldP spid="144393" grpId="0" autoUpdateAnimBg="0"/>
      <p:bldP spid="144394" grpId="0" autoUpdateAnimBg="0"/>
      <p:bldP spid="144395" grpId="0" autoUpdateAnimBg="0"/>
      <p:bldP spid="144396" grpId="0" autoUpdateAnimBg="0"/>
      <p:bldP spid="14439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a:xfrm>
            <a:off x="76200" y="0"/>
            <a:ext cx="9067800" cy="762000"/>
          </a:xfrm>
        </p:spPr>
        <p:txBody>
          <a:bodyPr/>
          <a:lstStyle/>
          <a:p>
            <a:pPr algn="l"/>
            <a:r>
              <a:rPr lang="en-US" altLang="nl-NL" sz="4000" b="1">
                <a:solidFill>
                  <a:srgbClr val="FF3300"/>
                </a:solidFill>
                <a:effectLst>
                  <a:outerShdw blurRad="38100" dist="38100" dir="2700000" algn="tl">
                    <a:srgbClr val="000000"/>
                  </a:outerShdw>
                </a:effectLst>
              </a:rPr>
              <a:t>Tracer in de geneeskunde.</a:t>
            </a:r>
            <a:endParaRPr lang="nl-NL" altLang="nl-NL" sz="4000" b="1">
              <a:solidFill>
                <a:srgbClr val="FF3300"/>
              </a:solidFill>
              <a:effectLst>
                <a:outerShdw blurRad="38100" dist="38100" dir="2700000" algn="tl">
                  <a:srgbClr val="000000"/>
                </a:outerShdw>
              </a:effectLst>
            </a:endParaRPr>
          </a:p>
        </p:txBody>
      </p:sp>
      <p:pic>
        <p:nvPicPr>
          <p:cNvPr id="123911" name="Picture 7" descr="body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88988"/>
            <a:ext cx="5764213" cy="5916612"/>
          </a:xfrm>
          <a:prstGeom prst="rect">
            <a:avLst/>
          </a:prstGeom>
          <a:noFill/>
          <a:extLst>
            <a:ext uri="{909E8E84-426E-40DD-AFC4-6F175D3DCCD1}">
              <a14:hiddenFill xmlns:a14="http://schemas.microsoft.com/office/drawing/2010/main">
                <a:solidFill>
                  <a:srgbClr val="FFFFFF"/>
                </a:solidFill>
              </a14:hiddenFill>
            </a:ext>
          </a:extLst>
        </p:spPr>
      </p:pic>
      <p:sp>
        <p:nvSpPr>
          <p:cNvPr id="123912" name="Text Box 8"/>
          <p:cNvSpPr txBox="1">
            <a:spLocks noChangeArrowheads="1"/>
          </p:cNvSpPr>
          <p:nvPr/>
        </p:nvSpPr>
        <p:spPr bwMode="auto">
          <a:xfrm>
            <a:off x="6324600" y="33528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b="1">
                <a:solidFill>
                  <a:srgbClr val="FF3300"/>
                </a:solidFill>
                <a:effectLst>
                  <a:outerShdw blurRad="38100" dist="38100" dir="2700000" algn="tl">
                    <a:srgbClr val="000000"/>
                  </a:outerShdw>
                </a:effectLst>
              </a:rPr>
              <a:t>Uitzaaiïngen</a:t>
            </a:r>
            <a:endParaRPr lang="nl-NL" altLang="nl-NL" sz="3600" b="1">
              <a:solidFill>
                <a:srgbClr val="FF3300"/>
              </a:solidFill>
              <a:effectLst>
                <a:outerShdw blurRad="38100" dist="38100" dir="2700000" algn="tl">
                  <a:srgbClr val="000000"/>
                </a:outerShdw>
              </a:effectLst>
            </a:endParaRPr>
          </a:p>
        </p:txBody>
      </p:sp>
      <p:sp>
        <p:nvSpPr>
          <p:cNvPr id="123913" name="Freeform 9"/>
          <p:cNvSpPr>
            <a:spLocks/>
          </p:cNvSpPr>
          <p:nvPr/>
        </p:nvSpPr>
        <p:spPr bwMode="auto">
          <a:xfrm>
            <a:off x="5181600" y="3846513"/>
            <a:ext cx="1190625" cy="1487487"/>
          </a:xfrm>
          <a:custGeom>
            <a:avLst/>
            <a:gdLst>
              <a:gd name="T0" fmla="*/ 750 w 750"/>
              <a:gd name="T1" fmla="*/ 0 h 937"/>
              <a:gd name="T2" fmla="*/ 0 w 750"/>
              <a:gd name="T3" fmla="*/ 937 h 937"/>
            </a:gdLst>
            <a:ahLst/>
            <a:cxnLst>
              <a:cxn ang="0">
                <a:pos x="T0" y="T1"/>
              </a:cxn>
              <a:cxn ang="0">
                <a:pos x="T2" y="T3"/>
              </a:cxn>
            </a:cxnLst>
            <a:rect l="0" t="0" r="r" b="b"/>
            <a:pathLst>
              <a:path w="750" h="937">
                <a:moveTo>
                  <a:pt x="750" y="0"/>
                </a:moveTo>
                <a:lnTo>
                  <a:pt x="0" y="937"/>
                </a:lnTo>
              </a:path>
            </a:pathLst>
          </a:custGeom>
          <a:noFill/>
          <a:ln w="28575" cmpd="sng">
            <a:solidFill>
              <a:srgbClr val="FF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23914" name="Line 10"/>
          <p:cNvSpPr>
            <a:spLocks noChangeShapeType="1"/>
          </p:cNvSpPr>
          <p:nvPr/>
        </p:nvSpPr>
        <p:spPr bwMode="auto">
          <a:xfrm flipH="1" flipV="1">
            <a:off x="5105400" y="3352800"/>
            <a:ext cx="1219200" cy="3810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23915" name="Line 11"/>
          <p:cNvSpPr>
            <a:spLocks noChangeShapeType="1"/>
          </p:cNvSpPr>
          <p:nvPr/>
        </p:nvSpPr>
        <p:spPr bwMode="auto">
          <a:xfrm flipH="1" flipV="1">
            <a:off x="4953000" y="1066800"/>
            <a:ext cx="1371600" cy="2362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23916" name="Line 12"/>
          <p:cNvSpPr>
            <a:spLocks noChangeShapeType="1"/>
          </p:cNvSpPr>
          <p:nvPr/>
        </p:nvSpPr>
        <p:spPr bwMode="auto">
          <a:xfrm flipH="1" flipV="1">
            <a:off x="4876800" y="2514600"/>
            <a:ext cx="1447800" cy="10668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Tree>
    <p:extLst>
      <p:ext uri="{BB962C8B-B14F-4D97-AF65-F5344CB8AC3E}">
        <p14:creationId xmlns:p14="http://schemas.microsoft.com/office/powerpoint/2010/main" val="3337293867"/>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909"/>
                                        </p:tgtEl>
                                        <p:attrNameLst>
                                          <p:attrName>style.visibility</p:attrName>
                                        </p:attrNameLst>
                                      </p:cBhvr>
                                      <p:to>
                                        <p:strVal val="visible"/>
                                      </p:to>
                                    </p:set>
                                    <p:animEffect transition="in" filter="wipe(left)">
                                      <p:cBhvr>
                                        <p:cTn id="7" dur="500"/>
                                        <p:tgtEl>
                                          <p:spTgt spid="12390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3911"/>
                                        </p:tgtEl>
                                        <p:attrNameLst>
                                          <p:attrName>style.visibility</p:attrName>
                                        </p:attrNameLst>
                                      </p:cBhvr>
                                      <p:to>
                                        <p:strVal val="visible"/>
                                      </p:to>
                                    </p:set>
                                    <p:animEffect transition="in" filter="dissolve">
                                      <p:cBhvr>
                                        <p:cTn id="11" dur="500"/>
                                        <p:tgtEl>
                                          <p:spTgt spid="1239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3912"/>
                                        </p:tgtEl>
                                        <p:attrNameLst>
                                          <p:attrName>style.visibility</p:attrName>
                                        </p:attrNameLst>
                                      </p:cBhvr>
                                      <p:to>
                                        <p:strVal val="visible"/>
                                      </p:to>
                                    </p:set>
                                    <p:animEffect transition="in" filter="dissolve">
                                      <p:cBhvr>
                                        <p:cTn id="16" dur="500"/>
                                        <p:tgtEl>
                                          <p:spTgt spid="123912"/>
                                        </p:tgtEl>
                                      </p:cBhvr>
                                    </p:animEffect>
                                  </p:childTnLst>
                                </p:cTn>
                              </p:par>
                            </p:childTnLst>
                          </p:cTn>
                        </p:par>
                        <p:par>
                          <p:cTn id="17" fill="hold" nodeType="afterGroup">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23915"/>
                                        </p:tgtEl>
                                        <p:attrNameLst>
                                          <p:attrName>style.visibility</p:attrName>
                                        </p:attrNameLst>
                                      </p:cBhvr>
                                      <p:to>
                                        <p:strVal val="visible"/>
                                      </p:to>
                                    </p:set>
                                    <p:animEffect transition="in" filter="wipe(right)">
                                      <p:cBhvr>
                                        <p:cTn id="20" dur="500"/>
                                        <p:tgtEl>
                                          <p:spTgt spid="123915"/>
                                        </p:tgtEl>
                                      </p:cBhvr>
                                    </p:animEffect>
                                  </p:childTnLst>
                                </p:cTn>
                              </p:par>
                            </p:childTnLst>
                          </p:cTn>
                        </p:par>
                        <p:par>
                          <p:cTn id="21" fill="hold" nodeType="afterGroup">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23916"/>
                                        </p:tgtEl>
                                        <p:attrNameLst>
                                          <p:attrName>style.visibility</p:attrName>
                                        </p:attrNameLst>
                                      </p:cBhvr>
                                      <p:to>
                                        <p:strVal val="visible"/>
                                      </p:to>
                                    </p:set>
                                    <p:animEffect transition="in" filter="wipe(right)">
                                      <p:cBhvr>
                                        <p:cTn id="24" dur="500"/>
                                        <p:tgtEl>
                                          <p:spTgt spid="123916"/>
                                        </p:tgtEl>
                                      </p:cBhvr>
                                    </p:animEffect>
                                  </p:childTnLst>
                                </p:cTn>
                              </p:par>
                            </p:childTnLst>
                          </p:cTn>
                        </p:par>
                        <p:par>
                          <p:cTn id="25" fill="hold" nodeType="afterGroup">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23914"/>
                                        </p:tgtEl>
                                        <p:attrNameLst>
                                          <p:attrName>style.visibility</p:attrName>
                                        </p:attrNameLst>
                                      </p:cBhvr>
                                      <p:to>
                                        <p:strVal val="visible"/>
                                      </p:to>
                                    </p:set>
                                    <p:animEffect transition="in" filter="wipe(right)">
                                      <p:cBhvr>
                                        <p:cTn id="28" dur="500"/>
                                        <p:tgtEl>
                                          <p:spTgt spid="123914"/>
                                        </p:tgtEl>
                                      </p:cBhvr>
                                    </p:animEffect>
                                  </p:childTnLst>
                                </p:cTn>
                              </p:par>
                            </p:childTnLst>
                          </p:cTn>
                        </p:par>
                        <p:par>
                          <p:cTn id="29" fill="hold" nodeType="afterGroup">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23913"/>
                                        </p:tgtEl>
                                        <p:attrNameLst>
                                          <p:attrName>style.visibility</p:attrName>
                                        </p:attrNameLst>
                                      </p:cBhvr>
                                      <p:to>
                                        <p:strVal val="visible"/>
                                      </p:to>
                                    </p:set>
                                    <p:animEffect transition="in" filter="wipe(right)">
                                      <p:cBhvr>
                                        <p:cTn id="32" dur="500"/>
                                        <p:tgtEl>
                                          <p:spTgt spid="123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autoUpdateAnimBg="0"/>
      <p:bldP spid="123912" grpId="0" autoUpdateAnimBg="0"/>
      <p:bldP spid="123913" grpId="0" animBg="1"/>
      <p:bldP spid="123914" grpId="0" animBg="1"/>
      <p:bldP spid="123915" grpId="0" animBg="1"/>
      <p:bldP spid="12391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61" name="Rectangle 5"/>
          <p:cNvSpPr>
            <a:spLocks noGrp="1" noChangeArrowheads="1"/>
          </p:cNvSpPr>
          <p:nvPr>
            <p:ph type="title"/>
          </p:nvPr>
        </p:nvSpPr>
        <p:spPr>
          <a:xfrm>
            <a:off x="76200" y="0"/>
            <a:ext cx="9067800" cy="762000"/>
          </a:xfrm>
        </p:spPr>
        <p:txBody>
          <a:bodyPr/>
          <a:lstStyle/>
          <a:p>
            <a:pPr algn="l"/>
            <a:r>
              <a:rPr lang="en-US" altLang="nl-NL" sz="4000" b="1">
                <a:solidFill>
                  <a:srgbClr val="FF3300"/>
                </a:solidFill>
                <a:effectLst>
                  <a:outerShdw blurRad="38100" dist="38100" dir="2700000" algn="tl">
                    <a:srgbClr val="000000"/>
                  </a:outerShdw>
                </a:effectLst>
              </a:rPr>
              <a:t>Diktemeting in de papierindustrie:</a:t>
            </a:r>
            <a:endParaRPr lang="nl-NL" altLang="nl-NL" sz="4000" b="1">
              <a:solidFill>
                <a:srgbClr val="FF3300"/>
              </a:solidFill>
              <a:effectLst>
                <a:outerShdw blurRad="38100" dist="38100" dir="2700000" algn="tl">
                  <a:srgbClr val="000000"/>
                </a:outerShdw>
              </a:effectLst>
            </a:endParaRPr>
          </a:p>
        </p:txBody>
      </p:sp>
      <p:pic>
        <p:nvPicPr>
          <p:cNvPr id="121863" name="Picture 7" descr="papierdik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9475"/>
            <a:ext cx="7391400" cy="5621338"/>
          </a:xfrm>
          <a:prstGeom prst="rect">
            <a:avLst/>
          </a:prstGeom>
          <a:noFill/>
          <a:extLst>
            <a:ext uri="{909E8E84-426E-40DD-AFC4-6F175D3DCCD1}">
              <a14:hiddenFill xmlns:a14="http://schemas.microsoft.com/office/drawing/2010/main">
                <a:solidFill>
                  <a:srgbClr val="FFFFFF"/>
                </a:solidFill>
              </a14:hiddenFill>
            </a:ext>
          </a:extLst>
        </p:spPr>
      </p:pic>
      <p:sp>
        <p:nvSpPr>
          <p:cNvPr id="121864" name="Line 8"/>
          <p:cNvSpPr>
            <a:spLocks noChangeShapeType="1"/>
          </p:cNvSpPr>
          <p:nvPr/>
        </p:nvSpPr>
        <p:spPr bwMode="auto">
          <a:xfrm flipV="1">
            <a:off x="4495800" y="2362200"/>
            <a:ext cx="0" cy="9906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21865" name="Text Box 9"/>
          <p:cNvSpPr txBox="1">
            <a:spLocks noChangeArrowheads="1"/>
          </p:cNvSpPr>
          <p:nvPr/>
        </p:nvSpPr>
        <p:spPr bwMode="auto">
          <a:xfrm>
            <a:off x="3657600" y="3276600"/>
            <a:ext cx="220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3600">
                <a:solidFill>
                  <a:srgbClr val="000000"/>
                </a:solidFill>
                <a:latin typeface="Symbol" pitchFamily="18" charset="2"/>
              </a:rPr>
              <a:t>b</a:t>
            </a:r>
            <a:r>
              <a:rPr lang="en-US" altLang="nl-NL" sz="3600" baseline="30000">
                <a:solidFill>
                  <a:srgbClr val="000000"/>
                </a:solidFill>
              </a:rPr>
              <a:t>-</a:t>
            </a:r>
            <a:r>
              <a:rPr lang="en-US" altLang="nl-NL" sz="3600">
                <a:solidFill>
                  <a:srgbClr val="000000"/>
                </a:solidFill>
              </a:rPr>
              <a:t>-straler</a:t>
            </a:r>
            <a:endParaRPr lang="nl-NL" altLang="nl-NL" sz="3600">
              <a:solidFill>
                <a:srgbClr val="000000"/>
              </a:solidFill>
            </a:endParaRPr>
          </a:p>
        </p:txBody>
      </p:sp>
    </p:spTree>
    <p:extLst>
      <p:ext uri="{BB962C8B-B14F-4D97-AF65-F5344CB8AC3E}">
        <p14:creationId xmlns:p14="http://schemas.microsoft.com/office/powerpoint/2010/main" val="334288010"/>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wipe(left)">
                                      <p:cBhvr>
                                        <p:cTn id="7" dur="500"/>
                                        <p:tgtEl>
                                          <p:spTgt spid="12186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1863"/>
                                        </p:tgtEl>
                                        <p:attrNameLst>
                                          <p:attrName>style.visibility</p:attrName>
                                        </p:attrNameLst>
                                      </p:cBhvr>
                                      <p:to>
                                        <p:strVal val="visible"/>
                                      </p:to>
                                    </p:set>
                                    <p:animEffect transition="in" filter="dissolve">
                                      <p:cBhvr>
                                        <p:cTn id="11" dur="500"/>
                                        <p:tgtEl>
                                          <p:spTgt spid="121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1864"/>
                                        </p:tgtEl>
                                        <p:attrNameLst>
                                          <p:attrName>style.visibility</p:attrName>
                                        </p:attrNameLst>
                                      </p:cBhvr>
                                      <p:to>
                                        <p:strVal val="visible"/>
                                      </p:to>
                                    </p:set>
                                    <p:anim calcmode="lin" valueType="num">
                                      <p:cBhvr additive="base">
                                        <p:cTn id="16" dur="500" fill="hold"/>
                                        <p:tgtEl>
                                          <p:spTgt spid="121864"/>
                                        </p:tgtEl>
                                        <p:attrNameLst>
                                          <p:attrName>ppt_x</p:attrName>
                                        </p:attrNameLst>
                                      </p:cBhvr>
                                      <p:tavLst>
                                        <p:tav tm="0">
                                          <p:val>
                                            <p:strVal val="#ppt_x"/>
                                          </p:val>
                                        </p:tav>
                                        <p:tav tm="100000">
                                          <p:val>
                                            <p:strVal val="#ppt_x"/>
                                          </p:val>
                                        </p:tav>
                                      </p:tavLst>
                                    </p:anim>
                                    <p:anim calcmode="lin" valueType="num">
                                      <p:cBhvr additive="base">
                                        <p:cTn id="17" dur="500" fill="hold"/>
                                        <p:tgtEl>
                                          <p:spTgt spid="121864"/>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21865"/>
                                        </p:tgtEl>
                                        <p:attrNameLst>
                                          <p:attrName>style.visibility</p:attrName>
                                        </p:attrNameLst>
                                      </p:cBhvr>
                                      <p:to>
                                        <p:strVal val="visible"/>
                                      </p:to>
                                    </p:set>
                                    <p:anim calcmode="lin" valueType="num">
                                      <p:cBhvr additive="base">
                                        <p:cTn id="22" dur="500" fill="hold"/>
                                        <p:tgtEl>
                                          <p:spTgt spid="121865"/>
                                        </p:tgtEl>
                                        <p:attrNameLst>
                                          <p:attrName>ppt_x</p:attrName>
                                        </p:attrNameLst>
                                      </p:cBhvr>
                                      <p:tavLst>
                                        <p:tav tm="0">
                                          <p:val>
                                            <p:strVal val="1+#ppt_w/2"/>
                                          </p:val>
                                        </p:tav>
                                        <p:tav tm="100000">
                                          <p:val>
                                            <p:strVal val="#ppt_x"/>
                                          </p:val>
                                        </p:tav>
                                      </p:tavLst>
                                    </p:anim>
                                    <p:anim calcmode="lin" valueType="num">
                                      <p:cBhvr additive="base">
                                        <p:cTn id="23" dur="500" fill="hold"/>
                                        <p:tgtEl>
                                          <p:spTgt spid="121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utoUpdateAnimBg="0"/>
      <p:bldP spid="121864" grpId="0" animBg="1"/>
      <p:bldP spid="12186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85800" y="2286000"/>
            <a:ext cx="7772400" cy="1143000"/>
          </a:xfrm>
        </p:spPr>
        <p:txBody>
          <a:bodyPr/>
          <a:lstStyle/>
          <a:p>
            <a:r>
              <a:rPr lang="en-US" altLang="nl-NL" sz="6000" b="1">
                <a:solidFill>
                  <a:schemeClr val="accent1"/>
                </a:solidFill>
                <a:effectLst>
                  <a:outerShdw blurRad="38100" dist="38100" dir="2700000" algn="tl">
                    <a:srgbClr val="000000"/>
                  </a:outerShdw>
                </a:effectLst>
              </a:rPr>
              <a:t>Einde</a:t>
            </a:r>
            <a:endParaRPr lang="nl-NL" altLang="nl-NL" sz="6000" b="1">
              <a:solidFill>
                <a:schemeClr val="accent1"/>
              </a:solidFill>
              <a:effectLst>
                <a:outerShdw blurRad="38100" dist="38100" dir="2700000" algn="tl">
                  <a:srgbClr val="000000"/>
                </a:outerShdw>
              </a:effectLst>
            </a:endParaRPr>
          </a:p>
        </p:txBody>
      </p:sp>
      <p:sp>
        <p:nvSpPr>
          <p:cNvPr id="88069" name="Rectangle 5"/>
          <p:cNvSpPr>
            <a:spLocks noChangeArrowheads="1"/>
          </p:cNvSpPr>
          <p:nvPr/>
        </p:nvSpPr>
        <p:spPr bwMode="auto">
          <a:xfrm>
            <a:off x="0" y="647700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itchFamily="18" charset="0"/>
              </a:defRPr>
            </a:lvl1pPr>
            <a:lvl2pPr marL="990600" indent="-5334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752600" indent="-381000">
              <a:defRPr sz="2400">
                <a:solidFill>
                  <a:schemeClr val="tx1"/>
                </a:solidFill>
                <a:latin typeface="Times New Roman" pitchFamily="18" charset="0"/>
              </a:defRPr>
            </a:lvl4pPr>
            <a:lvl5pPr marL="2209800" indent="-381000">
              <a:defRPr sz="2400">
                <a:solidFill>
                  <a:schemeClr val="tx1"/>
                </a:solidFill>
                <a:latin typeface="Times New Roman" pitchFamily="18" charset="0"/>
              </a:defRPr>
            </a:lvl5pPr>
            <a:lvl6pPr marL="2667000" indent="-381000" fontAlgn="base">
              <a:spcBef>
                <a:spcPct val="0"/>
              </a:spcBef>
              <a:spcAft>
                <a:spcPct val="0"/>
              </a:spcAft>
              <a:defRPr sz="2400">
                <a:solidFill>
                  <a:schemeClr val="tx1"/>
                </a:solidFill>
                <a:latin typeface="Times New Roman" pitchFamily="18" charset="0"/>
              </a:defRPr>
            </a:lvl6pPr>
            <a:lvl7pPr marL="3124200" indent="-381000" fontAlgn="base">
              <a:spcBef>
                <a:spcPct val="0"/>
              </a:spcBef>
              <a:spcAft>
                <a:spcPct val="0"/>
              </a:spcAft>
              <a:defRPr sz="2400">
                <a:solidFill>
                  <a:schemeClr val="tx1"/>
                </a:solidFill>
                <a:latin typeface="Times New Roman" pitchFamily="18" charset="0"/>
              </a:defRPr>
            </a:lvl7pPr>
            <a:lvl8pPr marL="3581400" indent="-381000" fontAlgn="base">
              <a:spcBef>
                <a:spcPct val="0"/>
              </a:spcBef>
              <a:spcAft>
                <a:spcPct val="0"/>
              </a:spcAft>
              <a:defRPr sz="2400">
                <a:solidFill>
                  <a:schemeClr val="tx1"/>
                </a:solidFill>
                <a:latin typeface="Times New Roman" pitchFamily="18" charset="0"/>
              </a:defRPr>
            </a:lvl8pPr>
            <a:lvl9pPr marL="4038600" indent="-381000" fontAlgn="base">
              <a:spcBef>
                <a:spcPct val="0"/>
              </a:spcBef>
              <a:spcAft>
                <a:spcPct val="0"/>
              </a:spcAft>
              <a:defRPr sz="2400">
                <a:solidFill>
                  <a:schemeClr val="tx1"/>
                </a:solidFill>
                <a:latin typeface="Times New Roman" pitchFamily="18" charset="0"/>
              </a:defRPr>
            </a:lvl9pPr>
          </a:lstStyle>
          <a:p>
            <a:pPr algn="r" fontAlgn="base">
              <a:spcBef>
                <a:spcPct val="20000"/>
              </a:spcBef>
              <a:spcAft>
                <a:spcPct val="0"/>
              </a:spcAft>
            </a:pPr>
            <a:r>
              <a:rPr lang="en-US" altLang="nl-NL" sz="1600" b="1">
                <a:solidFill>
                  <a:srgbClr val="000000"/>
                </a:solidFill>
                <a:effectLst>
                  <a:outerShdw blurRad="38100" dist="38100" dir="2700000" algn="tl">
                    <a:srgbClr val="FFFFFF"/>
                  </a:outerShdw>
                </a:effectLst>
              </a:rPr>
              <a:t>© Het Vlietland College Leiden</a:t>
            </a:r>
            <a:endParaRPr lang="nl-NL" altLang="nl-NL" sz="1600" b="1">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2430596008"/>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0" fill="hold"/>
                                        <p:tgtEl>
                                          <p:spTgt spid="88066"/>
                                        </p:tgtEl>
                                        <p:attrNameLst>
                                          <p:attrName>ppt_w</p:attrName>
                                        </p:attrNameLst>
                                      </p:cBhvr>
                                      <p:tavLst>
                                        <p:tav tm="0" fmla="#ppt_w*sin(2.5*pi*$)">
                                          <p:val>
                                            <p:fltVal val="0"/>
                                          </p:val>
                                        </p:tav>
                                        <p:tav tm="100000">
                                          <p:val>
                                            <p:fltVal val="1"/>
                                          </p:val>
                                        </p:tav>
                                      </p:tavLst>
                                    </p:anim>
                                    <p:anim calcmode="lin" valueType="num">
                                      <p:cBhvr>
                                        <p:cTn id="8" dur="5000" fill="hold"/>
                                        <p:tgtEl>
                                          <p:spTgt spid="880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5830" name="Group 118"/>
          <p:cNvGraphicFramePr>
            <a:graphicFrameLocks noGrp="1"/>
          </p:cNvGraphicFramePr>
          <p:nvPr/>
        </p:nvGraphicFramePr>
        <p:xfrm>
          <a:off x="179388" y="1143000"/>
          <a:ext cx="8569325" cy="4575175"/>
        </p:xfrm>
        <a:graphic>
          <a:graphicData uri="http://schemas.openxmlformats.org/drawingml/2006/table">
            <a:tbl>
              <a:tblPr/>
              <a:tblGrid>
                <a:gridCol w="1223962"/>
                <a:gridCol w="1296988"/>
                <a:gridCol w="2232025"/>
                <a:gridCol w="1798637"/>
                <a:gridCol w="2017713"/>
              </a:tblGrid>
              <a:tr h="917575">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Kern-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straling</a:t>
                      </a:r>
                      <a:endParaRPr kumimoji="0" lang="nl-NL"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v 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 van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dracht</a:t>
                      </a:r>
                      <a:endParaRPr kumimoji="0" lang="nl-NL"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Ioniserende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werking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rPr>
                        <a:t>massa</a:t>
                      </a:r>
                      <a:endParaRPr kumimoji="0" lang="nl-NL" altLang="nl-NL" sz="2400" b="1" i="0" u="none" strike="noStrike" cap="none" normalizeH="0" baseline="0" smtClean="0">
                        <a:ln>
                          <a:noFill/>
                        </a:ln>
                        <a:solidFill>
                          <a:schemeClr val="accent2"/>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Symbol" pitchFamily="18" charset="2"/>
                        </a:rPr>
                        <a:t>a</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&lt;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Klein (</a:t>
                      </a: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5 cm in lucht)</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groot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Groot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(6,6.10</a:t>
                      </a:r>
                      <a:r>
                        <a:rPr kumimoji="0" lang="en-US" altLang="nl-NL" sz="2400" b="1" i="0" u="none" strike="noStrike" cap="none" normalizeH="0" baseline="30000" smtClean="0">
                          <a:ln>
                            <a:noFill/>
                          </a:ln>
                          <a:solidFill>
                            <a:schemeClr val="tx1"/>
                          </a:solidFill>
                          <a:effectLst>
                            <a:outerShdw blurRad="38100" dist="38100" dir="2700000" algn="tl">
                              <a:srgbClr val="FFFFFF"/>
                            </a:outerShdw>
                          </a:effectLst>
                          <a:latin typeface="Times New Roman" pitchFamily="18" charset="0"/>
                        </a:rPr>
                        <a:t>-27</a:t>
                      </a: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 kg)</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Symbol" pitchFamily="18" charset="2"/>
                        </a:rPr>
                        <a:t>b</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tot 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“gemiddeld”, afhankelijk van de snelheid</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klein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Kleiner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(9,1.10</a:t>
                      </a:r>
                      <a:r>
                        <a:rPr kumimoji="0" lang="en-US" altLang="nl-NL" sz="2400" b="1" i="0" u="none" strike="noStrike" cap="none" normalizeH="0" baseline="30000" smtClean="0">
                          <a:ln>
                            <a:noFill/>
                          </a:ln>
                          <a:solidFill>
                            <a:schemeClr val="tx1"/>
                          </a:solidFill>
                          <a:effectLst>
                            <a:outerShdw blurRad="38100" dist="38100" dir="2700000" algn="tl">
                              <a:srgbClr val="FFFFFF"/>
                            </a:outerShdw>
                          </a:effectLst>
                          <a:latin typeface="Times New Roman" pitchFamily="18" charset="0"/>
                        </a:rPr>
                        <a:t>-31</a:t>
                      </a: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 kg)</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Symbol" pitchFamily="18" charset="2"/>
                        </a:rPr>
                        <a:t>g</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groot, decimeters in beton’</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kleinst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Superklein (</a:t>
                      </a: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a:t>
                      </a:r>
                      <a:r>
                        <a:rPr kumimoji="0" lang="en-US"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nul?)</a:t>
                      </a:r>
                      <a:endParaRPr kumimoji="0" lang="nl-NL" altLang="nl-NL" sz="24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733" name="Rectangle 21"/>
          <p:cNvSpPr>
            <a:spLocks noGrp="1" noChangeArrowheads="1"/>
          </p:cNvSpPr>
          <p:nvPr>
            <p:ph type="ctrTitle"/>
          </p:nvPr>
        </p:nvSpPr>
        <p:spPr>
          <a:xfrm>
            <a:off x="914400" y="0"/>
            <a:ext cx="5638800" cy="838200"/>
          </a:xfrm>
        </p:spPr>
        <p:txBody>
          <a:bodyPr/>
          <a:lstStyle/>
          <a:p>
            <a:pPr algn="l"/>
            <a:r>
              <a:rPr lang="en-US" altLang="nl-NL" sz="3800" b="1">
                <a:solidFill>
                  <a:srgbClr val="FF3300"/>
                </a:solidFill>
                <a:effectLst>
                  <a:outerShdw blurRad="38100" dist="38100" dir="2700000" algn="tl">
                    <a:srgbClr val="000000"/>
                  </a:outerShdw>
                </a:effectLst>
              </a:rPr>
              <a:t>Doordringend vermogen.</a:t>
            </a:r>
            <a:endParaRPr lang="nl-NL" altLang="nl-NL" sz="38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3846541144"/>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733"/>
                                        </p:tgtEl>
                                        <p:attrNameLst>
                                          <p:attrName>style.visibility</p:attrName>
                                        </p:attrNameLst>
                                      </p:cBhvr>
                                      <p:to>
                                        <p:strVal val="visible"/>
                                      </p:to>
                                    </p:set>
                                    <p:animEffect transition="in" filter="wipe(left)">
                                      <p:cBhvr>
                                        <p:cTn id="7" dur="500"/>
                                        <p:tgtEl>
                                          <p:spTgt spid="115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5830"/>
                                        </p:tgtEl>
                                        <p:attrNameLst>
                                          <p:attrName>style.visibility</p:attrName>
                                        </p:attrNameLst>
                                      </p:cBhvr>
                                      <p:to>
                                        <p:strVal val="visible"/>
                                      </p:to>
                                    </p:set>
                                    <p:animEffect transition="in" filter="dissolve">
                                      <p:cBhvr>
                                        <p:cTn id="12" dur="500"/>
                                        <p:tgtEl>
                                          <p:spTgt spid="115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203" name="Rectangle 19"/>
          <p:cNvSpPr>
            <a:spLocks noChangeArrowheads="1"/>
          </p:cNvSpPr>
          <p:nvPr/>
        </p:nvSpPr>
        <p:spPr bwMode="auto">
          <a:xfrm>
            <a:off x="2124075" y="0"/>
            <a:ext cx="70199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FF3300"/>
                </a:solidFill>
                <a:effectLst>
                  <a:outerShdw blurRad="38100" dist="38100" dir="2700000" algn="tl">
                    <a:srgbClr val="000000"/>
                  </a:outerShdw>
                </a:effectLst>
              </a:rPr>
              <a:t>BINAS tabel 25 isotopen:</a:t>
            </a:r>
            <a:endParaRPr lang="nl-NL" altLang="nl-NL" sz="3200" b="1">
              <a:solidFill>
                <a:srgbClr val="FF3300"/>
              </a:solidFill>
              <a:effectLst>
                <a:outerShdw blurRad="38100" dist="38100" dir="2700000" algn="tl">
                  <a:srgbClr val="000000"/>
                </a:outerShdw>
              </a:effectLst>
            </a:endParaRPr>
          </a:p>
        </p:txBody>
      </p:sp>
      <p:sp>
        <p:nvSpPr>
          <p:cNvPr id="93204" name="Rectangle 20"/>
          <p:cNvSpPr>
            <a:spLocks noChangeArrowheads="1"/>
          </p:cNvSpPr>
          <p:nvPr/>
        </p:nvSpPr>
        <p:spPr bwMode="auto">
          <a:xfrm>
            <a:off x="0" y="696913"/>
            <a:ext cx="91440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3333CC"/>
                </a:solidFill>
                <a:effectLst>
                  <a:outerShdw blurRad="38100" dist="38100" dir="2700000" algn="tl">
                    <a:srgbClr val="000000"/>
                  </a:outerShdw>
                </a:effectLst>
              </a:rPr>
              <a:t>Chloor (Cl, atoomnummer 17) heeft 5 isotopen: Cl-34, Cl-35, Cl-36, Cl-37, Cl-38</a:t>
            </a:r>
            <a:endParaRPr lang="nl-NL" altLang="nl-NL" sz="3200" b="1">
              <a:solidFill>
                <a:srgbClr val="3333CC"/>
              </a:solidFill>
              <a:effectLst>
                <a:outerShdw blurRad="38100" dist="38100" dir="2700000" algn="tl">
                  <a:srgbClr val="000000"/>
                </a:outerShdw>
              </a:effectLst>
            </a:endParaRPr>
          </a:p>
        </p:txBody>
      </p:sp>
      <p:sp>
        <p:nvSpPr>
          <p:cNvPr id="93208" name="Rectangle 24"/>
          <p:cNvSpPr>
            <a:spLocks noChangeArrowheads="1"/>
          </p:cNvSpPr>
          <p:nvPr/>
        </p:nvSpPr>
        <p:spPr bwMode="auto">
          <a:xfrm>
            <a:off x="3898900" y="6149975"/>
            <a:ext cx="669925"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3333CC"/>
                </a:solidFill>
                <a:effectLst>
                  <a:outerShdw blurRad="38100" dist="38100" dir="2700000" algn="tl">
                    <a:srgbClr val="000000"/>
                  </a:outerShdw>
                </a:effectLst>
              </a:rPr>
              <a:t>17</a:t>
            </a:r>
            <a:endParaRPr lang="nl-NL" altLang="nl-NL" sz="3200" b="1">
              <a:solidFill>
                <a:srgbClr val="3333CC"/>
              </a:solidFill>
              <a:effectLst>
                <a:outerShdw blurRad="38100" dist="38100" dir="2700000" algn="tl">
                  <a:srgbClr val="000000"/>
                </a:outerShdw>
              </a:effectLst>
            </a:endParaRPr>
          </a:p>
        </p:txBody>
      </p:sp>
      <p:sp>
        <p:nvSpPr>
          <p:cNvPr id="93209" name="Rectangle 25"/>
          <p:cNvSpPr>
            <a:spLocks noChangeArrowheads="1"/>
          </p:cNvSpPr>
          <p:nvPr/>
        </p:nvSpPr>
        <p:spPr bwMode="auto">
          <a:xfrm>
            <a:off x="3843338" y="5718175"/>
            <a:ext cx="8350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3333CC"/>
                </a:solidFill>
                <a:effectLst>
                  <a:outerShdw blurRad="38100" dist="38100" dir="2700000" algn="tl">
                    <a:srgbClr val="000000"/>
                  </a:outerShdw>
                </a:effectLst>
              </a:rPr>
              <a:t>34</a:t>
            </a:r>
            <a:endParaRPr lang="nl-NL" altLang="nl-NL" sz="3200" b="1">
              <a:solidFill>
                <a:srgbClr val="3333CC"/>
              </a:solidFill>
              <a:effectLst>
                <a:outerShdw blurRad="38100" dist="38100" dir="2700000" algn="tl">
                  <a:srgbClr val="000000"/>
                </a:outerShdw>
              </a:effectLst>
            </a:endParaRPr>
          </a:p>
        </p:txBody>
      </p:sp>
      <p:sp>
        <p:nvSpPr>
          <p:cNvPr id="93210" name="Rectangle 26"/>
          <p:cNvSpPr>
            <a:spLocks noChangeArrowheads="1"/>
          </p:cNvSpPr>
          <p:nvPr/>
        </p:nvSpPr>
        <p:spPr bwMode="auto">
          <a:xfrm>
            <a:off x="4359275" y="5759450"/>
            <a:ext cx="78105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000000"/>
                </a:solidFill>
                <a:effectLst>
                  <a:outerShdw blurRad="38100" dist="38100" dir="2700000" algn="tl">
                    <a:srgbClr val="FFFFFF"/>
                  </a:outerShdw>
                </a:effectLst>
              </a:rPr>
              <a:t>Cl</a:t>
            </a:r>
            <a:endParaRPr lang="nl-NL" altLang="nl-NL" sz="4000" b="1">
              <a:solidFill>
                <a:srgbClr val="000000"/>
              </a:solidFill>
              <a:effectLst>
                <a:outerShdw blurRad="38100" dist="38100" dir="2700000" algn="tl">
                  <a:srgbClr val="FFFFFF"/>
                </a:outerShdw>
              </a:effectLst>
            </a:endParaRPr>
          </a:p>
        </p:txBody>
      </p:sp>
      <p:sp>
        <p:nvSpPr>
          <p:cNvPr id="93212" name="Rectangle 28"/>
          <p:cNvSpPr>
            <a:spLocks noChangeArrowheads="1"/>
          </p:cNvSpPr>
          <p:nvPr/>
        </p:nvSpPr>
        <p:spPr bwMode="auto">
          <a:xfrm>
            <a:off x="0" y="5888038"/>
            <a:ext cx="406717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pPr>
            <a:r>
              <a:rPr lang="nl-NL" altLang="nl-NL" sz="3200" b="1">
                <a:solidFill>
                  <a:srgbClr val="3333CC"/>
                </a:solidFill>
                <a:effectLst>
                  <a:outerShdw blurRad="38100" dist="38100" dir="2700000" algn="tl">
                    <a:srgbClr val="000000"/>
                  </a:outerShdw>
                </a:effectLst>
              </a:rPr>
              <a:t>Kern-notatie Cl-34 =</a:t>
            </a:r>
          </a:p>
        </p:txBody>
      </p:sp>
      <p:sp>
        <p:nvSpPr>
          <p:cNvPr id="93220" name="Rectangle 36"/>
          <p:cNvSpPr>
            <a:spLocks noGrp="1" noChangeArrowheads="1"/>
          </p:cNvSpPr>
          <p:nvPr>
            <p:ph type="ctrTitle"/>
          </p:nvPr>
        </p:nvSpPr>
        <p:spPr>
          <a:xfrm>
            <a:off x="0" y="0"/>
            <a:ext cx="9144000" cy="549275"/>
          </a:xfrm>
        </p:spPr>
        <p:txBody>
          <a:bodyPr/>
          <a:lstStyle/>
          <a:p>
            <a:pPr algn="l"/>
            <a:r>
              <a:rPr lang="nl-NL" altLang="nl-NL" sz="3200" b="1">
                <a:effectLst>
                  <a:outerShdw blurRad="38100" dist="38100" dir="2700000" algn="tl">
                    <a:srgbClr val="FFFFFF"/>
                  </a:outerShdw>
                </a:effectLst>
              </a:rPr>
              <a:t>4. Isotopen</a:t>
            </a:r>
          </a:p>
        </p:txBody>
      </p:sp>
      <p:sp>
        <p:nvSpPr>
          <p:cNvPr id="93221" name="Rectangle 37"/>
          <p:cNvSpPr>
            <a:spLocks noChangeArrowheads="1"/>
          </p:cNvSpPr>
          <p:nvPr/>
        </p:nvSpPr>
        <p:spPr bwMode="auto">
          <a:xfrm>
            <a:off x="0" y="1870075"/>
            <a:ext cx="9144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3333CC"/>
                </a:solidFill>
                <a:effectLst>
                  <a:outerShdw blurRad="38100" dist="38100" dir="2700000" algn="tl">
                    <a:srgbClr val="000000"/>
                  </a:outerShdw>
                </a:effectLst>
              </a:rPr>
              <a:t>Cl-34 heeft          p dus                          n</a:t>
            </a:r>
            <a:endParaRPr lang="nl-NL" altLang="nl-NL" sz="3200" b="1">
              <a:solidFill>
                <a:srgbClr val="3333CC"/>
              </a:solidFill>
              <a:effectLst>
                <a:outerShdw blurRad="38100" dist="38100" dir="2700000" algn="tl">
                  <a:srgbClr val="000000"/>
                </a:outerShdw>
              </a:effectLst>
            </a:endParaRPr>
          </a:p>
        </p:txBody>
      </p:sp>
      <p:sp>
        <p:nvSpPr>
          <p:cNvPr id="93222" name="Rectangle 38"/>
          <p:cNvSpPr>
            <a:spLocks noChangeArrowheads="1"/>
          </p:cNvSpPr>
          <p:nvPr/>
        </p:nvSpPr>
        <p:spPr bwMode="auto">
          <a:xfrm>
            <a:off x="0" y="2527300"/>
            <a:ext cx="9144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3333CC"/>
                </a:solidFill>
                <a:effectLst>
                  <a:outerShdw blurRad="38100" dist="38100" dir="2700000" algn="tl">
                    <a:srgbClr val="000000"/>
                  </a:outerShdw>
                </a:effectLst>
              </a:rPr>
              <a:t>Cl-35 heeft          p dus                          n</a:t>
            </a:r>
            <a:endParaRPr lang="nl-NL" altLang="nl-NL" sz="3200" b="1">
              <a:solidFill>
                <a:srgbClr val="3333CC"/>
              </a:solidFill>
              <a:effectLst>
                <a:outerShdw blurRad="38100" dist="38100" dir="2700000" algn="tl">
                  <a:srgbClr val="000000"/>
                </a:outerShdw>
              </a:effectLst>
            </a:endParaRPr>
          </a:p>
        </p:txBody>
      </p:sp>
      <p:sp>
        <p:nvSpPr>
          <p:cNvPr id="93223" name="Rectangle 39"/>
          <p:cNvSpPr>
            <a:spLocks noChangeArrowheads="1"/>
          </p:cNvSpPr>
          <p:nvPr/>
        </p:nvSpPr>
        <p:spPr bwMode="auto">
          <a:xfrm>
            <a:off x="0" y="3175000"/>
            <a:ext cx="22685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3333CC"/>
                </a:solidFill>
                <a:effectLst>
                  <a:outerShdw blurRad="38100" dist="38100" dir="2700000" algn="tl">
                    <a:srgbClr val="000000"/>
                  </a:outerShdw>
                </a:effectLst>
              </a:rPr>
              <a:t>Conclusie:</a:t>
            </a:r>
            <a:endParaRPr lang="nl-NL" altLang="nl-NL" sz="3200" b="1">
              <a:solidFill>
                <a:srgbClr val="3333CC"/>
              </a:solidFill>
              <a:effectLst>
                <a:outerShdw blurRad="38100" dist="38100" dir="2700000" algn="tl">
                  <a:srgbClr val="000000"/>
                </a:outerShdw>
              </a:effectLst>
            </a:endParaRPr>
          </a:p>
        </p:txBody>
      </p:sp>
      <p:sp>
        <p:nvSpPr>
          <p:cNvPr id="93224" name="Rectangle 40"/>
          <p:cNvSpPr>
            <a:spLocks noChangeArrowheads="1"/>
          </p:cNvSpPr>
          <p:nvPr/>
        </p:nvSpPr>
        <p:spPr bwMode="auto">
          <a:xfrm>
            <a:off x="0" y="3784600"/>
            <a:ext cx="9144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u="sng">
                <a:solidFill>
                  <a:srgbClr val="3333CC"/>
                </a:solidFill>
                <a:effectLst>
                  <a:outerShdw blurRad="38100" dist="38100" dir="2700000" algn="tl">
                    <a:srgbClr val="000000"/>
                  </a:outerShdw>
                </a:effectLst>
              </a:rPr>
              <a:t>Isotopen van een element</a:t>
            </a:r>
            <a:r>
              <a:rPr lang="en-US" altLang="nl-NL" sz="3200" b="1">
                <a:solidFill>
                  <a:srgbClr val="3333CC"/>
                </a:solidFill>
                <a:effectLst>
                  <a:outerShdw blurRad="38100" dist="38100" dir="2700000" algn="tl">
                    <a:srgbClr val="000000"/>
                  </a:outerShdw>
                </a:effectLst>
              </a:rPr>
              <a:t> hebben hetzelfde</a:t>
            </a:r>
            <a:endParaRPr lang="nl-NL" altLang="nl-NL" sz="3200" b="1">
              <a:solidFill>
                <a:srgbClr val="3333CC"/>
              </a:solidFill>
              <a:effectLst>
                <a:outerShdw blurRad="38100" dist="38100" dir="2700000" algn="tl">
                  <a:srgbClr val="000000"/>
                </a:outerShdw>
              </a:effectLst>
            </a:endParaRPr>
          </a:p>
        </p:txBody>
      </p:sp>
      <p:sp>
        <p:nvSpPr>
          <p:cNvPr id="93225" name="Rectangle 41"/>
          <p:cNvSpPr>
            <a:spLocks noChangeArrowheads="1"/>
          </p:cNvSpPr>
          <p:nvPr/>
        </p:nvSpPr>
        <p:spPr bwMode="auto">
          <a:xfrm>
            <a:off x="0" y="4445000"/>
            <a:ext cx="70199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3333CC"/>
                </a:solidFill>
                <a:effectLst>
                  <a:outerShdw blurRad="38100" dist="38100" dir="2700000" algn="tl">
                    <a:srgbClr val="000000"/>
                  </a:outerShdw>
                </a:effectLst>
              </a:rPr>
              <a:t>hetzelfde aantal       en hetzelfde aantal     </a:t>
            </a:r>
            <a:endParaRPr lang="nl-NL" altLang="nl-NL" sz="3200" b="1">
              <a:solidFill>
                <a:srgbClr val="3333CC"/>
              </a:solidFill>
              <a:effectLst>
                <a:outerShdw blurRad="38100" dist="38100" dir="2700000" algn="tl">
                  <a:srgbClr val="000000"/>
                </a:outerShdw>
              </a:effectLst>
            </a:endParaRPr>
          </a:p>
        </p:txBody>
      </p:sp>
      <p:sp>
        <p:nvSpPr>
          <p:cNvPr id="93226" name="Rectangle 42"/>
          <p:cNvSpPr>
            <a:spLocks noChangeArrowheads="1"/>
          </p:cNvSpPr>
          <p:nvPr/>
        </p:nvSpPr>
        <p:spPr bwMode="auto">
          <a:xfrm>
            <a:off x="0" y="5087938"/>
            <a:ext cx="9144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200" b="1">
                <a:solidFill>
                  <a:srgbClr val="3333CC"/>
                </a:solidFill>
                <a:effectLst>
                  <a:outerShdw blurRad="38100" dist="38100" dir="2700000" algn="tl">
                    <a:srgbClr val="000000"/>
                  </a:outerShdw>
                </a:effectLst>
              </a:rPr>
              <a:t>Isotopen van een element verschillen in </a:t>
            </a:r>
            <a:endParaRPr lang="nl-NL" altLang="nl-NL" sz="3200" b="1">
              <a:solidFill>
                <a:srgbClr val="3333CC"/>
              </a:solidFill>
              <a:effectLst>
                <a:outerShdw blurRad="38100" dist="38100" dir="2700000" algn="tl">
                  <a:srgbClr val="000000"/>
                </a:outerShdw>
              </a:effectLst>
            </a:endParaRPr>
          </a:p>
        </p:txBody>
      </p:sp>
      <p:sp>
        <p:nvSpPr>
          <p:cNvPr id="93227" name="Rectangle 43"/>
          <p:cNvSpPr>
            <a:spLocks noChangeArrowheads="1"/>
          </p:cNvSpPr>
          <p:nvPr/>
        </p:nvSpPr>
        <p:spPr bwMode="auto">
          <a:xfrm>
            <a:off x="7362825" y="6221413"/>
            <a:ext cx="6699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3333CC"/>
                </a:solidFill>
                <a:effectLst>
                  <a:outerShdw blurRad="38100" dist="38100" dir="2700000" algn="tl">
                    <a:srgbClr val="000000"/>
                  </a:outerShdw>
                </a:effectLst>
              </a:rPr>
              <a:t>17</a:t>
            </a:r>
            <a:endParaRPr lang="nl-NL" altLang="nl-NL" sz="3200" b="1">
              <a:solidFill>
                <a:srgbClr val="3333CC"/>
              </a:solidFill>
              <a:effectLst>
                <a:outerShdw blurRad="38100" dist="38100" dir="2700000" algn="tl">
                  <a:srgbClr val="000000"/>
                </a:outerShdw>
              </a:effectLst>
            </a:endParaRPr>
          </a:p>
        </p:txBody>
      </p:sp>
      <p:sp>
        <p:nvSpPr>
          <p:cNvPr id="93228" name="Rectangle 44"/>
          <p:cNvSpPr>
            <a:spLocks noChangeArrowheads="1"/>
          </p:cNvSpPr>
          <p:nvPr/>
        </p:nvSpPr>
        <p:spPr bwMode="auto">
          <a:xfrm>
            <a:off x="7307263" y="5789613"/>
            <a:ext cx="8350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3333CC"/>
                </a:solidFill>
                <a:effectLst>
                  <a:outerShdw blurRad="38100" dist="38100" dir="2700000" algn="tl">
                    <a:srgbClr val="000000"/>
                  </a:outerShdw>
                </a:effectLst>
              </a:rPr>
              <a:t>35</a:t>
            </a:r>
            <a:endParaRPr lang="nl-NL" altLang="nl-NL" sz="3200" b="1">
              <a:solidFill>
                <a:srgbClr val="3333CC"/>
              </a:solidFill>
              <a:effectLst>
                <a:outerShdw blurRad="38100" dist="38100" dir="2700000" algn="tl">
                  <a:srgbClr val="000000"/>
                </a:outerShdw>
              </a:effectLst>
            </a:endParaRPr>
          </a:p>
        </p:txBody>
      </p:sp>
      <p:sp>
        <p:nvSpPr>
          <p:cNvPr id="93229" name="Rectangle 45"/>
          <p:cNvSpPr>
            <a:spLocks noChangeArrowheads="1"/>
          </p:cNvSpPr>
          <p:nvPr/>
        </p:nvSpPr>
        <p:spPr bwMode="auto">
          <a:xfrm>
            <a:off x="7823200" y="5830888"/>
            <a:ext cx="781050"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000000"/>
                </a:solidFill>
                <a:effectLst>
                  <a:outerShdw blurRad="38100" dist="38100" dir="2700000" algn="tl">
                    <a:srgbClr val="FFFFFF"/>
                  </a:outerShdw>
                </a:effectLst>
              </a:rPr>
              <a:t>Cl</a:t>
            </a:r>
            <a:endParaRPr lang="nl-NL" altLang="nl-NL" sz="4000" b="1">
              <a:solidFill>
                <a:srgbClr val="000000"/>
              </a:solidFill>
              <a:effectLst>
                <a:outerShdw blurRad="38100" dist="38100" dir="2700000" algn="tl">
                  <a:srgbClr val="FFFFFF"/>
                </a:outerShdw>
              </a:effectLst>
            </a:endParaRPr>
          </a:p>
        </p:txBody>
      </p:sp>
      <p:sp>
        <p:nvSpPr>
          <p:cNvPr id="93233" name="Rectangle 49"/>
          <p:cNvSpPr>
            <a:spLocks noChangeArrowheads="1"/>
          </p:cNvSpPr>
          <p:nvPr/>
        </p:nvSpPr>
        <p:spPr bwMode="auto">
          <a:xfrm>
            <a:off x="5580063" y="5894388"/>
            <a:ext cx="158432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pPr>
            <a:r>
              <a:rPr lang="nl-NL" altLang="nl-NL" sz="3200" b="1">
                <a:solidFill>
                  <a:srgbClr val="3333CC"/>
                </a:solidFill>
                <a:effectLst>
                  <a:outerShdw blurRad="38100" dist="38100" dir="2700000" algn="tl">
                    <a:srgbClr val="000000"/>
                  </a:outerShdw>
                </a:effectLst>
              </a:rPr>
              <a:t>Cl-35 =</a:t>
            </a:r>
          </a:p>
        </p:txBody>
      </p:sp>
      <p:sp>
        <p:nvSpPr>
          <p:cNvPr id="93234" name="Rectangle 50"/>
          <p:cNvSpPr>
            <a:spLocks noChangeArrowheads="1"/>
          </p:cNvSpPr>
          <p:nvPr/>
        </p:nvSpPr>
        <p:spPr bwMode="auto">
          <a:xfrm>
            <a:off x="2195513" y="1839913"/>
            <a:ext cx="792162"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FF3300"/>
                </a:solidFill>
                <a:effectLst>
                  <a:outerShdw blurRad="38100" dist="38100" dir="2700000" algn="tl">
                    <a:srgbClr val="000000"/>
                  </a:outerShdw>
                </a:effectLst>
              </a:rPr>
              <a:t>17</a:t>
            </a:r>
            <a:endParaRPr lang="nl-NL" altLang="nl-NL" sz="3200" b="1">
              <a:solidFill>
                <a:srgbClr val="FF3300"/>
              </a:solidFill>
              <a:effectLst>
                <a:outerShdw blurRad="38100" dist="38100" dir="2700000" algn="tl">
                  <a:srgbClr val="000000"/>
                </a:outerShdw>
              </a:effectLst>
            </a:endParaRPr>
          </a:p>
        </p:txBody>
      </p:sp>
      <p:sp>
        <p:nvSpPr>
          <p:cNvPr id="93235" name="Rectangle 51"/>
          <p:cNvSpPr>
            <a:spLocks noChangeArrowheads="1"/>
          </p:cNvSpPr>
          <p:nvPr/>
        </p:nvSpPr>
        <p:spPr bwMode="auto">
          <a:xfrm>
            <a:off x="4140200" y="1870075"/>
            <a:ext cx="2592388"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FF3300"/>
                </a:solidFill>
                <a:effectLst>
                  <a:outerShdw blurRad="38100" dist="38100" dir="2700000" algn="tl">
                    <a:srgbClr val="000000"/>
                  </a:outerShdw>
                </a:effectLst>
              </a:rPr>
              <a:t>34 – 17 = 17</a:t>
            </a:r>
            <a:endParaRPr lang="nl-NL" altLang="nl-NL" sz="3200" b="1">
              <a:solidFill>
                <a:srgbClr val="FF3300"/>
              </a:solidFill>
              <a:effectLst>
                <a:outerShdw blurRad="38100" dist="38100" dir="2700000" algn="tl">
                  <a:srgbClr val="000000"/>
                </a:outerShdw>
              </a:effectLst>
            </a:endParaRPr>
          </a:p>
        </p:txBody>
      </p:sp>
      <p:sp>
        <p:nvSpPr>
          <p:cNvPr id="93236" name="Rectangle 52"/>
          <p:cNvSpPr>
            <a:spLocks noChangeArrowheads="1"/>
          </p:cNvSpPr>
          <p:nvPr/>
        </p:nvSpPr>
        <p:spPr bwMode="auto">
          <a:xfrm>
            <a:off x="2174875" y="2525713"/>
            <a:ext cx="7921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FF3300"/>
                </a:solidFill>
                <a:effectLst>
                  <a:outerShdw blurRad="38100" dist="38100" dir="2700000" algn="tl">
                    <a:srgbClr val="000000"/>
                  </a:outerShdw>
                </a:effectLst>
              </a:rPr>
              <a:t>17</a:t>
            </a:r>
            <a:endParaRPr lang="nl-NL" altLang="nl-NL" sz="3200" b="1">
              <a:solidFill>
                <a:srgbClr val="FF3300"/>
              </a:solidFill>
              <a:effectLst>
                <a:outerShdw blurRad="38100" dist="38100" dir="2700000" algn="tl">
                  <a:srgbClr val="000000"/>
                </a:outerShdw>
              </a:effectLst>
            </a:endParaRPr>
          </a:p>
        </p:txBody>
      </p:sp>
      <p:sp>
        <p:nvSpPr>
          <p:cNvPr id="93237" name="Rectangle 53"/>
          <p:cNvSpPr>
            <a:spLocks noChangeArrowheads="1"/>
          </p:cNvSpPr>
          <p:nvPr/>
        </p:nvSpPr>
        <p:spPr bwMode="auto">
          <a:xfrm>
            <a:off x="4119563" y="2543175"/>
            <a:ext cx="259238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FF3300"/>
                </a:solidFill>
                <a:effectLst>
                  <a:outerShdw blurRad="38100" dist="38100" dir="2700000" algn="tl">
                    <a:srgbClr val="000000"/>
                  </a:outerShdw>
                </a:effectLst>
              </a:rPr>
              <a:t>35 – 17 = 18</a:t>
            </a:r>
            <a:endParaRPr lang="nl-NL" altLang="nl-NL" sz="3200" b="1">
              <a:solidFill>
                <a:srgbClr val="FF3300"/>
              </a:solidFill>
              <a:effectLst>
                <a:outerShdw blurRad="38100" dist="38100" dir="2700000" algn="tl">
                  <a:srgbClr val="000000"/>
                </a:outerShdw>
              </a:effectLst>
            </a:endParaRPr>
          </a:p>
        </p:txBody>
      </p:sp>
      <p:sp>
        <p:nvSpPr>
          <p:cNvPr id="93238" name="Rectangle 54"/>
          <p:cNvSpPr>
            <a:spLocks noChangeArrowheads="1"/>
          </p:cNvSpPr>
          <p:nvPr/>
        </p:nvSpPr>
        <p:spPr bwMode="auto">
          <a:xfrm>
            <a:off x="7616825" y="3759200"/>
            <a:ext cx="147637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FF3300"/>
                </a:solidFill>
                <a:effectLst>
                  <a:outerShdw blurRad="38100" dist="38100" dir="2700000" algn="tl">
                    <a:srgbClr val="000000"/>
                  </a:outerShdw>
                </a:effectLst>
              </a:rPr>
              <a:t>at. nr</a:t>
            </a:r>
            <a:endParaRPr lang="nl-NL" altLang="nl-NL" sz="3200" b="1">
              <a:solidFill>
                <a:srgbClr val="FF3300"/>
              </a:solidFill>
              <a:effectLst>
                <a:outerShdw blurRad="38100" dist="38100" dir="2700000" algn="tl">
                  <a:srgbClr val="000000"/>
                </a:outerShdw>
              </a:effectLst>
            </a:endParaRPr>
          </a:p>
        </p:txBody>
      </p:sp>
      <p:sp>
        <p:nvSpPr>
          <p:cNvPr id="93240" name="Rectangle 56"/>
          <p:cNvSpPr>
            <a:spLocks noChangeArrowheads="1"/>
          </p:cNvSpPr>
          <p:nvPr/>
        </p:nvSpPr>
        <p:spPr bwMode="auto">
          <a:xfrm>
            <a:off x="2987675" y="4378325"/>
            <a:ext cx="503238"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FF3300"/>
                </a:solidFill>
                <a:effectLst>
                  <a:outerShdw blurRad="38100" dist="38100" dir="2700000" algn="tl">
                    <a:srgbClr val="000000"/>
                  </a:outerShdw>
                </a:effectLst>
              </a:rPr>
              <a:t>p</a:t>
            </a:r>
            <a:endParaRPr lang="nl-NL" altLang="nl-NL" sz="3200" b="1">
              <a:solidFill>
                <a:srgbClr val="FF3300"/>
              </a:solidFill>
              <a:effectLst>
                <a:outerShdw blurRad="38100" dist="38100" dir="2700000" algn="tl">
                  <a:srgbClr val="000000"/>
                </a:outerShdw>
              </a:effectLst>
            </a:endParaRPr>
          </a:p>
        </p:txBody>
      </p:sp>
      <p:sp>
        <p:nvSpPr>
          <p:cNvPr id="93241" name="Rectangle 57"/>
          <p:cNvSpPr>
            <a:spLocks noChangeArrowheads="1"/>
          </p:cNvSpPr>
          <p:nvPr/>
        </p:nvSpPr>
        <p:spPr bwMode="auto">
          <a:xfrm>
            <a:off x="6902450" y="4424363"/>
            <a:ext cx="719138"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FF3300"/>
                </a:solidFill>
                <a:effectLst>
                  <a:outerShdw blurRad="38100" dist="38100" dir="2700000" algn="tl">
                    <a:srgbClr val="000000"/>
                  </a:outerShdw>
                </a:effectLst>
              </a:rPr>
              <a:t>e</a:t>
            </a:r>
            <a:endParaRPr lang="nl-NL" altLang="nl-NL" sz="3200" b="1">
              <a:solidFill>
                <a:srgbClr val="FF3300"/>
              </a:solidFill>
              <a:effectLst>
                <a:outerShdw blurRad="38100" dist="38100" dir="2700000" algn="tl">
                  <a:srgbClr val="000000"/>
                </a:outerShdw>
              </a:effectLst>
            </a:endParaRPr>
          </a:p>
        </p:txBody>
      </p:sp>
      <p:sp>
        <p:nvSpPr>
          <p:cNvPr id="93242" name="Rectangle 58"/>
          <p:cNvSpPr>
            <a:spLocks noChangeArrowheads="1"/>
          </p:cNvSpPr>
          <p:nvPr/>
        </p:nvSpPr>
        <p:spPr bwMode="auto">
          <a:xfrm>
            <a:off x="6910388" y="5059363"/>
            <a:ext cx="2233612"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200" b="1">
                <a:solidFill>
                  <a:srgbClr val="FF3300"/>
                </a:solidFill>
                <a:effectLst>
                  <a:outerShdw blurRad="38100" dist="38100" dir="2700000" algn="tl">
                    <a:srgbClr val="000000"/>
                  </a:outerShdw>
                </a:effectLst>
              </a:rPr>
              <a:t>aantal n.</a:t>
            </a:r>
            <a:endParaRPr lang="nl-NL" altLang="nl-NL" sz="32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336607732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220"/>
                                        </p:tgtEl>
                                        <p:attrNameLst>
                                          <p:attrName>style.visibility</p:attrName>
                                        </p:attrNameLst>
                                      </p:cBhvr>
                                      <p:to>
                                        <p:strVal val="visible"/>
                                      </p:to>
                                    </p:set>
                                    <p:animEffect transition="in" filter="wipe(left)">
                                      <p:cBhvr>
                                        <p:cTn id="7" dur="1000"/>
                                        <p:tgtEl>
                                          <p:spTgt spid="93220"/>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3203"/>
                                        </p:tgtEl>
                                        <p:attrNameLst>
                                          <p:attrName>style.visibility</p:attrName>
                                        </p:attrNameLst>
                                      </p:cBhvr>
                                      <p:to>
                                        <p:strVal val="visible"/>
                                      </p:to>
                                    </p:set>
                                    <p:animEffect transition="in" filter="wipe(left)">
                                      <p:cBhvr>
                                        <p:cTn id="11" dur="500"/>
                                        <p:tgtEl>
                                          <p:spTgt spid="932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3204"/>
                                        </p:tgtEl>
                                        <p:attrNameLst>
                                          <p:attrName>style.visibility</p:attrName>
                                        </p:attrNameLst>
                                      </p:cBhvr>
                                      <p:to>
                                        <p:strVal val="visible"/>
                                      </p:to>
                                    </p:set>
                                    <p:animEffect transition="in" filter="wipe(left)">
                                      <p:cBhvr>
                                        <p:cTn id="16" dur="500"/>
                                        <p:tgtEl>
                                          <p:spTgt spid="932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3221"/>
                                        </p:tgtEl>
                                        <p:attrNameLst>
                                          <p:attrName>style.visibility</p:attrName>
                                        </p:attrNameLst>
                                      </p:cBhvr>
                                      <p:to>
                                        <p:strVal val="visible"/>
                                      </p:to>
                                    </p:set>
                                    <p:animEffect transition="in" filter="wipe(left)">
                                      <p:cBhvr>
                                        <p:cTn id="21" dur="500"/>
                                        <p:tgtEl>
                                          <p:spTgt spid="932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3234"/>
                                        </p:tgtEl>
                                        <p:attrNameLst>
                                          <p:attrName>style.visibility</p:attrName>
                                        </p:attrNameLst>
                                      </p:cBhvr>
                                      <p:to>
                                        <p:strVal val="visible"/>
                                      </p:to>
                                    </p:set>
                                    <p:animEffect transition="in" filter="dissolve">
                                      <p:cBhvr>
                                        <p:cTn id="26" dur="500"/>
                                        <p:tgtEl>
                                          <p:spTgt spid="932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3235"/>
                                        </p:tgtEl>
                                        <p:attrNameLst>
                                          <p:attrName>style.visibility</p:attrName>
                                        </p:attrNameLst>
                                      </p:cBhvr>
                                      <p:to>
                                        <p:strVal val="visible"/>
                                      </p:to>
                                    </p:set>
                                    <p:animEffect transition="in" filter="dissolve">
                                      <p:cBhvr>
                                        <p:cTn id="31" dur="500"/>
                                        <p:tgtEl>
                                          <p:spTgt spid="932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3222"/>
                                        </p:tgtEl>
                                        <p:attrNameLst>
                                          <p:attrName>style.visibility</p:attrName>
                                        </p:attrNameLst>
                                      </p:cBhvr>
                                      <p:to>
                                        <p:strVal val="visible"/>
                                      </p:to>
                                    </p:set>
                                    <p:animEffect transition="in" filter="wipe(left)">
                                      <p:cBhvr>
                                        <p:cTn id="36" dur="500"/>
                                        <p:tgtEl>
                                          <p:spTgt spid="932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3236"/>
                                        </p:tgtEl>
                                        <p:attrNameLst>
                                          <p:attrName>style.visibility</p:attrName>
                                        </p:attrNameLst>
                                      </p:cBhvr>
                                      <p:to>
                                        <p:strVal val="visible"/>
                                      </p:to>
                                    </p:set>
                                    <p:animEffect transition="in" filter="dissolve">
                                      <p:cBhvr>
                                        <p:cTn id="41" dur="500"/>
                                        <p:tgtEl>
                                          <p:spTgt spid="9323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3237"/>
                                        </p:tgtEl>
                                        <p:attrNameLst>
                                          <p:attrName>style.visibility</p:attrName>
                                        </p:attrNameLst>
                                      </p:cBhvr>
                                      <p:to>
                                        <p:strVal val="visible"/>
                                      </p:to>
                                    </p:set>
                                    <p:animEffect transition="in" filter="dissolve">
                                      <p:cBhvr>
                                        <p:cTn id="46" dur="500"/>
                                        <p:tgtEl>
                                          <p:spTgt spid="932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3223"/>
                                        </p:tgtEl>
                                        <p:attrNameLst>
                                          <p:attrName>style.visibility</p:attrName>
                                        </p:attrNameLst>
                                      </p:cBhvr>
                                      <p:to>
                                        <p:strVal val="visible"/>
                                      </p:to>
                                    </p:set>
                                    <p:animEffect transition="in" filter="wipe(left)">
                                      <p:cBhvr>
                                        <p:cTn id="51" dur="500"/>
                                        <p:tgtEl>
                                          <p:spTgt spid="9322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3224"/>
                                        </p:tgtEl>
                                        <p:attrNameLst>
                                          <p:attrName>style.visibility</p:attrName>
                                        </p:attrNameLst>
                                      </p:cBhvr>
                                      <p:to>
                                        <p:strVal val="visible"/>
                                      </p:to>
                                    </p:set>
                                    <p:animEffect transition="in" filter="wipe(left)">
                                      <p:cBhvr>
                                        <p:cTn id="56" dur="500"/>
                                        <p:tgtEl>
                                          <p:spTgt spid="932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93238"/>
                                        </p:tgtEl>
                                        <p:attrNameLst>
                                          <p:attrName>style.visibility</p:attrName>
                                        </p:attrNameLst>
                                      </p:cBhvr>
                                      <p:to>
                                        <p:strVal val="visible"/>
                                      </p:to>
                                    </p:set>
                                    <p:animEffect transition="in" filter="dissolve">
                                      <p:cBhvr>
                                        <p:cTn id="61" dur="500"/>
                                        <p:tgtEl>
                                          <p:spTgt spid="9323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3225"/>
                                        </p:tgtEl>
                                        <p:attrNameLst>
                                          <p:attrName>style.visibility</p:attrName>
                                        </p:attrNameLst>
                                      </p:cBhvr>
                                      <p:to>
                                        <p:strVal val="visible"/>
                                      </p:to>
                                    </p:set>
                                    <p:animEffect transition="in" filter="wipe(left)">
                                      <p:cBhvr>
                                        <p:cTn id="66" dur="500"/>
                                        <p:tgtEl>
                                          <p:spTgt spid="9322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93240"/>
                                        </p:tgtEl>
                                        <p:attrNameLst>
                                          <p:attrName>style.visibility</p:attrName>
                                        </p:attrNameLst>
                                      </p:cBhvr>
                                      <p:to>
                                        <p:strVal val="visible"/>
                                      </p:to>
                                    </p:set>
                                    <p:animEffect transition="in" filter="dissolve">
                                      <p:cBhvr>
                                        <p:cTn id="71" dur="500"/>
                                        <p:tgtEl>
                                          <p:spTgt spid="9324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93241"/>
                                        </p:tgtEl>
                                        <p:attrNameLst>
                                          <p:attrName>style.visibility</p:attrName>
                                        </p:attrNameLst>
                                      </p:cBhvr>
                                      <p:to>
                                        <p:strVal val="visible"/>
                                      </p:to>
                                    </p:set>
                                    <p:animEffect transition="in" filter="dissolve">
                                      <p:cBhvr>
                                        <p:cTn id="76" dur="500"/>
                                        <p:tgtEl>
                                          <p:spTgt spid="9324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3226"/>
                                        </p:tgtEl>
                                        <p:attrNameLst>
                                          <p:attrName>style.visibility</p:attrName>
                                        </p:attrNameLst>
                                      </p:cBhvr>
                                      <p:to>
                                        <p:strVal val="visible"/>
                                      </p:to>
                                    </p:set>
                                    <p:animEffect transition="in" filter="wipe(left)">
                                      <p:cBhvr>
                                        <p:cTn id="81" dur="500"/>
                                        <p:tgtEl>
                                          <p:spTgt spid="9322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93242"/>
                                        </p:tgtEl>
                                        <p:attrNameLst>
                                          <p:attrName>style.visibility</p:attrName>
                                        </p:attrNameLst>
                                      </p:cBhvr>
                                      <p:to>
                                        <p:strVal val="visible"/>
                                      </p:to>
                                    </p:set>
                                    <p:animEffect transition="in" filter="dissolve">
                                      <p:cBhvr>
                                        <p:cTn id="86" dur="500"/>
                                        <p:tgtEl>
                                          <p:spTgt spid="9324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93212"/>
                                        </p:tgtEl>
                                        <p:attrNameLst>
                                          <p:attrName>style.visibility</p:attrName>
                                        </p:attrNameLst>
                                      </p:cBhvr>
                                      <p:to>
                                        <p:strVal val="visible"/>
                                      </p:to>
                                    </p:set>
                                    <p:animEffect transition="in" filter="wipe(left)">
                                      <p:cBhvr>
                                        <p:cTn id="91" dur="500"/>
                                        <p:tgtEl>
                                          <p:spTgt spid="9321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93210"/>
                                        </p:tgtEl>
                                        <p:attrNameLst>
                                          <p:attrName>style.visibility</p:attrName>
                                        </p:attrNameLst>
                                      </p:cBhvr>
                                      <p:to>
                                        <p:strVal val="visible"/>
                                      </p:to>
                                    </p:set>
                                    <p:animEffect transition="in" filter="dissolve">
                                      <p:cBhvr>
                                        <p:cTn id="96" dur="500"/>
                                        <p:tgtEl>
                                          <p:spTgt spid="9321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93208"/>
                                        </p:tgtEl>
                                        <p:attrNameLst>
                                          <p:attrName>style.visibility</p:attrName>
                                        </p:attrNameLst>
                                      </p:cBhvr>
                                      <p:to>
                                        <p:strVal val="visible"/>
                                      </p:to>
                                    </p:set>
                                    <p:anim calcmode="lin" valueType="num">
                                      <p:cBhvr additive="base">
                                        <p:cTn id="101" dur="500" fill="hold"/>
                                        <p:tgtEl>
                                          <p:spTgt spid="93208"/>
                                        </p:tgtEl>
                                        <p:attrNameLst>
                                          <p:attrName>ppt_x</p:attrName>
                                        </p:attrNameLst>
                                      </p:cBhvr>
                                      <p:tavLst>
                                        <p:tav tm="0">
                                          <p:val>
                                            <p:strVal val="#ppt_x"/>
                                          </p:val>
                                        </p:tav>
                                        <p:tav tm="100000">
                                          <p:val>
                                            <p:strVal val="#ppt_x"/>
                                          </p:val>
                                        </p:tav>
                                      </p:tavLst>
                                    </p:anim>
                                    <p:anim calcmode="lin" valueType="num">
                                      <p:cBhvr additive="base">
                                        <p:cTn id="102" dur="500" fill="hold"/>
                                        <p:tgtEl>
                                          <p:spTgt spid="93208"/>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1" fill="hold" grpId="0" nodeType="clickEffect">
                                  <p:stCondLst>
                                    <p:cond delay="0"/>
                                  </p:stCondLst>
                                  <p:childTnLst>
                                    <p:set>
                                      <p:cBhvr>
                                        <p:cTn id="106" dur="1" fill="hold">
                                          <p:stCondLst>
                                            <p:cond delay="0"/>
                                          </p:stCondLst>
                                        </p:cTn>
                                        <p:tgtEl>
                                          <p:spTgt spid="93209"/>
                                        </p:tgtEl>
                                        <p:attrNameLst>
                                          <p:attrName>style.visibility</p:attrName>
                                        </p:attrNameLst>
                                      </p:cBhvr>
                                      <p:to>
                                        <p:strVal val="visible"/>
                                      </p:to>
                                    </p:set>
                                    <p:anim calcmode="lin" valueType="num">
                                      <p:cBhvr additive="base">
                                        <p:cTn id="107" dur="500" fill="hold"/>
                                        <p:tgtEl>
                                          <p:spTgt spid="93209"/>
                                        </p:tgtEl>
                                        <p:attrNameLst>
                                          <p:attrName>ppt_x</p:attrName>
                                        </p:attrNameLst>
                                      </p:cBhvr>
                                      <p:tavLst>
                                        <p:tav tm="0">
                                          <p:val>
                                            <p:strVal val="#ppt_x"/>
                                          </p:val>
                                        </p:tav>
                                        <p:tav tm="100000">
                                          <p:val>
                                            <p:strVal val="#ppt_x"/>
                                          </p:val>
                                        </p:tav>
                                      </p:tavLst>
                                    </p:anim>
                                    <p:anim calcmode="lin" valueType="num">
                                      <p:cBhvr additive="base">
                                        <p:cTn id="108" dur="500" fill="hold"/>
                                        <p:tgtEl>
                                          <p:spTgt spid="93209"/>
                                        </p:tgtEl>
                                        <p:attrNameLst>
                                          <p:attrName>ppt_y</p:attrName>
                                        </p:attrNameLst>
                                      </p:cBhvr>
                                      <p:tavLst>
                                        <p:tav tm="0">
                                          <p:val>
                                            <p:strVal val="0-#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93233"/>
                                        </p:tgtEl>
                                        <p:attrNameLst>
                                          <p:attrName>style.visibility</p:attrName>
                                        </p:attrNameLst>
                                      </p:cBhvr>
                                      <p:to>
                                        <p:strVal val="visible"/>
                                      </p:to>
                                    </p:set>
                                    <p:animEffect transition="in" filter="wipe(left)">
                                      <p:cBhvr>
                                        <p:cTn id="113" dur="500"/>
                                        <p:tgtEl>
                                          <p:spTgt spid="9323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93229"/>
                                        </p:tgtEl>
                                        <p:attrNameLst>
                                          <p:attrName>style.visibility</p:attrName>
                                        </p:attrNameLst>
                                      </p:cBhvr>
                                      <p:to>
                                        <p:strVal val="visible"/>
                                      </p:to>
                                    </p:set>
                                    <p:animEffect transition="in" filter="dissolve">
                                      <p:cBhvr>
                                        <p:cTn id="118" dur="500"/>
                                        <p:tgtEl>
                                          <p:spTgt spid="93229"/>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93227"/>
                                        </p:tgtEl>
                                        <p:attrNameLst>
                                          <p:attrName>style.visibility</p:attrName>
                                        </p:attrNameLst>
                                      </p:cBhvr>
                                      <p:to>
                                        <p:strVal val="visible"/>
                                      </p:to>
                                    </p:set>
                                    <p:anim calcmode="lin" valueType="num">
                                      <p:cBhvr additive="base">
                                        <p:cTn id="123" dur="500" fill="hold"/>
                                        <p:tgtEl>
                                          <p:spTgt spid="93227"/>
                                        </p:tgtEl>
                                        <p:attrNameLst>
                                          <p:attrName>ppt_x</p:attrName>
                                        </p:attrNameLst>
                                      </p:cBhvr>
                                      <p:tavLst>
                                        <p:tav tm="0">
                                          <p:val>
                                            <p:strVal val="#ppt_x"/>
                                          </p:val>
                                        </p:tav>
                                        <p:tav tm="100000">
                                          <p:val>
                                            <p:strVal val="#ppt_x"/>
                                          </p:val>
                                        </p:tav>
                                      </p:tavLst>
                                    </p:anim>
                                    <p:anim calcmode="lin" valueType="num">
                                      <p:cBhvr additive="base">
                                        <p:cTn id="124" dur="500" fill="hold"/>
                                        <p:tgtEl>
                                          <p:spTgt spid="93227"/>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1" fill="hold" grpId="0" nodeType="clickEffect">
                                  <p:stCondLst>
                                    <p:cond delay="0"/>
                                  </p:stCondLst>
                                  <p:childTnLst>
                                    <p:set>
                                      <p:cBhvr>
                                        <p:cTn id="128" dur="1" fill="hold">
                                          <p:stCondLst>
                                            <p:cond delay="0"/>
                                          </p:stCondLst>
                                        </p:cTn>
                                        <p:tgtEl>
                                          <p:spTgt spid="93228"/>
                                        </p:tgtEl>
                                        <p:attrNameLst>
                                          <p:attrName>style.visibility</p:attrName>
                                        </p:attrNameLst>
                                      </p:cBhvr>
                                      <p:to>
                                        <p:strVal val="visible"/>
                                      </p:to>
                                    </p:set>
                                    <p:anim calcmode="lin" valueType="num">
                                      <p:cBhvr additive="base">
                                        <p:cTn id="129" dur="500" fill="hold"/>
                                        <p:tgtEl>
                                          <p:spTgt spid="93228"/>
                                        </p:tgtEl>
                                        <p:attrNameLst>
                                          <p:attrName>ppt_x</p:attrName>
                                        </p:attrNameLst>
                                      </p:cBhvr>
                                      <p:tavLst>
                                        <p:tav tm="0">
                                          <p:val>
                                            <p:strVal val="#ppt_x"/>
                                          </p:val>
                                        </p:tav>
                                        <p:tav tm="100000">
                                          <p:val>
                                            <p:strVal val="#ppt_x"/>
                                          </p:val>
                                        </p:tav>
                                      </p:tavLst>
                                    </p:anim>
                                    <p:anim calcmode="lin" valueType="num">
                                      <p:cBhvr additive="base">
                                        <p:cTn id="130" dur="500" fill="hold"/>
                                        <p:tgtEl>
                                          <p:spTgt spid="932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3" grpId="0" autoUpdateAnimBg="0"/>
      <p:bldP spid="93204" grpId="0" autoUpdateAnimBg="0"/>
      <p:bldP spid="93208" grpId="0" autoUpdateAnimBg="0"/>
      <p:bldP spid="93209" grpId="0" autoUpdateAnimBg="0"/>
      <p:bldP spid="93210" grpId="0" autoUpdateAnimBg="0"/>
      <p:bldP spid="93212" grpId="0" autoUpdateAnimBg="0"/>
      <p:bldP spid="93220" grpId="0"/>
      <p:bldP spid="93221" grpId="0" autoUpdateAnimBg="0"/>
      <p:bldP spid="93222" grpId="0" autoUpdateAnimBg="0"/>
      <p:bldP spid="93223" grpId="0" autoUpdateAnimBg="0"/>
      <p:bldP spid="93224" grpId="0" autoUpdateAnimBg="0"/>
      <p:bldP spid="93225" grpId="0" autoUpdateAnimBg="0"/>
      <p:bldP spid="93226" grpId="0" autoUpdateAnimBg="0"/>
      <p:bldP spid="93227" grpId="0" autoUpdateAnimBg="0"/>
      <p:bldP spid="93228" grpId="0" autoUpdateAnimBg="0"/>
      <p:bldP spid="93229" grpId="0" autoUpdateAnimBg="0"/>
      <p:bldP spid="93233" grpId="0" autoUpdateAnimBg="0"/>
      <p:bldP spid="93234" grpId="0" autoUpdateAnimBg="0"/>
      <p:bldP spid="93235" grpId="0" autoUpdateAnimBg="0"/>
      <p:bldP spid="93236" grpId="0" autoUpdateAnimBg="0"/>
      <p:bldP spid="93237" grpId="0" autoUpdateAnimBg="0"/>
      <p:bldP spid="93238" grpId="0" autoUpdateAnimBg="0"/>
      <p:bldP spid="93240" grpId="0" autoUpdateAnimBg="0"/>
      <p:bldP spid="93241" grpId="0" autoUpdateAnimBg="0"/>
      <p:bldP spid="9324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9770" name="Picture 26" descr="periodiek syste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3150"/>
            <a:ext cx="9144000" cy="5708650"/>
          </a:xfrm>
          <a:prstGeom prst="rect">
            <a:avLst/>
          </a:prstGeom>
          <a:noFill/>
          <a:extLst>
            <a:ext uri="{909E8E84-426E-40DD-AFC4-6F175D3DCCD1}">
              <a14:hiddenFill xmlns:a14="http://schemas.microsoft.com/office/drawing/2010/main">
                <a:solidFill>
                  <a:srgbClr val="FFFFFF"/>
                </a:solidFill>
              </a14:hiddenFill>
            </a:ext>
          </a:extLst>
        </p:spPr>
      </p:pic>
      <p:sp>
        <p:nvSpPr>
          <p:cNvPr id="159769" name="Rectangle 25"/>
          <p:cNvSpPr>
            <a:spLocks noGrp="1" noChangeArrowheads="1"/>
          </p:cNvSpPr>
          <p:nvPr>
            <p:ph type="ctrTitle"/>
          </p:nvPr>
        </p:nvSpPr>
        <p:spPr>
          <a:xfrm>
            <a:off x="185738" y="0"/>
            <a:ext cx="8958262" cy="685800"/>
          </a:xfrm>
        </p:spPr>
        <p:txBody>
          <a:bodyPr/>
          <a:lstStyle/>
          <a:p>
            <a:pPr algn="l"/>
            <a:r>
              <a:rPr lang="en-US" altLang="nl-NL" sz="4000" b="1">
                <a:solidFill>
                  <a:srgbClr val="FF3300"/>
                </a:solidFill>
                <a:effectLst>
                  <a:outerShdw blurRad="38100" dist="38100" dir="2700000" algn="tl">
                    <a:srgbClr val="000000"/>
                  </a:outerShdw>
                </a:effectLst>
              </a:rPr>
              <a:t>Vier natuurlijke isotopen van lood (Pb):</a:t>
            </a:r>
            <a:endParaRPr lang="nl-NL" altLang="nl-NL" sz="4000" b="1">
              <a:solidFill>
                <a:srgbClr val="FF3300"/>
              </a:solidFill>
              <a:effectLst>
                <a:outerShdw blurRad="38100" dist="38100" dir="2700000" algn="tl">
                  <a:srgbClr val="000000"/>
                </a:outerShdw>
              </a:effectLst>
            </a:endParaRPr>
          </a:p>
        </p:txBody>
      </p:sp>
      <p:sp>
        <p:nvSpPr>
          <p:cNvPr id="159772" name="Rectangle 28"/>
          <p:cNvSpPr>
            <a:spLocks noChangeArrowheads="1"/>
          </p:cNvSpPr>
          <p:nvPr/>
        </p:nvSpPr>
        <p:spPr bwMode="auto">
          <a:xfrm>
            <a:off x="6553200" y="3744913"/>
            <a:ext cx="457200" cy="4572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2400">
              <a:solidFill>
                <a:srgbClr val="000000"/>
              </a:solidFill>
            </a:endParaRPr>
          </a:p>
        </p:txBody>
      </p:sp>
      <p:sp>
        <p:nvSpPr>
          <p:cNvPr id="159771" name="AutoShape 27"/>
          <p:cNvSpPr>
            <a:spLocks noChangeArrowheads="1"/>
          </p:cNvSpPr>
          <p:nvPr/>
        </p:nvSpPr>
        <p:spPr bwMode="auto">
          <a:xfrm flipH="1">
            <a:off x="1447800" y="1447800"/>
            <a:ext cx="4495800" cy="1154113"/>
          </a:xfrm>
          <a:prstGeom prst="wedgeRoundRectCallout">
            <a:avLst>
              <a:gd name="adj1" fmla="val -65361"/>
              <a:gd name="adj2" fmla="val 16100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nl-NL" sz="2000">
                <a:solidFill>
                  <a:srgbClr val="000000"/>
                </a:solidFill>
              </a:rPr>
              <a:t>Atoomnummer Pb = 82</a:t>
            </a:r>
          </a:p>
          <a:p>
            <a:pPr fontAlgn="base">
              <a:spcBef>
                <a:spcPct val="0"/>
              </a:spcBef>
              <a:spcAft>
                <a:spcPct val="0"/>
              </a:spcAft>
            </a:pPr>
            <a:r>
              <a:rPr lang="en-US" altLang="nl-NL" sz="2000">
                <a:solidFill>
                  <a:srgbClr val="000000"/>
                </a:solidFill>
              </a:rPr>
              <a:t>Massagetal: Pb-204, Pb-206,                   Pb-207, Pb-208, </a:t>
            </a:r>
            <a:r>
              <a:rPr lang="en-US" altLang="nl-NL" sz="2000">
                <a:solidFill>
                  <a:srgbClr val="3333CC"/>
                </a:solidFill>
              </a:rPr>
              <a:t>gem. 207,2</a:t>
            </a:r>
            <a:endParaRPr lang="nl-NL" altLang="nl-NL" sz="2000">
              <a:solidFill>
                <a:srgbClr val="3333CC"/>
              </a:solidFill>
            </a:endParaRPr>
          </a:p>
        </p:txBody>
      </p:sp>
      <p:sp>
        <p:nvSpPr>
          <p:cNvPr id="159776" name="AutoShape 32"/>
          <p:cNvSpPr>
            <a:spLocks noChangeArrowheads="1"/>
          </p:cNvSpPr>
          <p:nvPr/>
        </p:nvSpPr>
        <p:spPr bwMode="auto">
          <a:xfrm>
            <a:off x="0" y="762000"/>
            <a:ext cx="533400" cy="381000"/>
          </a:xfrm>
          <a:prstGeom prst="wedgeEllipseCallout">
            <a:avLst>
              <a:gd name="adj1" fmla="val 31250"/>
              <a:gd name="adj2" fmla="val 157083"/>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2000" b="1">
                <a:solidFill>
                  <a:srgbClr val="000000"/>
                </a:solidFill>
              </a:rPr>
              <a:t>1</a:t>
            </a:r>
            <a:endParaRPr lang="nl-NL" altLang="nl-NL" sz="2000" b="1">
              <a:solidFill>
                <a:srgbClr val="000000"/>
              </a:solidFill>
            </a:endParaRPr>
          </a:p>
        </p:txBody>
      </p:sp>
      <p:sp>
        <p:nvSpPr>
          <p:cNvPr id="159777" name="AutoShape 33"/>
          <p:cNvSpPr>
            <a:spLocks noChangeArrowheads="1"/>
          </p:cNvSpPr>
          <p:nvPr/>
        </p:nvSpPr>
        <p:spPr bwMode="auto">
          <a:xfrm>
            <a:off x="8610600" y="685800"/>
            <a:ext cx="533400" cy="381000"/>
          </a:xfrm>
          <a:prstGeom prst="wedgeEllipseCallout">
            <a:avLst>
              <a:gd name="adj1" fmla="val -33333"/>
              <a:gd name="adj2" fmla="val 17125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2000" b="1">
                <a:solidFill>
                  <a:srgbClr val="000000"/>
                </a:solidFill>
              </a:rPr>
              <a:t>2</a:t>
            </a:r>
            <a:endParaRPr lang="nl-NL" altLang="nl-NL" sz="2000" b="1">
              <a:solidFill>
                <a:srgbClr val="000000"/>
              </a:solidFill>
            </a:endParaRPr>
          </a:p>
        </p:txBody>
      </p:sp>
      <p:sp>
        <p:nvSpPr>
          <p:cNvPr id="159778" name="AutoShape 34"/>
          <p:cNvSpPr>
            <a:spLocks noChangeArrowheads="1"/>
          </p:cNvSpPr>
          <p:nvPr/>
        </p:nvSpPr>
        <p:spPr bwMode="auto">
          <a:xfrm>
            <a:off x="6019800" y="4267200"/>
            <a:ext cx="685800" cy="381000"/>
          </a:xfrm>
          <a:prstGeom prst="wedgeEllipseCallout">
            <a:avLst>
              <a:gd name="adj1" fmla="val 44213"/>
              <a:gd name="adj2" fmla="val -14791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2000" b="1">
                <a:solidFill>
                  <a:srgbClr val="000000"/>
                </a:solidFill>
              </a:rPr>
              <a:t>82</a:t>
            </a:r>
            <a:endParaRPr lang="nl-NL" altLang="nl-NL" sz="2000" b="1">
              <a:solidFill>
                <a:srgbClr val="000000"/>
              </a:solidFill>
            </a:endParaRPr>
          </a:p>
        </p:txBody>
      </p:sp>
      <p:sp>
        <p:nvSpPr>
          <p:cNvPr id="159779" name="AutoShape 35"/>
          <p:cNvSpPr>
            <a:spLocks noChangeArrowheads="1"/>
          </p:cNvSpPr>
          <p:nvPr/>
        </p:nvSpPr>
        <p:spPr bwMode="auto">
          <a:xfrm>
            <a:off x="6781800" y="685800"/>
            <a:ext cx="533400" cy="381000"/>
          </a:xfrm>
          <a:prstGeom prst="wedgeEllipseCallout">
            <a:avLst>
              <a:gd name="adj1" fmla="val 119046"/>
              <a:gd name="adj2" fmla="val 297083"/>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2000" b="1">
                <a:solidFill>
                  <a:srgbClr val="000000"/>
                </a:solidFill>
              </a:rPr>
              <a:t>8</a:t>
            </a:r>
            <a:endParaRPr lang="nl-NL" altLang="nl-NL" sz="2000" b="1">
              <a:solidFill>
                <a:srgbClr val="000000"/>
              </a:solidFill>
            </a:endParaRPr>
          </a:p>
        </p:txBody>
      </p:sp>
      <p:sp>
        <p:nvSpPr>
          <p:cNvPr id="159780" name="AutoShape 36"/>
          <p:cNvSpPr>
            <a:spLocks noChangeArrowheads="1"/>
          </p:cNvSpPr>
          <p:nvPr/>
        </p:nvSpPr>
        <p:spPr bwMode="auto">
          <a:xfrm>
            <a:off x="1066800" y="609600"/>
            <a:ext cx="533400" cy="381000"/>
          </a:xfrm>
          <a:prstGeom prst="wedgeEllipseCallout">
            <a:avLst>
              <a:gd name="adj1" fmla="val -123810"/>
              <a:gd name="adj2" fmla="val 299583"/>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2000" b="1">
                <a:solidFill>
                  <a:srgbClr val="000000"/>
                </a:solidFill>
              </a:rPr>
              <a:t>3</a:t>
            </a:r>
            <a:endParaRPr lang="nl-NL" altLang="nl-NL" sz="2000" b="1">
              <a:solidFill>
                <a:srgbClr val="000000"/>
              </a:solidFill>
            </a:endParaRPr>
          </a:p>
        </p:txBody>
      </p:sp>
    </p:spTree>
    <p:extLst>
      <p:ext uri="{BB962C8B-B14F-4D97-AF65-F5344CB8AC3E}">
        <p14:creationId xmlns:p14="http://schemas.microsoft.com/office/powerpoint/2010/main" val="353928015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9769"/>
                                        </p:tgtEl>
                                        <p:attrNameLst>
                                          <p:attrName>style.visibility</p:attrName>
                                        </p:attrNameLst>
                                      </p:cBhvr>
                                      <p:to>
                                        <p:strVal val="visible"/>
                                      </p:to>
                                    </p:set>
                                    <p:animEffect transition="in" filter="wipe(left)">
                                      <p:cBhvr>
                                        <p:cTn id="7" dur="500"/>
                                        <p:tgtEl>
                                          <p:spTgt spid="15976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59770"/>
                                        </p:tgtEl>
                                        <p:attrNameLst>
                                          <p:attrName>style.visibility</p:attrName>
                                        </p:attrNameLst>
                                      </p:cBhvr>
                                      <p:to>
                                        <p:strVal val="visible"/>
                                      </p:to>
                                    </p:set>
                                    <p:animEffect transition="in" filter="dissolve">
                                      <p:cBhvr>
                                        <p:cTn id="11" dur="500"/>
                                        <p:tgtEl>
                                          <p:spTgt spid="1597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9776"/>
                                        </p:tgtEl>
                                        <p:attrNameLst>
                                          <p:attrName>style.visibility</p:attrName>
                                        </p:attrNameLst>
                                      </p:cBhvr>
                                      <p:to>
                                        <p:strVal val="visible"/>
                                      </p:to>
                                    </p:set>
                                    <p:animEffect transition="in" filter="dissolve">
                                      <p:cBhvr>
                                        <p:cTn id="16" dur="500"/>
                                        <p:tgtEl>
                                          <p:spTgt spid="1597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9777"/>
                                        </p:tgtEl>
                                        <p:attrNameLst>
                                          <p:attrName>style.visibility</p:attrName>
                                        </p:attrNameLst>
                                      </p:cBhvr>
                                      <p:to>
                                        <p:strVal val="visible"/>
                                      </p:to>
                                    </p:set>
                                    <p:animEffect transition="in" filter="dissolve">
                                      <p:cBhvr>
                                        <p:cTn id="21" dur="500"/>
                                        <p:tgtEl>
                                          <p:spTgt spid="1597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9780"/>
                                        </p:tgtEl>
                                        <p:attrNameLst>
                                          <p:attrName>style.visibility</p:attrName>
                                        </p:attrNameLst>
                                      </p:cBhvr>
                                      <p:to>
                                        <p:strVal val="visible"/>
                                      </p:to>
                                    </p:set>
                                    <p:animEffect transition="in" filter="dissolve">
                                      <p:cBhvr>
                                        <p:cTn id="26" dur="500"/>
                                        <p:tgtEl>
                                          <p:spTgt spid="1597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9779"/>
                                        </p:tgtEl>
                                        <p:attrNameLst>
                                          <p:attrName>style.visibility</p:attrName>
                                        </p:attrNameLst>
                                      </p:cBhvr>
                                      <p:to>
                                        <p:strVal val="visible"/>
                                      </p:to>
                                    </p:set>
                                    <p:animEffect transition="in" filter="dissolve">
                                      <p:cBhvr>
                                        <p:cTn id="31" dur="500"/>
                                        <p:tgtEl>
                                          <p:spTgt spid="15977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1" fill="hold" grpId="0" nodeType="clickEffect">
                                  <p:stCondLst>
                                    <p:cond delay="0"/>
                                  </p:stCondLst>
                                  <p:childTnLst>
                                    <p:set>
                                      <p:cBhvr>
                                        <p:cTn id="35" dur="1" fill="hold">
                                          <p:stCondLst>
                                            <p:cond delay="0"/>
                                          </p:stCondLst>
                                        </p:cTn>
                                        <p:tgtEl>
                                          <p:spTgt spid="159772"/>
                                        </p:tgtEl>
                                        <p:attrNameLst>
                                          <p:attrName>style.visibility</p:attrName>
                                        </p:attrNameLst>
                                      </p:cBhvr>
                                      <p:to>
                                        <p:strVal val="visible"/>
                                      </p:to>
                                    </p:set>
                                    <p:anim calcmode="lin" valueType="num">
                                      <p:cBhvr additive="base">
                                        <p:cTn id="36" dur="5000" fill="hold"/>
                                        <p:tgtEl>
                                          <p:spTgt spid="159772"/>
                                        </p:tgtEl>
                                        <p:attrNameLst>
                                          <p:attrName>ppt_x</p:attrName>
                                        </p:attrNameLst>
                                      </p:cBhvr>
                                      <p:tavLst>
                                        <p:tav tm="0">
                                          <p:val>
                                            <p:strVal val="#ppt_x"/>
                                          </p:val>
                                        </p:tav>
                                        <p:tav tm="100000">
                                          <p:val>
                                            <p:strVal val="#ppt_x"/>
                                          </p:val>
                                        </p:tav>
                                      </p:tavLst>
                                    </p:anim>
                                    <p:anim calcmode="lin" valueType="num">
                                      <p:cBhvr additive="base">
                                        <p:cTn id="37" dur="5000" fill="hold"/>
                                        <p:tgtEl>
                                          <p:spTgt spid="159772"/>
                                        </p:tgtEl>
                                        <p:attrNameLst>
                                          <p:attrName>ppt_y</p:attrName>
                                        </p:attrNameLst>
                                      </p:cBhvr>
                                      <p:tavLst>
                                        <p:tav tm="0">
                                          <p:val>
                                            <p:strVal val="0-#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9778"/>
                                        </p:tgtEl>
                                        <p:attrNameLst>
                                          <p:attrName>style.visibility</p:attrName>
                                        </p:attrNameLst>
                                      </p:cBhvr>
                                      <p:to>
                                        <p:strVal val="visible"/>
                                      </p:to>
                                    </p:set>
                                    <p:animEffect transition="in" filter="dissolve">
                                      <p:cBhvr>
                                        <p:cTn id="42" dur="500"/>
                                        <p:tgtEl>
                                          <p:spTgt spid="1597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9771"/>
                                        </p:tgtEl>
                                        <p:attrNameLst>
                                          <p:attrName>style.visibility</p:attrName>
                                        </p:attrNameLst>
                                      </p:cBhvr>
                                      <p:to>
                                        <p:strVal val="visible"/>
                                      </p:to>
                                    </p:set>
                                    <p:animEffect transition="in" filter="dissolve">
                                      <p:cBhvr>
                                        <p:cTn id="47" dur="500"/>
                                        <p:tgtEl>
                                          <p:spTgt spid="159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9" grpId="0" autoUpdateAnimBg="0"/>
      <p:bldP spid="159772" grpId="0" animBg="1"/>
      <p:bldP spid="159771" grpId="0" animBg="1" autoUpdateAnimBg="0"/>
      <p:bldP spid="159776" grpId="0" animBg="1" autoUpdateAnimBg="0"/>
      <p:bldP spid="159777" grpId="0" animBg="1" autoUpdateAnimBg="0"/>
      <p:bldP spid="159778" grpId="0" animBg="1" autoUpdateAnimBg="0"/>
      <p:bldP spid="159779" grpId="0" animBg="1" autoUpdateAnimBg="0"/>
      <p:bldP spid="15978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ChangeArrowheads="1"/>
          </p:cNvSpPr>
          <p:nvPr/>
        </p:nvSpPr>
        <p:spPr bwMode="auto">
          <a:xfrm>
            <a:off x="14288" y="1878013"/>
            <a:ext cx="36433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Clr>
                <a:srgbClr val="FF3300"/>
              </a:buClr>
              <a:buFontTx/>
              <a:buChar char="•"/>
            </a:pPr>
            <a:r>
              <a:rPr lang="en-US" altLang="nl-NL" sz="3600" b="1">
                <a:solidFill>
                  <a:srgbClr val="3333CC"/>
                </a:solidFill>
                <a:effectLst>
                  <a:outerShdw blurRad="38100" dist="38100" dir="2700000" algn="tl">
                    <a:srgbClr val="000000"/>
                  </a:outerShdw>
                </a:effectLst>
              </a:rPr>
              <a:t>BINAS tabel 35:</a:t>
            </a:r>
            <a:endParaRPr lang="nl-NL" altLang="nl-NL" sz="3600" b="1">
              <a:solidFill>
                <a:srgbClr val="3333CC"/>
              </a:solidFill>
              <a:effectLst>
                <a:outerShdw blurRad="38100" dist="38100" dir="2700000" algn="tl">
                  <a:srgbClr val="000000"/>
                </a:outerShdw>
              </a:effectLst>
            </a:endParaRPr>
          </a:p>
        </p:txBody>
      </p:sp>
      <p:sp>
        <p:nvSpPr>
          <p:cNvPr id="117766" name="Rectangle 6"/>
          <p:cNvSpPr>
            <a:spLocks noChangeArrowheads="1"/>
          </p:cNvSpPr>
          <p:nvPr/>
        </p:nvSpPr>
        <p:spPr bwMode="auto">
          <a:xfrm>
            <a:off x="3657600" y="1882775"/>
            <a:ext cx="40386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3600" b="1">
                <a:solidFill>
                  <a:srgbClr val="3333CC"/>
                </a:solidFill>
                <a:effectLst>
                  <a:outerShdw blurRad="38100" dist="38100" dir="2700000" algn="tl">
                    <a:srgbClr val="000000"/>
                  </a:outerShdw>
                </a:effectLst>
              </a:rPr>
              <a:t>atoomnummer 84:</a:t>
            </a:r>
            <a:endParaRPr lang="nl-NL" altLang="nl-NL" sz="3600" b="1">
              <a:solidFill>
                <a:srgbClr val="3333CC"/>
              </a:solidFill>
              <a:effectLst>
                <a:outerShdw blurRad="38100" dist="38100" dir="2700000" algn="tl">
                  <a:srgbClr val="000000"/>
                </a:outerShdw>
              </a:effectLst>
            </a:endParaRPr>
          </a:p>
        </p:txBody>
      </p:sp>
      <p:grpSp>
        <p:nvGrpSpPr>
          <p:cNvPr id="117767" name="Group 7"/>
          <p:cNvGrpSpPr>
            <a:grpSpLocks/>
          </p:cNvGrpSpPr>
          <p:nvPr/>
        </p:nvGrpSpPr>
        <p:grpSpPr bwMode="auto">
          <a:xfrm>
            <a:off x="0" y="476250"/>
            <a:ext cx="2686050" cy="1524000"/>
            <a:chOff x="276" y="2391"/>
            <a:chExt cx="1692" cy="960"/>
          </a:xfrm>
        </p:grpSpPr>
        <p:sp>
          <p:nvSpPr>
            <p:cNvPr id="117768" name="Rectangle 8"/>
            <p:cNvSpPr>
              <a:spLocks noChangeArrowheads="1"/>
            </p:cNvSpPr>
            <p:nvPr/>
          </p:nvSpPr>
          <p:spPr bwMode="auto">
            <a:xfrm>
              <a:off x="480" y="2775"/>
              <a:ext cx="6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86</a:t>
              </a:r>
              <a:endParaRPr lang="nl-NL" altLang="nl-NL" sz="4800" b="1">
                <a:solidFill>
                  <a:srgbClr val="3333CC"/>
                </a:solidFill>
                <a:effectLst>
                  <a:outerShdw blurRad="38100" dist="38100" dir="2700000" algn="tl">
                    <a:srgbClr val="000000"/>
                  </a:outerShdw>
                </a:effectLst>
              </a:endParaRPr>
            </a:p>
          </p:txBody>
        </p:sp>
        <p:sp>
          <p:nvSpPr>
            <p:cNvPr id="117769" name="Rectangle 9"/>
            <p:cNvSpPr>
              <a:spLocks noChangeArrowheads="1"/>
            </p:cNvSpPr>
            <p:nvPr/>
          </p:nvSpPr>
          <p:spPr bwMode="auto">
            <a:xfrm>
              <a:off x="276" y="2391"/>
              <a:ext cx="86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220</a:t>
              </a:r>
              <a:endParaRPr lang="nl-NL" altLang="nl-NL" sz="4800" b="1">
                <a:solidFill>
                  <a:srgbClr val="3333CC"/>
                </a:solidFill>
                <a:effectLst>
                  <a:outerShdw blurRad="38100" dist="38100" dir="2700000" algn="tl">
                    <a:srgbClr val="000000"/>
                  </a:outerShdw>
                </a:effectLst>
              </a:endParaRPr>
            </a:p>
          </p:txBody>
        </p:sp>
        <p:sp>
          <p:nvSpPr>
            <p:cNvPr id="117770" name="Rectangle 10"/>
            <p:cNvSpPr>
              <a:spLocks noChangeArrowheads="1"/>
            </p:cNvSpPr>
            <p:nvPr/>
          </p:nvSpPr>
          <p:spPr bwMode="auto">
            <a:xfrm>
              <a:off x="864" y="2448"/>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Rn</a:t>
              </a:r>
              <a:endParaRPr lang="nl-NL" altLang="nl-NL" sz="8000" b="1">
                <a:solidFill>
                  <a:srgbClr val="FF3300"/>
                </a:solidFill>
                <a:effectLst>
                  <a:outerShdw blurRad="38100" dist="38100" dir="2700000" algn="tl">
                    <a:srgbClr val="000000"/>
                  </a:outerShdw>
                </a:effectLst>
              </a:endParaRPr>
            </a:p>
          </p:txBody>
        </p:sp>
      </p:grpSp>
      <p:sp>
        <p:nvSpPr>
          <p:cNvPr id="117771" name="Rectangle 11"/>
          <p:cNvSpPr>
            <a:spLocks noChangeArrowheads="1"/>
          </p:cNvSpPr>
          <p:nvPr/>
        </p:nvSpPr>
        <p:spPr bwMode="auto">
          <a:xfrm>
            <a:off x="7820025" y="1844675"/>
            <a:ext cx="117157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000" b="1">
                <a:solidFill>
                  <a:srgbClr val="FF3300"/>
                </a:solidFill>
                <a:effectLst>
                  <a:outerShdw blurRad="38100" dist="38100" dir="2700000" algn="tl">
                    <a:srgbClr val="000000"/>
                  </a:outerShdw>
                </a:effectLst>
              </a:rPr>
              <a:t>Po</a:t>
            </a:r>
            <a:endParaRPr lang="nl-NL" altLang="nl-NL" sz="4000" b="1">
              <a:solidFill>
                <a:srgbClr val="FF3300"/>
              </a:solidFill>
              <a:effectLst>
                <a:outerShdw blurRad="38100" dist="38100" dir="2700000" algn="tl">
                  <a:srgbClr val="000000"/>
                </a:outerShdw>
              </a:effectLst>
            </a:endParaRPr>
          </a:p>
        </p:txBody>
      </p:sp>
      <p:grpSp>
        <p:nvGrpSpPr>
          <p:cNvPr id="117772" name="Group 12"/>
          <p:cNvGrpSpPr>
            <a:grpSpLocks/>
          </p:cNvGrpSpPr>
          <p:nvPr/>
        </p:nvGrpSpPr>
        <p:grpSpPr bwMode="auto">
          <a:xfrm>
            <a:off x="3762375" y="481013"/>
            <a:ext cx="2105025" cy="1524000"/>
            <a:chOff x="2178" y="2304"/>
            <a:chExt cx="1326" cy="960"/>
          </a:xfrm>
        </p:grpSpPr>
        <p:sp>
          <p:nvSpPr>
            <p:cNvPr id="117773" name="Rectangle 13"/>
            <p:cNvSpPr>
              <a:spLocks noChangeArrowheads="1"/>
            </p:cNvSpPr>
            <p:nvPr/>
          </p:nvSpPr>
          <p:spPr bwMode="auto">
            <a:xfrm>
              <a:off x="2178" y="2688"/>
              <a:ext cx="33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2</a:t>
              </a:r>
              <a:endParaRPr lang="nl-NL" altLang="nl-NL" sz="4800" b="1">
                <a:solidFill>
                  <a:srgbClr val="3333CC"/>
                </a:solidFill>
                <a:effectLst>
                  <a:outerShdw blurRad="38100" dist="38100" dir="2700000" algn="tl">
                    <a:srgbClr val="000000"/>
                  </a:outerShdw>
                </a:effectLst>
              </a:endParaRPr>
            </a:p>
          </p:txBody>
        </p:sp>
        <p:sp>
          <p:nvSpPr>
            <p:cNvPr id="117774" name="Rectangle 14"/>
            <p:cNvSpPr>
              <a:spLocks noChangeArrowheads="1"/>
            </p:cNvSpPr>
            <p:nvPr/>
          </p:nvSpPr>
          <p:spPr bwMode="auto">
            <a:xfrm>
              <a:off x="2196" y="2304"/>
              <a:ext cx="34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4</a:t>
              </a:r>
              <a:endParaRPr lang="nl-NL" altLang="nl-NL" sz="4800" b="1">
                <a:solidFill>
                  <a:srgbClr val="3333CC"/>
                </a:solidFill>
                <a:effectLst>
                  <a:outerShdw blurRad="38100" dist="38100" dir="2700000" algn="tl">
                    <a:srgbClr val="000000"/>
                  </a:outerShdw>
                </a:effectLst>
              </a:endParaRPr>
            </a:p>
          </p:txBody>
        </p:sp>
        <p:sp>
          <p:nvSpPr>
            <p:cNvPr id="117775" name="Rectangle 15"/>
            <p:cNvSpPr>
              <a:spLocks noChangeArrowheads="1"/>
            </p:cNvSpPr>
            <p:nvPr/>
          </p:nvSpPr>
          <p:spPr bwMode="auto">
            <a:xfrm>
              <a:off x="2400" y="2361"/>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He</a:t>
              </a:r>
              <a:endParaRPr lang="nl-NL" altLang="nl-NL" sz="8000" b="1">
                <a:solidFill>
                  <a:srgbClr val="FF3300"/>
                </a:solidFill>
                <a:effectLst>
                  <a:outerShdw blurRad="38100" dist="38100" dir="2700000" algn="tl">
                    <a:srgbClr val="000000"/>
                  </a:outerShdw>
                </a:effectLst>
              </a:endParaRPr>
            </a:p>
          </p:txBody>
        </p:sp>
      </p:grpSp>
      <p:sp>
        <p:nvSpPr>
          <p:cNvPr id="117776" name="Rectangle 16"/>
          <p:cNvSpPr>
            <a:spLocks noChangeArrowheads="1"/>
          </p:cNvSpPr>
          <p:nvPr/>
        </p:nvSpPr>
        <p:spPr bwMode="auto">
          <a:xfrm>
            <a:off x="6648450" y="1090613"/>
            <a:ext cx="106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84</a:t>
            </a:r>
            <a:endParaRPr lang="nl-NL" altLang="nl-NL" sz="4800" b="1">
              <a:solidFill>
                <a:srgbClr val="3333CC"/>
              </a:solidFill>
              <a:effectLst>
                <a:outerShdw blurRad="38100" dist="38100" dir="2700000" algn="tl">
                  <a:srgbClr val="000000"/>
                </a:outerShdw>
              </a:effectLst>
            </a:endParaRPr>
          </a:p>
        </p:txBody>
      </p:sp>
      <p:sp>
        <p:nvSpPr>
          <p:cNvPr id="117777" name="Rectangle 17"/>
          <p:cNvSpPr>
            <a:spLocks noChangeArrowheads="1"/>
          </p:cNvSpPr>
          <p:nvPr/>
        </p:nvSpPr>
        <p:spPr bwMode="auto">
          <a:xfrm>
            <a:off x="6324600" y="481013"/>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216</a:t>
            </a:r>
            <a:endParaRPr lang="nl-NL" altLang="nl-NL" sz="4800" b="1">
              <a:solidFill>
                <a:srgbClr val="3333CC"/>
              </a:solidFill>
              <a:effectLst>
                <a:outerShdw blurRad="38100" dist="38100" dir="2700000" algn="tl">
                  <a:srgbClr val="000000"/>
                </a:outerShdw>
              </a:effectLst>
            </a:endParaRPr>
          </a:p>
        </p:txBody>
      </p:sp>
      <p:sp>
        <p:nvSpPr>
          <p:cNvPr id="117778" name="Rectangle 18"/>
          <p:cNvSpPr>
            <a:spLocks noChangeArrowheads="1"/>
          </p:cNvSpPr>
          <p:nvPr/>
        </p:nvSpPr>
        <p:spPr bwMode="auto">
          <a:xfrm>
            <a:off x="7315200" y="635000"/>
            <a:ext cx="1143000" cy="1281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X</a:t>
            </a:r>
            <a:endParaRPr lang="nl-NL" altLang="nl-NL" sz="8000" b="1">
              <a:solidFill>
                <a:srgbClr val="FF3300"/>
              </a:solidFill>
              <a:effectLst>
                <a:outerShdw blurRad="38100" dist="38100" dir="2700000" algn="tl">
                  <a:srgbClr val="000000"/>
                </a:outerShdw>
              </a:effectLst>
            </a:endParaRPr>
          </a:p>
        </p:txBody>
      </p:sp>
      <p:sp>
        <p:nvSpPr>
          <p:cNvPr id="117779" name="Line 19"/>
          <p:cNvSpPr>
            <a:spLocks noChangeShapeType="1"/>
          </p:cNvSpPr>
          <p:nvPr/>
        </p:nvSpPr>
        <p:spPr bwMode="auto">
          <a:xfrm>
            <a:off x="2514600" y="1395413"/>
            <a:ext cx="76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17780" name="Rectangle 20"/>
          <p:cNvSpPr>
            <a:spLocks noChangeArrowheads="1"/>
          </p:cNvSpPr>
          <p:nvPr/>
        </p:nvSpPr>
        <p:spPr bwMode="auto">
          <a:xfrm>
            <a:off x="5638800" y="714375"/>
            <a:ext cx="8382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000000"/>
                </a:solidFill>
                <a:effectLst>
                  <a:outerShdw blurRad="38100" dist="38100" dir="2700000" algn="tl">
                    <a:srgbClr val="FFFFFF"/>
                  </a:outerShdw>
                </a:effectLst>
              </a:rPr>
              <a:t>+</a:t>
            </a:r>
            <a:endParaRPr lang="nl-NL" altLang="nl-NL" sz="8000" b="1">
              <a:solidFill>
                <a:srgbClr val="000000"/>
              </a:solidFill>
              <a:effectLst>
                <a:outerShdw blurRad="38100" dist="38100" dir="2700000" algn="tl">
                  <a:srgbClr val="FFFFFF"/>
                </a:outerShdw>
              </a:effectLst>
            </a:endParaRPr>
          </a:p>
        </p:txBody>
      </p:sp>
      <p:sp>
        <p:nvSpPr>
          <p:cNvPr id="117781" name="Rectangle 21"/>
          <p:cNvSpPr>
            <a:spLocks noChangeArrowheads="1"/>
          </p:cNvSpPr>
          <p:nvPr/>
        </p:nvSpPr>
        <p:spPr bwMode="auto">
          <a:xfrm>
            <a:off x="7391400" y="600075"/>
            <a:ext cx="1524000" cy="12811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3333CC"/>
                </a:solidFill>
                <a:effectLst>
                  <a:outerShdw blurRad="38100" dist="38100" dir="2700000" algn="tl">
                    <a:srgbClr val="000000"/>
                  </a:outerShdw>
                </a:effectLst>
              </a:rPr>
              <a:t>Po</a:t>
            </a:r>
            <a:endParaRPr lang="nl-NL" altLang="nl-NL" sz="8000" b="1">
              <a:solidFill>
                <a:srgbClr val="3333CC"/>
              </a:solidFill>
              <a:effectLst>
                <a:outerShdw blurRad="38100" dist="38100" dir="2700000" algn="tl">
                  <a:srgbClr val="000000"/>
                </a:outerShdw>
              </a:effectLst>
            </a:endParaRPr>
          </a:p>
        </p:txBody>
      </p:sp>
      <p:sp>
        <p:nvSpPr>
          <p:cNvPr id="117782" name="Rectangle 22"/>
          <p:cNvSpPr>
            <a:spLocks noGrp="1" noChangeArrowheads="1"/>
          </p:cNvSpPr>
          <p:nvPr>
            <p:ph type="ctrTitle"/>
          </p:nvPr>
        </p:nvSpPr>
        <p:spPr>
          <a:xfrm>
            <a:off x="0" y="0"/>
            <a:ext cx="9144000" cy="481013"/>
          </a:xfrm>
        </p:spPr>
        <p:txBody>
          <a:bodyPr/>
          <a:lstStyle/>
          <a:p>
            <a:pPr algn="l"/>
            <a:r>
              <a:rPr lang="en-US" altLang="nl-NL" sz="3200" b="1">
                <a:solidFill>
                  <a:srgbClr val="FF3300"/>
                </a:solidFill>
                <a:effectLst>
                  <a:outerShdw blurRad="38100" dist="38100" dir="2700000" algn="tl">
                    <a:srgbClr val="000000"/>
                  </a:outerShdw>
                </a:effectLst>
              </a:rPr>
              <a:t>5. Vervalreactie</a:t>
            </a:r>
            <a:endParaRPr lang="nl-NL" altLang="nl-NL" sz="3200" b="1">
              <a:solidFill>
                <a:srgbClr val="FF3300"/>
              </a:solidFill>
              <a:effectLst>
                <a:outerShdw blurRad="38100" dist="38100" dir="2700000" algn="tl">
                  <a:srgbClr val="000000"/>
                </a:outerShdw>
              </a:effectLst>
            </a:endParaRPr>
          </a:p>
        </p:txBody>
      </p:sp>
      <p:grpSp>
        <p:nvGrpSpPr>
          <p:cNvPr id="117783" name="Group 23"/>
          <p:cNvGrpSpPr>
            <a:grpSpLocks/>
          </p:cNvGrpSpPr>
          <p:nvPr/>
        </p:nvGrpSpPr>
        <p:grpSpPr bwMode="auto">
          <a:xfrm>
            <a:off x="-36513" y="2763838"/>
            <a:ext cx="2686051" cy="1524000"/>
            <a:chOff x="276" y="2391"/>
            <a:chExt cx="1692" cy="960"/>
          </a:xfrm>
        </p:grpSpPr>
        <p:sp>
          <p:nvSpPr>
            <p:cNvPr id="117784" name="Rectangle 24"/>
            <p:cNvSpPr>
              <a:spLocks noChangeArrowheads="1"/>
            </p:cNvSpPr>
            <p:nvPr/>
          </p:nvSpPr>
          <p:spPr bwMode="auto">
            <a:xfrm>
              <a:off x="480" y="2775"/>
              <a:ext cx="6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8</a:t>
              </a:r>
              <a:endParaRPr lang="nl-NL" altLang="nl-NL" sz="4800" b="1">
                <a:solidFill>
                  <a:srgbClr val="3333CC"/>
                </a:solidFill>
                <a:effectLst>
                  <a:outerShdw blurRad="38100" dist="38100" dir="2700000" algn="tl">
                    <a:srgbClr val="000000"/>
                  </a:outerShdw>
                </a:effectLst>
              </a:endParaRPr>
            </a:p>
          </p:txBody>
        </p:sp>
        <p:sp>
          <p:nvSpPr>
            <p:cNvPr id="117785" name="Rectangle 25"/>
            <p:cNvSpPr>
              <a:spLocks noChangeArrowheads="1"/>
            </p:cNvSpPr>
            <p:nvPr/>
          </p:nvSpPr>
          <p:spPr bwMode="auto">
            <a:xfrm>
              <a:off x="276" y="2391"/>
              <a:ext cx="86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19</a:t>
              </a:r>
              <a:endParaRPr lang="nl-NL" altLang="nl-NL" sz="4800" b="1">
                <a:solidFill>
                  <a:srgbClr val="3333CC"/>
                </a:solidFill>
                <a:effectLst>
                  <a:outerShdw blurRad="38100" dist="38100" dir="2700000" algn="tl">
                    <a:srgbClr val="000000"/>
                  </a:outerShdw>
                </a:effectLst>
              </a:endParaRPr>
            </a:p>
          </p:txBody>
        </p:sp>
        <p:sp>
          <p:nvSpPr>
            <p:cNvPr id="117786" name="Rectangle 26"/>
            <p:cNvSpPr>
              <a:spLocks noChangeArrowheads="1"/>
            </p:cNvSpPr>
            <p:nvPr/>
          </p:nvSpPr>
          <p:spPr bwMode="auto">
            <a:xfrm>
              <a:off x="864" y="2448"/>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O</a:t>
              </a:r>
              <a:endParaRPr lang="nl-NL" altLang="nl-NL" sz="8000" b="1">
                <a:solidFill>
                  <a:srgbClr val="FF3300"/>
                </a:solidFill>
                <a:effectLst>
                  <a:outerShdw blurRad="38100" dist="38100" dir="2700000" algn="tl">
                    <a:srgbClr val="000000"/>
                  </a:outerShdw>
                </a:effectLst>
              </a:endParaRPr>
            </a:p>
          </p:txBody>
        </p:sp>
      </p:grpSp>
      <p:grpSp>
        <p:nvGrpSpPr>
          <p:cNvPr id="117796" name="Group 36"/>
          <p:cNvGrpSpPr>
            <a:grpSpLocks/>
          </p:cNvGrpSpPr>
          <p:nvPr/>
        </p:nvGrpSpPr>
        <p:grpSpPr bwMode="auto">
          <a:xfrm>
            <a:off x="3343275" y="2859088"/>
            <a:ext cx="2487613" cy="1577975"/>
            <a:chOff x="2106" y="1801"/>
            <a:chExt cx="1567" cy="994"/>
          </a:xfrm>
        </p:grpSpPr>
        <p:sp>
          <p:nvSpPr>
            <p:cNvPr id="117788" name="Rectangle 28"/>
            <p:cNvSpPr>
              <a:spLocks noChangeArrowheads="1"/>
            </p:cNvSpPr>
            <p:nvPr/>
          </p:nvSpPr>
          <p:spPr bwMode="auto">
            <a:xfrm>
              <a:off x="2106" y="2219"/>
              <a:ext cx="555"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-1</a:t>
              </a:r>
              <a:endParaRPr lang="nl-NL" altLang="nl-NL" sz="4800" b="1">
                <a:solidFill>
                  <a:srgbClr val="3333CC"/>
                </a:solidFill>
                <a:effectLst>
                  <a:outerShdw blurRad="38100" dist="38100" dir="2700000" algn="tl">
                    <a:srgbClr val="000000"/>
                  </a:outerShdw>
                </a:effectLst>
              </a:endParaRPr>
            </a:p>
          </p:txBody>
        </p:sp>
        <p:sp>
          <p:nvSpPr>
            <p:cNvPr id="117789" name="Rectangle 29"/>
            <p:cNvSpPr>
              <a:spLocks noChangeArrowheads="1"/>
            </p:cNvSpPr>
            <p:nvPr/>
          </p:nvSpPr>
          <p:spPr bwMode="auto">
            <a:xfrm>
              <a:off x="2220" y="1835"/>
              <a:ext cx="38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0</a:t>
              </a:r>
              <a:endParaRPr lang="nl-NL" altLang="nl-NL" sz="4800" b="1">
                <a:solidFill>
                  <a:srgbClr val="3333CC"/>
                </a:solidFill>
                <a:effectLst>
                  <a:outerShdw blurRad="38100" dist="38100" dir="2700000" algn="tl">
                    <a:srgbClr val="000000"/>
                  </a:outerShdw>
                </a:effectLst>
              </a:endParaRPr>
            </a:p>
          </p:txBody>
        </p:sp>
        <p:sp>
          <p:nvSpPr>
            <p:cNvPr id="117790" name="Rectangle 30"/>
            <p:cNvSpPr>
              <a:spLocks noChangeArrowheads="1"/>
            </p:cNvSpPr>
            <p:nvPr/>
          </p:nvSpPr>
          <p:spPr bwMode="auto">
            <a:xfrm>
              <a:off x="2447" y="1801"/>
              <a:ext cx="1226"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e</a:t>
              </a:r>
              <a:endParaRPr lang="nl-NL" altLang="nl-NL" sz="8000" b="1">
                <a:solidFill>
                  <a:srgbClr val="FF3300"/>
                </a:solidFill>
                <a:effectLst>
                  <a:outerShdw blurRad="38100" dist="38100" dir="2700000" algn="tl">
                    <a:srgbClr val="000000"/>
                  </a:outerShdw>
                </a:effectLst>
              </a:endParaRPr>
            </a:p>
          </p:txBody>
        </p:sp>
      </p:grpSp>
      <p:sp>
        <p:nvSpPr>
          <p:cNvPr id="117791" name="Rectangle 31"/>
          <p:cNvSpPr>
            <a:spLocks noChangeArrowheads="1"/>
          </p:cNvSpPr>
          <p:nvPr/>
        </p:nvSpPr>
        <p:spPr bwMode="auto">
          <a:xfrm>
            <a:off x="6611938" y="3378200"/>
            <a:ext cx="106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9</a:t>
            </a:r>
            <a:endParaRPr lang="nl-NL" altLang="nl-NL" sz="4800" b="1">
              <a:solidFill>
                <a:srgbClr val="3333CC"/>
              </a:solidFill>
              <a:effectLst>
                <a:outerShdw blurRad="38100" dist="38100" dir="2700000" algn="tl">
                  <a:srgbClr val="000000"/>
                </a:outerShdw>
              </a:effectLst>
            </a:endParaRPr>
          </a:p>
        </p:txBody>
      </p:sp>
      <p:sp>
        <p:nvSpPr>
          <p:cNvPr id="117792" name="Rectangle 32"/>
          <p:cNvSpPr>
            <a:spLocks noChangeArrowheads="1"/>
          </p:cNvSpPr>
          <p:nvPr/>
        </p:nvSpPr>
        <p:spPr bwMode="auto">
          <a:xfrm>
            <a:off x="6288088" y="2768600"/>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19</a:t>
            </a:r>
            <a:endParaRPr lang="nl-NL" altLang="nl-NL" sz="4800" b="1">
              <a:solidFill>
                <a:srgbClr val="3333CC"/>
              </a:solidFill>
              <a:effectLst>
                <a:outerShdw blurRad="38100" dist="38100" dir="2700000" algn="tl">
                  <a:srgbClr val="000000"/>
                </a:outerShdw>
              </a:effectLst>
            </a:endParaRPr>
          </a:p>
        </p:txBody>
      </p:sp>
      <p:sp>
        <p:nvSpPr>
          <p:cNvPr id="117793" name="Line 33"/>
          <p:cNvSpPr>
            <a:spLocks noChangeShapeType="1"/>
          </p:cNvSpPr>
          <p:nvPr/>
        </p:nvSpPr>
        <p:spPr bwMode="auto">
          <a:xfrm>
            <a:off x="2478088" y="3683000"/>
            <a:ext cx="76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17794" name="Rectangle 34"/>
          <p:cNvSpPr>
            <a:spLocks noChangeArrowheads="1"/>
          </p:cNvSpPr>
          <p:nvPr/>
        </p:nvSpPr>
        <p:spPr bwMode="auto">
          <a:xfrm>
            <a:off x="5602288" y="3001963"/>
            <a:ext cx="838200"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000000"/>
                </a:solidFill>
                <a:effectLst>
                  <a:outerShdw blurRad="38100" dist="38100" dir="2700000" algn="tl">
                    <a:srgbClr val="FFFFFF"/>
                  </a:outerShdw>
                </a:effectLst>
              </a:rPr>
              <a:t>+</a:t>
            </a:r>
            <a:endParaRPr lang="nl-NL" altLang="nl-NL" sz="8000" b="1">
              <a:solidFill>
                <a:srgbClr val="000000"/>
              </a:solidFill>
              <a:effectLst>
                <a:outerShdw blurRad="38100" dist="38100" dir="2700000" algn="tl">
                  <a:srgbClr val="FFFFFF"/>
                </a:outerShdw>
              </a:effectLst>
            </a:endParaRPr>
          </a:p>
        </p:txBody>
      </p:sp>
      <p:sp>
        <p:nvSpPr>
          <p:cNvPr id="117795" name="Rectangle 35"/>
          <p:cNvSpPr>
            <a:spLocks noChangeArrowheads="1"/>
          </p:cNvSpPr>
          <p:nvPr/>
        </p:nvSpPr>
        <p:spPr bwMode="auto">
          <a:xfrm>
            <a:off x="7354888" y="2887663"/>
            <a:ext cx="1524000" cy="12811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3333CC"/>
                </a:solidFill>
                <a:effectLst>
                  <a:outerShdw blurRad="38100" dist="38100" dir="2700000" algn="tl">
                    <a:srgbClr val="000000"/>
                  </a:outerShdw>
                </a:effectLst>
              </a:rPr>
              <a:t>F</a:t>
            </a:r>
            <a:endParaRPr lang="nl-NL" altLang="nl-NL" sz="8000" b="1">
              <a:solidFill>
                <a:srgbClr val="3333CC"/>
              </a:solidFill>
              <a:effectLst>
                <a:outerShdw blurRad="38100" dist="38100" dir="2700000" algn="tl">
                  <a:srgbClr val="000000"/>
                </a:outerShdw>
              </a:effectLst>
            </a:endParaRPr>
          </a:p>
        </p:txBody>
      </p:sp>
      <p:grpSp>
        <p:nvGrpSpPr>
          <p:cNvPr id="117797" name="Group 37"/>
          <p:cNvGrpSpPr>
            <a:grpSpLocks/>
          </p:cNvGrpSpPr>
          <p:nvPr/>
        </p:nvGrpSpPr>
        <p:grpSpPr bwMode="auto">
          <a:xfrm>
            <a:off x="-36513" y="4348163"/>
            <a:ext cx="2686051" cy="1524000"/>
            <a:chOff x="276" y="2391"/>
            <a:chExt cx="1692" cy="960"/>
          </a:xfrm>
        </p:grpSpPr>
        <p:sp>
          <p:nvSpPr>
            <p:cNvPr id="117798" name="Rectangle 38"/>
            <p:cNvSpPr>
              <a:spLocks noChangeArrowheads="1"/>
            </p:cNvSpPr>
            <p:nvPr/>
          </p:nvSpPr>
          <p:spPr bwMode="auto">
            <a:xfrm>
              <a:off x="480" y="2775"/>
              <a:ext cx="6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a:t>
              </a:r>
              <a:r>
                <a:rPr lang="en-US" altLang="nl-NL" sz="4000" b="1">
                  <a:solidFill>
                    <a:srgbClr val="3333CC"/>
                  </a:solidFill>
                  <a:effectLst>
                    <a:outerShdw blurRad="38100" dist="38100" dir="2700000" algn="tl">
                      <a:srgbClr val="000000"/>
                    </a:outerShdw>
                  </a:effectLst>
                </a:rPr>
                <a:t>83  </a:t>
              </a:r>
              <a:endParaRPr lang="nl-NL" altLang="nl-NL" sz="4000" b="1">
                <a:solidFill>
                  <a:srgbClr val="3333CC"/>
                </a:solidFill>
                <a:effectLst>
                  <a:outerShdw blurRad="38100" dist="38100" dir="2700000" algn="tl">
                    <a:srgbClr val="000000"/>
                  </a:outerShdw>
                </a:effectLst>
              </a:endParaRPr>
            </a:p>
          </p:txBody>
        </p:sp>
        <p:sp>
          <p:nvSpPr>
            <p:cNvPr id="117799" name="Rectangle 39"/>
            <p:cNvSpPr>
              <a:spLocks noChangeArrowheads="1"/>
            </p:cNvSpPr>
            <p:nvPr/>
          </p:nvSpPr>
          <p:spPr bwMode="auto">
            <a:xfrm>
              <a:off x="276" y="2391"/>
              <a:ext cx="86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a:t>
              </a:r>
              <a:r>
                <a:rPr lang="en-US" altLang="nl-NL" sz="4000" b="1">
                  <a:solidFill>
                    <a:srgbClr val="3333CC"/>
                  </a:solidFill>
                  <a:effectLst>
                    <a:outerShdw blurRad="38100" dist="38100" dir="2700000" algn="tl">
                      <a:srgbClr val="000000"/>
                    </a:outerShdw>
                  </a:effectLst>
                </a:rPr>
                <a:t>210</a:t>
              </a:r>
              <a:endParaRPr lang="nl-NL" altLang="nl-NL" sz="4000" b="1">
                <a:solidFill>
                  <a:srgbClr val="3333CC"/>
                </a:solidFill>
                <a:effectLst>
                  <a:outerShdw blurRad="38100" dist="38100" dir="2700000" algn="tl">
                    <a:srgbClr val="000000"/>
                  </a:outerShdw>
                </a:effectLst>
              </a:endParaRPr>
            </a:p>
          </p:txBody>
        </p:sp>
        <p:sp>
          <p:nvSpPr>
            <p:cNvPr id="117800" name="Rectangle 40"/>
            <p:cNvSpPr>
              <a:spLocks noChangeArrowheads="1"/>
            </p:cNvSpPr>
            <p:nvPr/>
          </p:nvSpPr>
          <p:spPr bwMode="auto">
            <a:xfrm>
              <a:off x="864" y="2448"/>
              <a:ext cx="1104"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400" b="1">
                  <a:solidFill>
                    <a:srgbClr val="FF3300"/>
                  </a:solidFill>
                  <a:effectLst>
                    <a:outerShdw blurRad="38100" dist="38100" dir="2700000" algn="tl">
                      <a:srgbClr val="000000"/>
                    </a:outerShdw>
                  </a:effectLst>
                </a:rPr>
                <a:t>  </a:t>
              </a:r>
              <a:r>
                <a:rPr lang="en-US" altLang="nl-NL" sz="8000" b="1">
                  <a:solidFill>
                    <a:srgbClr val="FF3300"/>
                  </a:solidFill>
                  <a:effectLst>
                    <a:outerShdw blurRad="38100" dist="38100" dir="2700000" algn="tl">
                      <a:srgbClr val="000000"/>
                    </a:outerShdw>
                  </a:effectLst>
                </a:rPr>
                <a:t>Bi</a:t>
              </a:r>
              <a:endParaRPr lang="nl-NL" altLang="nl-NL" sz="8000" b="1">
                <a:solidFill>
                  <a:srgbClr val="FF3300"/>
                </a:solidFill>
                <a:effectLst>
                  <a:outerShdw blurRad="38100" dist="38100" dir="2700000" algn="tl">
                    <a:srgbClr val="000000"/>
                  </a:outerShdw>
                </a:effectLst>
              </a:endParaRPr>
            </a:p>
          </p:txBody>
        </p:sp>
      </p:grpSp>
      <p:grpSp>
        <p:nvGrpSpPr>
          <p:cNvPr id="117801" name="Group 41"/>
          <p:cNvGrpSpPr>
            <a:grpSpLocks/>
          </p:cNvGrpSpPr>
          <p:nvPr/>
        </p:nvGrpSpPr>
        <p:grpSpPr bwMode="auto">
          <a:xfrm>
            <a:off x="3343275" y="4443413"/>
            <a:ext cx="2487613" cy="1577975"/>
            <a:chOff x="2106" y="1801"/>
            <a:chExt cx="1567" cy="994"/>
          </a:xfrm>
        </p:grpSpPr>
        <p:sp>
          <p:nvSpPr>
            <p:cNvPr id="117802" name="Rectangle 42"/>
            <p:cNvSpPr>
              <a:spLocks noChangeArrowheads="1"/>
            </p:cNvSpPr>
            <p:nvPr/>
          </p:nvSpPr>
          <p:spPr bwMode="auto">
            <a:xfrm>
              <a:off x="2106" y="2219"/>
              <a:ext cx="555"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 2</a:t>
              </a:r>
              <a:endParaRPr lang="nl-NL" altLang="nl-NL" sz="4800" b="1">
                <a:solidFill>
                  <a:srgbClr val="3333CC"/>
                </a:solidFill>
                <a:effectLst>
                  <a:outerShdw blurRad="38100" dist="38100" dir="2700000" algn="tl">
                    <a:srgbClr val="000000"/>
                  </a:outerShdw>
                </a:effectLst>
              </a:endParaRPr>
            </a:p>
          </p:txBody>
        </p:sp>
        <p:sp>
          <p:nvSpPr>
            <p:cNvPr id="117803" name="Rectangle 43"/>
            <p:cNvSpPr>
              <a:spLocks noChangeArrowheads="1"/>
            </p:cNvSpPr>
            <p:nvPr/>
          </p:nvSpPr>
          <p:spPr bwMode="auto">
            <a:xfrm>
              <a:off x="2220" y="1835"/>
              <a:ext cx="38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4</a:t>
              </a:r>
              <a:endParaRPr lang="nl-NL" altLang="nl-NL" sz="4800" b="1">
                <a:solidFill>
                  <a:srgbClr val="3333CC"/>
                </a:solidFill>
                <a:effectLst>
                  <a:outerShdw blurRad="38100" dist="38100" dir="2700000" algn="tl">
                    <a:srgbClr val="000000"/>
                  </a:outerShdw>
                </a:effectLst>
              </a:endParaRPr>
            </a:p>
          </p:txBody>
        </p:sp>
        <p:sp>
          <p:nvSpPr>
            <p:cNvPr id="117804" name="Rectangle 44"/>
            <p:cNvSpPr>
              <a:spLocks noChangeArrowheads="1"/>
            </p:cNvSpPr>
            <p:nvPr/>
          </p:nvSpPr>
          <p:spPr bwMode="auto">
            <a:xfrm>
              <a:off x="2447" y="1801"/>
              <a:ext cx="1226"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FF3300"/>
                  </a:solidFill>
                  <a:effectLst>
                    <a:outerShdw blurRad="38100" dist="38100" dir="2700000" algn="tl">
                      <a:srgbClr val="000000"/>
                    </a:outerShdw>
                  </a:effectLst>
                </a:rPr>
                <a:t>He</a:t>
              </a:r>
              <a:endParaRPr lang="nl-NL" altLang="nl-NL" sz="8000" b="1">
                <a:solidFill>
                  <a:srgbClr val="FF3300"/>
                </a:solidFill>
                <a:effectLst>
                  <a:outerShdw blurRad="38100" dist="38100" dir="2700000" algn="tl">
                    <a:srgbClr val="000000"/>
                  </a:outerShdw>
                </a:effectLst>
              </a:endParaRPr>
            </a:p>
          </p:txBody>
        </p:sp>
      </p:grpSp>
      <p:sp>
        <p:nvSpPr>
          <p:cNvPr id="117805" name="Rectangle 45"/>
          <p:cNvSpPr>
            <a:spLocks noChangeArrowheads="1"/>
          </p:cNvSpPr>
          <p:nvPr/>
        </p:nvSpPr>
        <p:spPr bwMode="auto">
          <a:xfrm>
            <a:off x="6611938" y="4962525"/>
            <a:ext cx="106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81</a:t>
            </a:r>
            <a:endParaRPr lang="nl-NL" altLang="nl-NL" sz="4800" b="1">
              <a:solidFill>
                <a:srgbClr val="3333CC"/>
              </a:solidFill>
              <a:effectLst>
                <a:outerShdw blurRad="38100" dist="38100" dir="2700000" algn="tl">
                  <a:srgbClr val="000000"/>
                </a:outerShdw>
              </a:effectLst>
            </a:endParaRPr>
          </a:p>
        </p:txBody>
      </p:sp>
      <p:sp>
        <p:nvSpPr>
          <p:cNvPr id="117806" name="Rectangle 46"/>
          <p:cNvSpPr>
            <a:spLocks noChangeArrowheads="1"/>
          </p:cNvSpPr>
          <p:nvPr/>
        </p:nvSpPr>
        <p:spPr bwMode="auto">
          <a:xfrm>
            <a:off x="6288088" y="4352925"/>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4800" b="1">
                <a:solidFill>
                  <a:srgbClr val="3333CC"/>
                </a:solidFill>
                <a:effectLst>
                  <a:outerShdw blurRad="38100" dist="38100" dir="2700000" algn="tl">
                    <a:srgbClr val="000000"/>
                  </a:outerShdw>
                </a:effectLst>
              </a:rPr>
              <a:t>206</a:t>
            </a:r>
            <a:endParaRPr lang="nl-NL" altLang="nl-NL" sz="4800" b="1">
              <a:solidFill>
                <a:srgbClr val="3333CC"/>
              </a:solidFill>
              <a:effectLst>
                <a:outerShdw blurRad="38100" dist="38100" dir="2700000" algn="tl">
                  <a:srgbClr val="000000"/>
                </a:outerShdw>
              </a:effectLst>
            </a:endParaRPr>
          </a:p>
        </p:txBody>
      </p:sp>
      <p:sp>
        <p:nvSpPr>
          <p:cNvPr id="117807" name="Line 47"/>
          <p:cNvSpPr>
            <a:spLocks noChangeShapeType="1"/>
          </p:cNvSpPr>
          <p:nvPr/>
        </p:nvSpPr>
        <p:spPr bwMode="auto">
          <a:xfrm>
            <a:off x="2478088" y="5267325"/>
            <a:ext cx="762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z="2400">
              <a:solidFill>
                <a:srgbClr val="000000"/>
              </a:solidFill>
            </a:endParaRPr>
          </a:p>
        </p:txBody>
      </p:sp>
      <p:sp>
        <p:nvSpPr>
          <p:cNvPr id="117808" name="Rectangle 48"/>
          <p:cNvSpPr>
            <a:spLocks noChangeArrowheads="1"/>
          </p:cNvSpPr>
          <p:nvPr/>
        </p:nvSpPr>
        <p:spPr bwMode="auto">
          <a:xfrm>
            <a:off x="5602288" y="4586288"/>
            <a:ext cx="838200" cy="128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000000"/>
                </a:solidFill>
                <a:effectLst>
                  <a:outerShdw blurRad="38100" dist="38100" dir="2700000" algn="tl">
                    <a:srgbClr val="FFFFFF"/>
                  </a:outerShdw>
                </a:effectLst>
              </a:rPr>
              <a:t>+</a:t>
            </a:r>
            <a:endParaRPr lang="nl-NL" altLang="nl-NL" sz="8000" b="1">
              <a:solidFill>
                <a:srgbClr val="000000"/>
              </a:solidFill>
              <a:effectLst>
                <a:outerShdw blurRad="38100" dist="38100" dir="2700000" algn="tl">
                  <a:srgbClr val="FFFFFF"/>
                </a:outerShdw>
              </a:effectLst>
            </a:endParaRPr>
          </a:p>
        </p:txBody>
      </p:sp>
      <p:sp>
        <p:nvSpPr>
          <p:cNvPr id="117809" name="Rectangle 49"/>
          <p:cNvSpPr>
            <a:spLocks noChangeArrowheads="1"/>
          </p:cNvSpPr>
          <p:nvPr/>
        </p:nvSpPr>
        <p:spPr bwMode="auto">
          <a:xfrm>
            <a:off x="7354888" y="4471988"/>
            <a:ext cx="1524000" cy="12811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pPr>
            <a:r>
              <a:rPr lang="en-US" altLang="nl-NL" sz="8000" b="1">
                <a:solidFill>
                  <a:srgbClr val="3333CC"/>
                </a:solidFill>
                <a:effectLst>
                  <a:outerShdw blurRad="38100" dist="38100" dir="2700000" algn="tl">
                    <a:srgbClr val="000000"/>
                  </a:outerShdw>
                </a:effectLst>
              </a:rPr>
              <a:t>Tl</a:t>
            </a:r>
            <a:endParaRPr lang="nl-NL" altLang="nl-NL" sz="8000" b="1">
              <a:solidFill>
                <a:srgbClr val="3333CC"/>
              </a:solidFill>
              <a:effectLst>
                <a:outerShdw blurRad="38100" dist="38100" dir="2700000" algn="tl">
                  <a:srgbClr val="000000"/>
                </a:outerShdw>
              </a:effectLst>
            </a:endParaRPr>
          </a:p>
        </p:txBody>
      </p:sp>
      <p:sp>
        <p:nvSpPr>
          <p:cNvPr id="117810" name="AutoShape 50"/>
          <p:cNvSpPr>
            <a:spLocks noChangeArrowheads="1"/>
          </p:cNvSpPr>
          <p:nvPr/>
        </p:nvSpPr>
        <p:spPr bwMode="auto">
          <a:xfrm>
            <a:off x="3059113" y="5661025"/>
            <a:ext cx="4464050" cy="792163"/>
          </a:xfrm>
          <a:prstGeom prst="wedgeRoundRectCallout">
            <a:avLst>
              <a:gd name="adj1" fmla="val -78093"/>
              <a:gd name="adj2" fmla="val -561023"/>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3200">
                <a:solidFill>
                  <a:srgbClr val="3333CC"/>
                </a:solidFill>
                <a:effectLst>
                  <a:outerShdw blurRad="38100" dist="38100" dir="2700000" algn="tl">
                    <a:srgbClr val="000000"/>
                  </a:outerShdw>
                </a:effectLst>
                <a:latin typeface="Symbol" pitchFamily="18" charset="2"/>
              </a:rPr>
              <a:t>a</a:t>
            </a:r>
            <a:r>
              <a:rPr lang="en-US" altLang="nl-NL" sz="3200">
                <a:solidFill>
                  <a:srgbClr val="3333CC"/>
                </a:solidFill>
                <a:effectLst>
                  <a:outerShdw blurRad="38100" dist="38100" dir="2700000" algn="tl">
                    <a:srgbClr val="000000"/>
                  </a:outerShdw>
                </a:effectLst>
                <a:latin typeface="Comic Sans MS" pitchFamily="66" charset="0"/>
              </a:rPr>
              <a:t>-straler (Tabel 25)</a:t>
            </a:r>
            <a:endParaRPr lang="nl-NL" altLang="nl-NL" sz="3200">
              <a:solidFill>
                <a:srgbClr val="3333CC"/>
              </a:solidFill>
              <a:effectLst>
                <a:outerShdw blurRad="38100" dist="38100" dir="2700000" algn="tl">
                  <a:srgbClr val="000000"/>
                </a:outerShdw>
              </a:effectLst>
              <a:latin typeface="Comic Sans MS" pitchFamily="66" charset="0"/>
            </a:endParaRPr>
          </a:p>
        </p:txBody>
      </p:sp>
      <p:sp>
        <p:nvSpPr>
          <p:cNvPr id="117811" name="AutoShape 51"/>
          <p:cNvSpPr>
            <a:spLocks noChangeArrowheads="1"/>
          </p:cNvSpPr>
          <p:nvPr/>
        </p:nvSpPr>
        <p:spPr bwMode="auto">
          <a:xfrm>
            <a:off x="4140200" y="5734050"/>
            <a:ext cx="4464050" cy="792163"/>
          </a:xfrm>
          <a:prstGeom prst="wedgeRoundRectCallout">
            <a:avLst>
              <a:gd name="adj1" fmla="val -102810"/>
              <a:gd name="adj2" fmla="val -277056"/>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3200">
                <a:solidFill>
                  <a:srgbClr val="3333CC"/>
                </a:solidFill>
                <a:effectLst>
                  <a:outerShdw blurRad="38100" dist="38100" dir="2700000" algn="tl">
                    <a:srgbClr val="000000"/>
                  </a:outerShdw>
                </a:effectLst>
                <a:latin typeface="Symbol" pitchFamily="18" charset="2"/>
              </a:rPr>
              <a:t>b</a:t>
            </a:r>
            <a:r>
              <a:rPr lang="en-US" altLang="nl-NL" sz="3200" baseline="30000">
                <a:solidFill>
                  <a:srgbClr val="3333CC"/>
                </a:solidFill>
                <a:effectLst>
                  <a:outerShdw blurRad="38100" dist="38100" dir="2700000" algn="tl">
                    <a:srgbClr val="000000"/>
                  </a:outerShdw>
                </a:effectLst>
                <a:latin typeface="Symbol" pitchFamily="18" charset="2"/>
              </a:rPr>
              <a:t>- </a:t>
            </a:r>
            <a:r>
              <a:rPr lang="en-US" altLang="nl-NL" sz="3200">
                <a:solidFill>
                  <a:srgbClr val="3333CC"/>
                </a:solidFill>
                <a:effectLst>
                  <a:outerShdw blurRad="38100" dist="38100" dir="2700000" algn="tl">
                    <a:srgbClr val="000000"/>
                  </a:outerShdw>
                </a:effectLst>
                <a:latin typeface="Comic Sans MS" pitchFamily="66" charset="0"/>
              </a:rPr>
              <a:t>straler (Tabel 25)</a:t>
            </a:r>
            <a:endParaRPr lang="nl-NL" altLang="nl-NL" sz="3200">
              <a:solidFill>
                <a:srgbClr val="3333CC"/>
              </a:solidFill>
              <a:effectLst>
                <a:outerShdw blurRad="38100" dist="38100" dir="2700000" algn="tl">
                  <a:srgbClr val="000000"/>
                </a:outerShdw>
              </a:effectLst>
              <a:latin typeface="Comic Sans MS" pitchFamily="66" charset="0"/>
            </a:endParaRPr>
          </a:p>
        </p:txBody>
      </p:sp>
      <p:sp>
        <p:nvSpPr>
          <p:cNvPr id="117812" name="AutoShape 52"/>
          <p:cNvSpPr>
            <a:spLocks noChangeArrowheads="1"/>
          </p:cNvSpPr>
          <p:nvPr/>
        </p:nvSpPr>
        <p:spPr bwMode="auto">
          <a:xfrm>
            <a:off x="3275013" y="5876925"/>
            <a:ext cx="4464050" cy="792163"/>
          </a:xfrm>
          <a:prstGeom prst="wedgeRoundRectCallout">
            <a:avLst>
              <a:gd name="adj1" fmla="val -71907"/>
              <a:gd name="adj2" fmla="val -112125"/>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3200">
                <a:solidFill>
                  <a:srgbClr val="3333CC"/>
                </a:solidFill>
                <a:effectLst>
                  <a:outerShdw blurRad="38100" dist="38100" dir="2700000" algn="tl">
                    <a:srgbClr val="000000"/>
                  </a:outerShdw>
                </a:effectLst>
                <a:latin typeface="Symbol" pitchFamily="18" charset="2"/>
              </a:rPr>
              <a:t>a</a:t>
            </a:r>
            <a:r>
              <a:rPr lang="en-US" altLang="nl-NL" sz="3200">
                <a:solidFill>
                  <a:srgbClr val="3333CC"/>
                </a:solidFill>
                <a:effectLst>
                  <a:outerShdw blurRad="38100" dist="38100" dir="2700000" algn="tl">
                    <a:srgbClr val="000000"/>
                  </a:outerShdw>
                </a:effectLst>
                <a:latin typeface="Comic Sans MS" pitchFamily="66" charset="0"/>
              </a:rPr>
              <a:t>-straler (Tabel 25)</a:t>
            </a:r>
            <a:endParaRPr lang="nl-NL" altLang="nl-NL" sz="3200">
              <a:solidFill>
                <a:srgbClr val="3333CC"/>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2337296819"/>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782"/>
                                        </p:tgtEl>
                                        <p:attrNameLst>
                                          <p:attrName>style.visibility</p:attrName>
                                        </p:attrNameLst>
                                      </p:cBhvr>
                                      <p:to>
                                        <p:strVal val="visible"/>
                                      </p:to>
                                    </p:set>
                                    <p:animEffect transition="in" filter="wipe(left)">
                                      <p:cBhvr>
                                        <p:cTn id="7" dur="500"/>
                                        <p:tgtEl>
                                          <p:spTgt spid="117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7767"/>
                                        </p:tgtEl>
                                        <p:attrNameLst>
                                          <p:attrName>style.visibility</p:attrName>
                                        </p:attrNameLst>
                                      </p:cBhvr>
                                      <p:to>
                                        <p:strVal val="visible"/>
                                      </p:to>
                                    </p:set>
                                    <p:animEffect transition="in" filter="dissolve">
                                      <p:cBhvr>
                                        <p:cTn id="12" dur="500"/>
                                        <p:tgtEl>
                                          <p:spTgt spid="1177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7810"/>
                                        </p:tgtEl>
                                        <p:attrNameLst>
                                          <p:attrName>style.visibility</p:attrName>
                                        </p:attrNameLst>
                                      </p:cBhvr>
                                      <p:to>
                                        <p:strVal val="visible"/>
                                      </p:to>
                                    </p:set>
                                    <p:animEffect transition="in" filter="dissolve">
                                      <p:cBhvr>
                                        <p:cTn id="17" dur="500"/>
                                        <p:tgtEl>
                                          <p:spTgt spid="117810"/>
                                        </p:tgtEl>
                                      </p:cBhvr>
                                    </p:animEffect>
                                  </p:childTnLst>
                                  <p:subTnLst>
                                    <p:set>
                                      <p:cBhvr override="childStyle">
                                        <p:cTn dur="1" fill="hold" display="0" masterRel="nextClick" afterEffect="1"/>
                                        <p:tgtEl>
                                          <p:spTgt spid="1178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7779"/>
                                        </p:tgtEl>
                                        <p:attrNameLst>
                                          <p:attrName>style.visibility</p:attrName>
                                        </p:attrNameLst>
                                      </p:cBhvr>
                                      <p:to>
                                        <p:strVal val="visible"/>
                                      </p:to>
                                    </p:set>
                                    <p:animEffect transition="in" filter="wipe(left)">
                                      <p:cBhvr>
                                        <p:cTn id="22" dur="500"/>
                                        <p:tgtEl>
                                          <p:spTgt spid="1177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7772"/>
                                        </p:tgtEl>
                                        <p:attrNameLst>
                                          <p:attrName>style.visibility</p:attrName>
                                        </p:attrNameLst>
                                      </p:cBhvr>
                                      <p:to>
                                        <p:strVal val="visible"/>
                                      </p:to>
                                    </p:set>
                                    <p:animEffect transition="in" filter="dissolve">
                                      <p:cBhvr>
                                        <p:cTn id="27" dur="500"/>
                                        <p:tgtEl>
                                          <p:spTgt spid="1177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7780"/>
                                        </p:tgtEl>
                                        <p:attrNameLst>
                                          <p:attrName>style.visibility</p:attrName>
                                        </p:attrNameLst>
                                      </p:cBhvr>
                                      <p:to>
                                        <p:strVal val="visible"/>
                                      </p:to>
                                    </p:set>
                                    <p:animEffect transition="in" filter="dissolve">
                                      <p:cBhvr>
                                        <p:cTn id="32" dur="500"/>
                                        <p:tgtEl>
                                          <p:spTgt spid="1177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7777"/>
                                        </p:tgtEl>
                                        <p:attrNameLst>
                                          <p:attrName>style.visibility</p:attrName>
                                        </p:attrNameLst>
                                      </p:cBhvr>
                                      <p:to>
                                        <p:strVal val="visible"/>
                                      </p:to>
                                    </p:set>
                                    <p:anim calcmode="lin" valueType="num">
                                      <p:cBhvr additive="base">
                                        <p:cTn id="37" dur="500" fill="hold"/>
                                        <p:tgtEl>
                                          <p:spTgt spid="117777"/>
                                        </p:tgtEl>
                                        <p:attrNameLst>
                                          <p:attrName>ppt_x</p:attrName>
                                        </p:attrNameLst>
                                      </p:cBhvr>
                                      <p:tavLst>
                                        <p:tav tm="0">
                                          <p:val>
                                            <p:strVal val="1+#ppt_w/2"/>
                                          </p:val>
                                        </p:tav>
                                        <p:tav tm="100000">
                                          <p:val>
                                            <p:strVal val="#ppt_x"/>
                                          </p:val>
                                        </p:tav>
                                      </p:tavLst>
                                    </p:anim>
                                    <p:anim calcmode="lin" valueType="num">
                                      <p:cBhvr additive="base">
                                        <p:cTn id="38" dur="500" fill="hold"/>
                                        <p:tgtEl>
                                          <p:spTgt spid="117777"/>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7776"/>
                                        </p:tgtEl>
                                        <p:attrNameLst>
                                          <p:attrName>style.visibility</p:attrName>
                                        </p:attrNameLst>
                                      </p:cBhvr>
                                      <p:to>
                                        <p:strVal val="visible"/>
                                      </p:to>
                                    </p:set>
                                    <p:anim calcmode="lin" valueType="num">
                                      <p:cBhvr additive="base">
                                        <p:cTn id="43" dur="500" fill="hold"/>
                                        <p:tgtEl>
                                          <p:spTgt spid="117776"/>
                                        </p:tgtEl>
                                        <p:attrNameLst>
                                          <p:attrName>ppt_x</p:attrName>
                                        </p:attrNameLst>
                                      </p:cBhvr>
                                      <p:tavLst>
                                        <p:tav tm="0">
                                          <p:val>
                                            <p:strVal val="#ppt_x"/>
                                          </p:val>
                                        </p:tav>
                                        <p:tav tm="100000">
                                          <p:val>
                                            <p:strVal val="#ppt_x"/>
                                          </p:val>
                                        </p:tav>
                                      </p:tavLst>
                                    </p:anim>
                                    <p:anim calcmode="lin" valueType="num">
                                      <p:cBhvr additive="base">
                                        <p:cTn id="44" dur="500" fill="hold"/>
                                        <p:tgtEl>
                                          <p:spTgt spid="11777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7765"/>
                                        </p:tgtEl>
                                        <p:attrNameLst>
                                          <p:attrName>style.visibility</p:attrName>
                                        </p:attrNameLst>
                                      </p:cBhvr>
                                      <p:to>
                                        <p:strVal val="visible"/>
                                      </p:to>
                                    </p:set>
                                    <p:animEffect transition="in" filter="wipe(left)">
                                      <p:cBhvr>
                                        <p:cTn id="49" dur="500"/>
                                        <p:tgtEl>
                                          <p:spTgt spid="11776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7766"/>
                                        </p:tgtEl>
                                        <p:attrNameLst>
                                          <p:attrName>style.visibility</p:attrName>
                                        </p:attrNameLst>
                                      </p:cBhvr>
                                      <p:to>
                                        <p:strVal val="visible"/>
                                      </p:to>
                                    </p:set>
                                    <p:animEffect transition="in" filter="wipe(left)">
                                      <p:cBhvr>
                                        <p:cTn id="54" dur="500"/>
                                        <p:tgtEl>
                                          <p:spTgt spid="11776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117771"/>
                                        </p:tgtEl>
                                        <p:attrNameLst>
                                          <p:attrName>style.visibility</p:attrName>
                                        </p:attrNameLst>
                                      </p:cBhvr>
                                      <p:to>
                                        <p:strVal val="visible"/>
                                      </p:to>
                                    </p:set>
                                    <p:anim calcmode="lin" valueType="num">
                                      <p:cBhvr additive="base">
                                        <p:cTn id="59" dur="500" fill="hold"/>
                                        <p:tgtEl>
                                          <p:spTgt spid="117771"/>
                                        </p:tgtEl>
                                        <p:attrNameLst>
                                          <p:attrName>ppt_x</p:attrName>
                                        </p:attrNameLst>
                                      </p:cBhvr>
                                      <p:tavLst>
                                        <p:tav tm="0">
                                          <p:val>
                                            <p:strVal val="1+#ppt_w/2"/>
                                          </p:val>
                                        </p:tav>
                                        <p:tav tm="100000">
                                          <p:val>
                                            <p:strVal val="#ppt_x"/>
                                          </p:val>
                                        </p:tav>
                                      </p:tavLst>
                                    </p:anim>
                                    <p:anim calcmode="lin" valueType="num">
                                      <p:cBhvr additive="base">
                                        <p:cTn id="60" dur="500" fill="hold"/>
                                        <p:tgtEl>
                                          <p:spTgt spid="117771"/>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7781"/>
                                        </p:tgtEl>
                                        <p:attrNameLst>
                                          <p:attrName>style.visibility</p:attrName>
                                        </p:attrNameLst>
                                      </p:cBhvr>
                                      <p:to>
                                        <p:strVal val="visible"/>
                                      </p:to>
                                    </p:set>
                                    <p:anim calcmode="lin" valueType="num">
                                      <p:cBhvr additive="base">
                                        <p:cTn id="65" dur="500" fill="hold"/>
                                        <p:tgtEl>
                                          <p:spTgt spid="117781"/>
                                        </p:tgtEl>
                                        <p:attrNameLst>
                                          <p:attrName>ppt_x</p:attrName>
                                        </p:attrNameLst>
                                      </p:cBhvr>
                                      <p:tavLst>
                                        <p:tav tm="0">
                                          <p:val>
                                            <p:strVal val="#ppt_x"/>
                                          </p:val>
                                        </p:tav>
                                        <p:tav tm="100000">
                                          <p:val>
                                            <p:strVal val="#ppt_x"/>
                                          </p:val>
                                        </p:tav>
                                      </p:tavLst>
                                    </p:anim>
                                    <p:anim calcmode="lin" valueType="num">
                                      <p:cBhvr additive="base">
                                        <p:cTn id="66" dur="500" fill="hold"/>
                                        <p:tgtEl>
                                          <p:spTgt spid="117781"/>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117783"/>
                                        </p:tgtEl>
                                        <p:attrNameLst>
                                          <p:attrName>style.visibility</p:attrName>
                                        </p:attrNameLst>
                                      </p:cBhvr>
                                      <p:to>
                                        <p:strVal val="visible"/>
                                      </p:to>
                                    </p:set>
                                    <p:animEffect transition="in" filter="dissolve">
                                      <p:cBhvr>
                                        <p:cTn id="71" dur="500"/>
                                        <p:tgtEl>
                                          <p:spTgt spid="11778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17811"/>
                                        </p:tgtEl>
                                        <p:attrNameLst>
                                          <p:attrName>style.visibility</p:attrName>
                                        </p:attrNameLst>
                                      </p:cBhvr>
                                      <p:to>
                                        <p:strVal val="visible"/>
                                      </p:to>
                                    </p:set>
                                    <p:animEffect transition="in" filter="dissolve">
                                      <p:cBhvr>
                                        <p:cTn id="76" dur="500"/>
                                        <p:tgtEl>
                                          <p:spTgt spid="117811"/>
                                        </p:tgtEl>
                                      </p:cBhvr>
                                    </p:animEffect>
                                  </p:childTnLst>
                                  <p:subTnLst>
                                    <p:set>
                                      <p:cBhvr override="childStyle">
                                        <p:cTn dur="1" fill="hold" display="0" masterRel="nextClick" afterEffect="1"/>
                                        <p:tgtEl>
                                          <p:spTgt spid="117811"/>
                                        </p:tgtEl>
                                        <p:attrNameLst>
                                          <p:attrName>style.visibility</p:attrName>
                                        </p:attrNameLst>
                                      </p:cBhvr>
                                      <p:to>
                                        <p:strVal val="hidden"/>
                                      </p:to>
                                    </p:set>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17793"/>
                                        </p:tgtEl>
                                        <p:attrNameLst>
                                          <p:attrName>style.visibility</p:attrName>
                                        </p:attrNameLst>
                                      </p:cBhvr>
                                      <p:to>
                                        <p:strVal val="visible"/>
                                      </p:to>
                                    </p:set>
                                    <p:animEffect transition="in" filter="wipe(left)">
                                      <p:cBhvr>
                                        <p:cTn id="81" dur="500"/>
                                        <p:tgtEl>
                                          <p:spTgt spid="11779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117796"/>
                                        </p:tgtEl>
                                        <p:attrNameLst>
                                          <p:attrName>style.visibility</p:attrName>
                                        </p:attrNameLst>
                                      </p:cBhvr>
                                      <p:to>
                                        <p:strVal val="visible"/>
                                      </p:to>
                                    </p:set>
                                    <p:animEffect transition="in" filter="dissolve">
                                      <p:cBhvr>
                                        <p:cTn id="86" dur="500"/>
                                        <p:tgtEl>
                                          <p:spTgt spid="11779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17794"/>
                                        </p:tgtEl>
                                        <p:attrNameLst>
                                          <p:attrName>style.visibility</p:attrName>
                                        </p:attrNameLst>
                                      </p:cBhvr>
                                      <p:to>
                                        <p:strVal val="visible"/>
                                      </p:to>
                                    </p:set>
                                    <p:animEffect transition="in" filter="dissolve">
                                      <p:cBhvr>
                                        <p:cTn id="91" dur="500"/>
                                        <p:tgtEl>
                                          <p:spTgt spid="11779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117792"/>
                                        </p:tgtEl>
                                        <p:attrNameLst>
                                          <p:attrName>style.visibility</p:attrName>
                                        </p:attrNameLst>
                                      </p:cBhvr>
                                      <p:to>
                                        <p:strVal val="visible"/>
                                      </p:to>
                                    </p:set>
                                    <p:anim calcmode="lin" valueType="num">
                                      <p:cBhvr additive="base">
                                        <p:cTn id="96" dur="500" fill="hold"/>
                                        <p:tgtEl>
                                          <p:spTgt spid="117792"/>
                                        </p:tgtEl>
                                        <p:attrNameLst>
                                          <p:attrName>ppt_x</p:attrName>
                                        </p:attrNameLst>
                                      </p:cBhvr>
                                      <p:tavLst>
                                        <p:tav tm="0">
                                          <p:val>
                                            <p:strVal val="1+#ppt_w/2"/>
                                          </p:val>
                                        </p:tav>
                                        <p:tav tm="100000">
                                          <p:val>
                                            <p:strVal val="#ppt_x"/>
                                          </p:val>
                                        </p:tav>
                                      </p:tavLst>
                                    </p:anim>
                                    <p:anim calcmode="lin" valueType="num">
                                      <p:cBhvr additive="base">
                                        <p:cTn id="97" dur="500" fill="hold"/>
                                        <p:tgtEl>
                                          <p:spTgt spid="117792"/>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17791"/>
                                        </p:tgtEl>
                                        <p:attrNameLst>
                                          <p:attrName>style.visibility</p:attrName>
                                        </p:attrNameLst>
                                      </p:cBhvr>
                                      <p:to>
                                        <p:strVal val="visible"/>
                                      </p:to>
                                    </p:set>
                                    <p:anim calcmode="lin" valueType="num">
                                      <p:cBhvr additive="base">
                                        <p:cTn id="102" dur="500" fill="hold"/>
                                        <p:tgtEl>
                                          <p:spTgt spid="117791"/>
                                        </p:tgtEl>
                                        <p:attrNameLst>
                                          <p:attrName>ppt_x</p:attrName>
                                        </p:attrNameLst>
                                      </p:cBhvr>
                                      <p:tavLst>
                                        <p:tav tm="0">
                                          <p:val>
                                            <p:strVal val="#ppt_x"/>
                                          </p:val>
                                        </p:tav>
                                        <p:tav tm="100000">
                                          <p:val>
                                            <p:strVal val="#ppt_x"/>
                                          </p:val>
                                        </p:tav>
                                      </p:tavLst>
                                    </p:anim>
                                    <p:anim calcmode="lin" valueType="num">
                                      <p:cBhvr additive="base">
                                        <p:cTn id="103" dur="500" fill="hold"/>
                                        <p:tgtEl>
                                          <p:spTgt spid="117791"/>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17795"/>
                                        </p:tgtEl>
                                        <p:attrNameLst>
                                          <p:attrName>style.visibility</p:attrName>
                                        </p:attrNameLst>
                                      </p:cBhvr>
                                      <p:to>
                                        <p:strVal val="visible"/>
                                      </p:to>
                                    </p:set>
                                    <p:anim calcmode="lin" valueType="num">
                                      <p:cBhvr additive="base">
                                        <p:cTn id="108" dur="500" fill="hold"/>
                                        <p:tgtEl>
                                          <p:spTgt spid="117795"/>
                                        </p:tgtEl>
                                        <p:attrNameLst>
                                          <p:attrName>ppt_x</p:attrName>
                                        </p:attrNameLst>
                                      </p:cBhvr>
                                      <p:tavLst>
                                        <p:tav tm="0">
                                          <p:val>
                                            <p:strVal val="#ppt_x"/>
                                          </p:val>
                                        </p:tav>
                                        <p:tav tm="100000">
                                          <p:val>
                                            <p:strVal val="#ppt_x"/>
                                          </p:val>
                                        </p:tav>
                                      </p:tavLst>
                                    </p:anim>
                                    <p:anim calcmode="lin" valueType="num">
                                      <p:cBhvr additive="base">
                                        <p:cTn id="109" dur="500" fill="hold"/>
                                        <p:tgtEl>
                                          <p:spTgt spid="117795"/>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9" presetClass="entr" presetSubtype="0" fill="hold" nodeType="clickEffect">
                                  <p:stCondLst>
                                    <p:cond delay="0"/>
                                  </p:stCondLst>
                                  <p:childTnLst>
                                    <p:set>
                                      <p:cBhvr>
                                        <p:cTn id="113" dur="1" fill="hold">
                                          <p:stCondLst>
                                            <p:cond delay="0"/>
                                          </p:stCondLst>
                                        </p:cTn>
                                        <p:tgtEl>
                                          <p:spTgt spid="117797"/>
                                        </p:tgtEl>
                                        <p:attrNameLst>
                                          <p:attrName>style.visibility</p:attrName>
                                        </p:attrNameLst>
                                      </p:cBhvr>
                                      <p:to>
                                        <p:strVal val="visible"/>
                                      </p:to>
                                    </p:set>
                                    <p:animEffect transition="in" filter="dissolve">
                                      <p:cBhvr>
                                        <p:cTn id="114" dur="500"/>
                                        <p:tgtEl>
                                          <p:spTgt spid="11779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117812"/>
                                        </p:tgtEl>
                                        <p:attrNameLst>
                                          <p:attrName>style.visibility</p:attrName>
                                        </p:attrNameLst>
                                      </p:cBhvr>
                                      <p:to>
                                        <p:strVal val="visible"/>
                                      </p:to>
                                    </p:set>
                                    <p:animEffect transition="in" filter="dissolve">
                                      <p:cBhvr>
                                        <p:cTn id="119" dur="500"/>
                                        <p:tgtEl>
                                          <p:spTgt spid="117812"/>
                                        </p:tgtEl>
                                      </p:cBhvr>
                                    </p:animEffect>
                                  </p:childTnLst>
                                  <p:subTnLst>
                                    <p:set>
                                      <p:cBhvr override="childStyle">
                                        <p:cTn dur="1" fill="hold" display="0" masterRel="nextClick" afterEffect="1"/>
                                        <p:tgtEl>
                                          <p:spTgt spid="117812"/>
                                        </p:tgtEl>
                                        <p:attrNameLst>
                                          <p:attrName>style.visibility</p:attrName>
                                        </p:attrNameLst>
                                      </p:cBhvr>
                                      <p:to>
                                        <p:strVal val="hidden"/>
                                      </p:to>
                                    </p:set>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17807"/>
                                        </p:tgtEl>
                                        <p:attrNameLst>
                                          <p:attrName>style.visibility</p:attrName>
                                        </p:attrNameLst>
                                      </p:cBhvr>
                                      <p:to>
                                        <p:strVal val="visible"/>
                                      </p:to>
                                    </p:set>
                                    <p:animEffect transition="in" filter="wipe(left)">
                                      <p:cBhvr>
                                        <p:cTn id="124" dur="500"/>
                                        <p:tgtEl>
                                          <p:spTgt spid="117807"/>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9" presetClass="entr" presetSubtype="0" fill="hold" nodeType="clickEffect">
                                  <p:stCondLst>
                                    <p:cond delay="0"/>
                                  </p:stCondLst>
                                  <p:childTnLst>
                                    <p:set>
                                      <p:cBhvr>
                                        <p:cTn id="128" dur="1" fill="hold">
                                          <p:stCondLst>
                                            <p:cond delay="0"/>
                                          </p:stCondLst>
                                        </p:cTn>
                                        <p:tgtEl>
                                          <p:spTgt spid="117801"/>
                                        </p:tgtEl>
                                        <p:attrNameLst>
                                          <p:attrName>style.visibility</p:attrName>
                                        </p:attrNameLst>
                                      </p:cBhvr>
                                      <p:to>
                                        <p:strVal val="visible"/>
                                      </p:to>
                                    </p:set>
                                    <p:animEffect transition="in" filter="dissolve">
                                      <p:cBhvr>
                                        <p:cTn id="129" dur="500"/>
                                        <p:tgtEl>
                                          <p:spTgt spid="117801"/>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117808"/>
                                        </p:tgtEl>
                                        <p:attrNameLst>
                                          <p:attrName>style.visibility</p:attrName>
                                        </p:attrNameLst>
                                      </p:cBhvr>
                                      <p:to>
                                        <p:strVal val="visible"/>
                                      </p:to>
                                    </p:set>
                                    <p:animEffect transition="in" filter="dissolve">
                                      <p:cBhvr>
                                        <p:cTn id="134" dur="500"/>
                                        <p:tgtEl>
                                          <p:spTgt spid="11780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117806"/>
                                        </p:tgtEl>
                                        <p:attrNameLst>
                                          <p:attrName>style.visibility</p:attrName>
                                        </p:attrNameLst>
                                      </p:cBhvr>
                                      <p:to>
                                        <p:strVal val="visible"/>
                                      </p:to>
                                    </p:set>
                                    <p:anim calcmode="lin" valueType="num">
                                      <p:cBhvr additive="base">
                                        <p:cTn id="139" dur="500" fill="hold"/>
                                        <p:tgtEl>
                                          <p:spTgt spid="117806"/>
                                        </p:tgtEl>
                                        <p:attrNameLst>
                                          <p:attrName>ppt_x</p:attrName>
                                        </p:attrNameLst>
                                      </p:cBhvr>
                                      <p:tavLst>
                                        <p:tav tm="0">
                                          <p:val>
                                            <p:strVal val="1+#ppt_w/2"/>
                                          </p:val>
                                        </p:tav>
                                        <p:tav tm="100000">
                                          <p:val>
                                            <p:strVal val="#ppt_x"/>
                                          </p:val>
                                        </p:tav>
                                      </p:tavLst>
                                    </p:anim>
                                    <p:anim calcmode="lin" valueType="num">
                                      <p:cBhvr additive="base">
                                        <p:cTn id="140" dur="500" fill="hold"/>
                                        <p:tgtEl>
                                          <p:spTgt spid="117806"/>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17805"/>
                                        </p:tgtEl>
                                        <p:attrNameLst>
                                          <p:attrName>style.visibility</p:attrName>
                                        </p:attrNameLst>
                                      </p:cBhvr>
                                      <p:to>
                                        <p:strVal val="visible"/>
                                      </p:to>
                                    </p:set>
                                    <p:anim calcmode="lin" valueType="num">
                                      <p:cBhvr additive="base">
                                        <p:cTn id="145" dur="500" fill="hold"/>
                                        <p:tgtEl>
                                          <p:spTgt spid="117805"/>
                                        </p:tgtEl>
                                        <p:attrNameLst>
                                          <p:attrName>ppt_x</p:attrName>
                                        </p:attrNameLst>
                                      </p:cBhvr>
                                      <p:tavLst>
                                        <p:tav tm="0">
                                          <p:val>
                                            <p:strVal val="#ppt_x"/>
                                          </p:val>
                                        </p:tav>
                                        <p:tav tm="100000">
                                          <p:val>
                                            <p:strVal val="#ppt_x"/>
                                          </p:val>
                                        </p:tav>
                                      </p:tavLst>
                                    </p:anim>
                                    <p:anim calcmode="lin" valueType="num">
                                      <p:cBhvr additive="base">
                                        <p:cTn id="146" dur="500" fill="hold"/>
                                        <p:tgtEl>
                                          <p:spTgt spid="117805"/>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117778"/>
                                        </p:tgtEl>
                                        <p:attrNameLst>
                                          <p:attrName>style.visibility</p:attrName>
                                        </p:attrNameLst>
                                      </p:cBhvr>
                                      <p:to>
                                        <p:strVal val="visible"/>
                                      </p:to>
                                    </p:set>
                                    <p:animEffect transition="in" filter="dissolve">
                                      <p:cBhvr>
                                        <p:cTn id="151" dur="500"/>
                                        <p:tgtEl>
                                          <p:spTgt spid="117778"/>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117809"/>
                                        </p:tgtEl>
                                        <p:attrNameLst>
                                          <p:attrName>style.visibility</p:attrName>
                                        </p:attrNameLst>
                                      </p:cBhvr>
                                      <p:to>
                                        <p:strVal val="visible"/>
                                      </p:to>
                                    </p:set>
                                    <p:anim calcmode="lin" valueType="num">
                                      <p:cBhvr additive="base">
                                        <p:cTn id="156" dur="500" fill="hold"/>
                                        <p:tgtEl>
                                          <p:spTgt spid="117809"/>
                                        </p:tgtEl>
                                        <p:attrNameLst>
                                          <p:attrName>ppt_x</p:attrName>
                                        </p:attrNameLst>
                                      </p:cBhvr>
                                      <p:tavLst>
                                        <p:tav tm="0">
                                          <p:val>
                                            <p:strVal val="#ppt_x"/>
                                          </p:val>
                                        </p:tav>
                                        <p:tav tm="100000">
                                          <p:val>
                                            <p:strVal val="#ppt_x"/>
                                          </p:val>
                                        </p:tav>
                                      </p:tavLst>
                                    </p:anim>
                                    <p:anim calcmode="lin" valueType="num">
                                      <p:cBhvr additive="base">
                                        <p:cTn id="157" dur="500" fill="hold"/>
                                        <p:tgtEl>
                                          <p:spTgt spid="1178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utoUpdateAnimBg="0"/>
      <p:bldP spid="117766" grpId="0" autoUpdateAnimBg="0"/>
      <p:bldP spid="117771" grpId="0" autoUpdateAnimBg="0"/>
      <p:bldP spid="117776" grpId="0" autoUpdateAnimBg="0"/>
      <p:bldP spid="117777" grpId="0" autoUpdateAnimBg="0"/>
      <p:bldP spid="117779" grpId="0" animBg="1"/>
      <p:bldP spid="117780" grpId="0" autoUpdateAnimBg="0"/>
      <p:bldP spid="117781" grpId="0" animBg="1" autoUpdateAnimBg="0"/>
      <p:bldP spid="117782" grpId="0"/>
      <p:bldP spid="117791" grpId="0" autoUpdateAnimBg="0"/>
      <p:bldP spid="117792" grpId="0" autoUpdateAnimBg="0"/>
      <p:bldP spid="117793" grpId="0" animBg="1"/>
      <p:bldP spid="117794" grpId="0" autoUpdateAnimBg="0"/>
      <p:bldP spid="117795" grpId="0" animBg="1" autoUpdateAnimBg="0"/>
      <p:bldP spid="117805" grpId="0" autoUpdateAnimBg="0"/>
      <p:bldP spid="117806" grpId="0" autoUpdateAnimBg="0"/>
      <p:bldP spid="117807" grpId="0" animBg="1"/>
      <p:bldP spid="117808" grpId="0" autoUpdateAnimBg="0"/>
      <p:bldP spid="117809" grpId="0" animBg="1" autoUpdateAnimBg="0"/>
      <p:bldP spid="117810" grpId="0" animBg="1" autoUpdateAnimBg="0"/>
      <p:bldP spid="117811" grpId="0" animBg="1" autoUpdateAnimBg="0"/>
      <p:bldP spid="11781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3494" name="Group 70"/>
          <p:cNvGraphicFramePr>
            <a:graphicFrameLocks noGrp="1"/>
          </p:cNvGraphicFramePr>
          <p:nvPr/>
        </p:nvGraphicFramePr>
        <p:xfrm>
          <a:off x="250825" y="1420813"/>
          <a:ext cx="8569325" cy="4817428"/>
        </p:xfrm>
        <a:graphic>
          <a:graphicData uri="http://schemas.openxmlformats.org/drawingml/2006/table">
            <a:tbl>
              <a:tblPr/>
              <a:tblGrid>
                <a:gridCol w="1800225"/>
                <a:gridCol w="6769100"/>
              </a:tblGrid>
              <a:tr h="86518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tijd in j</a:t>
                      </a: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 Fe-59</a:t>
                      </a: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0</a:t>
                      </a: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100</a:t>
                      </a: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45</a:t>
                      </a: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90</a:t>
                      </a: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rPr>
                        <a:t>450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40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472" name="Text Box 48"/>
          <p:cNvSpPr txBox="1">
            <a:spLocks noChangeArrowheads="1"/>
          </p:cNvSpPr>
          <p:nvPr/>
        </p:nvSpPr>
        <p:spPr bwMode="auto">
          <a:xfrm>
            <a:off x="2195513" y="3141663"/>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4000" b="1">
                <a:solidFill>
                  <a:srgbClr val="FF3300"/>
                </a:solidFill>
                <a:effectLst>
                  <a:outerShdw blurRad="38100" dist="38100" dir="2700000" algn="tl">
                    <a:srgbClr val="000000"/>
                  </a:outerShdw>
                </a:effectLst>
              </a:rPr>
              <a:t>50</a:t>
            </a:r>
            <a:endParaRPr lang="nl-NL" altLang="nl-NL" sz="4000" b="1">
              <a:solidFill>
                <a:srgbClr val="FF3300"/>
              </a:solidFill>
              <a:effectLst>
                <a:outerShdw blurRad="38100" dist="38100" dir="2700000" algn="tl">
                  <a:srgbClr val="000000"/>
                </a:outerShdw>
              </a:effectLst>
            </a:endParaRPr>
          </a:p>
        </p:txBody>
      </p:sp>
      <p:sp>
        <p:nvSpPr>
          <p:cNvPr id="103473" name="Text Box 49"/>
          <p:cNvSpPr txBox="1">
            <a:spLocks noChangeArrowheads="1"/>
          </p:cNvSpPr>
          <p:nvPr/>
        </p:nvSpPr>
        <p:spPr bwMode="auto">
          <a:xfrm>
            <a:off x="2195513" y="3933825"/>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nl-NL" sz="4000" b="1">
                <a:solidFill>
                  <a:srgbClr val="FF3300"/>
                </a:solidFill>
                <a:effectLst>
                  <a:outerShdw blurRad="38100" dist="38100" dir="2700000" algn="tl">
                    <a:srgbClr val="000000"/>
                  </a:outerShdw>
                </a:effectLst>
              </a:rPr>
              <a:t>25</a:t>
            </a:r>
            <a:endParaRPr lang="nl-NL" altLang="nl-NL" sz="4000" b="1">
              <a:solidFill>
                <a:srgbClr val="FF3300"/>
              </a:solidFill>
              <a:effectLst>
                <a:outerShdw blurRad="38100" dist="38100" dir="2700000" algn="tl">
                  <a:srgbClr val="000000"/>
                </a:outerShdw>
              </a:effectLst>
            </a:endParaRPr>
          </a:p>
        </p:txBody>
      </p:sp>
      <p:sp>
        <p:nvSpPr>
          <p:cNvPr id="103476" name="Rectangle 52"/>
          <p:cNvSpPr>
            <a:spLocks noGrp="1" noChangeArrowheads="1"/>
          </p:cNvSpPr>
          <p:nvPr>
            <p:ph type="ctrTitle"/>
          </p:nvPr>
        </p:nvSpPr>
        <p:spPr>
          <a:xfrm>
            <a:off x="0" y="-76200"/>
            <a:ext cx="9144000" cy="838200"/>
          </a:xfrm>
        </p:spPr>
        <p:txBody>
          <a:bodyPr/>
          <a:lstStyle/>
          <a:p>
            <a:pPr algn="l"/>
            <a:r>
              <a:rPr lang="en-US" altLang="nl-NL" sz="3200" b="1">
                <a:solidFill>
                  <a:srgbClr val="FF3300"/>
                </a:solidFill>
                <a:effectLst>
                  <a:outerShdw blurRad="38100" dist="38100" dir="2700000" algn="tl">
                    <a:srgbClr val="000000"/>
                  </a:outerShdw>
                </a:effectLst>
              </a:rPr>
              <a:t>6. Halveringstijd Fe-59: BINAS Tabel 25: </a:t>
            </a:r>
            <a:r>
              <a:rPr lang="en-US" altLang="nl-NL" sz="3200" b="1" u="sng">
                <a:solidFill>
                  <a:srgbClr val="FF3300"/>
                </a:solidFill>
                <a:effectLst>
                  <a:outerShdw blurRad="38100" dist="38100" dir="2700000" algn="tl">
                    <a:srgbClr val="000000"/>
                  </a:outerShdw>
                </a:effectLst>
              </a:rPr>
              <a:t>45 dag</a:t>
            </a:r>
            <a:endParaRPr lang="nl-NL" altLang="nl-NL" sz="3200" b="1" u="sng">
              <a:solidFill>
                <a:srgbClr val="FF3300"/>
              </a:solidFill>
              <a:effectLst>
                <a:outerShdw blurRad="38100" dist="38100" dir="2700000" algn="tl">
                  <a:srgbClr val="000000"/>
                </a:outerShdw>
              </a:effectLst>
            </a:endParaRPr>
          </a:p>
        </p:txBody>
      </p:sp>
      <p:sp>
        <p:nvSpPr>
          <p:cNvPr id="103490" name="Text Box 66"/>
          <p:cNvSpPr txBox="1">
            <a:spLocks noChangeArrowheads="1"/>
          </p:cNvSpPr>
          <p:nvPr/>
        </p:nvSpPr>
        <p:spPr bwMode="auto">
          <a:xfrm>
            <a:off x="2124075" y="4724400"/>
            <a:ext cx="54721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nl-NL" altLang="nl-NL" sz="3200" b="1">
                <a:solidFill>
                  <a:srgbClr val="FF3300"/>
                </a:solidFill>
                <a:effectLst>
                  <a:outerShdw blurRad="38100" dist="38100" dir="2700000" algn="tl">
                    <a:srgbClr val="000000"/>
                  </a:outerShdw>
                </a:effectLst>
              </a:rPr>
              <a:t>½. ½. ½. ½… 100% = 0,098%</a:t>
            </a:r>
          </a:p>
        </p:txBody>
      </p:sp>
      <p:sp>
        <p:nvSpPr>
          <p:cNvPr id="103491" name="Text Box 67"/>
          <p:cNvSpPr txBox="1">
            <a:spLocks noChangeArrowheads="1"/>
          </p:cNvSpPr>
          <p:nvPr/>
        </p:nvSpPr>
        <p:spPr bwMode="auto">
          <a:xfrm>
            <a:off x="2195513" y="5516563"/>
            <a:ext cx="4968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nl-NL" altLang="nl-NL" sz="3200" b="1">
                <a:solidFill>
                  <a:srgbClr val="FF3300"/>
                </a:solidFill>
                <a:effectLst>
                  <a:outerShdw blurRad="38100" dist="38100" dir="2700000" algn="tl">
                    <a:srgbClr val="000000"/>
                  </a:outerShdw>
                </a:effectLst>
              </a:rPr>
              <a:t>Of (½)</a:t>
            </a:r>
            <a:r>
              <a:rPr lang="nl-NL" altLang="nl-NL" sz="3200" b="1" baseline="30000">
                <a:solidFill>
                  <a:srgbClr val="FF3300"/>
                </a:solidFill>
                <a:effectLst>
                  <a:outerShdw blurRad="38100" dist="38100" dir="2700000" algn="tl">
                    <a:srgbClr val="000000"/>
                  </a:outerShdw>
                </a:effectLst>
              </a:rPr>
              <a:t>10</a:t>
            </a:r>
            <a:r>
              <a:rPr lang="nl-NL" altLang="nl-NL" sz="3200" b="1">
                <a:solidFill>
                  <a:srgbClr val="FF3300"/>
                </a:solidFill>
                <a:effectLst>
                  <a:outerShdw blurRad="38100" dist="38100" dir="2700000" algn="tl">
                    <a:srgbClr val="000000"/>
                  </a:outerShdw>
                </a:effectLst>
              </a:rPr>
              <a:t> . 100% = 0,098 %</a:t>
            </a:r>
          </a:p>
        </p:txBody>
      </p:sp>
    </p:spTree>
    <p:extLst>
      <p:ext uri="{BB962C8B-B14F-4D97-AF65-F5344CB8AC3E}">
        <p14:creationId xmlns:p14="http://schemas.microsoft.com/office/powerpoint/2010/main" val="4164014332"/>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476"/>
                                        </p:tgtEl>
                                        <p:attrNameLst>
                                          <p:attrName>style.visibility</p:attrName>
                                        </p:attrNameLst>
                                      </p:cBhvr>
                                      <p:to>
                                        <p:strVal val="visible"/>
                                      </p:to>
                                    </p:set>
                                    <p:animEffect transition="in" filter="wipe(left)">
                                      <p:cBhvr>
                                        <p:cTn id="7" dur="500"/>
                                        <p:tgtEl>
                                          <p:spTgt spid="103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3494"/>
                                        </p:tgtEl>
                                        <p:attrNameLst>
                                          <p:attrName>style.visibility</p:attrName>
                                        </p:attrNameLst>
                                      </p:cBhvr>
                                      <p:to>
                                        <p:strVal val="visible"/>
                                      </p:to>
                                    </p:set>
                                    <p:animEffect transition="in" filter="dissolve">
                                      <p:cBhvr>
                                        <p:cTn id="12" dur="500"/>
                                        <p:tgtEl>
                                          <p:spTgt spid="103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472"/>
                                        </p:tgtEl>
                                        <p:attrNameLst>
                                          <p:attrName>style.visibility</p:attrName>
                                        </p:attrNameLst>
                                      </p:cBhvr>
                                      <p:to>
                                        <p:strVal val="visible"/>
                                      </p:to>
                                    </p:set>
                                    <p:animEffect transition="in" filter="dissolve">
                                      <p:cBhvr>
                                        <p:cTn id="17" dur="500"/>
                                        <p:tgtEl>
                                          <p:spTgt spid="1034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473"/>
                                        </p:tgtEl>
                                        <p:attrNameLst>
                                          <p:attrName>style.visibility</p:attrName>
                                        </p:attrNameLst>
                                      </p:cBhvr>
                                      <p:to>
                                        <p:strVal val="visible"/>
                                      </p:to>
                                    </p:set>
                                    <p:animEffect transition="in" filter="dissolve">
                                      <p:cBhvr>
                                        <p:cTn id="22" dur="500"/>
                                        <p:tgtEl>
                                          <p:spTgt spid="1034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3490"/>
                                        </p:tgtEl>
                                        <p:attrNameLst>
                                          <p:attrName>style.visibility</p:attrName>
                                        </p:attrNameLst>
                                      </p:cBhvr>
                                      <p:to>
                                        <p:strVal val="visible"/>
                                      </p:to>
                                    </p:set>
                                    <p:animEffect transition="in" filter="dissolve">
                                      <p:cBhvr>
                                        <p:cTn id="27" dur="1000"/>
                                        <p:tgtEl>
                                          <p:spTgt spid="1034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3491"/>
                                        </p:tgtEl>
                                        <p:attrNameLst>
                                          <p:attrName>style.visibility</p:attrName>
                                        </p:attrNameLst>
                                      </p:cBhvr>
                                      <p:to>
                                        <p:strVal val="visible"/>
                                      </p:to>
                                    </p:set>
                                    <p:animEffect transition="in" filter="dissolve">
                                      <p:cBhvr>
                                        <p:cTn id="32" dur="1000"/>
                                        <p:tgtEl>
                                          <p:spTgt spid="10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72" grpId="0" autoUpdateAnimBg="0"/>
      <p:bldP spid="103473" grpId="0" autoUpdateAnimBg="0"/>
      <p:bldP spid="103476" grpId="0" autoUpdateAnimBg="0"/>
      <p:bldP spid="103490" grpId="0" autoUpdateAnimBg="0"/>
      <p:bldP spid="10349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403" name="Group 27"/>
          <p:cNvGrpSpPr>
            <a:grpSpLocks noChangeAspect="1"/>
          </p:cNvGrpSpPr>
          <p:nvPr/>
        </p:nvGrpSpPr>
        <p:grpSpPr bwMode="auto">
          <a:xfrm>
            <a:off x="1066800" y="1377950"/>
            <a:ext cx="8148638" cy="5416550"/>
            <a:chOff x="672" y="868"/>
            <a:chExt cx="5133" cy="3412"/>
          </a:xfrm>
        </p:grpSpPr>
        <p:sp>
          <p:nvSpPr>
            <p:cNvPr id="101402" name="AutoShape 26"/>
            <p:cNvSpPr>
              <a:spLocks noChangeAspect="1" noChangeArrowheads="1" noTextEdit="1"/>
            </p:cNvSpPr>
            <p:nvPr/>
          </p:nvSpPr>
          <p:spPr bwMode="auto">
            <a:xfrm>
              <a:off x="672" y="912"/>
              <a:ext cx="5064" cy="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nl-NL" sz="2400">
                <a:solidFill>
                  <a:srgbClr val="000000"/>
                </a:solidFill>
              </a:endParaRPr>
            </a:p>
          </p:txBody>
        </p:sp>
        <p:sp>
          <p:nvSpPr>
            <p:cNvPr id="101404" name="Rectangle 28"/>
            <p:cNvSpPr>
              <a:spLocks noChangeArrowheads="1"/>
            </p:cNvSpPr>
            <p:nvPr/>
          </p:nvSpPr>
          <p:spPr bwMode="auto">
            <a:xfrm>
              <a:off x="722" y="962"/>
              <a:ext cx="4954" cy="3268"/>
            </a:xfrm>
            <a:prstGeom prst="rect">
              <a:avLst/>
            </a:prstGeom>
            <a:solidFill>
              <a:srgbClr val="FFFFFF"/>
            </a:solidFill>
            <a:ln w="0">
              <a:solidFill>
                <a:srgbClr val="000000"/>
              </a:solidFill>
              <a:miter lim="800000"/>
              <a:headEnd/>
              <a:tailEnd/>
            </a:ln>
          </p:spPr>
          <p:txBody>
            <a:bodyPr/>
            <a:lstStyle/>
            <a:p>
              <a:pPr fontAlgn="base">
                <a:spcBef>
                  <a:spcPct val="0"/>
                </a:spcBef>
                <a:spcAft>
                  <a:spcPct val="0"/>
                </a:spcAft>
              </a:pPr>
              <a:endParaRPr lang="nl-NL" sz="2400">
                <a:solidFill>
                  <a:srgbClr val="000000"/>
                </a:solidFill>
              </a:endParaRPr>
            </a:p>
          </p:txBody>
        </p:sp>
        <p:sp>
          <p:nvSpPr>
            <p:cNvPr id="101405" name="Rectangle 29"/>
            <p:cNvSpPr>
              <a:spLocks noChangeArrowheads="1"/>
            </p:cNvSpPr>
            <p:nvPr/>
          </p:nvSpPr>
          <p:spPr bwMode="auto">
            <a:xfrm>
              <a:off x="1804" y="1219"/>
              <a:ext cx="3584" cy="20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nl-NL" sz="2400">
                <a:solidFill>
                  <a:srgbClr val="000000"/>
                </a:solidFill>
              </a:endParaRPr>
            </a:p>
          </p:txBody>
        </p:sp>
        <p:sp>
          <p:nvSpPr>
            <p:cNvPr id="101406" name="Line 30"/>
            <p:cNvSpPr>
              <a:spLocks noChangeShapeType="1"/>
            </p:cNvSpPr>
            <p:nvPr/>
          </p:nvSpPr>
          <p:spPr bwMode="auto">
            <a:xfrm>
              <a:off x="1804" y="3032"/>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07" name="Line 31"/>
            <p:cNvSpPr>
              <a:spLocks noChangeShapeType="1"/>
            </p:cNvSpPr>
            <p:nvPr/>
          </p:nvSpPr>
          <p:spPr bwMode="auto">
            <a:xfrm>
              <a:off x="1804" y="2626"/>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08" name="Line 32"/>
            <p:cNvSpPr>
              <a:spLocks noChangeShapeType="1"/>
            </p:cNvSpPr>
            <p:nvPr/>
          </p:nvSpPr>
          <p:spPr bwMode="auto">
            <a:xfrm>
              <a:off x="1804" y="2229"/>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09" name="Line 33"/>
            <p:cNvSpPr>
              <a:spLocks noChangeShapeType="1"/>
            </p:cNvSpPr>
            <p:nvPr/>
          </p:nvSpPr>
          <p:spPr bwMode="auto">
            <a:xfrm>
              <a:off x="1804" y="1823"/>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0" name="Line 34"/>
            <p:cNvSpPr>
              <a:spLocks noChangeShapeType="1"/>
            </p:cNvSpPr>
            <p:nvPr/>
          </p:nvSpPr>
          <p:spPr bwMode="auto">
            <a:xfrm>
              <a:off x="1804" y="1417"/>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1" name="Line 35"/>
            <p:cNvSpPr>
              <a:spLocks noChangeShapeType="1"/>
            </p:cNvSpPr>
            <p:nvPr/>
          </p:nvSpPr>
          <p:spPr bwMode="auto">
            <a:xfrm>
              <a:off x="1804" y="2824"/>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2" name="Line 36"/>
            <p:cNvSpPr>
              <a:spLocks noChangeShapeType="1"/>
            </p:cNvSpPr>
            <p:nvPr/>
          </p:nvSpPr>
          <p:spPr bwMode="auto">
            <a:xfrm>
              <a:off x="1804" y="2428"/>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3" name="Line 37"/>
            <p:cNvSpPr>
              <a:spLocks noChangeShapeType="1"/>
            </p:cNvSpPr>
            <p:nvPr/>
          </p:nvSpPr>
          <p:spPr bwMode="auto">
            <a:xfrm>
              <a:off x="1804" y="2021"/>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4" name="Line 38"/>
            <p:cNvSpPr>
              <a:spLocks noChangeShapeType="1"/>
            </p:cNvSpPr>
            <p:nvPr/>
          </p:nvSpPr>
          <p:spPr bwMode="auto">
            <a:xfrm>
              <a:off x="1804" y="1625"/>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5" name="Line 39"/>
            <p:cNvSpPr>
              <a:spLocks noChangeShapeType="1"/>
            </p:cNvSpPr>
            <p:nvPr/>
          </p:nvSpPr>
          <p:spPr bwMode="auto">
            <a:xfrm>
              <a:off x="1804" y="1219"/>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6" name="Line 40"/>
            <p:cNvSpPr>
              <a:spLocks noChangeShapeType="1"/>
            </p:cNvSpPr>
            <p:nvPr/>
          </p:nvSpPr>
          <p:spPr bwMode="auto">
            <a:xfrm>
              <a:off x="2519" y="1219"/>
              <a:ext cx="1" cy="20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7" name="Line 41"/>
            <p:cNvSpPr>
              <a:spLocks noChangeShapeType="1"/>
            </p:cNvSpPr>
            <p:nvPr/>
          </p:nvSpPr>
          <p:spPr bwMode="auto">
            <a:xfrm>
              <a:off x="3234" y="1219"/>
              <a:ext cx="1" cy="20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8" name="Line 42"/>
            <p:cNvSpPr>
              <a:spLocks noChangeShapeType="1"/>
            </p:cNvSpPr>
            <p:nvPr/>
          </p:nvSpPr>
          <p:spPr bwMode="auto">
            <a:xfrm>
              <a:off x="3959" y="1219"/>
              <a:ext cx="1" cy="20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19" name="Line 43"/>
            <p:cNvSpPr>
              <a:spLocks noChangeShapeType="1"/>
            </p:cNvSpPr>
            <p:nvPr/>
          </p:nvSpPr>
          <p:spPr bwMode="auto">
            <a:xfrm>
              <a:off x="4674" y="1219"/>
              <a:ext cx="1" cy="20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0" name="Line 44"/>
            <p:cNvSpPr>
              <a:spLocks noChangeShapeType="1"/>
            </p:cNvSpPr>
            <p:nvPr/>
          </p:nvSpPr>
          <p:spPr bwMode="auto">
            <a:xfrm>
              <a:off x="5388" y="1219"/>
              <a:ext cx="1" cy="20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1" name="Rectangle 45"/>
            <p:cNvSpPr>
              <a:spLocks noChangeArrowheads="1"/>
            </p:cNvSpPr>
            <p:nvPr/>
          </p:nvSpPr>
          <p:spPr bwMode="auto">
            <a:xfrm>
              <a:off x="1804" y="1219"/>
              <a:ext cx="3584" cy="2011"/>
            </a:xfrm>
            <a:prstGeom prst="rect">
              <a:avLst/>
            </a:prstGeom>
            <a:noFill/>
            <a:ln w="1587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01422" name="Line 46"/>
            <p:cNvSpPr>
              <a:spLocks noChangeShapeType="1"/>
            </p:cNvSpPr>
            <p:nvPr/>
          </p:nvSpPr>
          <p:spPr bwMode="auto">
            <a:xfrm>
              <a:off x="1804" y="1219"/>
              <a:ext cx="1" cy="20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3" name="Line 47"/>
            <p:cNvSpPr>
              <a:spLocks noChangeShapeType="1"/>
            </p:cNvSpPr>
            <p:nvPr/>
          </p:nvSpPr>
          <p:spPr bwMode="auto">
            <a:xfrm>
              <a:off x="1734" y="3230"/>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4" name="Line 48"/>
            <p:cNvSpPr>
              <a:spLocks noChangeShapeType="1"/>
            </p:cNvSpPr>
            <p:nvPr/>
          </p:nvSpPr>
          <p:spPr bwMode="auto">
            <a:xfrm>
              <a:off x="1734" y="3032"/>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5" name="Line 49"/>
            <p:cNvSpPr>
              <a:spLocks noChangeShapeType="1"/>
            </p:cNvSpPr>
            <p:nvPr/>
          </p:nvSpPr>
          <p:spPr bwMode="auto">
            <a:xfrm>
              <a:off x="1734" y="2824"/>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6" name="Line 50"/>
            <p:cNvSpPr>
              <a:spLocks noChangeShapeType="1"/>
            </p:cNvSpPr>
            <p:nvPr/>
          </p:nvSpPr>
          <p:spPr bwMode="auto">
            <a:xfrm>
              <a:off x="1734" y="2626"/>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7" name="Line 51"/>
            <p:cNvSpPr>
              <a:spLocks noChangeShapeType="1"/>
            </p:cNvSpPr>
            <p:nvPr/>
          </p:nvSpPr>
          <p:spPr bwMode="auto">
            <a:xfrm>
              <a:off x="1734" y="2428"/>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8" name="Line 52"/>
            <p:cNvSpPr>
              <a:spLocks noChangeShapeType="1"/>
            </p:cNvSpPr>
            <p:nvPr/>
          </p:nvSpPr>
          <p:spPr bwMode="auto">
            <a:xfrm>
              <a:off x="1734" y="2229"/>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29" name="Line 53"/>
            <p:cNvSpPr>
              <a:spLocks noChangeShapeType="1"/>
            </p:cNvSpPr>
            <p:nvPr/>
          </p:nvSpPr>
          <p:spPr bwMode="auto">
            <a:xfrm>
              <a:off x="1734" y="2021"/>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0" name="Line 54"/>
            <p:cNvSpPr>
              <a:spLocks noChangeShapeType="1"/>
            </p:cNvSpPr>
            <p:nvPr/>
          </p:nvSpPr>
          <p:spPr bwMode="auto">
            <a:xfrm>
              <a:off x="1734" y="1823"/>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1" name="Line 55"/>
            <p:cNvSpPr>
              <a:spLocks noChangeShapeType="1"/>
            </p:cNvSpPr>
            <p:nvPr/>
          </p:nvSpPr>
          <p:spPr bwMode="auto">
            <a:xfrm>
              <a:off x="1734" y="1625"/>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2" name="Line 56"/>
            <p:cNvSpPr>
              <a:spLocks noChangeShapeType="1"/>
            </p:cNvSpPr>
            <p:nvPr/>
          </p:nvSpPr>
          <p:spPr bwMode="auto">
            <a:xfrm>
              <a:off x="1734" y="1417"/>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3" name="Line 57"/>
            <p:cNvSpPr>
              <a:spLocks noChangeShapeType="1"/>
            </p:cNvSpPr>
            <p:nvPr/>
          </p:nvSpPr>
          <p:spPr bwMode="auto">
            <a:xfrm>
              <a:off x="1734" y="1219"/>
              <a:ext cx="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4" name="Line 58"/>
            <p:cNvSpPr>
              <a:spLocks noChangeShapeType="1"/>
            </p:cNvSpPr>
            <p:nvPr/>
          </p:nvSpPr>
          <p:spPr bwMode="auto">
            <a:xfrm>
              <a:off x="1705" y="3230"/>
              <a:ext cx="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5" name="Line 59"/>
            <p:cNvSpPr>
              <a:spLocks noChangeShapeType="1"/>
            </p:cNvSpPr>
            <p:nvPr/>
          </p:nvSpPr>
          <p:spPr bwMode="auto">
            <a:xfrm>
              <a:off x="1705" y="2824"/>
              <a:ext cx="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6" name="Line 60"/>
            <p:cNvSpPr>
              <a:spLocks noChangeShapeType="1"/>
            </p:cNvSpPr>
            <p:nvPr/>
          </p:nvSpPr>
          <p:spPr bwMode="auto">
            <a:xfrm>
              <a:off x="1705" y="2428"/>
              <a:ext cx="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7" name="Line 61"/>
            <p:cNvSpPr>
              <a:spLocks noChangeShapeType="1"/>
            </p:cNvSpPr>
            <p:nvPr/>
          </p:nvSpPr>
          <p:spPr bwMode="auto">
            <a:xfrm>
              <a:off x="1705" y="2021"/>
              <a:ext cx="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8" name="Line 62"/>
            <p:cNvSpPr>
              <a:spLocks noChangeShapeType="1"/>
            </p:cNvSpPr>
            <p:nvPr/>
          </p:nvSpPr>
          <p:spPr bwMode="auto">
            <a:xfrm>
              <a:off x="1705" y="1625"/>
              <a:ext cx="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39" name="Line 63"/>
            <p:cNvSpPr>
              <a:spLocks noChangeShapeType="1"/>
            </p:cNvSpPr>
            <p:nvPr/>
          </p:nvSpPr>
          <p:spPr bwMode="auto">
            <a:xfrm>
              <a:off x="1705" y="1219"/>
              <a:ext cx="9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40" name="Line 64"/>
            <p:cNvSpPr>
              <a:spLocks noChangeShapeType="1"/>
            </p:cNvSpPr>
            <p:nvPr/>
          </p:nvSpPr>
          <p:spPr bwMode="auto">
            <a:xfrm>
              <a:off x="1804" y="3230"/>
              <a:ext cx="358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41" name="Line 65"/>
            <p:cNvSpPr>
              <a:spLocks noChangeShapeType="1"/>
            </p:cNvSpPr>
            <p:nvPr/>
          </p:nvSpPr>
          <p:spPr bwMode="auto">
            <a:xfrm flipV="1">
              <a:off x="1804" y="3230"/>
              <a:ext cx="1" cy="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42" name="Line 66"/>
            <p:cNvSpPr>
              <a:spLocks noChangeShapeType="1"/>
            </p:cNvSpPr>
            <p:nvPr/>
          </p:nvSpPr>
          <p:spPr bwMode="auto">
            <a:xfrm flipV="1">
              <a:off x="2519" y="3230"/>
              <a:ext cx="1" cy="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43" name="Line 67"/>
            <p:cNvSpPr>
              <a:spLocks noChangeShapeType="1"/>
            </p:cNvSpPr>
            <p:nvPr/>
          </p:nvSpPr>
          <p:spPr bwMode="auto">
            <a:xfrm flipV="1">
              <a:off x="3234" y="3230"/>
              <a:ext cx="1" cy="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44" name="Line 68"/>
            <p:cNvSpPr>
              <a:spLocks noChangeShapeType="1"/>
            </p:cNvSpPr>
            <p:nvPr/>
          </p:nvSpPr>
          <p:spPr bwMode="auto">
            <a:xfrm flipV="1">
              <a:off x="3959" y="3230"/>
              <a:ext cx="1" cy="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45" name="Line 69"/>
            <p:cNvSpPr>
              <a:spLocks noChangeShapeType="1"/>
            </p:cNvSpPr>
            <p:nvPr/>
          </p:nvSpPr>
          <p:spPr bwMode="auto">
            <a:xfrm flipV="1">
              <a:off x="4674" y="3230"/>
              <a:ext cx="1" cy="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46" name="Line 70"/>
            <p:cNvSpPr>
              <a:spLocks noChangeShapeType="1"/>
            </p:cNvSpPr>
            <p:nvPr/>
          </p:nvSpPr>
          <p:spPr bwMode="auto">
            <a:xfrm flipV="1">
              <a:off x="5388" y="3230"/>
              <a:ext cx="1" cy="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nl-NL" sz="2400">
                <a:solidFill>
                  <a:srgbClr val="000000"/>
                </a:solidFill>
              </a:endParaRPr>
            </a:p>
          </p:txBody>
        </p:sp>
        <p:sp>
          <p:nvSpPr>
            <p:cNvPr id="101447" name="Rectangle 71"/>
            <p:cNvSpPr>
              <a:spLocks noChangeArrowheads="1"/>
            </p:cNvSpPr>
            <p:nvPr/>
          </p:nvSpPr>
          <p:spPr bwMode="auto">
            <a:xfrm>
              <a:off x="1764" y="1179"/>
              <a:ext cx="70" cy="70"/>
            </a:xfrm>
            <a:prstGeom prst="rect">
              <a:avLst/>
            </a:prstGeom>
            <a:solidFill>
              <a:srgbClr val="3366FF"/>
            </a:solidFill>
            <a:ln w="15875">
              <a:solidFill>
                <a:srgbClr val="3366FF"/>
              </a:solidFill>
              <a:miter lim="800000"/>
              <a:headEnd/>
              <a:tailEnd/>
            </a:ln>
          </p:spPr>
          <p:txBody>
            <a:bodyPr/>
            <a:lstStyle/>
            <a:p>
              <a:pPr fontAlgn="base">
                <a:spcBef>
                  <a:spcPct val="0"/>
                </a:spcBef>
                <a:spcAft>
                  <a:spcPct val="0"/>
                </a:spcAft>
              </a:pPr>
              <a:endParaRPr lang="nl-NL" sz="2400">
                <a:solidFill>
                  <a:srgbClr val="000000"/>
                </a:solidFill>
              </a:endParaRPr>
            </a:p>
          </p:txBody>
        </p:sp>
        <p:sp>
          <p:nvSpPr>
            <p:cNvPr id="101448" name="Rectangle 72"/>
            <p:cNvSpPr>
              <a:spLocks noChangeArrowheads="1"/>
            </p:cNvSpPr>
            <p:nvPr/>
          </p:nvSpPr>
          <p:spPr bwMode="auto">
            <a:xfrm>
              <a:off x="2479" y="2190"/>
              <a:ext cx="70" cy="69"/>
            </a:xfrm>
            <a:prstGeom prst="rect">
              <a:avLst/>
            </a:prstGeom>
            <a:solidFill>
              <a:srgbClr val="3366FF"/>
            </a:solidFill>
            <a:ln w="15875">
              <a:solidFill>
                <a:srgbClr val="3366FF"/>
              </a:solidFill>
              <a:miter lim="800000"/>
              <a:headEnd/>
              <a:tailEnd/>
            </a:ln>
          </p:spPr>
          <p:txBody>
            <a:bodyPr/>
            <a:lstStyle/>
            <a:p>
              <a:pPr fontAlgn="base">
                <a:spcBef>
                  <a:spcPct val="0"/>
                </a:spcBef>
                <a:spcAft>
                  <a:spcPct val="0"/>
                </a:spcAft>
              </a:pPr>
              <a:endParaRPr lang="nl-NL" sz="2400">
                <a:solidFill>
                  <a:srgbClr val="000000"/>
                </a:solidFill>
              </a:endParaRPr>
            </a:p>
          </p:txBody>
        </p:sp>
        <p:sp>
          <p:nvSpPr>
            <p:cNvPr id="101449" name="Rectangle 73"/>
            <p:cNvSpPr>
              <a:spLocks noChangeArrowheads="1"/>
            </p:cNvSpPr>
            <p:nvPr/>
          </p:nvSpPr>
          <p:spPr bwMode="auto">
            <a:xfrm>
              <a:off x="3194" y="2685"/>
              <a:ext cx="70" cy="69"/>
            </a:xfrm>
            <a:prstGeom prst="rect">
              <a:avLst/>
            </a:prstGeom>
            <a:solidFill>
              <a:srgbClr val="3366FF"/>
            </a:solidFill>
            <a:ln w="15875">
              <a:solidFill>
                <a:srgbClr val="3366FF"/>
              </a:solidFill>
              <a:miter lim="800000"/>
              <a:headEnd/>
              <a:tailEnd/>
            </a:ln>
          </p:spPr>
          <p:txBody>
            <a:bodyPr/>
            <a:lstStyle/>
            <a:p>
              <a:pPr fontAlgn="base">
                <a:spcBef>
                  <a:spcPct val="0"/>
                </a:spcBef>
                <a:spcAft>
                  <a:spcPct val="0"/>
                </a:spcAft>
              </a:pPr>
              <a:endParaRPr lang="nl-NL" sz="2400">
                <a:solidFill>
                  <a:srgbClr val="000000"/>
                </a:solidFill>
              </a:endParaRPr>
            </a:p>
          </p:txBody>
        </p:sp>
        <p:sp>
          <p:nvSpPr>
            <p:cNvPr id="101450" name="Rectangle 74"/>
            <p:cNvSpPr>
              <a:spLocks noChangeArrowheads="1"/>
            </p:cNvSpPr>
            <p:nvPr/>
          </p:nvSpPr>
          <p:spPr bwMode="auto">
            <a:xfrm>
              <a:off x="3919" y="2943"/>
              <a:ext cx="69" cy="69"/>
            </a:xfrm>
            <a:prstGeom prst="rect">
              <a:avLst/>
            </a:prstGeom>
            <a:solidFill>
              <a:srgbClr val="3366FF"/>
            </a:solidFill>
            <a:ln w="15875">
              <a:solidFill>
                <a:srgbClr val="3366FF"/>
              </a:solidFill>
              <a:miter lim="800000"/>
              <a:headEnd/>
              <a:tailEnd/>
            </a:ln>
          </p:spPr>
          <p:txBody>
            <a:bodyPr/>
            <a:lstStyle/>
            <a:p>
              <a:pPr fontAlgn="base">
                <a:spcBef>
                  <a:spcPct val="0"/>
                </a:spcBef>
                <a:spcAft>
                  <a:spcPct val="0"/>
                </a:spcAft>
              </a:pPr>
              <a:endParaRPr lang="nl-NL" sz="2400">
                <a:solidFill>
                  <a:srgbClr val="000000"/>
                </a:solidFill>
              </a:endParaRPr>
            </a:p>
          </p:txBody>
        </p:sp>
        <p:sp>
          <p:nvSpPr>
            <p:cNvPr id="101451" name="Rectangle 75"/>
            <p:cNvSpPr>
              <a:spLocks noChangeArrowheads="1"/>
            </p:cNvSpPr>
            <p:nvPr/>
          </p:nvSpPr>
          <p:spPr bwMode="auto">
            <a:xfrm>
              <a:off x="4634" y="3062"/>
              <a:ext cx="69" cy="69"/>
            </a:xfrm>
            <a:prstGeom prst="rect">
              <a:avLst/>
            </a:prstGeom>
            <a:solidFill>
              <a:srgbClr val="3366FF"/>
            </a:solidFill>
            <a:ln w="15875">
              <a:solidFill>
                <a:srgbClr val="3366FF"/>
              </a:solidFill>
              <a:miter lim="800000"/>
              <a:headEnd/>
              <a:tailEnd/>
            </a:ln>
          </p:spPr>
          <p:txBody>
            <a:bodyPr/>
            <a:lstStyle/>
            <a:p>
              <a:pPr fontAlgn="base">
                <a:spcBef>
                  <a:spcPct val="0"/>
                </a:spcBef>
                <a:spcAft>
                  <a:spcPct val="0"/>
                </a:spcAft>
              </a:pPr>
              <a:endParaRPr lang="nl-NL" sz="2400">
                <a:solidFill>
                  <a:srgbClr val="000000"/>
                </a:solidFill>
              </a:endParaRPr>
            </a:p>
          </p:txBody>
        </p:sp>
        <p:sp>
          <p:nvSpPr>
            <p:cNvPr id="101452" name="Rectangle 76"/>
            <p:cNvSpPr>
              <a:spLocks noChangeArrowheads="1"/>
            </p:cNvSpPr>
            <p:nvPr/>
          </p:nvSpPr>
          <p:spPr bwMode="auto">
            <a:xfrm>
              <a:off x="5349" y="3131"/>
              <a:ext cx="69" cy="69"/>
            </a:xfrm>
            <a:prstGeom prst="rect">
              <a:avLst/>
            </a:prstGeom>
            <a:solidFill>
              <a:srgbClr val="3366FF"/>
            </a:solidFill>
            <a:ln w="15875">
              <a:solidFill>
                <a:srgbClr val="3366FF"/>
              </a:solidFill>
              <a:miter lim="800000"/>
              <a:headEnd/>
              <a:tailEnd/>
            </a:ln>
          </p:spPr>
          <p:txBody>
            <a:bodyPr/>
            <a:lstStyle/>
            <a:p>
              <a:pPr fontAlgn="base">
                <a:spcBef>
                  <a:spcPct val="0"/>
                </a:spcBef>
                <a:spcAft>
                  <a:spcPct val="0"/>
                </a:spcAft>
              </a:pPr>
              <a:endParaRPr lang="nl-NL" sz="2400">
                <a:solidFill>
                  <a:srgbClr val="000000"/>
                </a:solidFill>
              </a:endParaRPr>
            </a:p>
          </p:txBody>
        </p:sp>
        <p:sp>
          <p:nvSpPr>
            <p:cNvPr id="101453" name="Freeform 77"/>
            <p:cNvSpPr>
              <a:spLocks/>
            </p:cNvSpPr>
            <p:nvPr/>
          </p:nvSpPr>
          <p:spPr bwMode="auto">
            <a:xfrm>
              <a:off x="1804" y="1219"/>
              <a:ext cx="3584" cy="1952"/>
            </a:xfrm>
            <a:custGeom>
              <a:avLst/>
              <a:gdLst>
                <a:gd name="T0" fmla="*/ 3 w 361"/>
                <a:gd name="T1" fmla="*/ 6 h 197"/>
                <a:gd name="T2" fmla="*/ 9 w 361"/>
                <a:gd name="T3" fmla="*/ 16 h 197"/>
                <a:gd name="T4" fmla="*/ 15 w 361"/>
                <a:gd name="T5" fmla="*/ 27 h 197"/>
                <a:gd name="T6" fmla="*/ 21 w 361"/>
                <a:gd name="T7" fmla="*/ 36 h 197"/>
                <a:gd name="T8" fmla="*/ 26 w 361"/>
                <a:gd name="T9" fmla="*/ 45 h 197"/>
                <a:gd name="T10" fmla="*/ 32 w 361"/>
                <a:gd name="T11" fmla="*/ 54 h 197"/>
                <a:gd name="T12" fmla="*/ 38 w 361"/>
                <a:gd name="T13" fmla="*/ 62 h 197"/>
                <a:gd name="T14" fmla="*/ 44 w 361"/>
                <a:gd name="T15" fmla="*/ 70 h 197"/>
                <a:gd name="T16" fmla="*/ 50 w 361"/>
                <a:gd name="T17" fmla="*/ 77 h 197"/>
                <a:gd name="T18" fmla="*/ 56 w 361"/>
                <a:gd name="T19" fmla="*/ 84 h 197"/>
                <a:gd name="T20" fmla="*/ 62 w 361"/>
                <a:gd name="T21" fmla="*/ 91 h 197"/>
                <a:gd name="T22" fmla="*/ 68 w 361"/>
                <a:gd name="T23" fmla="*/ 97 h 197"/>
                <a:gd name="T24" fmla="*/ 73 w 361"/>
                <a:gd name="T25" fmla="*/ 103 h 197"/>
                <a:gd name="T26" fmla="*/ 79 w 361"/>
                <a:gd name="T27" fmla="*/ 108 h 197"/>
                <a:gd name="T28" fmla="*/ 85 w 361"/>
                <a:gd name="T29" fmla="*/ 113 h 197"/>
                <a:gd name="T30" fmla="*/ 91 w 361"/>
                <a:gd name="T31" fmla="*/ 118 h 197"/>
                <a:gd name="T32" fmla="*/ 97 w 361"/>
                <a:gd name="T33" fmla="*/ 123 h 197"/>
                <a:gd name="T34" fmla="*/ 103 w 361"/>
                <a:gd name="T35" fmla="*/ 127 h 197"/>
                <a:gd name="T36" fmla="*/ 109 w 361"/>
                <a:gd name="T37" fmla="*/ 131 h 197"/>
                <a:gd name="T38" fmla="*/ 114 w 361"/>
                <a:gd name="T39" fmla="*/ 135 h 197"/>
                <a:gd name="T40" fmla="*/ 120 w 361"/>
                <a:gd name="T41" fmla="*/ 139 h 197"/>
                <a:gd name="T42" fmla="*/ 126 w 361"/>
                <a:gd name="T43" fmla="*/ 143 h 197"/>
                <a:gd name="T44" fmla="*/ 132 w 361"/>
                <a:gd name="T45" fmla="*/ 146 h 197"/>
                <a:gd name="T46" fmla="*/ 138 w 361"/>
                <a:gd name="T47" fmla="*/ 149 h 197"/>
                <a:gd name="T48" fmla="*/ 144 w 361"/>
                <a:gd name="T49" fmla="*/ 152 h 197"/>
                <a:gd name="T50" fmla="*/ 150 w 361"/>
                <a:gd name="T51" fmla="*/ 155 h 197"/>
                <a:gd name="T52" fmla="*/ 156 w 361"/>
                <a:gd name="T53" fmla="*/ 157 h 197"/>
                <a:gd name="T54" fmla="*/ 161 w 361"/>
                <a:gd name="T55" fmla="*/ 160 h 197"/>
                <a:gd name="T56" fmla="*/ 167 w 361"/>
                <a:gd name="T57" fmla="*/ 162 h 197"/>
                <a:gd name="T58" fmla="*/ 173 w 361"/>
                <a:gd name="T59" fmla="*/ 164 h 197"/>
                <a:gd name="T60" fmla="*/ 179 w 361"/>
                <a:gd name="T61" fmla="*/ 167 h 197"/>
                <a:gd name="T62" fmla="*/ 185 w 361"/>
                <a:gd name="T63" fmla="*/ 169 h 197"/>
                <a:gd name="T64" fmla="*/ 191 w 361"/>
                <a:gd name="T65" fmla="*/ 170 h 197"/>
                <a:gd name="T66" fmla="*/ 197 w 361"/>
                <a:gd name="T67" fmla="*/ 172 h 197"/>
                <a:gd name="T68" fmla="*/ 203 w 361"/>
                <a:gd name="T69" fmla="*/ 174 h 197"/>
                <a:gd name="T70" fmla="*/ 208 w 361"/>
                <a:gd name="T71" fmla="*/ 176 h 197"/>
                <a:gd name="T72" fmla="*/ 214 w 361"/>
                <a:gd name="T73" fmla="*/ 177 h 197"/>
                <a:gd name="T74" fmla="*/ 220 w 361"/>
                <a:gd name="T75" fmla="*/ 178 h 197"/>
                <a:gd name="T76" fmla="*/ 226 w 361"/>
                <a:gd name="T77" fmla="*/ 180 h 197"/>
                <a:gd name="T78" fmla="*/ 232 w 361"/>
                <a:gd name="T79" fmla="*/ 181 h 197"/>
                <a:gd name="T80" fmla="*/ 238 w 361"/>
                <a:gd name="T81" fmla="*/ 182 h 197"/>
                <a:gd name="T82" fmla="*/ 244 w 361"/>
                <a:gd name="T83" fmla="*/ 183 h 197"/>
                <a:gd name="T84" fmla="*/ 249 w 361"/>
                <a:gd name="T85" fmla="*/ 184 h 197"/>
                <a:gd name="T86" fmla="*/ 255 w 361"/>
                <a:gd name="T87" fmla="*/ 186 h 197"/>
                <a:gd name="T88" fmla="*/ 261 w 361"/>
                <a:gd name="T89" fmla="*/ 186 h 197"/>
                <a:gd name="T90" fmla="*/ 267 w 361"/>
                <a:gd name="T91" fmla="*/ 187 h 197"/>
                <a:gd name="T92" fmla="*/ 273 w 361"/>
                <a:gd name="T93" fmla="*/ 188 h 197"/>
                <a:gd name="T94" fmla="*/ 279 w 361"/>
                <a:gd name="T95" fmla="*/ 189 h 197"/>
                <a:gd name="T96" fmla="*/ 285 w 361"/>
                <a:gd name="T97" fmla="*/ 190 h 197"/>
                <a:gd name="T98" fmla="*/ 291 w 361"/>
                <a:gd name="T99" fmla="*/ 191 h 197"/>
                <a:gd name="T100" fmla="*/ 296 w 361"/>
                <a:gd name="T101" fmla="*/ 191 h 197"/>
                <a:gd name="T102" fmla="*/ 302 w 361"/>
                <a:gd name="T103" fmla="*/ 192 h 197"/>
                <a:gd name="T104" fmla="*/ 308 w 361"/>
                <a:gd name="T105" fmla="*/ 192 h 197"/>
                <a:gd name="T106" fmla="*/ 314 w 361"/>
                <a:gd name="T107" fmla="*/ 193 h 197"/>
                <a:gd name="T108" fmla="*/ 320 w 361"/>
                <a:gd name="T109" fmla="*/ 194 h 197"/>
                <a:gd name="T110" fmla="*/ 326 w 361"/>
                <a:gd name="T111" fmla="*/ 194 h 197"/>
                <a:gd name="T112" fmla="*/ 332 w 361"/>
                <a:gd name="T113" fmla="*/ 195 h 197"/>
                <a:gd name="T114" fmla="*/ 338 w 361"/>
                <a:gd name="T115" fmla="*/ 195 h 197"/>
                <a:gd name="T116" fmla="*/ 343 w 361"/>
                <a:gd name="T117" fmla="*/ 195 h 197"/>
                <a:gd name="T118" fmla="*/ 349 w 361"/>
                <a:gd name="T119" fmla="*/ 196 h 197"/>
                <a:gd name="T120" fmla="*/ 355 w 361"/>
                <a:gd name="T121" fmla="*/ 196 h 197"/>
                <a:gd name="T122" fmla="*/ 361 w 361"/>
                <a:gd name="T12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197">
                  <a:moveTo>
                    <a:pt x="0" y="0"/>
                  </a:moveTo>
                  <a:lnTo>
                    <a:pt x="3" y="6"/>
                  </a:lnTo>
                  <a:lnTo>
                    <a:pt x="6" y="11"/>
                  </a:lnTo>
                  <a:lnTo>
                    <a:pt x="9" y="16"/>
                  </a:lnTo>
                  <a:lnTo>
                    <a:pt x="12" y="22"/>
                  </a:lnTo>
                  <a:lnTo>
                    <a:pt x="15" y="27"/>
                  </a:lnTo>
                  <a:lnTo>
                    <a:pt x="18" y="32"/>
                  </a:lnTo>
                  <a:lnTo>
                    <a:pt x="21" y="36"/>
                  </a:lnTo>
                  <a:lnTo>
                    <a:pt x="23" y="41"/>
                  </a:lnTo>
                  <a:lnTo>
                    <a:pt x="26" y="45"/>
                  </a:lnTo>
                  <a:lnTo>
                    <a:pt x="29" y="50"/>
                  </a:lnTo>
                  <a:lnTo>
                    <a:pt x="32" y="54"/>
                  </a:lnTo>
                  <a:lnTo>
                    <a:pt x="35" y="58"/>
                  </a:lnTo>
                  <a:lnTo>
                    <a:pt x="38" y="62"/>
                  </a:lnTo>
                  <a:lnTo>
                    <a:pt x="41" y="66"/>
                  </a:lnTo>
                  <a:lnTo>
                    <a:pt x="44" y="70"/>
                  </a:lnTo>
                  <a:lnTo>
                    <a:pt x="47" y="74"/>
                  </a:lnTo>
                  <a:lnTo>
                    <a:pt x="50" y="77"/>
                  </a:lnTo>
                  <a:lnTo>
                    <a:pt x="53" y="81"/>
                  </a:lnTo>
                  <a:lnTo>
                    <a:pt x="56" y="84"/>
                  </a:lnTo>
                  <a:lnTo>
                    <a:pt x="59" y="87"/>
                  </a:lnTo>
                  <a:lnTo>
                    <a:pt x="62" y="91"/>
                  </a:lnTo>
                  <a:lnTo>
                    <a:pt x="65" y="94"/>
                  </a:lnTo>
                  <a:lnTo>
                    <a:pt x="68" y="97"/>
                  </a:lnTo>
                  <a:lnTo>
                    <a:pt x="70" y="100"/>
                  </a:lnTo>
                  <a:lnTo>
                    <a:pt x="73" y="103"/>
                  </a:lnTo>
                  <a:lnTo>
                    <a:pt x="76" y="105"/>
                  </a:lnTo>
                  <a:lnTo>
                    <a:pt x="79" y="108"/>
                  </a:lnTo>
                  <a:lnTo>
                    <a:pt x="82" y="111"/>
                  </a:lnTo>
                  <a:lnTo>
                    <a:pt x="85" y="113"/>
                  </a:lnTo>
                  <a:lnTo>
                    <a:pt x="88" y="116"/>
                  </a:lnTo>
                  <a:lnTo>
                    <a:pt x="91" y="118"/>
                  </a:lnTo>
                  <a:lnTo>
                    <a:pt x="94" y="121"/>
                  </a:lnTo>
                  <a:lnTo>
                    <a:pt x="97" y="123"/>
                  </a:lnTo>
                  <a:lnTo>
                    <a:pt x="100" y="125"/>
                  </a:lnTo>
                  <a:lnTo>
                    <a:pt x="103" y="127"/>
                  </a:lnTo>
                  <a:lnTo>
                    <a:pt x="106" y="129"/>
                  </a:lnTo>
                  <a:lnTo>
                    <a:pt x="109" y="131"/>
                  </a:lnTo>
                  <a:lnTo>
                    <a:pt x="112" y="133"/>
                  </a:lnTo>
                  <a:lnTo>
                    <a:pt x="114" y="135"/>
                  </a:lnTo>
                  <a:lnTo>
                    <a:pt x="117" y="137"/>
                  </a:lnTo>
                  <a:lnTo>
                    <a:pt x="120" y="139"/>
                  </a:lnTo>
                  <a:lnTo>
                    <a:pt x="123" y="141"/>
                  </a:lnTo>
                  <a:lnTo>
                    <a:pt x="126" y="143"/>
                  </a:lnTo>
                  <a:lnTo>
                    <a:pt x="129" y="144"/>
                  </a:lnTo>
                  <a:lnTo>
                    <a:pt x="132" y="146"/>
                  </a:lnTo>
                  <a:lnTo>
                    <a:pt x="135" y="147"/>
                  </a:lnTo>
                  <a:lnTo>
                    <a:pt x="138" y="149"/>
                  </a:lnTo>
                  <a:lnTo>
                    <a:pt x="141" y="151"/>
                  </a:lnTo>
                  <a:lnTo>
                    <a:pt x="144" y="152"/>
                  </a:lnTo>
                  <a:lnTo>
                    <a:pt x="147" y="153"/>
                  </a:lnTo>
                  <a:lnTo>
                    <a:pt x="150" y="155"/>
                  </a:lnTo>
                  <a:lnTo>
                    <a:pt x="153" y="156"/>
                  </a:lnTo>
                  <a:lnTo>
                    <a:pt x="156" y="157"/>
                  </a:lnTo>
                  <a:lnTo>
                    <a:pt x="158" y="159"/>
                  </a:lnTo>
                  <a:lnTo>
                    <a:pt x="161" y="160"/>
                  </a:lnTo>
                  <a:lnTo>
                    <a:pt x="164" y="161"/>
                  </a:lnTo>
                  <a:lnTo>
                    <a:pt x="167" y="162"/>
                  </a:lnTo>
                  <a:lnTo>
                    <a:pt x="170" y="163"/>
                  </a:lnTo>
                  <a:lnTo>
                    <a:pt x="173" y="164"/>
                  </a:lnTo>
                  <a:lnTo>
                    <a:pt x="176" y="166"/>
                  </a:lnTo>
                  <a:lnTo>
                    <a:pt x="179" y="167"/>
                  </a:lnTo>
                  <a:lnTo>
                    <a:pt x="182" y="168"/>
                  </a:lnTo>
                  <a:lnTo>
                    <a:pt x="185" y="169"/>
                  </a:lnTo>
                  <a:lnTo>
                    <a:pt x="188" y="170"/>
                  </a:lnTo>
                  <a:lnTo>
                    <a:pt x="191" y="170"/>
                  </a:lnTo>
                  <a:lnTo>
                    <a:pt x="194" y="171"/>
                  </a:lnTo>
                  <a:lnTo>
                    <a:pt x="197" y="172"/>
                  </a:lnTo>
                  <a:lnTo>
                    <a:pt x="200" y="173"/>
                  </a:lnTo>
                  <a:lnTo>
                    <a:pt x="203" y="174"/>
                  </a:lnTo>
                  <a:lnTo>
                    <a:pt x="205" y="175"/>
                  </a:lnTo>
                  <a:lnTo>
                    <a:pt x="208" y="176"/>
                  </a:lnTo>
                  <a:lnTo>
                    <a:pt x="211" y="176"/>
                  </a:lnTo>
                  <a:lnTo>
                    <a:pt x="214" y="177"/>
                  </a:lnTo>
                  <a:lnTo>
                    <a:pt x="217" y="178"/>
                  </a:lnTo>
                  <a:lnTo>
                    <a:pt x="220" y="178"/>
                  </a:lnTo>
                  <a:lnTo>
                    <a:pt x="223" y="179"/>
                  </a:lnTo>
                  <a:lnTo>
                    <a:pt x="226" y="180"/>
                  </a:lnTo>
                  <a:lnTo>
                    <a:pt x="229" y="180"/>
                  </a:lnTo>
                  <a:lnTo>
                    <a:pt x="232" y="181"/>
                  </a:lnTo>
                  <a:lnTo>
                    <a:pt x="235" y="182"/>
                  </a:lnTo>
                  <a:lnTo>
                    <a:pt x="238" y="182"/>
                  </a:lnTo>
                  <a:lnTo>
                    <a:pt x="241" y="183"/>
                  </a:lnTo>
                  <a:lnTo>
                    <a:pt x="244" y="183"/>
                  </a:lnTo>
                  <a:lnTo>
                    <a:pt x="247" y="184"/>
                  </a:lnTo>
                  <a:lnTo>
                    <a:pt x="249" y="184"/>
                  </a:lnTo>
                  <a:lnTo>
                    <a:pt x="252" y="185"/>
                  </a:lnTo>
                  <a:lnTo>
                    <a:pt x="255" y="186"/>
                  </a:lnTo>
                  <a:lnTo>
                    <a:pt x="258" y="186"/>
                  </a:lnTo>
                  <a:lnTo>
                    <a:pt x="261" y="186"/>
                  </a:lnTo>
                  <a:lnTo>
                    <a:pt x="264" y="187"/>
                  </a:lnTo>
                  <a:lnTo>
                    <a:pt x="267" y="187"/>
                  </a:lnTo>
                  <a:lnTo>
                    <a:pt x="270" y="188"/>
                  </a:lnTo>
                  <a:lnTo>
                    <a:pt x="273" y="188"/>
                  </a:lnTo>
                  <a:lnTo>
                    <a:pt x="276" y="189"/>
                  </a:lnTo>
                  <a:lnTo>
                    <a:pt x="279" y="189"/>
                  </a:lnTo>
                  <a:lnTo>
                    <a:pt x="282" y="189"/>
                  </a:lnTo>
                  <a:lnTo>
                    <a:pt x="285" y="190"/>
                  </a:lnTo>
                  <a:lnTo>
                    <a:pt x="288" y="190"/>
                  </a:lnTo>
                  <a:lnTo>
                    <a:pt x="291" y="191"/>
                  </a:lnTo>
                  <a:lnTo>
                    <a:pt x="293" y="191"/>
                  </a:lnTo>
                  <a:lnTo>
                    <a:pt x="296" y="191"/>
                  </a:lnTo>
                  <a:lnTo>
                    <a:pt x="299" y="192"/>
                  </a:lnTo>
                  <a:lnTo>
                    <a:pt x="302" y="192"/>
                  </a:lnTo>
                  <a:lnTo>
                    <a:pt x="305" y="192"/>
                  </a:lnTo>
                  <a:lnTo>
                    <a:pt x="308" y="192"/>
                  </a:lnTo>
                  <a:lnTo>
                    <a:pt x="311" y="193"/>
                  </a:lnTo>
                  <a:lnTo>
                    <a:pt x="314" y="193"/>
                  </a:lnTo>
                  <a:lnTo>
                    <a:pt x="317" y="193"/>
                  </a:lnTo>
                  <a:lnTo>
                    <a:pt x="320" y="194"/>
                  </a:lnTo>
                  <a:lnTo>
                    <a:pt x="323" y="194"/>
                  </a:lnTo>
                  <a:lnTo>
                    <a:pt x="326" y="194"/>
                  </a:lnTo>
                  <a:lnTo>
                    <a:pt x="329" y="194"/>
                  </a:lnTo>
                  <a:lnTo>
                    <a:pt x="332" y="195"/>
                  </a:lnTo>
                  <a:lnTo>
                    <a:pt x="335" y="195"/>
                  </a:lnTo>
                  <a:lnTo>
                    <a:pt x="338" y="195"/>
                  </a:lnTo>
                  <a:lnTo>
                    <a:pt x="340" y="195"/>
                  </a:lnTo>
                  <a:lnTo>
                    <a:pt x="343" y="195"/>
                  </a:lnTo>
                  <a:lnTo>
                    <a:pt x="346" y="196"/>
                  </a:lnTo>
                  <a:lnTo>
                    <a:pt x="349" y="196"/>
                  </a:lnTo>
                  <a:lnTo>
                    <a:pt x="352" y="196"/>
                  </a:lnTo>
                  <a:lnTo>
                    <a:pt x="355" y="196"/>
                  </a:lnTo>
                  <a:lnTo>
                    <a:pt x="358" y="196"/>
                  </a:lnTo>
                  <a:lnTo>
                    <a:pt x="361" y="197"/>
                  </a:lnTo>
                </a:path>
              </a:pathLst>
            </a:custGeom>
            <a:noFill/>
            <a:ln w="317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sp>
          <p:nvSpPr>
            <p:cNvPr id="101454" name="Rectangle 78"/>
            <p:cNvSpPr>
              <a:spLocks noChangeArrowheads="1"/>
            </p:cNvSpPr>
            <p:nvPr/>
          </p:nvSpPr>
          <p:spPr bwMode="auto">
            <a:xfrm>
              <a:off x="1387" y="3062"/>
              <a:ext cx="318"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0</a:t>
              </a:r>
              <a:endParaRPr lang="nl-NL" altLang="nl-NL" sz="2400">
                <a:solidFill>
                  <a:srgbClr val="000000"/>
                </a:solidFill>
              </a:endParaRPr>
            </a:p>
          </p:txBody>
        </p:sp>
        <p:sp>
          <p:nvSpPr>
            <p:cNvPr id="101455" name="Rectangle 79"/>
            <p:cNvSpPr>
              <a:spLocks noChangeArrowheads="1"/>
            </p:cNvSpPr>
            <p:nvPr/>
          </p:nvSpPr>
          <p:spPr bwMode="auto">
            <a:xfrm>
              <a:off x="1218" y="2655"/>
              <a:ext cx="48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20</a:t>
              </a:r>
              <a:endParaRPr lang="nl-NL" altLang="nl-NL" sz="2400">
                <a:solidFill>
                  <a:srgbClr val="000000"/>
                </a:solidFill>
              </a:endParaRPr>
            </a:p>
          </p:txBody>
        </p:sp>
        <p:sp>
          <p:nvSpPr>
            <p:cNvPr id="101456" name="Rectangle 80"/>
            <p:cNvSpPr>
              <a:spLocks noChangeArrowheads="1"/>
            </p:cNvSpPr>
            <p:nvPr/>
          </p:nvSpPr>
          <p:spPr bwMode="auto">
            <a:xfrm>
              <a:off x="1218" y="2259"/>
              <a:ext cx="48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40</a:t>
              </a:r>
              <a:endParaRPr lang="nl-NL" altLang="nl-NL" sz="2400">
                <a:solidFill>
                  <a:srgbClr val="000000"/>
                </a:solidFill>
              </a:endParaRPr>
            </a:p>
          </p:txBody>
        </p:sp>
        <p:sp>
          <p:nvSpPr>
            <p:cNvPr id="101457" name="Rectangle 81"/>
            <p:cNvSpPr>
              <a:spLocks noChangeArrowheads="1"/>
            </p:cNvSpPr>
            <p:nvPr/>
          </p:nvSpPr>
          <p:spPr bwMode="auto">
            <a:xfrm>
              <a:off x="1218" y="1853"/>
              <a:ext cx="48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60</a:t>
              </a:r>
              <a:endParaRPr lang="nl-NL" altLang="nl-NL" sz="2400">
                <a:solidFill>
                  <a:srgbClr val="000000"/>
                </a:solidFill>
              </a:endParaRPr>
            </a:p>
          </p:txBody>
        </p:sp>
        <p:sp>
          <p:nvSpPr>
            <p:cNvPr id="101458" name="Rectangle 82"/>
            <p:cNvSpPr>
              <a:spLocks noChangeArrowheads="1"/>
            </p:cNvSpPr>
            <p:nvPr/>
          </p:nvSpPr>
          <p:spPr bwMode="auto">
            <a:xfrm>
              <a:off x="1218" y="1457"/>
              <a:ext cx="48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80</a:t>
              </a:r>
              <a:endParaRPr lang="nl-NL" altLang="nl-NL" sz="2400">
                <a:solidFill>
                  <a:srgbClr val="000000"/>
                </a:solidFill>
              </a:endParaRPr>
            </a:p>
          </p:txBody>
        </p:sp>
        <p:sp>
          <p:nvSpPr>
            <p:cNvPr id="101459" name="Rectangle 83"/>
            <p:cNvSpPr>
              <a:spLocks noChangeArrowheads="1"/>
            </p:cNvSpPr>
            <p:nvPr/>
          </p:nvSpPr>
          <p:spPr bwMode="auto">
            <a:xfrm>
              <a:off x="1049" y="1051"/>
              <a:ext cx="66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100</a:t>
              </a:r>
              <a:endParaRPr lang="nl-NL" altLang="nl-NL" sz="2400">
                <a:solidFill>
                  <a:srgbClr val="000000"/>
                </a:solidFill>
              </a:endParaRPr>
            </a:p>
          </p:txBody>
        </p:sp>
        <p:sp>
          <p:nvSpPr>
            <p:cNvPr id="101460" name="Rectangle 84"/>
            <p:cNvSpPr>
              <a:spLocks noChangeArrowheads="1"/>
            </p:cNvSpPr>
            <p:nvPr/>
          </p:nvSpPr>
          <p:spPr bwMode="auto">
            <a:xfrm>
              <a:off x="1725" y="3517"/>
              <a:ext cx="318"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0</a:t>
              </a:r>
              <a:endParaRPr lang="nl-NL" altLang="nl-NL" sz="2400">
                <a:solidFill>
                  <a:srgbClr val="000000"/>
                </a:solidFill>
              </a:endParaRPr>
            </a:p>
          </p:txBody>
        </p:sp>
        <p:sp>
          <p:nvSpPr>
            <p:cNvPr id="101461" name="Rectangle 85"/>
            <p:cNvSpPr>
              <a:spLocks noChangeArrowheads="1"/>
            </p:cNvSpPr>
            <p:nvPr/>
          </p:nvSpPr>
          <p:spPr bwMode="auto">
            <a:xfrm>
              <a:off x="2350" y="3517"/>
              <a:ext cx="48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45</a:t>
              </a:r>
              <a:endParaRPr lang="nl-NL" altLang="nl-NL" sz="2400">
                <a:solidFill>
                  <a:srgbClr val="000000"/>
                </a:solidFill>
              </a:endParaRPr>
            </a:p>
          </p:txBody>
        </p:sp>
        <p:sp>
          <p:nvSpPr>
            <p:cNvPr id="101462" name="Rectangle 86"/>
            <p:cNvSpPr>
              <a:spLocks noChangeArrowheads="1"/>
            </p:cNvSpPr>
            <p:nvPr/>
          </p:nvSpPr>
          <p:spPr bwMode="auto">
            <a:xfrm>
              <a:off x="3065" y="3517"/>
              <a:ext cx="487"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90</a:t>
              </a:r>
              <a:endParaRPr lang="nl-NL" altLang="nl-NL" sz="2400">
                <a:solidFill>
                  <a:srgbClr val="000000"/>
                </a:solidFill>
              </a:endParaRPr>
            </a:p>
          </p:txBody>
        </p:sp>
        <p:sp>
          <p:nvSpPr>
            <p:cNvPr id="101463" name="Rectangle 87"/>
            <p:cNvSpPr>
              <a:spLocks noChangeArrowheads="1"/>
            </p:cNvSpPr>
            <p:nvPr/>
          </p:nvSpPr>
          <p:spPr bwMode="auto">
            <a:xfrm>
              <a:off x="3710" y="3517"/>
              <a:ext cx="66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135</a:t>
              </a:r>
              <a:endParaRPr lang="nl-NL" altLang="nl-NL" sz="2400">
                <a:solidFill>
                  <a:srgbClr val="000000"/>
                </a:solidFill>
              </a:endParaRPr>
            </a:p>
          </p:txBody>
        </p:sp>
        <p:sp>
          <p:nvSpPr>
            <p:cNvPr id="101464" name="Rectangle 88"/>
            <p:cNvSpPr>
              <a:spLocks noChangeArrowheads="1"/>
            </p:cNvSpPr>
            <p:nvPr/>
          </p:nvSpPr>
          <p:spPr bwMode="auto">
            <a:xfrm>
              <a:off x="4425" y="3517"/>
              <a:ext cx="66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180</a:t>
              </a:r>
              <a:endParaRPr lang="nl-NL" altLang="nl-NL" sz="2400">
                <a:solidFill>
                  <a:srgbClr val="000000"/>
                </a:solidFill>
              </a:endParaRPr>
            </a:p>
          </p:txBody>
        </p:sp>
        <p:sp>
          <p:nvSpPr>
            <p:cNvPr id="101465" name="Rectangle 89"/>
            <p:cNvSpPr>
              <a:spLocks noChangeArrowheads="1"/>
            </p:cNvSpPr>
            <p:nvPr/>
          </p:nvSpPr>
          <p:spPr bwMode="auto">
            <a:xfrm>
              <a:off x="5140" y="3517"/>
              <a:ext cx="66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000000"/>
                  </a:solidFill>
                  <a:latin typeface="Arial" charset="0"/>
                </a:rPr>
                <a:t>225</a:t>
              </a:r>
              <a:endParaRPr lang="nl-NL" altLang="nl-NL" sz="2400">
                <a:solidFill>
                  <a:srgbClr val="000000"/>
                </a:solidFill>
              </a:endParaRPr>
            </a:p>
          </p:txBody>
        </p:sp>
        <p:sp>
          <p:nvSpPr>
            <p:cNvPr id="101466" name="Rectangle 90"/>
            <p:cNvSpPr>
              <a:spLocks noChangeArrowheads="1"/>
            </p:cNvSpPr>
            <p:nvPr/>
          </p:nvSpPr>
          <p:spPr bwMode="auto">
            <a:xfrm>
              <a:off x="4683" y="3805"/>
              <a:ext cx="70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3366FF"/>
                  </a:solidFill>
                  <a:latin typeface="Arial" charset="0"/>
                </a:rPr>
                <a:t>t in d</a:t>
              </a:r>
              <a:endParaRPr lang="nl-NL" altLang="nl-NL" sz="2400">
                <a:solidFill>
                  <a:srgbClr val="000000"/>
                </a:solidFill>
              </a:endParaRPr>
            </a:p>
          </p:txBody>
        </p:sp>
        <p:sp>
          <p:nvSpPr>
            <p:cNvPr id="101467" name="Rectangle 91"/>
            <p:cNvSpPr>
              <a:spLocks noChangeArrowheads="1"/>
            </p:cNvSpPr>
            <p:nvPr/>
          </p:nvSpPr>
          <p:spPr bwMode="auto">
            <a:xfrm rot="16200000">
              <a:off x="342" y="1316"/>
              <a:ext cx="1311"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nl-NL" altLang="nl-NL" sz="3700" b="1">
                  <a:solidFill>
                    <a:srgbClr val="3366FF"/>
                  </a:solidFill>
                  <a:latin typeface="Arial" charset="0"/>
                </a:rPr>
                <a:t>% Fe-59</a:t>
              </a:r>
              <a:endParaRPr lang="nl-NL" altLang="nl-NL" sz="2400">
                <a:solidFill>
                  <a:srgbClr val="000000"/>
                </a:solidFill>
              </a:endParaRPr>
            </a:p>
          </p:txBody>
        </p:sp>
        <p:sp>
          <p:nvSpPr>
            <p:cNvPr id="101468" name="Rectangle 92"/>
            <p:cNvSpPr>
              <a:spLocks noChangeArrowheads="1"/>
            </p:cNvSpPr>
            <p:nvPr/>
          </p:nvSpPr>
          <p:spPr bwMode="auto">
            <a:xfrm>
              <a:off x="722" y="962"/>
              <a:ext cx="4954" cy="326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nl-NL" sz="2400">
                <a:solidFill>
                  <a:srgbClr val="000000"/>
                </a:solidFill>
              </a:endParaRPr>
            </a:p>
          </p:txBody>
        </p:sp>
      </p:grpSp>
      <p:sp>
        <p:nvSpPr>
          <p:cNvPr id="101378" name="Rectangle 2"/>
          <p:cNvSpPr>
            <a:spLocks noChangeArrowheads="1"/>
          </p:cNvSpPr>
          <p:nvPr/>
        </p:nvSpPr>
        <p:spPr bwMode="auto">
          <a:xfrm>
            <a:off x="0" y="76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4000" b="1">
                <a:solidFill>
                  <a:srgbClr val="FF3300"/>
                </a:solidFill>
                <a:effectLst>
                  <a:outerShdw blurRad="38100" dist="38100" dir="2700000" algn="tl">
                    <a:srgbClr val="000000"/>
                  </a:outerShdw>
                </a:effectLst>
              </a:rPr>
              <a:t>Halveringstijd van Fe-59 kern.</a:t>
            </a:r>
            <a:endParaRPr lang="nl-NL" altLang="nl-NL" sz="4000" b="1">
              <a:solidFill>
                <a:srgbClr val="FF3300"/>
              </a:solidFill>
              <a:effectLst>
                <a:outerShdw blurRad="38100" dist="38100" dir="2700000" algn="tl">
                  <a:srgbClr val="000000"/>
                </a:outerShdw>
              </a:effectLst>
            </a:endParaRPr>
          </a:p>
        </p:txBody>
      </p:sp>
      <p:sp>
        <p:nvSpPr>
          <p:cNvPr id="101379" name="Rectangle 3"/>
          <p:cNvSpPr>
            <a:spLocks noChangeArrowheads="1"/>
          </p:cNvSpPr>
          <p:nvPr/>
        </p:nvSpPr>
        <p:spPr bwMode="auto">
          <a:xfrm>
            <a:off x="0" y="762000"/>
            <a:ext cx="548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FF3300"/>
                </a:solidFill>
                <a:effectLst>
                  <a:outerShdw blurRad="38100" dist="38100" dir="2700000" algn="tl">
                    <a:srgbClr val="000000"/>
                  </a:outerShdw>
                </a:effectLst>
              </a:rPr>
              <a:t>BINAS tabel 25 isotopen:</a:t>
            </a:r>
            <a:endParaRPr lang="nl-NL" altLang="nl-NL" sz="3600" b="1">
              <a:solidFill>
                <a:srgbClr val="FF3300"/>
              </a:solidFill>
              <a:effectLst>
                <a:outerShdw blurRad="38100" dist="38100" dir="2700000" algn="tl">
                  <a:srgbClr val="000000"/>
                </a:outerShdw>
              </a:effectLst>
            </a:endParaRPr>
          </a:p>
        </p:txBody>
      </p:sp>
      <p:sp>
        <p:nvSpPr>
          <p:cNvPr id="101380" name="Rectangle 4"/>
          <p:cNvSpPr>
            <a:spLocks noChangeArrowheads="1"/>
          </p:cNvSpPr>
          <p:nvPr/>
        </p:nvSpPr>
        <p:spPr bwMode="auto">
          <a:xfrm>
            <a:off x="5029200" y="733425"/>
            <a:ext cx="403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altLang="nl-NL" sz="3600" b="1">
                <a:solidFill>
                  <a:srgbClr val="3333CC"/>
                </a:solidFill>
                <a:effectLst>
                  <a:outerShdw blurRad="38100" dist="38100" dir="2700000" algn="tl">
                    <a:srgbClr val="000000"/>
                  </a:outerShdw>
                </a:effectLst>
              </a:rPr>
              <a:t>halveringstijd 45 j</a:t>
            </a:r>
          </a:p>
        </p:txBody>
      </p:sp>
      <p:sp>
        <p:nvSpPr>
          <p:cNvPr id="101399" name="AutoShape 23"/>
          <p:cNvSpPr>
            <a:spLocks noChangeArrowheads="1"/>
          </p:cNvSpPr>
          <p:nvPr/>
        </p:nvSpPr>
        <p:spPr bwMode="auto">
          <a:xfrm>
            <a:off x="104775" y="5133975"/>
            <a:ext cx="2133600" cy="1676400"/>
          </a:xfrm>
          <a:prstGeom prst="wedgeRoundRectCallout">
            <a:avLst>
              <a:gd name="adj1" fmla="val 129912"/>
              <a:gd name="adj2" fmla="val -140056"/>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b="1">
                <a:solidFill>
                  <a:srgbClr val="FF3300"/>
                </a:solidFill>
                <a:effectLst>
                  <a:outerShdw blurRad="38100" dist="38100" dir="2700000" algn="tl">
                    <a:srgbClr val="000000"/>
                  </a:outerShdw>
                </a:effectLst>
              </a:rPr>
              <a:t>50% bij 45 j</a:t>
            </a:r>
            <a:endParaRPr lang="nl-NL" altLang="nl-NL" sz="4000" b="1">
              <a:solidFill>
                <a:srgbClr val="FF3300"/>
              </a:solidFill>
              <a:effectLst>
                <a:outerShdw blurRad="38100" dist="38100" dir="2700000" algn="tl">
                  <a:srgbClr val="000000"/>
                </a:outerShdw>
              </a:effectLst>
            </a:endParaRPr>
          </a:p>
        </p:txBody>
      </p:sp>
      <p:sp>
        <p:nvSpPr>
          <p:cNvPr id="101400" name="AutoShape 24"/>
          <p:cNvSpPr>
            <a:spLocks noChangeArrowheads="1"/>
          </p:cNvSpPr>
          <p:nvPr/>
        </p:nvSpPr>
        <p:spPr bwMode="auto">
          <a:xfrm>
            <a:off x="4724400" y="1600200"/>
            <a:ext cx="2133600" cy="1524000"/>
          </a:xfrm>
          <a:prstGeom prst="wedgeRoundRectCallout">
            <a:avLst>
              <a:gd name="adj1" fmla="val -29241"/>
              <a:gd name="adj2" fmla="val 124481"/>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b="1">
                <a:solidFill>
                  <a:srgbClr val="FF3300"/>
                </a:solidFill>
                <a:effectLst>
                  <a:outerShdw blurRad="38100" dist="38100" dir="2700000" algn="tl">
                    <a:srgbClr val="000000"/>
                  </a:outerShdw>
                </a:effectLst>
              </a:rPr>
              <a:t>25% bij 90 j</a:t>
            </a:r>
            <a:endParaRPr lang="nl-NL" altLang="nl-NL" sz="4000" b="1">
              <a:solidFill>
                <a:srgbClr val="FF3300"/>
              </a:solidFill>
              <a:effectLst>
                <a:outerShdw blurRad="38100" dist="38100" dir="2700000" algn="tl">
                  <a:srgbClr val="000000"/>
                </a:outerShdw>
              </a:effectLst>
            </a:endParaRPr>
          </a:p>
        </p:txBody>
      </p:sp>
      <p:sp>
        <p:nvSpPr>
          <p:cNvPr id="101401" name="AutoShape 25"/>
          <p:cNvSpPr>
            <a:spLocks noChangeArrowheads="1"/>
          </p:cNvSpPr>
          <p:nvPr/>
        </p:nvSpPr>
        <p:spPr bwMode="auto">
          <a:xfrm>
            <a:off x="7010400" y="1752600"/>
            <a:ext cx="2133600" cy="1524000"/>
          </a:xfrm>
          <a:prstGeom prst="wedgeRoundRectCallout">
            <a:avLst>
              <a:gd name="adj1" fmla="val -82662"/>
              <a:gd name="adj2" fmla="val 136773"/>
              <a:gd name="adj3" fmla="val 16667"/>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r>
              <a:rPr lang="en-US" altLang="nl-NL" sz="4000" b="1">
                <a:solidFill>
                  <a:srgbClr val="FF3300"/>
                </a:solidFill>
                <a:effectLst>
                  <a:outerShdw blurRad="38100" dist="38100" dir="2700000" algn="tl">
                    <a:srgbClr val="000000"/>
                  </a:outerShdw>
                </a:effectLst>
              </a:rPr>
              <a:t>12,5% bij 135 j</a:t>
            </a:r>
            <a:endParaRPr lang="nl-NL" altLang="nl-NL" sz="4000" b="1">
              <a:solidFill>
                <a:srgbClr val="FF3300"/>
              </a:solidFill>
              <a:effectLst>
                <a:outerShdw blurRad="38100" dist="38100" dir="2700000" algn="tl">
                  <a:srgbClr val="000000"/>
                </a:outerShdw>
              </a:effectLst>
            </a:endParaRPr>
          </a:p>
        </p:txBody>
      </p:sp>
    </p:spTree>
    <p:extLst>
      <p:ext uri="{BB962C8B-B14F-4D97-AF65-F5344CB8AC3E}">
        <p14:creationId xmlns:p14="http://schemas.microsoft.com/office/powerpoint/2010/main" val="1955484125"/>
      </p:ext>
    </p:extLst>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ipe(left)">
                                      <p:cBhvr>
                                        <p:cTn id="7" dur="500"/>
                                        <p:tgtEl>
                                          <p:spTgt spid="10137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1379"/>
                                        </p:tgtEl>
                                        <p:attrNameLst>
                                          <p:attrName>style.visibility</p:attrName>
                                        </p:attrNameLst>
                                      </p:cBhvr>
                                      <p:to>
                                        <p:strVal val="visible"/>
                                      </p:to>
                                    </p:set>
                                    <p:animEffect transition="in" filter="wipe(left)">
                                      <p:cBhvr>
                                        <p:cTn id="11" dur="500"/>
                                        <p:tgtEl>
                                          <p:spTgt spid="10137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1403"/>
                                        </p:tgtEl>
                                        <p:attrNameLst>
                                          <p:attrName>style.visibility</p:attrName>
                                        </p:attrNameLst>
                                      </p:cBhvr>
                                      <p:to>
                                        <p:strVal val="visible"/>
                                      </p:to>
                                    </p:set>
                                    <p:animEffect transition="in" filter="wipe(left)">
                                      <p:cBhvr>
                                        <p:cTn id="16" dur="2000"/>
                                        <p:tgtEl>
                                          <p:spTgt spid="1014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1380"/>
                                        </p:tgtEl>
                                        <p:attrNameLst>
                                          <p:attrName>style.visibility</p:attrName>
                                        </p:attrNameLst>
                                      </p:cBhvr>
                                      <p:to>
                                        <p:strVal val="visible"/>
                                      </p:to>
                                    </p:set>
                                    <p:animEffect transition="in" filter="wipe(left)">
                                      <p:cBhvr>
                                        <p:cTn id="21" dur="500"/>
                                        <p:tgtEl>
                                          <p:spTgt spid="1013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1399"/>
                                        </p:tgtEl>
                                        <p:attrNameLst>
                                          <p:attrName>style.visibility</p:attrName>
                                        </p:attrNameLst>
                                      </p:cBhvr>
                                      <p:to>
                                        <p:strVal val="visible"/>
                                      </p:to>
                                    </p:set>
                                    <p:animEffect transition="in" filter="dissolve">
                                      <p:cBhvr>
                                        <p:cTn id="26" dur="500"/>
                                        <p:tgtEl>
                                          <p:spTgt spid="1013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1400"/>
                                        </p:tgtEl>
                                        <p:attrNameLst>
                                          <p:attrName>style.visibility</p:attrName>
                                        </p:attrNameLst>
                                      </p:cBhvr>
                                      <p:to>
                                        <p:strVal val="visible"/>
                                      </p:to>
                                    </p:set>
                                    <p:animEffect transition="in" filter="dissolve">
                                      <p:cBhvr>
                                        <p:cTn id="31" dur="500"/>
                                        <p:tgtEl>
                                          <p:spTgt spid="10140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1401"/>
                                        </p:tgtEl>
                                        <p:attrNameLst>
                                          <p:attrName>style.visibility</p:attrName>
                                        </p:attrNameLst>
                                      </p:cBhvr>
                                      <p:to>
                                        <p:strVal val="visible"/>
                                      </p:to>
                                    </p:set>
                                    <p:animEffect transition="in" filter="dissolve">
                                      <p:cBhvr>
                                        <p:cTn id="36" dur="500"/>
                                        <p:tgtEl>
                                          <p:spTgt spid="10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79" grpId="0" autoUpdateAnimBg="0"/>
      <p:bldP spid="101380" grpId="0" autoUpdateAnimBg="0"/>
      <p:bldP spid="101399" grpId="0" animBg="1" autoUpdateAnimBg="0"/>
      <p:bldP spid="101400" grpId="0" animBg="1" autoUpdateAnimBg="0"/>
      <p:bldP spid="101401" grpId="0" animBg="1" autoUpdateAnimBg="0"/>
    </p:bldLst>
  </p:timing>
</p:sld>
</file>

<file path=ppt/theme/theme1.xml><?xml version="1.0" encoding="utf-8"?>
<a:theme xmlns:a="http://schemas.openxmlformats.org/drawingml/2006/main" name="Standaardontwerp">
  <a:themeElements>
    <a:clrScheme name="ppt">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B9D5FB"/>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1429</Words>
  <Application>Microsoft Office PowerPoint</Application>
  <PresentationFormat>Diavoorstelling (4:3)</PresentationFormat>
  <Paragraphs>395</Paragraphs>
  <Slides>35</Slides>
  <Notes>10</Notes>
  <HiddenSlides>0</HiddenSlides>
  <MMClips>2</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35</vt:i4>
      </vt:variant>
    </vt:vector>
  </HeadingPairs>
  <TitlesOfParts>
    <vt:vector size="37" baseType="lpstr">
      <vt:lpstr>Standaardontwerp</vt:lpstr>
      <vt:lpstr>Grafiek</vt:lpstr>
      <vt:lpstr>Radioactiviteit</vt:lpstr>
      <vt:lpstr>Een atoom:</vt:lpstr>
      <vt:lpstr>1. Een kern bestaat uit</vt:lpstr>
      <vt:lpstr>Doordringend vermogen.</vt:lpstr>
      <vt:lpstr>4. Isotopen</vt:lpstr>
      <vt:lpstr>Vier natuurlijke isotopen van lood (Pb):</vt:lpstr>
      <vt:lpstr>5. Vervalreactie</vt:lpstr>
      <vt:lpstr>6. Halveringstijd Fe-59: BINAS Tabel 25: 45 dag</vt:lpstr>
      <vt:lpstr>PowerPoint-presentatie</vt:lpstr>
      <vt:lpstr> Registreren van ioniserende straling.</vt:lpstr>
      <vt:lpstr> Fotografische plaat (na ontwikkelen):</vt:lpstr>
      <vt:lpstr>Geiger-Müller teller: (serieschakeling)</vt:lpstr>
      <vt:lpstr> Geiger-Müller teller.</vt:lpstr>
      <vt:lpstr> Geiger-Müller teller.</vt:lpstr>
      <vt:lpstr>Wilsonvat.</vt:lpstr>
      <vt:lpstr>Wilsonvat (foto).</vt:lpstr>
      <vt:lpstr> Wilsonvat. a en b- straling:</vt:lpstr>
      <vt:lpstr>Wilsonvat. b- straling:</vt:lpstr>
      <vt:lpstr>9. Activiteit is het aantal kernen dat per sec. vervalt. </vt:lpstr>
      <vt:lpstr>Dosis en dosis-equivalent:</vt:lpstr>
      <vt:lpstr>Voorbeeld:</vt:lpstr>
      <vt:lpstr>Stralingsbelasting: </vt:lpstr>
      <vt:lpstr>Halfwaarde-dikte voor g-straling (1 MeV):</vt:lpstr>
      <vt:lpstr>PowerPoint-presentatie</vt:lpstr>
      <vt:lpstr>Toepassingen:</vt:lpstr>
      <vt:lpstr>Bestraling in de geneeskunde met Co-60 bron</vt:lpstr>
      <vt:lpstr>Bestraling met harde röntgenstraling</vt:lpstr>
      <vt:lpstr>Melanoom:</vt:lpstr>
      <vt:lpstr>Effect van bestralen gezonde en tumorcellen</vt:lpstr>
      <vt:lpstr>Energie van de straling en doordringdiepte</vt:lpstr>
      <vt:lpstr>Ouderdomsbepaling: </vt:lpstr>
      <vt:lpstr>PowerPoint-presentatie</vt:lpstr>
      <vt:lpstr>Tracer in de geneeskunde.</vt:lpstr>
      <vt:lpstr>Diktemeting in de papierindustrie:</vt:lpstr>
      <vt:lpstr>Einde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Radioactiviteit</dc:title>
  <dc:creator>Ton&amp;Els</dc:creator>
  <cp:lastModifiedBy>Ton&amp;Els</cp:lastModifiedBy>
  <cp:revision>2</cp:revision>
  <dcterms:created xsi:type="dcterms:W3CDTF">2018-10-18T21:39:30Z</dcterms:created>
  <dcterms:modified xsi:type="dcterms:W3CDTF">2018-10-19T14:16:53Z</dcterms:modified>
</cp:coreProperties>
</file>