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EA0CF-3486-4BFD-83A2-5FBE3FB01192}" type="datetimeFigureOut">
              <a:rPr lang="nl-NL" smtClean="0"/>
              <a:t>19-10-2018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2BA3D-6996-42EC-BF31-0BE42C3D0020}" type="slidenum">
              <a:rPr lang="nl-NL" smtClean="0"/>
              <a:t>‹nr.›</a:t>
            </a:fld>
            <a:endParaRPr lang="nl-NL"/>
          </a:p>
        </p:txBody>
      </p:sp>
    </p:spTree>
    <p:extLst>
      <p:ext uri="{BB962C8B-B14F-4D97-AF65-F5344CB8AC3E}">
        <p14:creationId xmlns:p14="http://schemas.microsoft.com/office/powerpoint/2010/main" val="302060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2116D02D-C2F4-46EA-BD9F-486D3C89025D}" type="slidenum">
              <a:rPr lang="nl-NL" altLang="nl-NL" sz="1200">
                <a:solidFill>
                  <a:prstClr val="black"/>
                </a:solidFill>
              </a:rPr>
              <a:pPr algn="r" eaLnBrk="1" fontAlgn="base" hangingPunct="1">
                <a:spcBef>
                  <a:spcPct val="0"/>
                </a:spcBef>
                <a:spcAft>
                  <a:spcPct val="0"/>
                </a:spcAft>
              </a:pPr>
              <a:t>2</a:t>
            </a:fld>
            <a:endParaRPr lang="nl-NL" altLang="nl-NL" sz="1200">
              <a:solidFill>
                <a:prstClr val="black"/>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5F906AD-B72A-4C8A-AB53-A008DE74922C}" type="slidenum">
              <a:rPr lang="nl-NL" altLang="nl-NL" sz="1200">
                <a:solidFill>
                  <a:prstClr val="black"/>
                </a:solidFill>
              </a:rPr>
              <a:pPr eaLnBrk="1" hangingPunct="1"/>
              <a:t>23</a:t>
            </a:fld>
            <a:endParaRPr lang="nl-NL" altLang="nl-NL" sz="1200">
              <a:solidFill>
                <a:prstClr val="black"/>
              </a:solidFill>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nl-NL" smtClean="0"/>
              <a:t>Energie uit atoomkernen. Blz. 63. Een alphastraler op een fotografische plaat</a:t>
            </a:r>
            <a:endParaRPr lang="nl-NL" alt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EC0CC7-449C-4215-8DAF-8C48FE24BFCA}" type="slidenum">
              <a:rPr lang="nl-NL" altLang="nl-NL" sz="1200">
                <a:solidFill>
                  <a:prstClr val="black"/>
                </a:solidFill>
              </a:rPr>
              <a:pPr eaLnBrk="1" hangingPunct="1"/>
              <a:t>24</a:t>
            </a:fld>
            <a:endParaRPr lang="nl-NL" altLang="nl-NL" sz="1200">
              <a:solidFill>
                <a:prstClr val="black"/>
              </a:solidFill>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nl-NL" smtClean="0"/>
              <a:t>Energie uit atoomkernen. Blz. 63. Een alphastraler op een fotografische plaat</a:t>
            </a:r>
            <a:endParaRPr lang="nl-NL" alt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7F592D-592F-4744-937B-156C5A54365B}" type="slidenum">
              <a:rPr lang="nl-NL" altLang="nl-NL" sz="1200">
                <a:solidFill>
                  <a:prstClr val="black"/>
                </a:solidFill>
              </a:rPr>
              <a:pPr eaLnBrk="1" hangingPunct="1"/>
              <a:t>29</a:t>
            </a:fld>
            <a:endParaRPr lang="nl-NL" altLang="nl-NL" sz="1200">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Fats Blz. 12</a:t>
            </a:r>
            <a:endParaRPr lang="nl-NL" alt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F73AE72C-9A3B-4452-93F4-F2B147ED0B3A}" type="slidenum">
              <a:rPr lang="nl-NL" altLang="nl-NL" sz="1200">
                <a:solidFill>
                  <a:prstClr val="black"/>
                </a:solidFill>
              </a:rPr>
              <a:pPr algn="r" eaLnBrk="1" fontAlgn="base" hangingPunct="1">
                <a:spcBef>
                  <a:spcPct val="0"/>
                </a:spcBef>
                <a:spcAft>
                  <a:spcPct val="0"/>
                </a:spcAft>
              </a:pPr>
              <a:t>41</a:t>
            </a:fld>
            <a:endParaRPr lang="nl-NL" altLang="nl-NL" sz="120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atomen. Blz 147. 0,1 microgram Pu/kg geinjecteerd. </a:t>
            </a:r>
            <a:endParaRPr lang="nl-NL" alt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D57E84-584B-4870-B98F-E1224347BA6F}" type="slidenum">
              <a:rPr lang="nl-NL" altLang="nl-NL" sz="1200">
                <a:solidFill>
                  <a:prstClr val="black"/>
                </a:solidFill>
              </a:rPr>
              <a:pPr eaLnBrk="1" hangingPunct="1"/>
              <a:t>45</a:t>
            </a:fld>
            <a:endParaRPr lang="nl-NL" altLang="nl-NL" sz="1200">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atomen. Blz 147. 0,1 microgram Pu/kg geinjecteerd. </a:t>
            </a:r>
            <a:endParaRPr lang="nl-NL" alt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D9D82AC7-A890-41AB-AF6A-896F49A46AAE}" type="slidenum">
              <a:rPr lang="nl-NL" altLang="nl-NL" sz="1200">
                <a:solidFill>
                  <a:prstClr val="black"/>
                </a:solidFill>
              </a:rPr>
              <a:pPr algn="r" eaLnBrk="1" fontAlgn="base" hangingPunct="1">
                <a:spcBef>
                  <a:spcPct val="0"/>
                </a:spcBef>
                <a:spcAft>
                  <a:spcPct val="0"/>
                </a:spcAft>
              </a:pPr>
              <a:t>50</a:t>
            </a:fld>
            <a:endParaRPr lang="nl-NL" altLang="nl-NL" sz="1200">
              <a:solidFill>
                <a:prstClr val="black"/>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DBBD6A4A-51D1-4265-8A6F-1F0D900F9D7A}" type="slidenum">
              <a:rPr lang="nl-NL" altLang="nl-NL" sz="1200">
                <a:solidFill>
                  <a:prstClr val="black"/>
                </a:solidFill>
              </a:rPr>
              <a:pPr algn="r" eaLnBrk="1" fontAlgn="base" hangingPunct="1">
                <a:spcBef>
                  <a:spcPct val="0"/>
                </a:spcBef>
                <a:spcAft>
                  <a:spcPct val="0"/>
                </a:spcAft>
              </a:pPr>
              <a:t>51</a:t>
            </a:fld>
            <a:endParaRPr lang="nl-NL" altLang="nl-NL" sz="1200">
              <a:solidFill>
                <a:prstClr val="black"/>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F9BB6D3F-4173-4792-846F-30E8346675F5}" type="slidenum">
              <a:rPr lang="nl-NL" altLang="nl-NL" sz="1200">
                <a:solidFill>
                  <a:prstClr val="black"/>
                </a:solidFill>
              </a:rPr>
              <a:pPr algn="r" eaLnBrk="1" fontAlgn="base" hangingPunct="1">
                <a:spcBef>
                  <a:spcPct val="0"/>
                </a:spcBef>
                <a:spcAft>
                  <a:spcPct val="0"/>
                </a:spcAft>
              </a:pPr>
              <a:t>52</a:t>
            </a:fld>
            <a:endParaRPr lang="nl-NL" altLang="nl-NL" sz="1200">
              <a:solidFill>
                <a:prstClr val="black"/>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C3041A8A-AC46-40A1-B24F-68DFA54873EF}" type="slidenum">
              <a:rPr lang="nl-NL" altLang="nl-NL" sz="1200">
                <a:solidFill>
                  <a:prstClr val="black"/>
                </a:solidFill>
              </a:rPr>
              <a:pPr algn="r" eaLnBrk="1" fontAlgn="base" hangingPunct="1">
                <a:spcBef>
                  <a:spcPct val="0"/>
                </a:spcBef>
                <a:spcAft>
                  <a:spcPct val="0"/>
                </a:spcAft>
              </a:pPr>
              <a:t>53</a:t>
            </a:fld>
            <a:endParaRPr lang="nl-NL" altLang="nl-NL" sz="1200">
              <a:solidFill>
                <a:prstClr val="black"/>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D655CE-1042-4870-9CEF-C1EF74CC8A26}" type="slidenum">
              <a:rPr lang="nl-NL" altLang="nl-NL" sz="1200">
                <a:solidFill>
                  <a:prstClr val="black"/>
                </a:solidFill>
              </a:rPr>
              <a:pPr eaLnBrk="1" hangingPunct="1"/>
              <a:t>54</a:t>
            </a:fld>
            <a:endParaRPr lang="nl-NL" altLang="nl-NL" sz="1200">
              <a:solidFill>
                <a:prstClr val="black"/>
              </a:solidFill>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nl-NL" smtClean="0"/>
              <a:t>Roterende bestraling</a:t>
            </a:r>
            <a:endParaRPr lang="nl-NL" alt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CEB851-5406-4C0E-9EE7-17A50B2D3E3C}" type="slidenum">
              <a:rPr lang="nl-NL" altLang="nl-NL" sz="1200">
                <a:solidFill>
                  <a:prstClr val="black"/>
                </a:solidFill>
              </a:rPr>
              <a:pPr eaLnBrk="1" hangingPunct="1"/>
              <a:t>3</a:t>
            </a:fld>
            <a:endParaRPr lang="nl-NL" altLang="nl-NL" sz="1200">
              <a:solidFill>
                <a:prstClr val="black"/>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31E718-8AC4-4A17-B7B4-CE8EC9010FB7}" type="slidenum">
              <a:rPr lang="nl-NL" altLang="nl-NL" sz="1200">
                <a:solidFill>
                  <a:prstClr val="black"/>
                </a:solidFill>
              </a:rPr>
              <a:pPr eaLnBrk="1" hangingPunct="1"/>
              <a:t>55</a:t>
            </a:fld>
            <a:endParaRPr lang="nl-NL" altLang="nl-NL" sz="120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Roterende bestraling</a:t>
            </a:r>
            <a:endParaRPr lang="nl-NL" alt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mtClean="0"/>
              <a:t>BINAS: 1,39 MeV maar CRC: 5,51 MeV </a:t>
            </a:r>
            <a:endParaRPr lang="nl-NL" altLang="nl-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mtClean="0"/>
              <a:t>BINAS: 1,39 MeV maar CRC: 5,51 MeV </a:t>
            </a:r>
            <a:endParaRPr lang="nl-NL" altLang="nl-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DB96FE06-AFC3-4BA7-BBAB-4C3F49B3171B}" type="slidenum">
              <a:rPr lang="nl-NL" altLang="nl-NL" sz="1200">
                <a:solidFill>
                  <a:prstClr val="black"/>
                </a:solidFill>
              </a:rPr>
              <a:pPr algn="r" eaLnBrk="1" fontAlgn="base" hangingPunct="1">
                <a:spcBef>
                  <a:spcPct val="0"/>
                </a:spcBef>
                <a:spcAft>
                  <a:spcPct val="0"/>
                </a:spcAft>
              </a:pPr>
              <a:t>58</a:t>
            </a:fld>
            <a:endParaRPr lang="nl-NL" altLang="nl-NL" sz="1200">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mtClean="0">
                <a:solidFill>
                  <a:srgbClr val="FF0000"/>
                </a:solidFill>
                <a:latin typeface="Arial" charset="0"/>
              </a:rPr>
              <a:t>Wat is een melanoom?</a:t>
            </a:r>
            <a:r>
              <a:rPr lang="nl-NL" altLang="nl-NL" smtClean="0"/>
              <a:t> </a:t>
            </a:r>
            <a:br>
              <a:rPr lang="nl-NL" altLang="nl-NL" smtClean="0"/>
            </a:br>
            <a:r>
              <a:rPr lang="nl-NL" altLang="nl-NL" smtClean="0">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2A2732-B49A-4D5E-9747-B23C01407A0E}" type="slidenum">
              <a:rPr lang="nl-NL" altLang="nl-NL" sz="1200">
                <a:solidFill>
                  <a:prstClr val="black"/>
                </a:solidFill>
              </a:rPr>
              <a:pPr eaLnBrk="1" hangingPunct="1"/>
              <a:t>59</a:t>
            </a:fld>
            <a:endParaRPr lang="nl-NL" altLang="nl-NL" sz="1200">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mtClean="0">
                <a:solidFill>
                  <a:srgbClr val="FF0000"/>
                </a:solidFill>
                <a:latin typeface="Arial" charset="0"/>
              </a:rPr>
              <a:t>Wat is een melanoom?</a:t>
            </a:r>
            <a:r>
              <a:rPr lang="nl-NL" altLang="nl-NL" smtClean="0"/>
              <a:t> </a:t>
            </a:r>
            <a:br>
              <a:rPr lang="nl-NL" altLang="nl-NL" smtClean="0"/>
            </a:br>
            <a:r>
              <a:rPr lang="nl-NL" altLang="nl-NL" smtClean="0">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68509F4E-A062-44FF-B8F2-4BDC0430692A}" type="slidenum">
              <a:rPr lang="nl-NL" altLang="nl-NL" sz="1200">
                <a:solidFill>
                  <a:prstClr val="black"/>
                </a:solidFill>
              </a:rPr>
              <a:pPr algn="r" eaLnBrk="1" fontAlgn="base" hangingPunct="1">
                <a:spcBef>
                  <a:spcPct val="0"/>
                </a:spcBef>
                <a:spcAft>
                  <a:spcPct val="0"/>
                </a:spcAft>
              </a:pPr>
              <a:t>60</a:t>
            </a:fld>
            <a:endParaRPr lang="nl-NL" altLang="nl-NL" sz="1200">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mtClean="0">
                <a:solidFill>
                  <a:srgbClr val="FF0000"/>
                </a:solidFill>
                <a:latin typeface="Arial" charset="0"/>
              </a:rPr>
              <a:t>Wat is een melanoom?</a:t>
            </a:r>
            <a:r>
              <a:rPr lang="nl-NL" altLang="nl-NL" smtClean="0"/>
              <a:t> </a:t>
            </a:r>
            <a:br>
              <a:rPr lang="nl-NL" altLang="nl-NL" smtClean="0"/>
            </a:br>
            <a:r>
              <a:rPr lang="nl-NL" altLang="nl-NL" smtClean="0">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1FBC157-0877-4659-9EE6-82EBE3C84629}" type="slidenum">
              <a:rPr lang="nl-NL" altLang="nl-NL" sz="1200">
                <a:solidFill>
                  <a:prstClr val="black"/>
                </a:solidFill>
              </a:rPr>
              <a:pPr eaLnBrk="1" hangingPunct="1"/>
              <a:t>61</a:t>
            </a:fld>
            <a:endParaRPr lang="nl-NL" altLang="nl-NL" sz="1200">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mtClean="0">
                <a:solidFill>
                  <a:srgbClr val="FF0000"/>
                </a:solidFill>
                <a:latin typeface="Arial" charset="0"/>
              </a:rPr>
              <a:t>Wat is een melanoom?</a:t>
            </a:r>
            <a:r>
              <a:rPr lang="nl-NL" altLang="nl-NL" smtClean="0"/>
              <a:t> </a:t>
            </a:r>
            <a:br>
              <a:rPr lang="nl-NL" altLang="nl-NL" smtClean="0"/>
            </a:br>
            <a:r>
              <a:rPr lang="nl-NL" altLang="nl-NL" smtClean="0">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A605D6-50A9-4619-9BF5-0ED6E5840387}" type="slidenum">
              <a:rPr lang="nl-NL" altLang="nl-NL" sz="1200">
                <a:solidFill>
                  <a:prstClr val="black"/>
                </a:solidFill>
              </a:rPr>
              <a:pPr eaLnBrk="1" hangingPunct="1"/>
              <a:t>62</a:t>
            </a:fld>
            <a:endParaRPr lang="nl-NL" altLang="nl-NL" sz="1200">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mtClean="0">
                <a:solidFill>
                  <a:srgbClr val="FF0000"/>
                </a:solidFill>
                <a:latin typeface="Arial" charset="0"/>
              </a:rPr>
              <a:t>Wat is een melanoom?</a:t>
            </a:r>
            <a:r>
              <a:rPr lang="nl-NL" altLang="nl-NL" smtClean="0"/>
              <a:t> </a:t>
            </a:r>
            <a:br>
              <a:rPr lang="nl-NL" altLang="nl-NL" smtClean="0"/>
            </a:br>
            <a:r>
              <a:rPr lang="nl-NL" altLang="nl-NL" smtClean="0">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4E2439-135C-4841-9E29-868763476A6C}" type="slidenum">
              <a:rPr lang="nl-NL" altLang="nl-NL" sz="1200">
                <a:solidFill>
                  <a:prstClr val="black"/>
                </a:solidFill>
              </a:rPr>
              <a:pPr eaLnBrk="1" hangingPunct="1"/>
              <a:t>65</a:t>
            </a:fld>
            <a:endParaRPr lang="nl-NL" altLang="nl-NL" sz="1200">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atoomkernen. Blz. 289. Botscan na interveneuse injectie van een met technetium –99m gemerkte organische verbinding. Rood ()grote straligsintensiteit)/oranje/geel/violet/blauw/roen/bruin/grijs. Metastase in schedel, ribben, wervelkolom, bekken, femora en linker tibia.</a:t>
            </a:r>
            <a:endParaRPr lang="nl-NL" altLang="nl-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02D63989-EBBE-41CE-8589-26928282603D}" type="slidenum">
              <a:rPr lang="nl-NL" altLang="nl-NL" sz="1200">
                <a:solidFill>
                  <a:prstClr val="black"/>
                </a:solidFill>
              </a:rPr>
              <a:pPr algn="r" eaLnBrk="1" fontAlgn="base" hangingPunct="1">
                <a:spcBef>
                  <a:spcPct val="0"/>
                </a:spcBef>
                <a:spcAft>
                  <a:spcPct val="0"/>
                </a:spcAft>
              </a:pPr>
              <a:t>66</a:t>
            </a:fld>
            <a:endParaRPr lang="nl-NL" altLang="nl-NL" sz="120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atoomkernen. Blz. 289. Botscan na interveneuse injectie van een met technetium –99m gemerkte organische verbinding. Rood ()grote straligsintensiteit)/oranje/geel/violet/blauw/roen/bruin/grijs. Metastase in schedel, ribben, wervelkolom, bekken, femora en linker tibia.</a:t>
            </a:r>
            <a:endParaRPr lang="nl-NL"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874342-17F6-4AD7-B4B2-0DAC0EBB8B20}" type="slidenum">
              <a:rPr lang="nl-NL" altLang="nl-NL" sz="1200">
                <a:solidFill>
                  <a:prstClr val="black"/>
                </a:solidFill>
              </a:rPr>
              <a:pPr eaLnBrk="1" hangingPunct="1"/>
              <a:t>4</a:t>
            </a:fld>
            <a:endParaRPr lang="nl-NL" altLang="nl-NL" sz="1200">
              <a:solidFill>
                <a:prstClr val="black"/>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5A6CA9-2BEB-4AEE-AC53-10F49D62EA4E}" type="slidenum">
              <a:rPr lang="nl-NL" altLang="nl-NL" sz="1200">
                <a:solidFill>
                  <a:prstClr val="black"/>
                </a:solidFill>
              </a:rPr>
              <a:pPr eaLnBrk="1" hangingPunct="1"/>
              <a:t>67</a:t>
            </a:fld>
            <a:endParaRPr lang="nl-NL" altLang="nl-NL" sz="1200">
              <a:solidFill>
                <a:prstClr val="black"/>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atoomkernen. Blz. 322. Continue kwaliteitsmetingm(g/m2) van papier met een beta-straler.</a:t>
            </a:r>
            <a:endParaRPr lang="nl-NL" altLang="nl-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158DCD-7DA7-4F09-A7BC-3A68410D827C}" type="slidenum">
              <a:rPr lang="nl-NL" altLang="nl-NL" sz="1200">
                <a:solidFill>
                  <a:prstClr val="black"/>
                </a:solidFill>
              </a:rPr>
              <a:pPr eaLnBrk="1" hangingPunct="1"/>
              <a:t>71</a:t>
            </a:fld>
            <a:endParaRPr lang="nl-NL" altLang="nl-NL" sz="1200">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7AB1FD-E81D-492D-BA94-DD9B21B438EC}" type="slidenum">
              <a:rPr lang="nl-NL" altLang="nl-NL" sz="1200">
                <a:solidFill>
                  <a:prstClr val="black"/>
                </a:solidFill>
              </a:rPr>
              <a:pPr eaLnBrk="1" hangingPunct="1"/>
              <a:t>72</a:t>
            </a:fld>
            <a:endParaRPr lang="nl-NL" altLang="nl-NL" sz="1200">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C74C61-7791-4EB0-A8E2-8715A8359E03}" type="slidenum">
              <a:rPr lang="nl-NL" altLang="nl-NL" sz="1200">
                <a:solidFill>
                  <a:prstClr val="black"/>
                </a:solidFill>
              </a:rPr>
              <a:pPr eaLnBrk="1" hangingPunct="1"/>
              <a:t>73</a:t>
            </a:fld>
            <a:endParaRPr lang="nl-NL" altLang="nl-NL" sz="1200">
              <a:solidFill>
                <a:prstClr val="black"/>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Fats Blz. 12</a:t>
            </a:r>
            <a:endParaRPr lang="nl-NL" altLang="nl-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A965F4-772E-4C9A-AFFB-D8E4E3A0801C}" type="slidenum">
              <a:rPr lang="nl-NL" altLang="nl-NL" sz="1200">
                <a:solidFill>
                  <a:prstClr val="black"/>
                </a:solidFill>
              </a:rPr>
              <a:pPr eaLnBrk="1" hangingPunct="1"/>
              <a:t>74</a:t>
            </a:fld>
            <a:endParaRPr lang="nl-NL" altLang="nl-NL" sz="1200">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FF4DC8-22AA-4A8F-B4EF-EB698C7F8142}" type="slidenum">
              <a:rPr lang="nl-NL" altLang="nl-NL" sz="1200">
                <a:solidFill>
                  <a:prstClr val="black"/>
                </a:solidFill>
              </a:rPr>
              <a:pPr eaLnBrk="1" hangingPunct="1"/>
              <a:t>82</a:t>
            </a:fld>
            <a:endParaRPr lang="nl-NL" altLang="nl-NL" sz="1200">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Energie uit atoomkernen. Blz. 63. Een alphastraler op een fotografische plaat</a:t>
            </a:r>
            <a:endParaRPr lang="nl-NL" altLang="nl-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8349F07-E7D3-4D0F-8093-E59226D572C2}" type="slidenum">
              <a:rPr lang="nl-NL" altLang="nl-NL" sz="1200">
                <a:solidFill>
                  <a:prstClr val="black"/>
                </a:solidFill>
              </a:rPr>
              <a:pPr eaLnBrk="1" hangingPunct="1"/>
              <a:t>105</a:t>
            </a:fld>
            <a:endParaRPr lang="nl-NL" altLang="nl-NL" sz="1200">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Roterende bestraling</a:t>
            </a:r>
            <a:endParaRPr lang="nl-NL" altLang="nl-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BE0D564-88C9-4E02-96F4-7E1E099B7BEE}" type="slidenum">
              <a:rPr lang="nl-NL" altLang="nl-NL" sz="1200">
                <a:solidFill>
                  <a:prstClr val="black"/>
                </a:solidFill>
              </a:rPr>
              <a:pPr eaLnBrk="1" hangingPunct="1"/>
              <a:t>106</a:t>
            </a:fld>
            <a:endParaRPr lang="nl-NL" altLang="nl-NL" sz="120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Roterende bestraling</a:t>
            </a:r>
            <a:endParaRPr lang="nl-NL" altLang="nl-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4680FA-CAEC-4178-921B-1F71F6ED3AB4}" type="slidenum">
              <a:rPr lang="nl-NL" altLang="nl-NL" sz="1200">
                <a:solidFill>
                  <a:prstClr val="black"/>
                </a:solidFill>
              </a:rPr>
              <a:pPr eaLnBrk="1" hangingPunct="1"/>
              <a:t>107</a:t>
            </a:fld>
            <a:endParaRPr lang="nl-NL" altLang="nl-NL" sz="120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mtClean="0">
                <a:solidFill>
                  <a:srgbClr val="FF0000"/>
                </a:solidFill>
                <a:latin typeface="Arial" charset="0"/>
              </a:rPr>
              <a:t>Wat is een melanoom?</a:t>
            </a:r>
            <a:r>
              <a:rPr lang="nl-NL" altLang="nl-NL" smtClean="0"/>
              <a:t> </a:t>
            </a:r>
            <a:br>
              <a:rPr lang="nl-NL" altLang="nl-NL" smtClean="0"/>
            </a:br>
            <a:r>
              <a:rPr lang="nl-NL" altLang="nl-NL" smtClean="0">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635D2C-C5C2-4E00-98CC-D77AD882AE6D}" type="slidenum">
              <a:rPr lang="nl-NL" altLang="nl-NL" sz="1200">
                <a:solidFill>
                  <a:prstClr val="black"/>
                </a:solidFill>
              </a:rPr>
              <a:pPr eaLnBrk="1" hangingPunct="1"/>
              <a:t>108</a:t>
            </a:fld>
            <a:endParaRPr lang="nl-NL" altLang="nl-NL" sz="1200">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smtClean="0">
                <a:solidFill>
                  <a:srgbClr val="FF0000"/>
                </a:solidFill>
                <a:latin typeface="Arial" charset="0"/>
              </a:rPr>
              <a:t>Wat is een melanoom?</a:t>
            </a:r>
            <a:r>
              <a:rPr lang="nl-NL" altLang="nl-NL" smtClean="0"/>
              <a:t> </a:t>
            </a:r>
            <a:br>
              <a:rPr lang="nl-NL" altLang="nl-NL" smtClean="0"/>
            </a:br>
            <a:r>
              <a:rPr lang="nl-NL" altLang="nl-NL" smtClean="0">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214E88-C208-4ADF-A758-BC48D77C0EAC}" type="slidenum">
              <a:rPr lang="nl-NL" altLang="nl-NL" sz="1200">
                <a:solidFill>
                  <a:prstClr val="black"/>
                </a:solidFill>
              </a:rPr>
              <a:pPr eaLnBrk="1" hangingPunct="1"/>
              <a:t>5</a:t>
            </a:fld>
            <a:endParaRPr lang="nl-NL" altLang="nl-NL" sz="1200">
              <a:solidFill>
                <a:prstClr val="black"/>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Fats Blz. 12</a:t>
            </a:r>
            <a:endParaRPr lang="nl-NL" altLang="nl-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7731C3-C8E4-4A84-8A98-3569822BDC70}" type="slidenum">
              <a:rPr lang="nl-NL" altLang="nl-NL" sz="1200">
                <a:solidFill>
                  <a:prstClr val="black"/>
                </a:solidFill>
              </a:rPr>
              <a:pPr eaLnBrk="1" hangingPunct="1"/>
              <a:t>111</a:t>
            </a:fld>
            <a:endParaRPr lang="nl-NL" altLang="nl-NL" sz="1200">
              <a:solidFill>
                <a:prstClr val="black"/>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Energie uit atoomkernen. Blz. 322. Continue kwaliteitsmetingm(g/m2) van papier met een beta-straler.</a:t>
            </a:r>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15DC45-5E95-4516-8E49-FC07A1EFDD6D}" type="slidenum">
              <a:rPr lang="nl-NL" altLang="nl-NL" sz="1200">
                <a:solidFill>
                  <a:prstClr val="black"/>
                </a:solidFill>
              </a:rPr>
              <a:pPr eaLnBrk="1" hangingPunct="1"/>
              <a:t>6</a:t>
            </a:fld>
            <a:endParaRPr lang="nl-NL" altLang="nl-NL" sz="1200">
              <a:solidFill>
                <a:prstClr val="black"/>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Fast Blz. 12</a:t>
            </a:r>
            <a:endParaRPr lang="nl-NL" alt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8687D86-5466-45F2-AB05-3D1A1C0731B0}" type="slidenum">
              <a:rPr lang="nl-NL" altLang="nl-NL" sz="1200">
                <a:solidFill>
                  <a:prstClr val="black"/>
                </a:solidFill>
              </a:rPr>
              <a:pPr eaLnBrk="1" hangingPunct="1"/>
              <a:t>12</a:t>
            </a:fld>
            <a:endParaRPr lang="nl-NL" altLang="nl-NL" sz="1200">
              <a:solidFill>
                <a:prstClr val="black"/>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Fats Blz. 12</a:t>
            </a:r>
            <a:endParaRPr lang="nl-NL" alt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6029D3-7489-49B7-BB4B-5C1DED11A199}" type="slidenum">
              <a:rPr lang="nl-NL" altLang="nl-NL" sz="1200">
                <a:solidFill>
                  <a:prstClr val="black"/>
                </a:solidFill>
              </a:rPr>
              <a:pPr eaLnBrk="1" hangingPunct="1"/>
              <a:t>18</a:t>
            </a:fld>
            <a:endParaRPr lang="nl-NL" altLang="nl-NL" sz="1200">
              <a:solidFill>
                <a:prstClr val="black"/>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Energie uit atoomkernen. Blz. 63. Een alphastraler op een fotografische plaat</a:t>
            </a:r>
            <a:endParaRPr lang="nl-NL"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51D405-3092-4B49-A2A1-B2B0F66053FA}" type="slidenum">
              <a:rPr lang="nl-NL" altLang="nl-NL" sz="1200">
                <a:solidFill>
                  <a:prstClr val="black"/>
                </a:solidFill>
              </a:rPr>
              <a:pPr eaLnBrk="1" hangingPunct="1"/>
              <a:t>19</a:t>
            </a:fld>
            <a:endParaRPr lang="nl-NL" altLang="nl-NL" sz="1200">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Energie uit atoomkernen. Blz. 63. Een alphastraler op een fotografische plaat</a:t>
            </a:r>
            <a:endParaRPr lang="nl-NL" alt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26B781-CE14-4CAD-82E3-8711716504CE}" type="slidenum">
              <a:rPr lang="nl-NL" altLang="nl-NL" sz="1200">
                <a:solidFill>
                  <a:prstClr val="black"/>
                </a:solidFill>
              </a:rPr>
              <a:pPr eaLnBrk="1" hangingPunct="1"/>
              <a:t>20</a:t>
            </a:fld>
            <a:endParaRPr lang="nl-NL" altLang="nl-NL" sz="120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smtClean="0"/>
              <a:t>Energie uit atoomkernen. Blz. 63. Een alphastraler op een fotografische plaat</a:t>
            </a:r>
            <a:endParaRPr lang="nl-NL"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1097A1-8FFE-44CE-881B-D66B2632AC2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81803182"/>
      </p:ext>
    </p:extLst>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1515CB-5EAD-4C47-BB36-CD94528A6FC8}"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08134653"/>
      </p:ext>
    </p:extLst>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AF42E-C537-4DDE-AEF7-EB3732E2589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45437829"/>
      </p:ext>
    </p:extLst>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4EAD17-17DC-4B34-92B2-543313E2817F}"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36584077"/>
      </p:ext>
    </p:extLst>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FB00D7-F59E-45E8-9174-C6138CBA316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58626835"/>
      </p:ext>
    </p:extLst>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7DD9A9-1752-41D5-A3B0-0B1427F2075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19309541"/>
      </p:ext>
    </p:extLst>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D82B14-AE3B-4DB6-97AA-E300DD3E632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57398399"/>
      </p:ext>
    </p:extLst>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026B19-B300-438E-8CB5-4BEA13F3266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40512387"/>
      </p:ext>
    </p:extLst>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4F3C8B-7489-41C5-A056-A071A6F58EB1}"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56853504"/>
      </p:ext>
    </p:extLst>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5F6410-15A0-496B-B22D-533C75D45EA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604231729"/>
      </p:ext>
    </p:extLst>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3F87E7-6ECA-4A9A-B65C-7BC70F3DD8E3}"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7894539"/>
      </p:ext>
    </p:extLst>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nl-NL">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nl-NL">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9757B1F-4050-4CBB-A317-B131AA8C0D37}"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3490451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59.xml"/><Relationship Id="rId7" Type="http://schemas.openxmlformats.org/officeDocument/2006/relationships/slide" Target="slide93.xml"/><Relationship Id="rId2" Type="http://schemas.openxmlformats.org/officeDocument/2006/relationships/slide" Target="slide99.xml"/><Relationship Id="rId1" Type="http://schemas.openxmlformats.org/officeDocument/2006/relationships/slideLayout" Target="../slideLayouts/slideLayout1.xml"/><Relationship Id="rId6" Type="http://schemas.openxmlformats.org/officeDocument/2006/relationships/slide" Target="slide70.xml"/><Relationship Id="rId11" Type="http://schemas.openxmlformats.org/officeDocument/2006/relationships/hyperlink" Target="http://www.agtijmensen.nl/" TargetMode="External"/><Relationship Id="rId5" Type="http://schemas.openxmlformats.org/officeDocument/2006/relationships/slide" Target="slide58.xml"/><Relationship Id="rId10" Type="http://schemas.openxmlformats.org/officeDocument/2006/relationships/slide" Target="slide87.xml"/><Relationship Id="rId4" Type="http://schemas.openxmlformats.org/officeDocument/2006/relationships/slide" Target="slide8.xml"/><Relationship Id="rId9" Type="http://schemas.openxmlformats.org/officeDocument/2006/relationships/slide" Target="slide10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file:///C:\Website%20Vlietland%20College%20-%20Natuurkunde\video\Wilsonvat%20alpha%20en%20beta.wmv" TargetMode="External"/><Relationship Id="rId5" Type="http://schemas.openxmlformats.org/officeDocument/2006/relationships/image" Target="../media/image13.png"/><Relationship Id="rId4" Type="http://schemas.openxmlformats.org/officeDocument/2006/relationships/hyperlink" Target="../video/Wilsonvat%20alpha%20en%20beta.wmv"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file:///C:\Website%20Vlietland%20College%20-%20Natuurkunde\video\Wilsonvat%20beta.wmv" TargetMode="External"/><Relationship Id="rId5" Type="http://schemas.openxmlformats.org/officeDocument/2006/relationships/image" Target="../media/image14.png"/><Relationship Id="rId4" Type="http://schemas.openxmlformats.org/officeDocument/2006/relationships/hyperlink" Target="../video/Wilsonvat%20beta.wm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gtijmensen.nl/Applets%20simulaties/Radioactiviteit.xl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4.bin"/><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2.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1.wmf"/><Relationship Id="rId4" Type="http://schemas.openxmlformats.org/officeDocument/2006/relationships/oleObject" Target="../embeddings/oleObject5.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58.xml"/><Relationship Id="rId7" Type="http://schemas.openxmlformats.org/officeDocument/2006/relationships/slide" Target="slide91.xml"/><Relationship Id="rId2" Type="http://schemas.openxmlformats.org/officeDocument/2006/relationships/slide" Target="slide99.xml"/><Relationship Id="rId1" Type="http://schemas.openxmlformats.org/officeDocument/2006/relationships/slideLayout" Target="../slideLayouts/slideLayout1.xml"/><Relationship Id="rId6" Type="http://schemas.openxmlformats.org/officeDocument/2006/relationships/slide" Target="slide81.xml"/><Relationship Id="rId5" Type="http://schemas.openxmlformats.org/officeDocument/2006/relationships/slide" Target="slide93.xml"/><Relationship Id="rId4" Type="http://schemas.openxmlformats.org/officeDocument/2006/relationships/slide" Target="slide72.xml"/><Relationship Id="rId9" Type="http://schemas.openxmlformats.org/officeDocument/2006/relationships/slide" Target="slide87.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44.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76200"/>
            <a:ext cx="9144000" cy="685800"/>
          </a:xfrm>
        </p:spPr>
        <p:txBody>
          <a:bodyPr/>
          <a:lstStyle/>
          <a:p>
            <a:pPr algn="l" eaLnBrk="1" hangingPunct="1">
              <a:defRPr/>
            </a:pPr>
            <a:r>
              <a:rPr lang="en-US" sz="4000" b="1" dirty="0" err="1" smtClean="0">
                <a:solidFill>
                  <a:srgbClr val="FF3300"/>
                </a:solidFill>
                <a:effectLst>
                  <a:outerShdw blurRad="38100" dist="38100" dir="2700000" algn="tl">
                    <a:srgbClr val="000000"/>
                  </a:outerShdw>
                </a:effectLst>
              </a:rPr>
              <a:t>Radioactiviteit</a:t>
            </a:r>
            <a:endParaRPr lang="nl-NL" sz="4000" b="1" smtClean="0">
              <a:solidFill>
                <a:srgbClr val="FF3300"/>
              </a:solidFill>
              <a:effectLst>
                <a:outerShdw blurRad="38100" dist="38100" dir="2700000" algn="tl">
                  <a:srgbClr val="000000"/>
                </a:outerShdw>
              </a:effectLst>
            </a:endParaRPr>
          </a:p>
        </p:txBody>
      </p:sp>
      <p:sp>
        <p:nvSpPr>
          <p:cNvPr id="22531" name="Rectangle 3"/>
          <p:cNvSpPr>
            <a:spLocks noGrp="1" noChangeArrowheads="1"/>
          </p:cNvSpPr>
          <p:nvPr>
            <p:ph type="subTitle" idx="1"/>
          </p:nvPr>
        </p:nvSpPr>
        <p:spPr>
          <a:xfrm>
            <a:off x="0" y="917575"/>
            <a:ext cx="9144000" cy="5535761"/>
          </a:xfrm>
        </p:spPr>
        <p:txBody>
          <a:bodyPr/>
          <a:lstStyle/>
          <a:p>
            <a:pPr marL="609600" indent="-609600" algn="l" eaLnBrk="1" hangingPunct="1">
              <a:lnSpc>
                <a:spcPct val="90000"/>
              </a:lnSpc>
              <a:buFontTx/>
              <a:buAutoNum type="arabicPeriod"/>
            </a:pPr>
            <a:r>
              <a:rPr lang="en-US" altLang="nl-NL" b="1" dirty="0" err="1" smtClean="0">
                <a:solidFill>
                  <a:srgbClr val="0066FF"/>
                </a:solidFill>
                <a:hlinkClick r:id="rId2" action="ppaction://hlinksldjump"/>
              </a:rPr>
              <a:t>Kernfysici</a:t>
            </a:r>
            <a:endParaRPr lang="en-US" altLang="nl-NL" b="1" dirty="0" smtClean="0">
              <a:solidFill>
                <a:srgbClr val="0066FF"/>
              </a:solidFill>
            </a:endParaRPr>
          </a:p>
          <a:p>
            <a:pPr marL="609600" indent="-609600" algn="l" eaLnBrk="1" hangingPunct="1">
              <a:lnSpc>
                <a:spcPct val="90000"/>
              </a:lnSpc>
              <a:buFontTx/>
              <a:buAutoNum type="arabicPeriod"/>
            </a:pPr>
            <a:r>
              <a:rPr lang="en-US" altLang="nl-NL" b="1" dirty="0" err="1" smtClean="0">
                <a:solidFill>
                  <a:srgbClr val="0066FF"/>
                </a:solidFill>
                <a:hlinkClick r:id="rId3" action="ppaction://hlinksldjump"/>
              </a:rPr>
              <a:t>Ioniserende</a:t>
            </a:r>
            <a:r>
              <a:rPr lang="en-US" altLang="nl-NL" b="1" dirty="0" smtClean="0">
                <a:solidFill>
                  <a:srgbClr val="0066FF"/>
                </a:solidFill>
                <a:hlinkClick r:id="rId3" action="ppaction://hlinksldjump"/>
              </a:rPr>
              <a:t> </a:t>
            </a:r>
            <a:r>
              <a:rPr lang="en-US" altLang="nl-NL" b="1" dirty="0" err="1" smtClean="0">
                <a:solidFill>
                  <a:srgbClr val="0066FF"/>
                </a:solidFill>
                <a:hlinkClick r:id="rId3" action="ppaction://hlinksldjump"/>
              </a:rPr>
              <a:t>straling</a:t>
            </a:r>
            <a:r>
              <a:rPr lang="en-US" altLang="nl-NL" b="1" dirty="0" smtClean="0">
                <a:solidFill>
                  <a:srgbClr val="0066FF"/>
                </a:solidFill>
                <a:hlinkClick r:id="rId3" action="ppaction://hlinksldjump"/>
              </a:rPr>
              <a:t>, </a:t>
            </a:r>
            <a:r>
              <a:rPr lang="en-US" altLang="nl-NL" b="1" dirty="0" err="1" smtClean="0">
                <a:solidFill>
                  <a:srgbClr val="0066FF"/>
                </a:solidFill>
                <a:hlinkClick r:id="rId3" action="ppaction://hlinksldjump"/>
              </a:rPr>
              <a:t>notatie</a:t>
            </a:r>
            <a:r>
              <a:rPr lang="en-US" altLang="nl-NL" b="1" dirty="0" smtClean="0">
                <a:solidFill>
                  <a:srgbClr val="0066FF"/>
                </a:solidFill>
                <a:hlinkClick r:id="rId3" action="ppaction://hlinksldjump"/>
              </a:rPr>
              <a:t> van </a:t>
            </a:r>
            <a:r>
              <a:rPr lang="en-US" altLang="nl-NL" b="1" dirty="0" err="1" smtClean="0">
                <a:solidFill>
                  <a:srgbClr val="0066FF"/>
                </a:solidFill>
                <a:hlinkClick r:id="rId3" action="ppaction://hlinksldjump"/>
              </a:rPr>
              <a:t>een</a:t>
            </a:r>
            <a:r>
              <a:rPr lang="en-US" altLang="nl-NL" b="1" dirty="0" smtClean="0">
                <a:solidFill>
                  <a:srgbClr val="0066FF"/>
                </a:solidFill>
                <a:hlinkClick r:id="rId3" action="ppaction://hlinksldjump"/>
              </a:rPr>
              <a:t> kern.</a:t>
            </a:r>
            <a:endParaRPr lang="en-US" altLang="nl-NL" b="1" dirty="0" smtClean="0">
              <a:solidFill>
                <a:srgbClr val="0066FF"/>
              </a:solidFill>
            </a:endParaRPr>
          </a:p>
          <a:p>
            <a:pPr marL="609600" indent="-609600" algn="l" eaLnBrk="1" hangingPunct="1">
              <a:lnSpc>
                <a:spcPct val="90000"/>
              </a:lnSpc>
              <a:buFontTx/>
              <a:buAutoNum type="arabicPeriod"/>
            </a:pPr>
            <a:r>
              <a:rPr lang="en-US" altLang="nl-NL" b="1" dirty="0" err="1" smtClean="0">
                <a:solidFill>
                  <a:srgbClr val="0066FF"/>
                </a:solidFill>
                <a:hlinkClick r:id="rId4" action="ppaction://hlinksldjump"/>
              </a:rPr>
              <a:t>Doordringend</a:t>
            </a:r>
            <a:r>
              <a:rPr lang="en-US" altLang="nl-NL" b="1" dirty="0" smtClean="0">
                <a:solidFill>
                  <a:srgbClr val="0066FF"/>
                </a:solidFill>
                <a:hlinkClick r:id="rId4" action="ppaction://hlinksldjump"/>
              </a:rPr>
              <a:t> </a:t>
            </a:r>
            <a:r>
              <a:rPr lang="en-US" altLang="nl-NL" b="1" dirty="0" err="1" smtClean="0">
                <a:solidFill>
                  <a:srgbClr val="0066FF"/>
                </a:solidFill>
                <a:hlinkClick r:id="rId4" action="ppaction://hlinksldjump"/>
              </a:rPr>
              <a:t>vermogen</a:t>
            </a:r>
            <a:r>
              <a:rPr lang="en-US" altLang="nl-NL" b="1" dirty="0" smtClean="0">
                <a:solidFill>
                  <a:srgbClr val="0066FF"/>
                </a:solidFill>
                <a:hlinkClick r:id="rId4" action="ppaction://hlinksldjump"/>
              </a:rPr>
              <a:t>.</a:t>
            </a:r>
            <a:endParaRPr lang="en-US" altLang="nl-NL" b="1" dirty="0" smtClean="0">
              <a:solidFill>
                <a:srgbClr val="0066FF"/>
              </a:solidFill>
              <a:hlinkClick r:id="rId2" action="ppaction://hlinksldjump"/>
            </a:endParaRPr>
          </a:p>
          <a:p>
            <a:pPr marL="609600" indent="-609600" algn="l" eaLnBrk="1" hangingPunct="1">
              <a:lnSpc>
                <a:spcPct val="90000"/>
              </a:lnSpc>
              <a:buFontTx/>
              <a:buAutoNum type="arabicPeriod"/>
            </a:pPr>
            <a:r>
              <a:rPr lang="en-US" altLang="nl-NL" b="1" dirty="0" err="1" smtClean="0">
                <a:solidFill>
                  <a:srgbClr val="0066FF"/>
                </a:solidFill>
                <a:hlinkClick r:id="rId5" action="ppaction://hlinksldjump"/>
              </a:rPr>
              <a:t>Registreren</a:t>
            </a:r>
            <a:r>
              <a:rPr lang="en-US" altLang="nl-NL" b="1" dirty="0" smtClean="0">
                <a:solidFill>
                  <a:srgbClr val="0066FF"/>
                </a:solidFill>
                <a:hlinkClick r:id="rId5" action="ppaction://hlinksldjump"/>
              </a:rPr>
              <a:t> van </a:t>
            </a:r>
            <a:r>
              <a:rPr lang="en-US" altLang="nl-NL" b="1" dirty="0" err="1" smtClean="0">
                <a:solidFill>
                  <a:srgbClr val="0066FF"/>
                </a:solidFill>
                <a:hlinkClick r:id="rId5" action="ppaction://hlinksldjump"/>
              </a:rPr>
              <a:t>straling</a:t>
            </a:r>
            <a:r>
              <a:rPr lang="en-US" altLang="nl-NL" b="1" dirty="0" smtClean="0">
                <a:solidFill>
                  <a:srgbClr val="0066FF"/>
                </a:solidFill>
                <a:hlinkClick r:id="rId5" action="ppaction://hlinksldjump"/>
              </a:rPr>
              <a:t>.</a:t>
            </a:r>
            <a:endParaRPr lang="en-US" altLang="nl-NL" b="1" dirty="0" smtClean="0">
              <a:solidFill>
                <a:srgbClr val="0066FF"/>
              </a:solidFill>
              <a:hlinkClick r:id="rId2" action="ppaction://hlinksldjump"/>
            </a:endParaRPr>
          </a:p>
          <a:p>
            <a:pPr marL="609600" indent="-609600" algn="l" eaLnBrk="1" hangingPunct="1">
              <a:lnSpc>
                <a:spcPct val="90000"/>
              </a:lnSpc>
              <a:buFontTx/>
              <a:buAutoNum type="arabicPeriod"/>
            </a:pPr>
            <a:r>
              <a:rPr lang="en-US" altLang="nl-NL" b="1" dirty="0" err="1" smtClean="0">
                <a:solidFill>
                  <a:srgbClr val="0066FF"/>
                </a:solidFill>
                <a:hlinkClick r:id="rId6" action="ppaction://hlinksldjump"/>
              </a:rPr>
              <a:t>Notatie</a:t>
            </a:r>
            <a:r>
              <a:rPr lang="en-US" altLang="nl-NL" b="1" dirty="0" smtClean="0">
                <a:solidFill>
                  <a:srgbClr val="0066FF"/>
                </a:solidFill>
                <a:hlinkClick r:id="rId6" action="ppaction://hlinksldjump"/>
              </a:rPr>
              <a:t> van </a:t>
            </a:r>
            <a:r>
              <a:rPr lang="en-US" altLang="nl-NL" b="1" dirty="0" err="1" smtClean="0">
                <a:solidFill>
                  <a:srgbClr val="0066FF"/>
                </a:solidFill>
                <a:hlinkClick r:id="rId6" action="ppaction://hlinksldjump"/>
              </a:rPr>
              <a:t>een</a:t>
            </a:r>
            <a:r>
              <a:rPr lang="en-US" altLang="nl-NL" b="1" dirty="0" smtClean="0">
                <a:solidFill>
                  <a:srgbClr val="0066FF"/>
                </a:solidFill>
                <a:hlinkClick r:id="rId6" action="ppaction://hlinksldjump"/>
              </a:rPr>
              <a:t> kern.</a:t>
            </a:r>
            <a:endParaRPr lang="en-US" altLang="nl-NL" b="1" dirty="0" smtClean="0">
              <a:solidFill>
                <a:srgbClr val="0066FF"/>
              </a:solidFill>
              <a:hlinkClick r:id="rId2" action="ppaction://hlinksldjump"/>
            </a:endParaRPr>
          </a:p>
          <a:p>
            <a:pPr marL="609600" indent="-609600" algn="l" eaLnBrk="1" hangingPunct="1">
              <a:lnSpc>
                <a:spcPct val="90000"/>
              </a:lnSpc>
              <a:buFontTx/>
              <a:buAutoNum type="arabicPeriod"/>
            </a:pPr>
            <a:r>
              <a:rPr lang="en-US" altLang="nl-NL" b="1" dirty="0" err="1" smtClean="0">
                <a:solidFill>
                  <a:srgbClr val="0066FF"/>
                </a:solidFill>
                <a:hlinkClick r:id="rId7" action="ppaction://hlinksldjump"/>
              </a:rPr>
              <a:t>Radioactief</a:t>
            </a:r>
            <a:r>
              <a:rPr lang="en-US" altLang="nl-NL" b="1" dirty="0" smtClean="0">
                <a:solidFill>
                  <a:srgbClr val="0066FF"/>
                </a:solidFill>
                <a:hlinkClick r:id="rId7" action="ppaction://hlinksldjump"/>
              </a:rPr>
              <a:t> </a:t>
            </a:r>
            <a:r>
              <a:rPr lang="en-US" altLang="nl-NL" b="1" dirty="0" err="1" smtClean="0">
                <a:solidFill>
                  <a:srgbClr val="0066FF"/>
                </a:solidFill>
                <a:hlinkClick r:id="rId7" action="ppaction://hlinksldjump"/>
              </a:rPr>
              <a:t>verval</a:t>
            </a:r>
            <a:r>
              <a:rPr lang="en-US" altLang="nl-NL" b="1" dirty="0" smtClean="0">
                <a:solidFill>
                  <a:srgbClr val="0066FF"/>
                </a:solidFill>
                <a:hlinkClick r:id="rId7" action="ppaction://hlinksldjump"/>
              </a:rPr>
              <a:t>.</a:t>
            </a:r>
            <a:endParaRPr lang="en-US" altLang="nl-NL" b="1" dirty="0" smtClean="0">
              <a:solidFill>
                <a:srgbClr val="0066FF"/>
              </a:solidFill>
              <a:hlinkClick r:id="rId2" action="ppaction://hlinksldjump"/>
            </a:endParaRPr>
          </a:p>
          <a:p>
            <a:pPr marL="609600" indent="-609600" algn="l" eaLnBrk="1" hangingPunct="1">
              <a:lnSpc>
                <a:spcPct val="90000"/>
              </a:lnSpc>
              <a:buFontTx/>
              <a:buAutoNum type="arabicPeriod"/>
            </a:pPr>
            <a:r>
              <a:rPr lang="en-US" altLang="nl-NL" b="1" dirty="0" err="1" smtClean="0">
                <a:solidFill>
                  <a:srgbClr val="0066FF"/>
                </a:solidFill>
                <a:hlinkClick r:id="rId8" action="ppaction://hlinksldjump"/>
              </a:rPr>
              <a:t>Halveringstijd</a:t>
            </a:r>
            <a:r>
              <a:rPr lang="en-US" altLang="nl-NL" b="1" dirty="0" smtClean="0">
                <a:solidFill>
                  <a:srgbClr val="0066FF"/>
                </a:solidFill>
                <a:hlinkClick r:id="rId8" action="ppaction://hlinksldjump"/>
              </a:rPr>
              <a:t>. </a:t>
            </a:r>
            <a:endParaRPr lang="en-US" altLang="nl-NL" b="1" dirty="0" smtClean="0">
              <a:solidFill>
                <a:srgbClr val="0066FF"/>
              </a:solidFill>
              <a:hlinkClick r:id="rId2" action="ppaction://hlinksldjump"/>
            </a:endParaRPr>
          </a:p>
          <a:p>
            <a:pPr marL="609600" indent="-609600" algn="l" eaLnBrk="1" hangingPunct="1">
              <a:lnSpc>
                <a:spcPct val="90000"/>
              </a:lnSpc>
              <a:buFontTx/>
              <a:buAutoNum type="arabicPeriod"/>
            </a:pPr>
            <a:r>
              <a:rPr lang="en-US" altLang="nl-NL" b="1" dirty="0" err="1" smtClean="0">
                <a:solidFill>
                  <a:srgbClr val="0066FF"/>
                </a:solidFill>
                <a:hlinkClick r:id="rId9" action="ppaction://hlinksldjump"/>
              </a:rPr>
              <a:t>Activiteit</a:t>
            </a:r>
            <a:r>
              <a:rPr lang="en-US" altLang="nl-NL" b="1" dirty="0" smtClean="0">
                <a:solidFill>
                  <a:srgbClr val="0066FF"/>
                </a:solidFill>
                <a:hlinkClick r:id="rId9" action="ppaction://hlinksldjump"/>
              </a:rPr>
              <a:t>, </a:t>
            </a:r>
            <a:r>
              <a:rPr lang="en-US" altLang="nl-NL" b="1" dirty="0" err="1" smtClean="0">
                <a:solidFill>
                  <a:srgbClr val="0066FF"/>
                </a:solidFill>
                <a:hlinkClick r:id="rId9" action="ppaction://hlinksldjump"/>
              </a:rPr>
              <a:t>dosis</a:t>
            </a:r>
            <a:r>
              <a:rPr lang="en-US" altLang="nl-NL" b="1" dirty="0" smtClean="0">
                <a:solidFill>
                  <a:srgbClr val="0066FF"/>
                </a:solidFill>
                <a:hlinkClick r:id="rId9" action="ppaction://hlinksldjump"/>
              </a:rPr>
              <a:t> </a:t>
            </a:r>
            <a:r>
              <a:rPr lang="en-US" altLang="nl-NL" b="1" dirty="0" err="1" smtClean="0">
                <a:solidFill>
                  <a:srgbClr val="0066FF"/>
                </a:solidFill>
                <a:hlinkClick r:id="rId9" action="ppaction://hlinksldjump"/>
              </a:rPr>
              <a:t>en</a:t>
            </a:r>
            <a:r>
              <a:rPr lang="en-US" altLang="nl-NL" b="1" dirty="0" smtClean="0">
                <a:solidFill>
                  <a:srgbClr val="0066FF"/>
                </a:solidFill>
                <a:hlinkClick r:id="rId9" action="ppaction://hlinksldjump"/>
              </a:rPr>
              <a:t> </a:t>
            </a:r>
            <a:r>
              <a:rPr lang="en-US" altLang="nl-NL" b="1" dirty="0" err="1" smtClean="0">
                <a:solidFill>
                  <a:srgbClr val="0066FF"/>
                </a:solidFill>
                <a:hlinkClick r:id="rId9" action="ppaction://hlinksldjump"/>
              </a:rPr>
              <a:t>dosisequivalent</a:t>
            </a:r>
            <a:r>
              <a:rPr lang="en-US" altLang="nl-NL" b="1" dirty="0" smtClean="0">
                <a:solidFill>
                  <a:srgbClr val="0066FF"/>
                </a:solidFill>
                <a:hlinkClick r:id="rId9" action="ppaction://hlinksldjump"/>
              </a:rPr>
              <a:t>.</a:t>
            </a:r>
            <a:endParaRPr lang="en-US" altLang="nl-NL" b="1" dirty="0" smtClean="0">
              <a:solidFill>
                <a:srgbClr val="0066FF"/>
              </a:solidFill>
              <a:hlinkClick r:id="rId2" action="ppaction://hlinksldjump"/>
            </a:endParaRPr>
          </a:p>
          <a:p>
            <a:pPr marL="609600" indent="-609600" algn="l" eaLnBrk="1" hangingPunct="1">
              <a:lnSpc>
                <a:spcPct val="90000"/>
              </a:lnSpc>
              <a:buFontTx/>
              <a:buAutoNum type="arabicPeriod"/>
            </a:pPr>
            <a:r>
              <a:rPr lang="en-US" altLang="nl-NL" b="1" dirty="0" err="1" smtClean="0">
                <a:solidFill>
                  <a:srgbClr val="0066FF"/>
                </a:solidFill>
                <a:hlinkClick r:id="rId10" action="ppaction://hlinksldjump"/>
              </a:rPr>
              <a:t>Toepassingen</a:t>
            </a:r>
            <a:r>
              <a:rPr lang="en-US" altLang="nl-NL" b="1" dirty="0" smtClean="0">
                <a:solidFill>
                  <a:srgbClr val="0066FF"/>
                </a:solidFill>
                <a:hlinkClick r:id="rId10" action="ppaction://hlinksldjump"/>
              </a:rPr>
              <a:t>.</a:t>
            </a:r>
            <a:endParaRPr lang="en-US" altLang="nl-NL" b="1" dirty="0" smtClean="0">
              <a:solidFill>
                <a:srgbClr val="0066FF"/>
              </a:solidFill>
            </a:endParaRPr>
          </a:p>
        </p:txBody>
      </p:sp>
      <p:sp>
        <p:nvSpPr>
          <p:cNvPr id="22533" name="Rectangle 5"/>
          <p:cNvSpPr>
            <a:spLocks noChangeArrowheads="1"/>
          </p:cNvSpPr>
          <p:nvPr/>
        </p:nvSpPr>
        <p:spPr bwMode="auto">
          <a:xfrm>
            <a:off x="0" y="6597650"/>
            <a:ext cx="9144000" cy="260350"/>
          </a:xfrm>
          <a:prstGeom prst="rect">
            <a:avLst/>
          </a:prstGeom>
          <a:noFill/>
          <a:ln w="9525">
            <a:noFill/>
            <a:miter lim="800000"/>
            <a:headEnd/>
            <a:tailEnd/>
          </a:ln>
          <a:effectLst/>
        </p:spPr>
        <p:txBody>
          <a:bodyPr/>
          <a:lstStyle>
            <a:lvl1pPr marL="609600" indent="-6096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lvl="0" indent="0" eaLnBrk="1" fontAlgn="base" hangingPunct="1">
              <a:spcBef>
                <a:spcPct val="20000"/>
              </a:spcBef>
              <a:spcAft>
                <a:spcPct val="0"/>
              </a:spcAft>
            </a:pPr>
            <a:r>
              <a:rPr lang="en-US" altLang="nl-NL" sz="1400" b="1" dirty="0">
                <a:solidFill>
                  <a:srgbClr val="000000"/>
                </a:solidFill>
                <a:effectLst>
                  <a:outerShdw blurRad="38100" dist="38100" dir="2700000" algn="tl">
                    <a:srgbClr val="FFFFFF"/>
                  </a:outerShdw>
                </a:effectLst>
                <a:latin typeface="Times New Roman"/>
              </a:rPr>
              <a:t>© </a:t>
            </a:r>
            <a:r>
              <a:rPr lang="en-US" altLang="nl-NL" sz="1400" b="1" dirty="0">
                <a:solidFill>
                  <a:srgbClr val="000000"/>
                </a:solidFill>
                <a:effectLst>
                  <a:outerShdw blurRad="38100" dist="38100" dir="2700000" algn="tl">
                    <a:srgbClr val="FFFFFF"/>
                  </a:outerShdw>
                </a:effectLst>
                <a:latin typeface="Times New Roman"/>
                <a:hlinkClick r:id="rId11"/>
              </a:rPr>
              <a:t>www.agtijmensen.nl</a:t>
            </a:r>
            <a:r>
              <a:rPr lang="en-US" altLang="nl-NL" sz="1400" b="1" dirty="0">
                <a:solidFill>
                  <a:srgbClr val="000000"/>
                </a:solidFill>
                <a:effectLst>
                  <a:outerShdw blurRad="38100" dist="38100" dir="2700000" algn="tl">
                    <a:srgbClr val="FFFFFF"/>
                  </a:outerShdw>
                </a:effectLst>
                <a:latin typeface="Times New Roman"/>
              </a:rPr>
              <a:t> 15102018</a:t>
            </a:r>
            <a:endParaRPr lang="nl-NL" altLang="nl-NL" sz="1400" b="1" dirty="0">
              <a:solidFill>
                <a:srgbClr val="000000"/>
              </a:solidFill>
              <a:effectLst>
                <a:outerShdw blurRad="38100" dist="38100" dir="2700000" algn="tl">
                  <a:srgbClr val="FFFFFF"/>
                </a:outerShdw>
              </a:effectLst>
              <a:latin typeface="Times New Roman"/>
            </a:endParaRPr>
          </a:p>
        </p:txBody>
      </p:sp>
      <p:sp>
        <p:nvSpPr>
          <p:cNvPr id="22535" name="Rectangle 7"/>
          <p:cNvSpPr>
            <a:spLocks noChangeArrowheads="1"/>
          </p:cNvSpPr>
          <p:nvPr/>
        </p:nvSpPr>
        <p:spPr bwMode="auto">
          <a:xfrm>
            <a:off x="0" y="4495800"/>
            <a:ext cx="7162800" cy="762000"/>
          </a:xfrm>
          <a:prstGeom prst="rect">
            <a:avLst/>
          </a:prstGeom>
          <a:noFill/>
          <a:ln w="9525">
            <a:noFill/>
            <a:miter lim="800000"/>
            <a:headEnd/>
            <a:tailEnd/>
          </a:ln>
          <a:effectLst/>
        </p:spPr>
        <p:txBody>
          <a:bodyPr/>
          <a:lstStyle/>
          <a:p>
            <a:pPr marL="609600" indent="-609600" fontAlgn="base">
              <a:spcBef>
                <a:spcPct val="20000"/>
              </a:spcBef>
              <a:spcAft>
                <a:spcPct val="0"/>
              </a:spcAft>
              <a:defRPr/>
            </a:pPr>
            <a:endParaRPr lang="nl-NL" sz="4400" b="1">
              <a:solidFill>
                <a:srgbClr val="00CC99"/>
              </a:solidFill>
              <a:effectLst>
                <a:outerShdw blurRad="38100" dist="38100" dir="2700000" algn="tl">
                  <a:srgbClr val="000000"/>
                </a:outerShdw>
              </a:effectLst>
            </a:endParaRPr>
          </a:p>
        </p:txBody>
      </p:sp>
    </p:spTree>
    <p:extLst>
      <p:ext uri="{BB962C8B-B14F-4D97-AF65-F5344CB8AC3E}">
        <p14:creationId xmlns:p14="http://schemas.microsoft.com/office/powerpoint/2010/main" val="2652710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dissolve">
                                      <p:cBhvr>
                                        <p:cTn id="11"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3"/>
          <p:cNvSpPr>
            <a:spLocks noGrp="1" noChangeArrowheads="1"/>
          </p:cNvSpPr>
          <p:nvPr>
            <p:ph type="subTitle" idx="1"/>
          </p:nvPr>
        </p:nvSpPr>
        <p:spPr>
          <a:xfrm>
            <a:off x="3162300" y="1828800"/>
            <a:ext cx="1676400" cy="9906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Kern:</a:t>
            </a:r>
            <a:endParaRPr lang="nl-NL" sz="4000" b="1" smtClean="0">
              <a:solidFill>
                <a:schemeClr val="bg1"/>
              </a:solidFill>
              <a:effectLst>
                <a:outerShdw blurRad="38100" dist="38100" dir="2700000" algn="tl">
                  <a:srgbClr val="000000"/>
                </a:outerShdw>
              </a:effectLst>
            </a:endParaRPr>
          </a:p>
        </p:txBody>
      </p:sp>
      <p:sp>
        <p:nvSpPr>
          <p:cNvPr id="92170" name="Rectangle 10"/>
          <p:cNvSpPr>
            <a:spLocks noChangeArrowheads="1"/>
          </p:cNvSpPr>
          <p:nvPr/>
        </p:nvSpPr>
        <p:spPr bwMode="auto">
          <a:xfrm>
            <a:off x="3132138" y="2514600"/>
            <a:ext cx="2667000" cy="6858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0066FF"/>
                </a:solidFill>
                <a:effectLst>
                  <a:outerShdw blurRad="38100" dist="38100" dir="2700000" algn="tl">
                    <a:srgbClr val="000000"/>
                  </a:outerShdw>
                </a:effectLst>
              </a:rPr>
              <a:t>electronen</a:t>
            </a:r>
            <a:endParaRPr lang="nl-NL" sz="3600" b="1">
              <a:solidFill>
                <a:srgbClr val="0066FF"/>
              </a:solidFill>
              <a:effectLst>
                <a:outerShdw blurRad="38100" dist="38100" dir="2700000" algn="tl">
                  <a:srgbClr val="000000"/>
                </a:outerShdw>
              </a:effectLst>
            </a:endParaRPr>
          </a:p>
        </p:txBody>
      </p:sp>
      <p:grpSp>
        <p:nvGrpSpPr>
          <p:cNvPr id="2" name="Group 352"/>
          <p:cNvGrpSpPr>
            <a:grpSpLocks/>
          </p:cNvGrpSpPr>
          <p:nvPr/>
        </p:nvGrpSpPr>
        <p:grpSpPr bwMode="auto">
          <a:xfrm>
            <a:off x="304800" y="1371600"/>
            <a:ext cx="2047875" cy="2049463"/>
            <a:chOff x="192" y="864"/>
            <a:chExt cx="1290" cy="1291"/>
          </a:xfrm>
        </p:grpSpPr>
        <p:sp>
          <p:nvSpPr>
            <p:cNvPr id="16404" name="Oval 5"/>
            <p:cNvSpPr>
              <a:spLocks noChangeAspect="1" noChangeArrowheads="1"/>
            </p:cNvSpPr>
            <p:nvPr/>
          </p:nvSpPr>
          <p:spPr bwMode="auto">
            <a:xfrm>
              <a:off x="192" y="864"/>
              <a:ext cx="1290" cy="1291"/>
            </a:xfrm>
            <a:prstGeom prst="ellipse">
              <a:avLst/>
            </a:prstGeom>
            <a:solidFill>
              <a:srgbClr val="0066FF">
                <a:alpha val="70195"/>
              </a:srgbClr>
            </a:solidFill>
            <a:ln w="9525">
              <a:solidFill>
                <a:srgbClr val="99CCFF"/>
              </a:solidFill>
              <a:prstDash val="sysDot"/>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16405" name="AutoShape 326" descr="Bol"/>
            <p:cNvSpPr>
              <a:spLocks noChangeAspect="1" noChangeArrowheads="1"/>
            </p:cNvSpPr>
            <p:nvPr/>
          </p:nvSpPr>
          <p:spPr bwMode="auto">
            <a:xfrm>
              <a:off x="721" y="1357"/>
              <a:ext cx="227" cy="227"/>
            </a:xfrm>
            <a:prstGeom prst="flowChartConnector">
              <a:avLst/>
            </a:prstGeom>
            <a:pattFill prst="sphere">
              <a:fgClr>
                <a:srgbClr val="FF3300"/>
              </a:fgClr>
              <a:bgClr>
                <a:srgbClr val="FFFFFF"/>
              </a:bgClr>
            </a:pattFill>
            <a:ln w="9525">
              <a:solidFill>
                <a:srgbClr val="FF33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sp>
        <p:nvSpPr>
          <p:cNvPr id="92498" name="Rectangle 338"/>
          <p:cNvSpPr>
            <a:spLocks noChangeArrowheads="1"/>
          </p:cNvSpPr>
          <p:nvPr/>
        </p:nvSpPr>
        <p:spPr bwMode="auto">
          <a:xfrm>
            <a:off x="47625" y="3568700"/>
            <a:ext cx="4191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Atoomnummer =</a:t>
            </a:r>
            <a:endParaRPr lang="nl-NL" sz="3600" b="1">
              <a:solidFill>
                <a:srgbClr val="3333CC"/>
              </a:solidFill>
              <a:effectLst>
                <a:outerShdw blurRad="38100" dist="38100" dir="2700000" algn="tl">
                  <a:srgbClr val="000000"/>
                </a:outerShdw>
              </a:effectLst>
            </a:endParaRPr>
          </a:p>
        </p:txBody>
      </p:sp>
      <p:sp>
        <p:nvSpPr>
          <p:cNvPr id="92499" name="Rectangle 339"/>
          <p:cNvSpPr>
            <a:spLocks noChangeArrowheads="1"/>
          </p:cNvSpPr>
          <p:nvPr/>
        </p:nvSpPr>
        <p:spPr bwMode="auto">
          <a:xfrm>
            <a:off x="3810000" y="3573463"/>
            <a:ext cx="4343400" cy="7620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aantal e</a:t>
            </a:r>
            <a:endParaRPr lang="nl-NL" sz="3600" b="1">
              <a:solidFill>
                <a:srgbClr val="3333CC"/>
              </a:solidFill>
              <a:effectLst>
                <a:outerShdw blurRad="38100" dist="38100" dir="2700000" algn="tl">
                  <a:srgbClr val="000000"/>
                </a:outerShdw>
              </a:effectLst>
            </a:endParaRPr>
          </a:p>
        </p:txBody>
      </p:sp>
      <p:sp>
        <p:nvSpPr>
          <p:cNvPr id="92500" name="Rectangle 340"/>
          <p:cNvSpPr>
            <a:spLocks noChangeArrowheads="1"/>
          </p:cNvSpPr>
          <p:nvPr/>
        </p:nvSpPr>
        <p:spPr bwMode="auto">
          <a:xfrm>
            <a:off x="3792538" y="4089400"/>
            <a:ext cx="4343400" cy="7620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aantal p</a:t>
            </a:r>
            <a:endParaRPr lang="nl-NL" sz="3600" b="1">
              <a:solidFill>
                <a:srgbClr val="3333CC"/>
              </a:solidFill>
              <a:effectLst>
                <a:outerShdw blurRad="38100" dist="38100" dir="2700000" algn="tl">
                  <a:srgbClr val="000000"/>
                </a:outerShdw>
              </a:effectLst>
            </a:endParaRPr>
          </a:p>
        </p:txBody>
      </p:sp>
      <p:sp>
        <p:nvSpPr>
          <p:cNvPr id="92501" name="Rectangle 341"/>
          <p:cNvSpPr>
            <a:spLocks noChangeArrowheads="1"/>
          </p:cNvSpPr>
          <p:nvPr/>
        </p:nvSpPr>
        <p:spPr bwMode="auto">
          <a:xfrm>
            <a:off x="3762375" y="4678363"/>
            <a:ext cx="4343400" cy="6477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kernlading</a:t>
            </a:r>
            <a:endParaRPr lang="nl-NL" sz="3600" b="1">
              <a:solidFill>
                <a:srgbClr val="3333CC"/>
              </a:solidFill>
              <a:effectLst>
                <a:outerShdw blurRad="38100" dist="38100" dir="2700000" algn="tl">
                  <a:srgbClr val="000000"/>
                </a:outerShdw>
              </a:effectLst>
            </a:endParaRPr>
          </a:p>
        </p:txBody>
      </p:sp>
      <p:sp>
        <p:nvSpPr>
          <p:cNvPr id="92502" name="Rectangle 342"/>
          <p:cNvSpPr>
            <a:spLocks noChangeArrowheads="1"/>
          </p:cNvSpPr>
          <p:nvPr/>
        </p:nvSpPr>
        <p:spPr bwMode="auto">
          <a:xfrm>
            <a:off x="42863" y="5232400"/>
            <a:ext cx="4224337"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massagetal        =</a:t>
            </a:r>
            <a:endParaRPr lang="nl-NL" sz="3600" b="1">
              <a:solidFill>
                <a:srgbClr val="3333CC"/>
              </a:solidFill>
              <a:effectLst>
                <a:outerShdw blurRad="38100" dist="38100" dir="2700000" algn="tl">
                  <a:srgbClr val="000000"/>
                </a:outerShdw>
              </a:effectLst>
            </a:endParaRPr>
          </a:p>
        </p:txBody>
      </p:sp>
      <p:sp>
        <p:nvSpPr>
          <p:cNvPr id="92503" name="Rectangle 343"/>
          <p:cNvSpPr>
            <a:spLocks noChangeArrowheads="1"/>
          </p:cNvSpPr>
          <p:nvPr/>
        </p:nvSpPr>
        <p:spPr bwMode="auto">
          <a:xfrm>
            <a:off x="3762375" y="5237163"/>
            <a:ext cx="4800600" cy="787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aantal p + n</a:t>
            </a:r>
            <a:endParaRPr lang="nl-NL" sz="3600" b="1">
              <a:solidFill>
                <a:srgbClr val="3333CC"/>
              </a:solidFill>
              <a:effectLst>
                <a:outerShdw blurRad="38100" dist="38100" dir="2700000" algn="tl">
                  <a:srgbClr val="000000"/>
                </a:outerShdw>
              </a:effectLst>
            </a:endParaRPr>
          </a:p>
        </p:txBody>
      </p:sp>
      <p:sp>
        <p:nvSpPr>
          <p:cNvPr id="92506" name="Rectangle 346"/>
          <p:cNvSpPr>
            <a:spLocks noGrp="1" noChangeArrowheads="1"/>
          </p:cNvSpPr>
          <p:nvPr>
            <p:ph type="ctrTitle"/>
          </p:nvPr>
        </p:nvSpPr>
        <p:spPr>
          <a:xfrm>
            <a:off x="0" y="0"/>
            <a:ext cx="7772400" cy="9144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Een atoom:</a:t>
            </a:r>
            <a:endParaRPr lang="nl-NL" sz="4000" b="1" smtClean="0">
              <a:solidFill>
                <a:srgbClr val="FF3300"/>
              </a:solidFill>
              <a:effectLst>
                <a:outerShdw blurRad="38100" dist="38100" dir="2700000" algn="tl">
                  <a:srgbClr val="000000"/>
                </a:outerShdw>
              </a:effectLst>
            </a:endParaRPr>
          </a:p>
        </p:txBody>
      </p:sp>
      <p:sp>
        <p:nvSpPr>
          <p:cNvPr id="92507" name="Text Box 347"/>
          <p:cNvSpPr txBox="1">
            <a:spLocks noChangeArrowheads="1"/>
          </p:cNvSpPr>
          <p:nvPr/>
        </p:nvSpPr>
        <p:spPr bwMode="auto">
          <a:xfrm>
            <a:off x="3144838" y="1203325"/>
            <a:ext cx="57150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000000"/>
                  </a:outerShdw>
                </a:effectLst>
              </a:rPr>
              <a:t>Kernstraling: </a:t>
            </a:r>
            <a:r>
              <a:rPr lang="en-US" sz="3600" b="1">
                <a:solidFill>
                  <a:srgbClr val="FF3300"/>
                </a:solidFill>
                <a:effectLst>
                  <a:outerShdw blurRad="38100" dist="38100" dir="2700000" algn="tl">
                    <a:srgbClr val="000000"/>
                  </a:outerShdw>
                </a:effectLst>
                <a:latin typeface="Symbol" pitchFamily="18" charset="2"/>
              </a:rPr>
              <a:t>a</a:t>
            </a:r>
            <a:r>
              <a:rPr lang="en-US" sz="3600" b="1">
                <a:solidFill>
                  <a:srgbClr val="FF3300"/>
                </a:solidFill>
                <a:effectLst>
                  <a:outerShdw blurRad="38100" dist="38100" dir="2700000" algn="tl">
                    <a:srgbClr val="000000"/>
                  </a:outerShdw>
                </a:effectLst>
              </a:rPr>
              <a:t>, </a:t>
            </a:r>
            <a:r>
              <a:rPr lang="en-US" sz="3600" b="1">
                <a:solidFill>
                  <a:srgbClr val="FF3300"/>
                </a:solidFill>
                <a:effectLst>
                  <a:outerShdw blurRad="38100" dist="38100" dir="2700000" algn="tl">
                    <a:srgbClr val="000000"/>
                  </a:outerShdw>
                </a:effectLst>
                <a:latin typeface="Symbol" pitchFamily="18" charset="2"/>
              </a:rPr>
              <a:t>b</a:t>
            </a:r>
            <a:r>
              <a:rPr lang="en-US" sz="3600" b="1">
                <a:solidFill>
                  <a:srgbClr val="FF3300"/>
                </a:solidFill>
                <a:effectLst>
                  <a:outerShdw blurRad="38100" dist="38100" dir="2700000" algn="tl">
                    <a:srgbClr val="000000"/>
                  </a:outerShdw>
                </a:effectLst>
              </a:rPr>
              <a:t>, </a:t>
            </a:r>
            <a:r>
              <a:rPr lang="en-US" sz="3600" b="1">
                <a:solidFill>
                  <a:srgbClr val="FF3300"/>
                </a:solidFill>
                <a:effectLst>
                  <a:outerShdw blurRad="38100" dist="38100" dir="2700000" algn="tl">
                    <a:srgbClr val="000000"/>
                  </a:outerShdw>
                </a:effectLst>
                <a:latin typeface="Symbol" pitchFamily="18" charset="2"/>
              </a:rPr>
              <a:t>g</a:t>
            </a:r>
            <a:r>
              <a:rPr lang="en-US" sz="3600" b="1">
                <a:solidFill>
                  <a:srgbClr val="FF3300"/>
                </a:solidFill>
                <a:effectLst>
                  <a:outerShdw blurRad="38100" dist="38100" dir="2700000" algn="tl">
                    <a:srgbClr val="000000"/>
                  </a:outerShdw>
                </a:effectLst>
              </a:rPr>
              <a:t>, n, p</a:t>
            </a:r>
            <a:endParaRPr lang="nl-NL" sz="3600" b="1">
              <a:solidFill>
                <a:srgbClr val="FF3300"/>
              </a:solidFill>
              <a:effectLst>
                <a:outerShdw blurRad="38100" dist="38100" dir="2700000" algn="tl">
                  <a:srgbClr val="000000"/>
                </a:outerShdw>
              </a:effectLst>
            </a:endParaRPr>
          </a:p>
        </p:txBody>
      </p:sp>
      <p:sp>
        <p:nvSpPr>
          <p:cNvPr id="92508" name="Text Box 348"/>
          <p:cNvSpPr txBox="1">
            <a:spLocks noChangeArrowheads="1"/>
          </p:cNvSpPr>
          <p:nvPr/>
        </p:nvSpPr>
        <p:spPr bwMode="auto">
          <a:xfrm>
            <a:off x="3195638" y="627063"/>
            <a:ext cx="6659562"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0066FF"/>
                </a:solidFill>
                <a:effectLst>
                  <a:outerShdw blurRad="38100" dist="38100" dir="2700000" algn="tl">
                    <a:srgbClr val="000000"/>
                  </a:outerShdw>
                </a:effectLst>
              </a:rPr>
              <a:t>Herkomst IR, Licht, UV, Rö</a:t>
            </a:r>
            <a:endParaRPr lang="nl-NL" sz="3600" b="1">
              <a:solidFill>
                <a:srgbClr val="0066FF"/>
              </a:solidFill>
              <a:effectLst>
                <a:outerShdw blurRad="38100" dist="38100" dir="2700000" algn="tl">
                  <a:srgbClr val="000000"/>
                </a:outerShdw>
              </a:effectLst>
            </a:endParaRPr>
          </a:p>
        </p:txBody>
      </p:sp>
      <p:sp>
        <p:nvSpPr>
          <p:cNvPr id="92510" name="Freeform 350"/>
          <p:cNvSpPr>
            <a:spLocks/>
          </p:cNvSpPr>
          <p:nvPr/>
        </p:nvSpPr>
        <p:spPr bwMode="auto">
          <a:xfrm>
            <a:off x="1219200" y="977900"/>
            <a:ext cx="1993900" cy="927100"/>
          </a:xfrm>
          <a:custGeom>
            <a:avLst/>
            <a:gdLst>
              <a:gd name="T0" fmla="*/ 0 w 1256"/>
              <a:gd name="T1" fmla="*/ 584 h 584"/>
              <a:gd name="T2" fmla="*/ 1256 w 1256"/>
              <a:gd name="T3" fmla="*/ 0 h 584"/>
              <a:gd name="T4" fmla="*/ 0 60000 65536"/>
              <a:gd name="T5" fmla="*/ 0 60000 65536"/>
              <a:gd name="T6" fmla="*/ 0 w 1256"/>
              <a:gd name="T7" fmla="*/ 0 h 584"/>
              <a:gd name="T8" fmla="*/ 1256 w 1256"/>
              <a:gd name="T9" fmla="*/ 584 h 584"/>
            </a:gdLst>
            <a:ahLst/>
            <a:cxnLst>
              <a:cxn ang="T4">
                <a:pos x="T0" y="T1"/>
              </a:cxn>
              <a:cxn ang="T5">
                <a:pos x="T2" y="T3"/>
              </a:cxn>
            </a:cxnLst>
            <a:rect l="T6" t="T7" r="T8" b="T9"/>
            <a:pathLst>
              <a:path w="1256" h="584">
                <a:moveTo>
                  <a:pt x="0" y="584"/>
                </a:moveTo>
                <a:lnTo>
                  <a:pt x="1256" y="0"/>
                </a:lnTo>
              </a:path>
            </a:pathLst>
          </a:custGeom>
          <a:noFill/>
          <a:ln w="38100">
            <a:solidFill>
              <a:srgbClr val="00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2511" name="Freeform 351"/>
          <p:cNvSpPr>
            <a:spLocks/>
          </p:cNvSpPr>
          <p:nvPr/>
        </p:nvSpPr>
        <p:spPr bwMode="auto">
          <a:xfrm>
            <a:off x="1408113" y="1549400"/>
            <a:ext cx="1817687" cy="714375"/>
          </a:xfrm>
          <a:custGeom>
            <a:avLst/>
            <a:gdLst>
              <a:gd name="T0" fmla="*/ 0 w 1145"/>
              <a:gd name="T1" fmla="*/ 450 h 450"/>
              <a:gd name="T2" fmla="*/ 1145 w 1145"/>
              <a:gd name="T3" fmla="*/ 0 h 450"/>
              <a:gd name="T4" fmla="*/ 0 60000 65536"/>
              <a:gd name="T5" fmla="*/ 0 60000 65536"/>
              <a:gd name="T6" fmla="*/ 0 w 1145"/>
              <a:gd name="T7" fmla="*/ 0 h 450"/>
              <a:gd name="T8" fmla="*/ 1145 w 1145"/>
              <a:gd name="T9" fmla="*/ 450 h 450"/>
            </a:gdLst>
            <a:ahLst/>
            <a:cxnLst>
              <a:cxn ang="T4">
                <a:pos x="T0" y="T1"/>
              </a:cxn>
              <a:cxn ang="T5">
                <a:pos x="T2" y="T3"/>
              </a:cxn>
            </a:cxnLst>
            <a:rect l="T6" t="T7" r="T8" b="T9"/>
            <a:pathLst>
              <a:path w="1145" h="450">
                <a:moveTo>
                  <a:pt x="0" y="450"/>
                </a:moveTo>
                <a:lnTo>
                  <a:pt x="1145"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2171" name="Freeform 11"/>
          <p:cNvSpPr>
            <a:spLocks/>
          </p:cNvSpPr>
          <p:nvPr/>
        </p:nvSpPr>
        <p:spPr bwMode="auto">
          <a:xfrm>
            <a:off x="1416050" y="2247900"/>
            <a:ext cx="1733550" cy="96838"/>
          </a:xfrm>
          <a:custGeom>
            <a:avLst/>
            <a:gdLst>
              <a:gd name="T0" fmla="*/ 0 w 1092"/>
              <a:gd name="T1" fmla="*/ 61 h 61"/>
              <a:gd name="T2" fmla="*/ 1092 w 1092"/>
              <a:gd name="T3" fmla="*/ 0 h 61"/>
              <a:gd name="T4" fmla="*/ 0 60000 65536"/>
              <a:gd name="T5" fmla="*/ 0 60000 65536"/>
              <a:gd name="T6" fmla="*/ 0 w 1092"/>
              <a:gd name="T7" fmla="*/ 0 h 61"/>
              <a:gd name="T8" fmla="*/ 1092 w 1092"/>
              <a:gd name="T9" fmla="*/ 61 h 61"/>
            </a:gdLst>
            <a:ahLst/>
            <a:cxnLst>
              <a:cxn ang="T4">
                <a:pos x="T0" y="T1"/>
              </a:cxn>
              <a:cxn ang="T5">
                <a:pos x="T2" y="T3"/>
              </a:cxn>
            </a:cxnLst>
            <a:rect l="T6" t="T7" r="T8" b="T9"/>
            <a:pathLst>
              <a:path w="1092" h="61">
                <a:moveTo>
                  <a:pt x="0" y="61"/>
                </a:moveTo>
                <a:lnTo>
                  <a:pt x="1092"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2173" name="Freeform 13"/>
          <p:cNvSpPr>
            <a:spLocks/>
          </p:cNvSpPr>
          <p:nvPr/>
        </p:nvSpPr>
        <p:spPr bwMode="auto">
          <a:xfrm>
            <a:off x="1447800" y="2819400"/>
            <a:ext cx="1689100" cy="76200"/>
          </a:xfrm>
          <a:custGeom>
            <a:avLst/>
            <a:gdLst>
              <a:gd name="T0" fmla="*/ 0 w 1064"/>
              <a:gd name="T1" fmla="*/ 0 h 48"/>
              <a:gd name="T2" fmla="*/ 1064 w 1064"/>
              <a:gd name="T3" fmla="*/ 48 h 48"/>
              <a:gd name="T4" fmla="*/ 0 60000 65536"/>
              <a:gd name="T5" fmla="*/ 0 60000 65536"/>
              <a:gd name="T6" fmla="*/ 0 w 1064"/>
              <a:gd name="T7" fmla="*/ 0 h 48"/>
              <a:gd name="T8" fmla="*/ 1064 w 1064"/>
              <a:gd name="T9" fmla="*/ 48 h 48"/>
            </a:gdLst>
            <a:ahLst/>
            <a:cxnLst>
              <a:cxn ang="T4">
                <a:pos x="T0" y="T1"/>
              </a:cxn>
              <a:cxn ang="T5">
                <a:pos x="T2" y="T3"/>
              </a:cxn>
            </a:cxnLst>
            <a:rect l="T6" t="T7" r="T8" b="T9"/>
            <a:pathLst>
              <a:path w="1064" h="48">
                <a:moveTo>
                  <a:pt x="0" y="0"/>
                </a:moveTo>
                <a:lnTo>
                  <a:pt x="1064" y="48"/>
                </a:lnTo>
              </a:path>
            </a:pathLst>
          </a:custGeom>
          <a:noFill/>
          <a:ln w="38100">
            <a:solidFill>
              <a:srgbClr val="00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2513" name="Rectangle 353"/>
          <p:cNvSpPr>
            <a:spLocks noChangeArrowheads="1"/>
          </p:cNvSpPr>
          <p:nvPr/>
        </p:nvSpPr>
        <p:spPr bwMode="auto">
          <a:xfrm>
            <a:off x="4589463" y="1828800"/>
            <a:ext cx="5167312" cy="663575"/>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protonen en </a:t>
            </a:r>
            <a:r>
              <a:rPr lang="en-US" sz="3600" b="1">
                <a:solidFill>
                  <a:srgbClr val="3333CC"/>
                </a:solidFill>
                <a:effectLst>
                  <a:outerShdw blurRad="38100" dist="38100" dir="2700000" algn="tl">
                    <a:srgbClr val="000000"/>
                  </a:outerShdw>
                </a:effectLst>
              </a:rPr>
              <a:t>neutronen</a:t>
            </a:r>
            <a:endParaRPr lang="nl-NL" sz="3600" b="1">
              <a:solidFill>
                <a:srgbClr val="3333CC"/>
              </a:solidFill>
              <a:effectLst>
                <a:outerShdw blurRad="38100" dist="38100" dir="2700000" algn="tl">
                  <a:srgbClr val="000000"/>
                </a:outerShdw>
              </a:effectLst>
            </a:endParaRPr>
          </a:p>
        </p:txBody>
      </p:sp>
      <p:sp>
        <p:nvSpPr>
          <p:cNvPr id="92516" name="Rectangle 356"/>
          <p:cNvSpPr>
            <a:spLocks noChangeArrowheads="1"/>
          </p:cNvSpPr>
          <p:nvPr/>
        </p:nvSpPr>
        <p:spPr bwMode="auto">
          <a:xfrm>
            <a:off x="3771900" y="5792788"/>
            <a:ext cx="5359400" cy="7620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aantal kerndeeltjes </a:t>
            </a:r>
            <a:r>
              <a:rPr lang="en-US" sz="2000" b="1">
                <a:solidFill>
                  <a:srgbClr val="3333CC"/>
                </a:solidFill>
                <a:effectLst>
                  <a:outerShdw blurRad="38100" dist="38100" dir="2700000" algn="tl">
                    <a:srgbClr val="000000"/>
                  </a:outerShdw>
                </a:effectLst>
              </a:rPr>
              <a:t>(nucleonen)</a:t>
            </a:r>
            <a:endParaRPr lang="nl-NL" sz="20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73108408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506"/>
                                        </p:tgtEl>
                                        <p:attrNameLst>
                                          <p:attrName>style.visibility</p:attrName>
                                        </p:attrNameLst>
                                      </p:cBhvr>
                                      <p:to>
                                        <p:strVal val="visible"/>
                                      </p:to>
                                    </p:set>
                                    <p:animEffect transition="in" filter="wipe(left)">
                                      <p:cBhvr>
                                        <p:cTn id="7" dur="500"/>
                                        <p:tgtEl>
                                          <p:spTgt spid="9250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2171"/>
                                        </p:tgtEl>
                                        <p:attrNameLst>
                                          <p:attrName>style.visibility</p:attrName>
                                        </p:attrNameLst>
                                      </p:cBhvr>
                                      <p:to>
                                        <p:strVal val="visible"/>
                                      </p:to>
                                    </p:set>
                                    <p:animEffect transition="in" filter="wipe(left)">
                                      <p:cBhvr>
                                        <p:cTn id="16" dur="500"/>
                                        <p:tgtEl>
                                          <p:spTgt spid="921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2163">
                                            <p:txEl>
                                              <p:pRg st="0" end="0"/>
                                            </p:txEl>
                                          </p:spTgt>
                                        </p:tgtEl>
                                        <p:attrNameLst>
                                          <p:attrName>style.visibility</p:attrName>
                                        </p:attrNameLst>
                                      </p:cBhvr>
                                      <p:to>
                                        <p:strVal val="visible"/>
                                      </p:to>
                                    </p:set>
                                    <p:animEffect transition="in" filter="wipe(left)">
                                      <p:cBhvr>
                                        <p:cTn id="21" dur="500"/>
                                        <p:tgtEl>
                                          <p:spTgt spid="9216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2513"/>
                                        </p:tgtEl>
                                        <p:attrNameLst>
                                          <p:attrName>style.visibility</p:attrName>
                                        </p:attrNameLst>
                                      </p:cBhvr>
                                      <p:to>
                                        <p:strVal val="visible"/>
                                      </p:to>
                                    </p:set>
                                    <p:animEffect transition="in" filter="wipe(left)">
                                      <p:cBhvr>
                                        <p:cTn id="26" dur="500"/>
                                        <p:tgtEl>
                                          <p:spTgt spid="925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2173"/>
                                        </p:tgtEl>
                                        <p:attrNameLst>
                                          <p:attrName>style.visibility</p:attrName>
                                        </p:attrNameLst>
                                      </p:cBhvr>
                                      <p:to>
                                        <p:strVal val="visible"/>
                                      </p:to>
                                    </p:set>
                                    <p:animEffect transition="in" filter="wipe(left)">
                                      <p:cBhvr>
                                        <p:cTn id="31" dur="500"/>
                                        <p:tgtEl>
                                          <p:spTgt spid="921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2170"/>
                                        </p:tgtEl>
                                        <p:attrNameLst>
                                          <p:attrName>style.visibility</p:attrName>
                                        </p:attrNameLst>
                                      </p:cBhvr>
                                      <p:to>
                                        <p:strVal val="visible"/>
                                      </p:to>
                                    </p:set>
                                    <p:animEffect transition="in" filter="wipe(left)">
                                      <p:cBhvr>
                                        <p:cTn id="36" dur="500"/>
                                        <p:tgtEl>
                                          <p:spTgt spid="9217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2498"/>
                                        </p:tgtEl>
                                        <p:attrNameLst>
                                          <p:attrName>style.visibility</p:attrName>
                                        </p:attrNameLst>
                                      </p:cBhvr>
                                      <p:to>
                                        <p:strVal val="visible"/>
                                      </p:to>
                                    </p:set>
                                    <p:animEffect transition="in" filter="wipe(left)">
                                      <p:cBhvr>
                                        <p:cTn id="41" dur="500"/>
                                        <p:tgtEl>
                                          <p:spTgt spid="9249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2499"/>
                                        </p:tgtEl>
                                        <p:attrNameLst>
                                          <p:attrName>style.visibility</p:attrName>
                                        </p:attrNameLst>
                                      </p:cBhvr>
                                      <p:to>
                                        <p:strVal val="visible"/>
                                      </p:to>
                                    </p:set>
                                    <p:animEffect transition="in" filter="wipe(left)">
                                      <p:cBhvr>
                                        <p:cTn id="46" dur="500"/>
                                        <p:tgtEl>
                                          <p:spTgt spid="9249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2500"/>
                                        </p:tgtEl>
                                        <p:attrNameLst>
                                          <p:attrName>style.visibility</p:attrName>
                                        </p:attrNameLst>
                                      </p:cBhvr>
                                      <p:to>
                                        <p:strVal val="visible"/>
                                      </p:to>
                                    </p:set>
                                    <p:animEffect transition="in" filter="wipe(left)">
                                      <p:cBhvr>
                                        <p:cTn id="51" dur="500"/>
                                        <p:tgtEl>
                                          <p:spTgt spid="9250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2501"/>
                                        </p:tgtEl>
                                        <p:attrNameLst>
                                          <p:attrName>style.visibility</p:attrName>
                                        </p:attrNameLst>
                                      </p:cBhvr>
                                      <p:to>
                                        <p:strVal val="visible"/>
                                      </p:to>
                                    </p:set>
                                    <p:animEffect transition="in" filter="wipe(left)">
                                      <p:cBhvr>
                                        <p:cTn id="56" dur="500"/>
                                        <p:tgtEl>
                                          <p:spTgt spid="9250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2502"/>
                                        </p:tgtEl>
                                        <p:attrNameLst>
                                          <p:attrName>style.visibility</p:attrName>
                                        </p:attrNameLst>
                                      </p:cBhvr>
                                      <p:to>
                                        <p:strVal val="visible"/>
                                      </p:to>
                                    </p:set>
                                    <p:animEffect transition="in" filter="wipe(left)">
                                      <p:cBhvr>
                                        <p:cTn id="61" dur="500"/>
                                        <p:tgtEl>
                                          <p:spTgt spid="9250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2503"/>
                                        </p:tgtEl>
                                        <p:attrNameLst>
                                          <p:attrName>style.visibility</p:attrName>
                                        </p:attrNameLst>
                                      </p:cBhvr>
                                      <p:to>
                                        <p:strVal val="visible"/>
                                      </p:to>
                                    </p:set>
                                    <p:animEffect transition="in" filter="wipe(left)">
                                      <p:cBhvr>
                                        <p:cTn id="66" dur="500"/>
                                        <p:tgtEl>
                                          <p:spTgt spid="9250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92516"/>
                                        </p:tgtEl>
                                        <p:attrNameLst>
                                          <p:attrName>style.visibility</p:attrName>
                                        </p:attrNameLst>
                                      </p:cBhvr>
                                      <p:to>
                                        <p:strVal val="visible"/>
                                      </p:to>
                                    </p:set>
                                    <p:animEffect transition="in" filter="wipe(left)">
                                      <p:cBhvr>
                                        <p:cTn id="71" dur="500"/>
                                        <p:tgtEl>
                                          <p:spTgt spid="9251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2510"/>
                                        </p:tgtEl>
                                        <p:attrNameLst>
                                          <p:attrName>style.visibility</p:attrName>
                                        </p:attrNameLst>
                                      </p:cBhvr>
                                      <p:to>
                                        <p:strVal val="visible"/>
                                      </p:to>
                                    </p:set>
                                    <p:animEffect transition="in" filter="wipe(left)">
                                      <p:cBhvr>
                                        <p:cTn id="76" dur="500"/>
                                        <p:tgtEl>
                                          <p:spTgt spid="9251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iterate type="lt">
                                    <p:tmPct val="100000"/>
                                  </p:iterate>
                                  <p:childTnLst>
                                    <p:set>
                                      <p:cBhvr>
                                        <p:cTn id="80" dur="1" fill="hold">
                                          <p:stCondLst>
                                            <p:cond delay="0"/>
                                          </p:stCondLst>
                                        </p:cTn>
                                        <p:tgtEl>
                                          <p:spTgt spid="92508"/>
                                        </p:tgtEl>
                                        <p:attrNameLst>
                                          <p:attrName>style.visibility</p:attrName>
                                        </p:attrNameLst>
                                      </p:cBhvr>
                                      <p:to>
                                        <p:strVal val="visible"/>
                                      </p:to>
                                    </p:set>
                                    <p:animEffect transition="in" filter="wipe(up)">
                                      <p:cBhvr>
                                        <p:cTn id="81" dur="75"/>
                                        <p:tgtEl>
                                          <p:spTgt spid="9250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92511"/>
                                        </p:tgtEl>
                                        <p:attrNameLst>
                                          <p:attrName>style.visibility</p:attrName>
                                        </p:attrNameLst>
                                      </p:cBhvr>
                                      <p:to>
                                        <p:strVal val="visible"/>
                                      </p:to>
                                    </p:set>
                                    <p:animEffect transition="in" filter="wipe(left)">
                                      <p:cBhvr>
                                        <p:cTn id="86" dur="500"/>
                                        <p:tgtEl>
                                          <p:spTgt spid="9251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lt">
                                    <p:tmPct val="100000"/>
                                  </p:iterate>
                                  <p:childTnLst>
                                    <p:set>
                                      <p:cBhvr>
                                        <p:cTn id="90" dur="1" fill="hold">
                                          <p:stCondLst>
                                            <p:cond delay="0"/>
                                          </p:stCondLst>
                                        </p:cTn>
                                        <p:tgtEl>
                                          <p:spTgt spid="92507"/>
                                        </p:tgtEl>
                                        <p:attrNameLst>
                                          <p:attrName>style.visibility</p:attrName>
                                        </p:attrNameLst>
                                      </p:cBhvr>
                                      <p:to>
                                        <p:strVal val="visible"/>
                                      </p:to>
                                    </p:set>
                                    <p:animEffect transition="in" filter="wipe(left)">
                                      <p:cBhvr>
                                        <p:cTn id="91" dur="75"/>
                                        <p:tgtEl>
                                          <p:spTgt spid="92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70" grpId="0" autoUpdateAnimBg="0"/>
      <p:bldP spid="92498" grpId="0" autoUpdateAnimBg="0"/>
      <p:bldP spid="92499" grpId="0" autoUpdateAnimBg="0"/>
      <p:bldP spid="92500" grpId="0" autoUpdateAnimBg="0"/>
      <p:bldP spid="92501" grpId="0" autoUpdateAnimBg="0"/>
      <p:bldP spid="92502" grpId="0" autoUpdateAnimBg="0"/>
      <p:bldP spid="92503" grpId="0" autoUpdateAnimBg="0"/>
      <p:bldP spid="92506" grpId="0" autoUpdateAnimBg="0"/>
      <p:bldP spid="92507" grpId="0" autoUpdateAnimBg="0"/>
      <p:bldP spid="92508" grpId="0" autoUpdateAnimBg="0"/>
      <p:bldP spid="92510" grpId="0" animBg="1"/>
      <p:bldP spid="92511" grpId="0" animBg="1"/>
      <p:bldP spid="92171" grpId="0" animBg="1"/>
      <p:bldP spid="92173" grpId="0" animBg="1"/>
      <p:bldP spid="92513" grpId="0" autoUpdateAnimBg="0"/>
      <p:bldP spid="92516"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0" y="5629275"/>
            <a:ext cx="54864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50 % overlijdt bij:</a:t>
            </a:r>
            <a:endParaRPr lang="nl-NL" sz="3600" b="1">
              <a:solidFill>
                <a:srgbClr val="3333CC"/>
              </a:solidFill>
              <a:effectLst>
                <a:outerShdw blurRad="38100" dist="38100" dir="2700000" algn="tl">
                  <a:srgbClr val="C0C0C0"/>
                </a:outerShdw>
              </a:effectLst>
            </a:endParaRPr>
          </a:p>
        </p:txBody>
      </p:sp>
      <p:sp>
        <p:nvSpPr>
          <p:cNvPr id="222211" name="Rectangle 3"/>
          <p:cNvSpPr>
            <a:spLocks noChangeArrowheads="1"/>
          </p:cNvSpPr>
          <p:nvPr/>
        </p:nvSpPr>
        <p:spPr bwMode="auto">
          <a:xfrm>
            <a:off x="76200" y="914400"/>
            <a:ext cx="51054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Achtergrondstraling:</a:t>
            </a:r>
            <a:endParaRPr lang="nl-NL" sz="3600" b="1">
              <a:solidFill>
                <a:srgbClr val="3333CC"/>
              </a:solidFill>
              <a:effectLst>
                <a:outerShdw blurRad="38100" dist="38100" dir="2700000" algn="tl">
                  <a:srgbClr val="C0C0C0"/>
                </a:outerShdw>
              </a:effectLst>
            </a:endParaRPr>
          </a:p>
        </p:txBody>
      </p:sp>
      <p:sp>
        <p:nvSpPr>
          <p:cNvPr id="222212" name="Rectangle 4"/>
          <p:cNvSpPr>
            <a:spLocks noChangeArrowheads="1"/>
          </p:cNvSpPr>
          <p:nvPr/>
        </p:nvSpPr>
        <p:spPr bwMode="auto">
          <a:xfrm>
            <a:off x="5003800" y="5638800"/>
            <a:ext cx="41402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4000 mSv </a:t>
            </a:r>
            <a:r>
              <a:rPr lang="en-US" sz="2000" b="1">
                <a:solidFill>
                  <a:srgbClr val="3333CC"/>
                </a:solidFill>
                <a:effectLst>
                  <a:outerShdw blurRad="38100" dist="38100" dir="2700000" algn="tl">
                    <a:srgbClr val="C0C0C0"/>
                  </a:outerShdw>
                </a:effectLst>
              </a:rPr>
              <a:t>(gehele lichaam)</a:t>
            </a:r>
            <a:endParaRPr lang="nl-NL" sz="2000" b="1">
              <a:solidFill>
                <a:srgbClr val="3333CC"/>
              </a:solidFill>
              <a:effectLst>
                <a:outerShdw blurRad="38100" dist="38100" dir="2700000" algn="tl">
                  <a:srgbClr val="C0C0C0"/>
                </a:outerShdw>
              </a:effectLst>
            </a:endParaRPr>
          </a:p>
        </p:txBody>
      </p:sp>
      <p:sp>
        <p:nvSpPr>
          <p:cNvPr id="222213" name="Rectangle 5"/>
          <p:cNvSpPr>
            <a:spLocks noChangeArrowheads="1"/>
          </p:cNvSpPr>
          <p:nvPr/>
        </p:nvSpPr>
        <p:spPr bwMode="auto">
          <a:xfrm>
            <a:off x="4989513" y="914400"/>
            <a:ext cx="4205287"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2 mSv/jaar (Ned.)</a:t>
            </a:r>
            <a:endParaRPr lang="nl-NL" sz="3600" b="1">
              <a:solidFill>
                <a:srgbClr val="3333CC"/>
              </a:solidFill>
              <a:effectLst>
                <a:outerShdw blurRad="38100" dist="38100" dir="2700000" algn="tl">
                  <a:srgbClr val="C0C0C0"/>
                </a:outerShdw>
              </a:effectLst>
            </a:endParaRPr>
          </a:p>
        </p:txBody>
      </p:sp>
      <p:sp>
        <p:nvSpPr>
          <p:cNvPr id="222214" name="Rectangle 6"/>
          <p:cNvSpPr>
            <a:spLocks noChangeArrowheads="1"/>
          </p:cNvSpPr>
          <p:nvPr/>
        </p:nvSpPr>
        <p:spPr bwMode="auto">
          <a:xfrm>
            <a:off x="76200" y="1773238"/>
            <a:ext cx="46482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Röntgenfoto:</a:t>
            </a:r>
            <a:endParaRPr lang="nl-NL" sz="3600" b="1">
              <a:solidFill>
                <a:srgbClr val="3333CC"/>
              </a:solidFill>
              <a:effectLst>
                <a:outerShdw blurRad="38100" dist="38100" dir="2700000" algn="tl">
                  <a:srgbClr val="C0C0C0"/>
                </a:outerShdw>
              </a:effectLst>
            </a:endParaRPr>
          </a:p>
        </p:txBody>
      </p:sp>
      <p:sp>
        <p:nvSpPr>
          <p:cNvPr id="222215" name="Rectangle 7"/>
          <p:cNvSpPr>
            <a:spLocks noChangeArrowheads="1"/>
          </p:cNvSpPr>
          <p:nvPr/>
        </p:nvSpPr>
        <p:spPr bwMode="auto">
          <a:xfrm>
            <a:off x="4965700" y="1782763"/>
            <a:ext cx="403225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0,01– 1 mSv/foto</a:t>
            </a:r>
            <a:endParaRPr lang="nl-NL" sz="3600" b="1">
              <a:solidFill>
                <a:srgbClr val="3333CC"/>
              </a:solidFill>
              <a:effectLst>
                <a:outerShdw blurRad="38100" dist="38100" dir="2700000" algn="tl">
                  <a:srgbClr val="C0C0C0"/>
                </a:outerShdw>
              </a:effectLst>
            </a:endParaRPr>
          </a:p>
        </p:txBody>
      </p:sp>
      <p:sp>
        <p:nvSpPr>
          <p:cNvPr id="222216" name="Rectangle 8"/>
          <p:cNvSpPr>
            <a:spLocks noChangeArrowheads="1"/>
          </p:cNvSpPr>
          <p:nvPr/>
        </p:nvSpPr>
        <p:spPr bwMode="auto">
          <a:xfrm>
            <a:off x="76200" y="2565400"/>
            <a:ext cx="46482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Wintersport:</a:t>
            </a:r>
            <a:endParaRPr lang="nl-NL" sz="3600" b="1">
              <a:solidFill>
                <a:srgbClr val="3333CC"/>
              </a:solidFill>
              <a:effectLst>
                <a:outerShdw blurRad="38100" dist="38100" dir="2700000" algn="tl">
                  <a:srgbClr val="C0C0C0"/>
                </a:outerShdw>
              </a:effectLst>
            </a:endParaRPr>
          </a:p>
        </p:txBody>
      </p:sp>
      <p:sp>
        <p:nvSpPr>
          <p:cNvPr id="222217" name="Rectangle 9"/>
          <p:cNvSpPr>
            <a:spLocks noChangeArrowheads="1"/>
          </p:cNvSpPr>
          <p:nvPr/>
        </p:nvSpPr>
        <p:spPr bwMode="auto">
          <a:xfrm>
            <a:off x="5041900" y="2574925"/>
            <a:ext cx="381476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0,03 mSv/week</a:t>
            </a:r>
            <a:endParaRPr lang="nl-NL" sz="3600" b="1">
              <a:solidFill>
                <a:srgbClr val="3333CC"/>
              </a:solidFill>
              <a:effectLst>
                <a:outerShdw blurRad="38100" dist="38100" dir="2700000" algn="tl">
                  <a:srgbClr val="C0C0C0"/>
                </a:outerShdw>
              </a:effectLst>
            </a:endParaRPr>
          </a:p>
        </p:txBody>
      </p:sp>
      <p:sp>
        <p:nvSpPr>
          <p:cNvPr id="222218" name="Rectangle 10"/>
          <p:cNvSpPr>
            <a:spLocks noGrp="1" noChangeArrowheads="1"/>
          </p:cNvSpPr>
          <p:nvPr>
            <p:ph type="ctrTitle"/>
          </p:nvPr>
        </p:nvSpPr>
        <p:spPr>
          <a:xfrm>
            <a:off x="152400" y="152400"/>
            <a:ext cx="7772400" cy="7620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Stralingsbelasting: </a:t>
            </a:r>
            <a:endParaRPr lang="nl-NL" sz="4000" b="1" smtClean="0">
              <a:solidFill>
                <a:srgbClr val="FF3300"/>
              </a:solidFill>
              <a:effectLst>
                <a:outerShdw blurRad="38100" dist="38100" dir="2700000" algn="tl">
                  <a:srgbClr val="C0C0C0"/>
                </a:outerShdw>
              </a:effectLst>
            </a:endParaRPr>
          </a:p>
        </p:txBody>
      </p:sp>
      <p:sp>
        <p:nvSpPr>
          <p:cNvPr id="222219" name="Rectangle 11"/>
          <p:cNvSpPr>
            <a:spLocks noChangeArrowheads="1"/>
          </p:cNvSpPr>
          <p:nvPr/>
        </p:nvSpPr>
        <p:spPr bwMode="auto">
          <a:xfrm>
            <a:off x="88900" y="4529138"/>
            <a:ext cx="46482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ISP</a:t>
            </a:r>
            <a:endParaRPr lang="nl-NL" sz="3600" b="1">
              <a:solidFill>
                <a:srgbClr val="3333CC"/>
              </a:solidFill>
              <a:effectLst>
                <a:outerShdw blurRad="38100" dist="38100" dir="2700000" algn="tl">
                  <a:srgbClr val="C0C0C0"/>
                </a:outerShdw>
              </a:effectLst>
            </a:endParaRPr>
          </a:p>
        </p:txBody>
      </p:sp>
      <p:sp>
        <p:nvSpPr>
          <p:cNvPr id="222220" name="Rectangle 12"/>
          <p:cNvSpPr>
            <a:spLocks noChangeArrowheads="1"/>
          </p:cNvSpPr>
          <p:nvPr/>
        </p:nvSpPr>
        <p:spPr bwMode="auto">
          <a:xfrm>
            <a:off x="5054600" y="4538663"/>
            <a:ext cx="381476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0,002 mSv/uur</a:t>
            </a:r>
            <a:endParaRPr lang="nl-NL" sz="3600" b="1">
              <a:solidFill>
                <a:srgbClr val="3333CC"/>
              </a:solidFill>
              <a:effectLst>
                <a:outerShdw blurRad="38100" dist="38100" dir="2700000" algn="tl">
                  <a:srgbClr val="C0C0C0"/>
                </a:outerShdw>
              </a:effectLst>
            </a:endParaRPr>
          </a:p>
        </p:txBody>
      </p:sp>
      <p:sp>
        <p:nvSpPr>
          <p:cNvPr id="222221" name="Rectangle 13"/>
          <p:cNvSpPr>
            <a:spLocks noChangeArrowheads="1"/>
          </p:cNvSpPr>
          <p:nvPr/>
        </p:nvSpPr>
        <p:spPr bwMode="auto">
          <a:xfrm>
            <a:off x="76200" y="3429000"/>
            <a:ext cx="5648325"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Vliegen (10 km hoogte)</a:t>
            </a:r>
            <a:endParaRPr lang="nl-NL" sz="3600" b="1">
              <a:solidFill>
                <a:srgbClr val="3333CC"/>
              </a:solidFill>
              <a:effectLst>
                <a:outerShdw blurRad="38100" dist="38100" dir="2700000" algn="tl">
                  <a:srgbClr val="C0C0C0"/>
                </a:outerShdw>
              </a:effectLst>
            </a:endParaRPr>
          </a:p>
        </p:txBody>
      </p:sp>
      <p:sp>
        <p:nvSpPr>
          <p:cNvPr id="222222" name="Rectangle 14"/>
          <p:cNvSpPr>
            <a:spLocks noChangeArrowheads="1"/>
          </p:cNvSpPr>
          <p:nvPr/>
        </p:nvSpPr>
        <p:spPr bwMode="auto">
          <a:xfrm>
            <a:off x="5041900" y="3438525"/>
            <a:ext cx="381476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0,005 mSv/uur</a:t>
            </a:r>
            <a:endParaRPr lang="nl-NL" sz="3600" b="1">
              <a:solidFill>
                <a:srgbClr val="3333CC"/>
              </a:solidFill>
              <a:effectLst>
                <a:outerShdw blurRad="38100" dist="38100" dir="2700000" algn="tl">
                  <a:srgbClr val="C0C0C0"/>
                </a:outerShdw>
              </a:effectLst>
            </a:endParaRPr>
          </a:p>
        </p:txBody>
      </p:sp>
      <p:sp>
        <p:nvSpPr>
          <p:cNvPr id="222223" name="Rectangle 15"/>
          <p:cNvSpPr>
            <a:spLocks noChangeArrowheads="1"/>
          </p:cNvSpPr>
          <p:nvPr/>
        </p:nvSpPr>
        <p:spPr bwMode="auto">
          <a:xfrm>
            <a:off x="0" y="6381750"/>
            <a:ext cx="4140200" cy="476250"/>
          </a:xfrm>
          <a:prstGeom prst="rect">
            <a:avLst/>
          </a:prstGeom>
          <a:noFill/>
          <a:ln w="9525">
            <a:noFill/>
            <a:miter lim="800000"/>
            <a:headEnd/>
            <a:tailEnd/>
          </a:ln>
          <a:effectLst/>
        </p:spPr>
        <p:txBody>
          <a:bodyPr anchor="ctr"/>
          <a:lstStyle/>
          <a:p>
            <a:pPr fontAlgn="base">
              <a:spcBef>
                <a:spcPct val="0"/>
              </a:spcBef>
              <a:spcAft>
                <a:spcPct val="0"/>
              </a:spcAft>
              <a:defRPr/>
            </a:pPr>
            <a:r>
              <a:rPr lang="en-US" sz="2000" b="1">
                <a:solidFill>
                  <a:srgbClr val="3333CC"/>
                </a:solidFill>
                <a:effectLst>
                  <a:outerShdw blurRad="38100" dist="38100" dir="2700000" algn="tl">
                    <a:srgbClr val="C0C0C0"/>
                  </a:outerShdw>
                </a:effectLst>
              </a:rPr>
              <a:t>Bron: ISP Experimentenboekje</a:t>
            </a:r>
            <a:endParaRPr lang="nl-NL" sz="20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49378596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8"/>
                                        </p:tgtEl>
                                        <p:attrNameLst>
                                          <p:attrName>style.visibility</p:attrName>
                                        </p:attrNameLst>
                                      </p:cBhvr>
                                      <p:to>
                                        <p:strVal val="visible"/>
                                      </p:to>
                                    </p:set>
                                    <p:animEffect transition="in" filter="wipe(left)">
                                      <p:cBhvr>
                                        <p:cTn id="7" dur="500"/>
                                        <p:tgtEl>
                                          <p:spTgt spid="222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2211"/>
                                        </p:tgtEl>
                                        <p:attrNameLst>
                                          <p:attrName>style.visibility</p:attrName>
                                        </p:attrNameLst>
                                      </p:cBhvr>
                                      <p:to>
                                        <p:strVal val="visible"/>
                                      </p:to>
                                    </p:set>
                                    <p:animEffect transition="in" filter="wipe(left)">
                                      <p:cBhvr>
                                        <p:cTn id="12" dur="500"/>
                                        <p:tgtEl>
                                          <p:spTgt spid="2222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2213"/>
                                        </p:tgtEl>
                                        <p:attrNameLst>
                                          <p:attrName>style.visibility</p:attrName>
                                        </p:attrNameLst>
                                      </p:cBhvr>
                                      <p:to>
                                        <p:strVal val="visible"/>
                                      </p:to>
                                    </p:set>
                                    <p:animEffect transition="in" filter="dissolve">
                                      <p:cBhvr>
                                        <p:cTn id="17" dur="500"/>
                                        <p:tgtEl>
                                          <p:spTgt spid="2222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2214"/>
                                        </p:tgtEl>
                                        <p:attrNameLst>
                                          <p:attrName>style.visibility</p:attrName>
                                        </p:attrNameLst>
                                      </p:cBhvr>
                                      <p:to>
                                        <p:strVal val="visible"/>
                                      </p:to>
                                    </p:set>
                                    <p:animEffect transition="in" filter="wipe(left)">
                                      <p:cBhvr>
                                        <p:cTn id="22" dur="500"/>
                                        <p:tgtEl>
                                          <p:spTgt spid="2222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2215"/>
                                        </p:tgtEl>
                                        <p:attrNameLst>
                                          <p:attrName>style.visibility</p:attrName>
                                        </p:attrNameLst>
                                      </p:cBhvr>
                                      <p:to>
                                        <p:strVal val="visible"/>
                                      </p:to>
                                    </p:set>
                                    <p:animEffect transition="in" filter="dissolve">
                                      <p:cBhvr>
                                        <p:cTn id="27" dur="500"/>
                                        <p:tgtEl>
                                          <p:spTgt spid="2222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2216"/>
                                        </p:tgtEl>
                                        <p:attrNameLst>
                                          <p:attrName>style.visibility</p:attrName>
                                        </p:attrNameLst>
                                      </p:cBhvr>
                                      <p:to>
                                        <p:strVal val="visible"/>
                                      </p:to>
                                    </p:set>
                                    <p:animEffect transition="in" filter="wipe(left)">
                                      <p:cBhvr>
                                        <p:cTn id="32" dur="500"/>
                                        <p:tgtEl>
                                          <p:spTgt spid="2222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2217"/>
                                        </p:tgtEl>
                                        <p:attrNameLst>
                                          <p:attrName>style.visibility</p:attrName>
                                        </p:attrNameLst>
                                      </p:cBhvr>
                                      <p:to>
                                        <p:strVal val="visible"/>
                                      </p:to>
                                    </p:set>
                                    <p:animEffect transition="in" filter="dissolve">
                                      <p:cBhvr>
                                        <p:cTn id="37" dur="500"/>
                                        <p:tgtEl>
                                          <p:spTgt spid="2222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2221"/>
                                        </p:tgtEl>
                                        <p:attrNameLst>
                                          <p:attrName>style.visibility</p:attrName>
                                        </p:attrNameLst>
                                      </p:cBhvr>
                                      <p:to>
                                        <p:strVal val="visible"/>
                                      </p:to>
                                    </p:set>
                                    <p:animEffect transition="in" filter="wipe(left)">
                                      <p:cBhvr>
                                        <p:cTn id="42" dur="500"/>
                                        <p:tgtEl>
                                          <p:spTgt spid="2222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2222"/>
                                        </p:tgtEl>
                                        <p:attrNameLst>
                                          <p:attrName>style.visibility</p:attrName>
                                        </p:attrNameLst>
                                      </p:cBhvr>
                                      <p:to>
                                        <p:strVal val="visible"/>
                                      </p:to>
                                    </p:set>
                                    <p:animEffect transition="in" filter="dissolve">
                                      <p:cBhvr>
                                        <p:cTn id="47" dur="500"/>
                                        <p:tgtEl>
                                          <p:spTgt spid="2222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2219"/>
                                        </p:tgtEl>
                                        <p:attrNameLst>
                                          <p:attrName>style.visibility</p:attrName>
                                        </p:attrNameLst>
                                      </p:cBhvr>
                                      <p:to>
                                        <p:strVal val="visible"/>
                                      </p:to>
                                    </p:set>
                                    <p:animEffect transition="in" filter="wipe(left)">
                                      <p:cBhvr>
                                        <p:cTn id="52" dur="500"/>
                                        <p:tgtEl>
                                          <p:spTgt spid="2222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22220"/>
                                        </p:tgtEl>
                                        <p:attrNameLst>
                                          <p:attrName>style.visibility</p:attrName>
                                        </p:attrNameLst>
                                      </p:cBhvr>
                                      <p:to>
                                        <p:strVal val="visible"/>
                                      </p:to>
                                    </p:set>
                                    <p:animEffect transition="in" filter="dissolve">
                                      <p:cBhvr>
                                        <p:cTn id="57" dur="500"/>
                                        <p:tgtEl>
                                          <p:spTgt spid="2222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2210"/>
                                        </p:tgtEl>
                                        <p:attrNameLst>
                                          <p:attrName>style.visibility</p:attrName>
                                        </p:attrNameLst>
                                      </p:cBhvr>
                                      <p:to>
                                        <p:strVal val="visible"/>
                                      </p:to>
                                    </p:set>
                                    <p:animEffect transition="in" filter="wipe(left)">
                                      <p:cBhvr>
                                        <p:cTn id="62" dur="500"/>
                                        <p:tgtEl>
                                          <p:spTgt spid="2222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22212"/>
                                        </p:tgtEl>
                                        <p:attrNameLst>
                                          <p:attrName>style.visibility</p:attrName>
                                        </p:attrNameLst>
                                      </p:cBhvr>
                                      <p:to>
                                        <p:strVal val="visible"/>
                                      </p:to>
                                    </p:set>
                                    <p:animEffect transition="in" filter="dissolve">
                                      <p:cBhvr>
                                        <p:cTn id="67" dur="500"/>
                                        <p:tgtEl>
                                          <p:spTgt spid="22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autoUpdateAnimBg="0"/>
      <p:bldP spid="222211" grpId="0" autoUpdateAnimBg="0"/>
      <p:bldP spid="222212" grpId="0" autoUpdateAnimBg="0"/>
      <p:bldP spid="222213" grpId="0" autoUpdateAnimBg="0"/>
      <p:bldP spid="222214" grpId="0" autoUpdateAnimBg="0"/>
      <p:bldP spid="222215" grpId="0" autoUpdateAnimBg="0"/>
      <p:bldP spid="222216" grpId="0" autoUpdateAnimBg="0"/>
      <p:bldP spid="222217" grpId="0" autoUpdateAnimBg="0"/>
      <p:bldP spid="222218" grpId="0" autoUpdateAnimBg="0"/>
      <p:bldP spid="222219" grpId="0" autoUpdateAnimBg="0"/>
      <p:bldP spid="222220" grpId="0" autoUpdateAnimBg="0"/>
      <p:bldP spid="222221" grpId="0" autoUpdateAnimBg="0"/>
      <p:bldP spid="222222"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aphicFrame>
        <p:nvGraphicFramePr>
          <p:cNvPr id="225282" name="Group 2"/>
          <p:cNvGraphicFramePr>
            <a:graphicFrameLocks noGrp="1"/>
          </p:cNvGraphicFramePr>
          <p:nvPr/>
        </p:nvGraphicFramePr>
        <p:xfrm>
          <a:off x="179388" y="1143000"/>
          <a:ext cx="8713787" cy="5394325"/>
        </p:xfrm>
        <a:graphic>
          <a:graphicData uri="http://schemas.openxmlformats.org/drawingml/2006/table">
            <a:tbl>
              <a:tblPr/>
              <a:tblGrid>
                <a:gridCol w="2530475"/>
                <a:gridCol w="6183312"/>
              </a:tblGrid>
              <a:tr h="1219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straling</a:t>
                      </a:r>
                      <a:endParaRPr kumimoji="0" lang="nl-NL" sz="4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‘grootte-orde dracht’</a:t>
                      </a:r>
                      <a:endParaRPr kumimoji="0" lang="nl-NL" sz="4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2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Symbol" pitchFamily="18" charset="2"/>
                        </a:rPr>
                        <a:t>a</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Symbol" pitchFamily="18" charset="2"/>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 centimeters in lucht</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4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Symbol" pitchFamily="18" charset="2"/>
                        </a:rPr>
                        <a:t>b</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Symbol" pitchFamily="18" charset="2"/>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 sterk afhankelijk van snelheid</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2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Symbol" pitchFamily="18" charset="2"/>
                        </a:rPr>
                        <a:t>g</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Symbol" pitchFamily="18" charset="2"/>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“groot”,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 decimeters in beton’</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299" name="Rectangle 19"/>
          <p:cNvSpPr>
            <a:spLocks noGrp="1" noChangeArrowheads="1"/>
          </p:cNvSpPr>
          <p:nvPr>
            <p:ph type="ctrTitle"/>
          </p:nvPr>
        </p:nvSpPr>
        <p:spPr>
          <a:xfrm>
            <a:off x="914400" y="0"/>
            <a:ext cx="5638800" cy="838200"/>
          </a:xfrm>
        </p:spPr>
        <p:txBody>
          <a:bodyPr/>
          <a:lstStyle/>
          <a:p>
            <a:pPr algn="l" eaLnBrk="1" hangingPunct="1">
              <a:defRPr/>
            </a:pPr>
            <a:r>
              <a:rPr lang="en-US" sz="3800" b="1" smtClean="0">
                <a:solidFill>
                  <a:srgbClr val="FF3300"/>
                </a:solidFill>
                <a:effectLst>
                  <a:outerShdw blurRad="38100" dist="38100" dir="2700000" algn="tl">
                    <a:srgbClr val="C0C0C0"/>
                  </a:outerShdw>
                </a:effectLst>
              </a:rPr>
              <a:t>Doordringend vermogen.</a:t>
            </a:r>
            <a:endParaRPr lang="nl-NL" sz="3800" b="1"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171878045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299"/>
                                        </p:tgtEl>
                                        <p:attrNameLst>
                                          <p:attrName>style.visibility</p:attrName>
                                        </p:attrNameLst>
                                      </p:cBhvr>
                                      <p:to>
                                        <p:strVal val="visible"/>
                                      </p:to>
                                    </p:set>
                                    <p:animEffect transition="in" filter="wipe(left)">
                                      <p:cBhvr>
                                        <p:cTn id="7" dur="500"/>
                                        <p:tgtEl>
                                          <p:spTgt spid="225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282"/>
                                        </p:tgtEl>
                                        <p:attrNameLst>
                                          <p:attrName>style.visibility</p:attrName>
                                        </p:attrNameLst>
                                      </p:cBhvr>
                                      <p:to>
                                        <p:strVal val="visible"/>
                                      </p:to>
                                    </p:set>
                                    <p:animEffect transition="in" filter="dissolve">
                                      <p:cBhvr>
                                        <p:cTn id="12" dur="5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9"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aphicFrame>
        <p:nvGraphicFramePr>
          <p:cNvPr id="226306" name="Group 2"/>
          <p:cNvGraphicFramePr>
            <a:graphicFrameLocks noGrp="1"/>
          </p:cNvGraphicFramePr>
          <p:nvPr/>
        </p:nvGraphicFramePr>
        <p:xfrm>
          <a:off x="990600" y="1143000"/>
          <a:ext cx="7086600" cy="5089525"/>
        </p:xfrm>
        <a:graphic>
          <a:graphicData uri="http://schemas.openxmlformats.org/drawingml/2006/table">
            <a:tbl>
              <a:tblPr/>
              <a:tblGrid>
                <a:gridCol w="3543300"/>
                <a:gridCol w="3543300"/>
              </a:tblGrid>
              <a:tr h="1432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stof</a:t>
                      </a:r>
                      <a:endParaRPr kumimoji="0" lang="nl-NL" sz="44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rPr>
                        <a:t>halfwaarde-dikte</a:t>
                      </a:r>
                      <a:endParaRPr kumimoji="0" lang="nl-NL" sz="44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beton</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5 cm</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staal</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3 cm</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lood</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1 cm</a:t>
                      </a:r>
                      <a:endParaRPr kumimoji="0" lang="nl-NL" sz="4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3" name="Rectangle 19"/>
          <p:cNvSpPr>
            <a:spLocks noGrp="1" noChangeArrowheads="1"/>
          </p:cNvSpPr>
          <p:nvPr>
            <p:ph type="ctrTitle"/>
          </p:nvPr>
        </p:nvSpPr>
        <p:spPr>
          <a:xfrm>
            <a:off x="0" y="76200"/>
            <a:ext cx="9144000" cy="8382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Halfwaarde-dikte voor </a:t>
            </a:r>
            <a:r>
              <a:rPr lang="en-US" sz="4000" b="1" smtClean="0">
                <a:solidFill>
                  <a:srgbClr val="FF3300"/>
                </a:solidFill>
                <a:effectLst>
                  <a:outerShdw blurRad="38100" dist="38100" dir="2700000" algn="tl">
                    <a:srgbClr val="C0C0C0"/>
                  </a:outerShdw>
                </a:effectLst>
                <a:latin typeface="Symbol" pitchFamily="18" charset="2"/>
              </a:rPr>
              <a:t>g</a:t>
            </a:r>
            <a:r>
              <a:rPr lang="en-US" sz="4000" b="1" smtClean="0">
                <a:solidFill>
                  <a:srgbClr val="FF3300"/>
                </a:solidFill>
                <a:effectLst>
                  <a:outerShdw blurRad="38100" dist="38100" dir="2700000" algn="tl">
                    <a:srgbClr val="C0C0C0"/>
                  </a:outerShdw>
                </a:effectLst>
              </a:rPr>
              <a:t>-straling </a:t>
            </a:r>
            <a:r>
              <a:rPr lang="en-US" sz="3400" b="1" smtClean="0">
                <a:solidFill>
                  <a:srgbClr val="FF3300"/>
                </a:solidFill>
                <a:effectLst>
                  <a:outerShdw blurRad="38100" dist="38100" dir="2700000" algn="tl">
                    <a:srgbClr val="C0C0C0"/>
                  </a:outerShdw>
                </a:effectLst>
              </a:rPr>
              <a:t>(1 MeV):</a:t>
            </a:r>
            <a:endParaRPr lang="nl-NL" sz="4000" b="1"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250095862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6323"/>
                                        </p:tgtEl>
                                        <p:attrNameLst>
                                          <p:attrName>style.visibility</p:attrName>
                                        </p:attrNameLst>
                                      </p:cBhvr>
                                      <p:to>
                                        <p:strVal val="visible"/>
                                      </p:to>
                                    </p:set>
                                    <p:animEffect transition="in" filter="wipe(left)">
                                      <p:cBhvr>
                                        <p:cTn id="7" dur="500"/>
                                        <p:tgtEl>
                                          <p:spTgt spid="226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6306"/>
                                        </p:tgtEl>
                                        <p:attrNameLst>
                                          <p:attrName>style.visibility</p:attrName>
                                        </p:attrNameLst>
                                      </p:cBhvr>
                                      <p:to>
                                        <p:strVal val="visible"/>
                                      </p:to>
                                    </p:set>
                                    <p:animEffect transition="in" filter="dissolve">
                                      <p:cBhvr>
                                        <p:cTn id="12" dur="500"/>
                                        <p:tgtEl>
                                          <p:spTgt spid="226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3"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0"/>
            <a:ext cx="9144000" cy="1219200"/>
          </a:xfrm>
          <a:prstGeom prst="rect">
            <a:avLst/>
          </a:prstGeom>
          <a:noFill/>
          <a:ln w="9525">
            <a:noFill/>
            <a:miter lim="800000"/>
            <a:headEnd/>
            <a:tailEnd/>
          </a:ln>
          <a:effectLst/>
        </p:spPr>
        <p:txBody>
          <a:bodyPr anchor="ctr"/>
          <a:lstStyle/>
          <a:p>
            <a:pPr fontAlgn="base">
              <a:spcBef>
                <a:spcPct val="0"/>
              </a:spcBef>
              <a:spcAft>
                <a:spcPct val="0"/>
              </a:spcAft>
              <a:defRPr/>
            </a:pPr>
            <a:r>
              <a:rPr lang="en-US" sz="3800" b="1">
                <a:solidFill>
                  <a:srgbClr val="FF3300"/>
                </a:solidFill>
                <a:effectLst>
                  <a:outerShdw blurRad="38100" dist="38100" dir="2700000" algn="tl">
                    <a:srgbClr val="C0C0C0"/>
                  </a:outerShdw>
                </a:effectLst>
              </a:rPr>
              <a:t>Halfwaarde-dikte van beton is 5,0 cm voor 1 MeV </a:t>
            </a:r>
            <a:r>
              <a:rPr lang="en-US" sz="3800" b="1">
                <a:solidFill>
                  <a:srgbClr val="FF3300"/>
                </a:solidFill>
                <a:effectLst>
                  <a:outerShdw blurRad="38100" dist="38100" dir="2700000" algn="tl">
                    <a:srgbClr val="C0C0C0"/>
                  </a:outerShdw>
                </a:effectLst>
                <a:latin typeface="Symbol" pitchFamily="18" charset="2"/>
              </a:rPr>
              <a:t>g</a:t>
            </a:r>
            <a:r>
              <a:rPr lang="en-US" sz="3800" b="1">
                <a:solidFill>
                  <a:srgbClr val="FF3300"/>
                </a:solidFill>
                <a:effectLst>
                  <a:outerShdw blurRad="38100" dist="38100" dir="2700000" algn="tl">
                    <a:srgbClr val="C0C0C0"/>
                  </a:outerShdw>
                </a:effectLst>
              </a:rPr>
              <a:t>-straling.</a:t>
            </a:r>
            <a:endParaRPr lang="nl-NL" sz="3800" b="1">
              <a:solidFill>
                <a:srgbClr val="FF3300"/>
              </a:solidFill>
              <a:effectLst>
                <a:outerShdw blurRad="38100" dist="38100" dir="2700000" algn="tl">
                  <a:srgbClr val="C0C0C0"/>
                </a:outerShdw>
              </a:effectLst>
            </a:endParaRPr>
          </a:p>
        </p:txBody>
      </p:sp>
      <p:sp>
        <p:nvSpPr>
          <p:cNvPr id="227331" name="Rectangle 3"/>
          <p:cNvSpPr>
            <a:spLocks noChangeArrowheads="1"/>
          </p:cNvSpPr>
          <p:nvPr/>
        </p:nvSpPr>
        <p:spPr bwMode="auto">
          <a:xfrm>
            <a:off x="0" y="1219200"/>
            <a:ext cx="9144000" cy="1143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C0C0C0"/>
                  </a:outerShdw>
                </a:effectLst>
              </a:rPr>
              <a:t>Hoeveel % komt er door een betonnen muur van 30 cm dik?</a:t>
            </a:r>
            <a:endParaRPr lang="nl-NL" sz="4000" b="1">
              <a:solidFill>
                <a:srgbClr val="FF3300"/>
              </a:solidFill>
              <a:effectLst>
                <a:outerShdw blurRad="38100" dist="38100" dir="2700000" algn="tl">
                  <a:srgbClr val="C0C0C0"/>
                </a:outerShdw>
              </a:effectLst>
            </a:endParaRPr>
          </a:p>
        </p:txBody>
      </p:sp>
      <p:sp>
        <p:nvSpPr>
          <p:cNvPr id="227332" name="Rectangle 4"/>
          <p:cNvSpPr>
            <a:spLocks noChangeArrowheads="1"/>
          </p:cNvSpPr>
          <p:nvPr/>
        </p:nvSpPr>
        <p:spPr bwMode="auto">
          <a:xfrm>
            <a:off x="0" y="2514600"/>
            <a:ext cx="91440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Hoeveel maal is het gehalveerd?</a:t>
            </a:r>
            <a:endParaRPr lang="nl-NL" sz="4400" b="1">
              <a:solidFill>
                <a:srgbClr val="3333CC"/>
              </a:solidFill>
              <a:effectLst>
                <a:outerShdw blurRad="38100" dist="38100" dir="2700000" algn="tl">
                  <a:srgbClr val="C0C0C0"/>
                </a:outerShdw>
              </a:effectLst>
            </a:endParaRPr>
          </a:p>
        </p:txBody>
      </p:sp>
      <p:sp>
        <p:nvSpPr>
          <p:cNvPr id="227333" name="Rectangle 5"/>
          <p:cNvSpPr>
            <a:spLocks noChangeArrowheads="1"/>
          </p:cNvSpPr>
          <p:nvPr/>
        </p:nvSpPr>
        <p:spPr bwMode="auto">
          <a:xfrm>
            <a:off x="166688" y="3581400"/>
            <a:ext cx="39624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a:t>
            </a:r>
            <a:endParaRPr lang="nl-NL" sz="4400" b="1">
              <a:solidFill>
                <a:srgbClr val="FF3300"/>
              </a:solidFill>
              <a:effectLst>
                <a:outerShdw blurRad="38100" dist="38100" dir="2700000" algn="tl">
                  <a:srgbClr val="C0C0C0"/>
                </a:outerShdw>
              </a:effectLst>
            </a:endParaRPr>
          </a:p>
        </p:txBody>
      </p:sp>
      <p:sp>
        <p:nvSpPr>
          <p:cNvPr id="227334" name="Rectangle 6"/>
          <p:cNvSpPr>
            <a:spLocks noChangeArrowheads="1"/>
          </p:cNvSpPr>
          <p:nvPr/>
        </p:nvSpPr>
        <p:spPr bwMode="auto">
          <a:xfrm>
            <a:off x="152400" y="4800600"/>
            <a:ext cx="20574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3333CC"/>
                </a:solidFill>
                <a:effectLst>
                  <a:outerShdw blurRad="38100" dist="38100" dir="2700000" algn="tl">
                    <a:srgbClr val="C0C0C0"/>
                  </a:outerShdw>
                </a:effectLst>
              </a:rPr>
              <a:t>.....…. =</a:t>
            </a:r>
            <a:endParaRPr lang="nl-NL" sz="4000" b="1" baseline="30000">
              <a:solidFill>
                <a:srgbClr val="FF3300"/>
              </a:solidFill>
              <a:effectLst>
                <a:outerShdw blurRad="38100" dist="38100" dir="2700000" algn="tl">
                  <a:srgbClr val="C0C0C0"/>
                </a:outerShdw>
              </a:effectLst>
            </a:endParaRPr>
          </a:p>
        </p:txBody>
      </p:sp>
      <p:sp>
        <p:nvSpPr>
          <p:cNvPr id="227335" name="Rectangle 7"/>
          <p:cNvSpPr>
            <a:spLocks noChangeArrowheads="1"/>
          </p:cNvSpPr>
          <p:nvPr/>
        </p:nvSpPr>
        <p:spPr bwMode="auto">
          <a:xfrm>
            <a:off x="2209800" y="4800600"/>
            <a:ext cx="2286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a:t>
            </a:r>
            <a:endParaRPr lang="nl-NL" sz="4400" b="1" baseline="30000">
              <a:solidFill>
                <a:srgbClr val="FF3300"/>
              </a:solidFill>
              <a:effectLst>
                <a:outerShdw blurRad="38100" dist="38100" dir="2700000" algn="tl">
                  <a:srgbClr val="C0C0C0"/>
                </a:outerShdw>
              </a:effectLst>
            </a:endParaRPr>
          </a:p>
        </p:txBody>
      </p:sp>
      <p:sp>
        <p:nvSpPr>
          <p:cNvPr id="227336" name="Rectangle 8"/>
          <p:cNvSpPr>
            <a:spLocks noChangeArrowheads="1"/>
          </p:cNvSpPr>
          <p:nvPr/>
        </p:nvSpPr>
        <p:spPr bwMode="auto">
          <a:xfrm>
            <a:off x="0" y="5943600"/>
            <a:ext cx="70866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3333CC"/>
                </a:solidFill>
                <a:effectLst>
                  <a:outerShdw blurRad="38100" dist="38100" dir="2700000" algn="tl">
                    <a:srgbClr val="C0C0C0"/>
                  </a:outerShdw>
                </a:effectLst>
              </a:rPr>
              <a:t>……… . 100% = </a:t>
            </a:r>
            <a:r>
              <a:rPr lang="en-US" sz="4400" b="1">
                <a:solidFill>
                  <a:srgbClr val="FF3300"/>
                </a:solidFill>
                <a:effectLst>
                  <a:outerShdw blurRad="38100" dist="38100" dir="2700000" algn="tl">
                    <a:srgbClr val="C0C0C0"/>
                  </a:outerShdw>
                </a:effectLst>
              </a:rPr>
              <a:t>…… %</a:t>
            </a:r>
            <a:endParaRPr lang="nl-NL" sz="4400" b="1" baseline="3000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65905180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wipe(left)">
                                      <p:cBhvr>
                                        <p:cTn id="7" dur="500"/>
                                        <p:tgtEl>
                                          <p:spTgt spid="227330"/>
                                        </p:tgtEl>
                                      </p:cBhvr>
                                    </p:animEffect>
                                  </p:childTnLst>
                                </p:cTn>
                              </p:par>
                            </p:childTnLst>
                          </p:cTn>
                        </p:par>
                        <p:par>
                          <p:cTn id="8" fill="hold" nodeType="afterGroup">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227331"/>
                                        </p:tgtEl>
                                        <p:attrNameLst>
                                          <p:attrName>style.visibility</p:attrName>
                                        </p:attrNameLst>
                                      </p:cBhvr>
                                      <p:to>
                                        <p:strVal val="visible"/>
                                      </p:to>
                                    </p:set>
                                    <p:animEffect transition="in" filter="wipe(left)">
                                      <p:cBhvr>
                                        <p:cTn id="11" dur="500"/>
                                        <p:tgtEl>
                                          <p:spTgt spid="2273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7332"/>
                                        </p:tgtEl>
                                        <p:attrNameLst>
                                          <p:attrName>style.visibility</p:attrName>
                                        </p:attrNameLst>
                                      </p:cBhvr>
                                      <p:to>
                                        <p:strVal val="visible"/>
                                      </p:to>
                                    </p:set>
                                    <p:animEffect transition="in" filter="wipe(left)">
                                      <p:cBhvr>
                                        <p:cTn id="16" dur="500"/>
                                        <p:tgtEl>
                                          <p:spTgt spid="2273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7333"/>
                                        </p:tgtEl>
                                        <p:attrNameLst>
                                          <p:attrName>style.visibility</p:attrName>
                                        </p:attrNameLst>
                                      </p:cBhvr>
                                      <p:to>
                                        <p:strVal val="visible"/>
                                      </p:to>
                                    </p:set>
                                    <p:animEffect transition="in" filter="wipe(left)">
                                      <p:cBhvr>
                                        <p:cTn id="21" dur="500"/>
                                        <p:tgtEl>
                                          <p:spTgt spid="2273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7334"/>
                                        </p:tgtEl>
                                        <p:attrNameLst>
                                          <p:attrName>style.visibility</p:attrName>
                                        </p:attrNameLst>
                                      </p:cBhvr>
                                      <p:to>
                                        <p:strVal val="visible"/>
                                      </p:to>
                                    </p:set>
                                    <p:animEffect transition="in" filter="wipe(left)">
                                      <p:cBhvr>
                                        <p:cTn id="26" dur="500"/>
                                        <p:tgtEl>
                                          <p:spTgt spid="2273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7335"/>
                                        </p:tgtEl>
                                        <p:attrNameLst>
                                          <p:attrName>style.visibility</p:attrName>
                                        </p:attrNameLst>
                                      </p:cBhvr>
                                      <p:to>
                                        <p:strVal val="visible"/>
                                      </p:to>
                                    </p:set>
                                    <p:animEffect transition="in" filter="wipe(left)">
                                      <p:cBhvr>
                                        <p:cTn id="31" dur="500"/>
                                        <p:tgtEl>
                                          <p:spTgt spid="2273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7336"/>
                                        </p:tgtEl>
                                        <p:attrNameLst>
                                          <p:attrName>style.visibility</p:attrName>
                                        </p:attrNameLst>
                                      </p:cBhvr>
                                      <p:to>
                                        <p:strVal val="visible"/>
                                      </p:to>
                                    </p:set>
                                    <p:animEffect transition="in" filter="wipe(left)">
                                      <p:cBhvr>
                                        <p:cTn id="36" dur="500"/>
                                        <p:tgtEl>
                                          <p:spTgt spid="22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autoUpdateAnimBg="0"/>
      <p:bldP spid="227331" grpId="0" autoUpdateAnimBg="0"/>
      <p:bldP spid="227332" grpId="0" autoUpdateAnimBg="0"/>
      <p:bldP spid="227333" grpId="0" autoUpdateAnimBg="0"/>
      <p:bldP spid="227334" grpId="0" autoUpdateAnimBg="0"/>
      <p:bldP spid="227335" grpId="0" autoUpdateAnimBg="0"/>
      <p:bldP spid="227336"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0" y="990600"/>
            <a:ext cx="8305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Bestraling</a:t>
            </a:r>
            <a:endParaRPr lang="nl-NL" sz="4400" b="1">
              <a:solidFill>
                <a:srgbClr val="3333CC"/>
              </a:solidFill>
              <a:effectLst>
                <a:outerShdw blurRad="38100" dist="38100" dir="2700000" algn="tl">
                  <a:srgbClr val="C0C0C0"/>
                </a:outerShdw>
              </a:effectLst>
            </a:endParaRPr>
          </a:p>
        </p:txBody>
      </p:sp>
      <p:sp>
        <p:nvSpPr>
          <p:cNvPr id="228355" name="Rectangle 3"/>
          <p:cNvSpPr>
            <a:spLocks noChangeArrowheads="1"/>
          </p:cNvSpPr>
          <p:nvPr/>
        </p:nvSpPr>
        <p:spPr bwMode="auto">
          <a:xfrm>
            <a:off x="0" y="2133600"/>
            <a:ext cx="70866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Ouderdomsbepaling</a:t>
            </a:r>
            <a:r>
              <a:rPr lang="en-US" sz="4400" b="1">
                <a:solidFill>
                  <a:srgbClr val="FF3300"/>
                </a:solidFill>
                <a:effectLst>
                  <a:outerShdw blurRad="38100" dist="38100" dir="2700000" algn="tl">
                    <a:srgbClr val="C0C0C0"/>
                  </a:outerShdw>
                </a:effectLst>
              </a:rPr>
              <a:t> </a:t>
            </a:r>
            <a:endParaRPr lang="nl-NL" sz="4400" b="1">
              <a:solidFill>
                <a:srgbClr val="FF3300"/>
              </a:solidFill>
              <a:effectLst>
                <a:outerShdw blurRad="38100" dist="38100" dir="2700000" algn="tl">
                  <a:srgbClr val="C0C0C0"/>
                </a:outerShdw>
              </a:effectLst>
            </a:endParaRPr>
          </a:p>
        </p:txBody>
      </p:sp>
      <p:sp>
        <p:nvSpPr>
          <p:cNvPr id="228356" name="Rectangle 4"/>
          <p:cNvSpPr>
            <a:spLocks noChangeArrowheads="1"/>
          </p:cNvSpPr>
          <p:nvPr/>
        </p:nvSpPr>
        <p:spPr bwMode="auto">
          <a:xfrm>
            <a:off x="0" y="3124200"/>
            <a:ext cx="9144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3333CC"/>
                </a:solidFill>
                <a:effectLst>
                  <a:outerShdw blurRad="38100" dist="38100" dir="2700000" algn="tl">
                    <a:srgbClr val="C0C0C0"/>
                  </a:outerShdw>
                </a:effectLst>
              </a:rPr>
              <a:t> Tracer (organismen/ waterloop)</a:t>
            </a:r>
            <a:endParaRPr lang="nl-NL" sz="4400" b="1" baseline="30000">
              <a:solidFill>
                <a:srgbClr val="FF3300"/>
              </a:solidFill>
              <a:effectLst>
                <a:outerShdw blurRad="38100" dist="38100" dir="2700000" algn="tl">
                  <a:srgbClr val="C0C0C0"/>
                </a:outerShdw>
              </a:effectLst>
            </a:endParaRPr>
          </a:p>
        </p:txBody>
      </p:sp>
      <p:sp>
        <p:nvSpPr>
          <p:cNvPr id="228357" name="Rectangle 5"/>
          <p:cNvSpPr>
            <a:spLocks noGrp="1" noChangeArrowheads="1"/>
          </p:cNvSpPr>
          <p:nvPr>
            <p:ph type="title"/>
          </p:nvPr>
        </p:nvSpPr>
        <p:spPr>
          <a:xfrm>
            <a:off x="76200" y="0"/>
            <a:ext cx="9067800" cy="762000"/>
          </a:xfrm>
        </p:spPr>
        <p:txBody>
          <a:bodyPr/>
          <a:lstStyle/>
          <a:p>
            <a:pPr algn="l" eaLnBrk="1" hangingPunct="1">
              <a:defRPr/>
            </a:pPr>
            <a:r>
              <a:rPr lang="en-US" b="1" smtClean="0">
                <a:solidFill>
                  <a:srgbClr val="FF3300"/>
                </a:solidFill>
                <a:effectLst>
                  <a:outerShdw blurRad="38100" dist="38100" dir="2700000" algn="tl">
                    <a:srgbClr val="C0C0C0"/>
                  </a:outerShdw>
                </a:effectLst>
              </a:rPr>
              <a:t>Toepassingen:</a:t>
            </a:r>
            <a:endParaRPr lang="nl-NL" b="1" smtClean="0">
              <a:solidFill>
                <a:srgbClr val="FF3300"/>
              </a:solidFill>
              <a:effectLst>
                <a:outerShdw blurRad="38100" dist="38100" dir="2700000" algn="tl">
                  <a:srgbClr val="C0C0C0"/>
                </a:outerShdw>
              </a:effectLst>
            </a:endParaRPr>
          </a:p>
        </p:txBody>
      </p:sp>
      <p:sp>
        <p:nvSpPr>
          <p:cNvPr id="228358" name="Rectangle 6"/>
          <p:cNvSpPr>
            <a:spLocks noChangeArrowheads="1"/>
          </p:cNvSpPr>
          <p:nvPr/>
        </p:nvSpPr>
        <p:spPr bwMode="auto">
          <a:xfrm>
            <a:off x="19050" y="4267200"/>
            <a:ext cx="9067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Diktemeting (staalindustrie)</a:t>
            </a:r>
            <a:r>
              <a:rPr lang="en-US" sz="4400" b="1">
                <a:solidFill>
                  <a:srgbClr val="FF3300"/>
                </a:solidFill>
                <a:effectLst>
                  <a:outerShdw blurRad="38100" dist="38100" dir="2700000" algn="tl">
                    <a:srgbClr val="C0C0C0"/>
                  </a:outerShdw>
                </a:effectLst>
              </a:rPr>
              <a:t> </a:t>
            </a:r>
            <a:endParaRPr lang="nl-NL" sz="4400" b="1">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372036397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8357"/>
                                        </p:tgtEl>
                                        <p:attrNameLst>
                                          <p:attrName>style.visibility</p:attrName>
                                        </p:attrNameLst>
                                      </p:cBhvr>
                                      <p:to>
                                        <p:strVal val="visible"/>
                                      </p:to>
                                    </p:set>
                                    <p:animEffect transition="in" filter="wipe(left)">
                                      <p:cBhvr>
                                        <p:cTn id="7" dur="500"/>
                                        <p:tgtEl>
                                          <p:spTgt spid="228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54"/>
                                        </p:tgtEl>
                                        <p:attrNameLst>
                                          <p:attrName>style.visibility</p:attrName>
                                        </p:attrNameLst>
                                      </p:cBhvr>
                                      <p:to>
                                        <p:strVal val="visible"/>
                                      </p:to>
                                    </p:set>
                                    <p:animEffect transition="in" filter="wipe(left)">
                                      <p:cBhvr>
                                        <p:cTn id="12" dur="500"/>
                                        <p:tgtEl>
                                          <p:spTgt spid="2283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8355"/>
                                        </p:tgtEl>
                                        <p:attrNameLst>
                                          <p:attrName>style.visibility</p:attrName>
                                        </p:attrNameLst>
                                      </p:cBhvr>
                                      <p:to>
                                        <p:strVal val="visible"/>
                                      </p:to>
                                    </p:set>
                                    <p:animEffect transition="in" filter="wipe(left)">
                                      <p:cBhvr>
                                        <p:cTn id="17" dur="500"/>
                                        <p:tgtEl>
                                          <p:spTgt spid="2283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8356"/>
                                        </p:tgtEl>
                                        <p:attrNameLst>
                                          <p:attrName>style.visibility</p:attrName>
                                        </p:attrNameLst>
                                      </p:cBhvr>
                                      <p:to>
                                        <p:strVal val="visible"/>
                                      </p:to>
                                    </p:set>
                                    <p:animEffect transition="in" filter="wipe(left)">
                                      <p:cBhvr>
                                        <p:cTn id="22" dur="500"/>
                                        <p:tgtEl>
                                          <p:spTgt spid="2283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8358"/>
                                        </p:tgtEl>
                                        <p:attrNameLst>
                                          <p:attrName>style.visibility</p:attrName>
                                        </p:attrNameLst>
                                      </p:cBhvr>
                                      <p:to>
                                        <p:strVal val="visible"/>
                                      </p:to>
                                    </p:set>
                                    <p:animEffect transition="in" filter="wipe(left)">
                                      <p:cBhvr>
                                        <p:cTn id="27" dur="5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autoUpdateAnimBg="0"/>
      <p:bldP spid="228355" grpId="0" autoUpdateAnimBg="0"/>
      <p:bldP spid="228356" grpId="0" autoUpdateAnimBg="0"/>
      <p:bldP spid="228357" grpId="0" autoUpdateAnimBg="0"/>
      <p:bldP spid="228358"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29378" name="Picture 2" descr="Cobalt-60 bestral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836613"/>
            <a:ext cx="5689600" cy="5138737"/>
          </a:xfrm>
          <a:noFill/>
        </p:spPr>
      </p:pic>
      <p:sp>
        <p:nvSpPr>
          <p:cNvPr id="229379" name="Rectangle 3"/>
          <p:cNvSpPr>
            <a:spLocks noGrp="1" noChangeArrowheads="1"/>
          </p:cNvSpPr>
          <p:nvPr>
            <p:ph type="title"/>
          </p:nvPr>
        </p:nvSpPr>
        <p:spPr>
          <a:xfrm>
            <a:off x="0" y="0"/>
            <a:ext cx="9144000" cy="765175"/>
          </a:xfrm>
        </p:spPr>
        <p:txBody>
          <a:bodyPr/>
          <a:lstStyle/>
          <a:p>
            <a:pPr algn="l" eaLnBrk="1" hangingPunct="1">
              <a:defRPr/>
            </a:pPr>
            <a:r>
              <a:rPr lang="en-US" sz="3600" b="1" smtClean="0">
                <a:solidFill>
                  <a:srgbClr val="FF3300"/>
                </a:solidFill>
                <a:effectLst>
                  <a:outerShdw blurRad="38100" dist="38100" dir="2700000" algn="tl">
                    <a:srgbClr val="C0C0C0"/>
                  </a:outerShdw>
                </a:effectLst>
              </a:rPr>
              <a:t>Bestraling in de geneeskunde met Co-60 bron</a:t>
            </a:r>
            <a:endParaRPr lang="nl-NL" sz="3600" b="1" smtClean="0">
              <a:solidFill>
                <a:srgbClr val="FF3300"/>
              </a:solidFill>
              <a:effectLst>
                <a:outerShdw blurRad="38100" dist="38100" dir="2700000" algn="tl">
                  <a:srgbClr val="C0C0C0"/>
                </a:outerShdw>
              </a:effectLst>
            </a:endParaRPr>
          </a:p>
        </p:txBody>
      </p:sp>
      <p:sp>
        <p:nvSpPr>
          <p:cNvPr id="229380" name="Freeform 4"/>
          <p:cNvSpPr>
            <a:spLocks/>
          </p:cNvSpPr>
          <p:nvPr/>
        </p:nvSpPr>
        <p:spPr bwMode="auto">
          <a:xfrm>
            <a:off x="4203700" y="1879600"/>
            <a:ext cx="1866900" cy="838200"/>
          </a:xfrm>
          <a:custGeom>
            <a:avLst/>
            <a:gdLst>
              <a:gd name="T0" fmla="*/ 1176 w 1176"/>
              <a:gd name="T1" fmla="*/ 0 h 528"/>
              <a:gd name="T2" fmla="*/ 0 w 1176"/>
              <a:gd name="T3" fmla="*/ 528 h 528"/>
              <a:gd name="T4" fmla="*/ 0 60000 65536"/>
              <a:gd name="T5" fmla="*/ 0 60000 65536"/>
              <a:gd name="T6" fmla="*/ 0 w 1176"/>
              <a:gd name="T7" fmla="*/ 0 h 528"/>
              <a:gd name="T8" fmla="*/ 1176 w 1176"/>
              <a:gd name="T9" fmla="*/ 528 h 528"/>
            </a:gdLst>
            <a:ahLst/>
            <a:cxnLst>
              <a:cxn ang="T4">
                <a:pos x="T0" y="T1"/>
              </a:cxn>
              <a:cxn ang="T5">
                <a:pos x="T2" y="T3"/>
              </a:cxn>
            </a:cxnLst>
            <a:rect l="T6" t="T7" r="T8" b="T9"/>
            <a:pathLst>
              <a:path w="1176" h="528">
                <a:moveTo>
                  <a:pt x="1176" y="0"/>
                </a:moveTo>
                <a:lnTo>
                  <a:pt x="0" y="528"/>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29381" name="Text Box 5"/>
          <p:cNvSpPr txBox="1">
            <a:spLocks noChangeArrowheads="1"/>
          </p:cNvSpPr>
          <p:nvPr/>
        </p:nvSpPr>
        <p:spPr bwMode="auto">
          <a:xfrm>
            <a:off x="6011863" y="3141663"/>
            <a:ext cx="2667000" cy="11906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C0C0C0"/>
                  </a:outerShdw>
                </a:effectLst>
              </a:rPr>
              <a:t>roterende arm</a:t>
            </a:r>
            <a:endParaRPr lang="nl-NL" sz="3600" b="1">
              <a:solidFill>
                <a:srgbClr val="FF3300"/>
              </a:solidFill>
              <a:effectLst>
                <a:outerShdw blurRad="38100" dist="38100" dir="2700000" algn="tl">
                  <a:srgbClr val="C0C0C0"/>
                </a:outerShdw>
              </a:effectLst>
            </a:endParaRPr>
          </a:p>
        </p:txBody>
      </p:sp>
      <p:sp>
        <p:nvSpPr>
          <p:cNvPr id="229382" name="Freeform 6"/>
          <p:cNvSpPr>
            <a:spLocks/>
          </p:cNvSpPr>
          <p:nvPr/>
        </p:nvSpPr>
        <p:spPr bwMode="auto">
          <a:xfrm>
            <a:off x="4864100" y="3543300"/>
            <a:ext cx="1193800" cy="101600"/>
          </a:xfrm>
          <a:custGeom>
            <a:avLst/>
            <a:gdLst>
              <a:gd name="T0" fmla="*/ 752 w 752"/>
              <a:gd name="T1" fmla="*/ 0 h 64"/>
              <a:gd name="T2" fmla="*/ 0 w 752"/>
              <a:gd name="T3" fmla="*/ 64 h 64"/>
              <a:gd name="T4" fmla="*/ 0 60000 65536"/>
              <a:gd name="T5" fmla="*/ 0 60000 65536"/>
              <a:gd name="T6" fmla="*/ 0 w 752"/>
              <a:gd name="T7" fmla="*/ 0 h 64"/>
              <a:gd name="T8" fmla="*/ 752 w 752"/>
              <a:gd name="T9" fmla="*/ 64 h 64"/>
            </a:gdLst>
            <a:ahLst/>
            <a:cxnLst>
              <a:cxn ang="T4">
                <a:pos x="T0" y="T1"/>
              </a:cxn>
              <a:cxn ang="T5">
                <a:pos x="T2" y="T3"/>
              </a:cxn>
            </a:cxnLst>
            <a:rect l="T6" t="T7" r="T8" b="T9"/>
            <a:pathLst>
              <a:path w="752" h="64">
                <a:moveTo>
                  <a:pt x="752" y="0"/>
                </a:moveTo>
                <a:lnTo>
                  <a:pt x="0" y="64"/>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29383" name="Freeform 7"/>
          <p:cNvSpPr>
            <a:spLocks/>
          </p:cNvSpPr>
          <p:nvPr/>
        </p:nvSpPr>
        <p:spPr bwMode="auto">
          <a:xfrm>
            <a:off x="3035300" y="4356100"/>
            <a:ext cx="2973388" cy="244475"/>
          </a:xfrm>
          <a:custGeom>
            <a:avLst/>
            <a:gdLst>
              <a:gd name="T0" fmla="*/ 1873 w 1873"/>
              <a:gd name="T1" fmla="*/ 154 h 154"/>
              <a:gd name="T2" fmla="*/ 0 w 1873"/>
              <a:gd name="T3" fmla="*/ 0 h 154"/>
              <a:gd name="T4" fmla="*/ 0 60000 65536"/>
              <a:gd name="T5" fmla="*/ 0 60000 65536"/>
              <a:gd name="T6" fmla="*/ 0 w 1873"/>
              <a:gd name="T7" fmla="*/ 0 h 154"/>
              <a:gd name="T8" fmla="*/ 1873 w 1873"/>
              <a:gd name="T9" fmla="*/ 154 h 154"/>
            </a:gdLst>
            <a:ahLst/>
            <a:cxnLst>
              <a:cxn ang="T4">
                <a:pos x="T0" y="T1"/>
              </a:cxn>
              <a:cxn ang="T5">
                <a:pos x="T2" y="T3"/>
              </a:cxn>
            </a:cxnLst>
            <a:rect l="T6" t="T7" r="T8" b="T9"/>
            <a:pathLst>
              <a:path w="1873" h="154">
                <a:moveTo>
                  <a:pt x="1873" y="154"/>
                </a:moveTo>
                <a:lnTo>
                  <a:pt x="0" y="0"/>
                </a:lnTo>
              </a:path>
            </a:pathLst>
          </a:custGeom>
          <a:noFill/>
          <a:ln w="38100" cmpd="sng">
            <a:solidFill>
              <a:schemeClr val="accent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29384" name="Text Box 8"/>
          <p:cNvSpPr txBox="1">
            <a:spLocks noChangeArrowheads="1"/>
          </p:cNvSpPr>
          <p:nvPr/>
        </p:nvSpPr>
        <p:spPr bwMode="auto">
          <a:xfrm>
            <a:off x="6019800" y="4191000"/>
            <a:ext cx="26670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00CC99"/>
                </a:solidFill>
                <a:effectLst>
                  <a:outerShdw blurRad="38100" dist="38100" dir="2700000" algn="tl">
                    <a:srgbClr val="C0C0C0"/>
                  </a:outerShdw>
                </a:effectLst>
              </a:rPr>
              <a:t>patiënt</a:t>
            </a:r>
            <a:endParaRPr lang="nl-NL" sz="3600" b="1">
              <a:solidFill>
                <a:srgbClr val="00CC99"/>
              </a:solidFill>
              <a:effectLst>
                <a:outerShdw blurRad="38100" dist="38100" dir="2700000" algn="tl">
                  <a:srgbClr val="C0C0C0"/>
                </a:outerShdw>
              </a:effectLst>
            </a:endParaRPr>
          </a:p>
        </p:txBody>
      </p:sp>
      <p:sp>
        <p:nvSpPr>
          <p:cNvPr id="229385" name="Freeform 9"/>
          <p:cNvSpPr>
            <a:spLocks/>
          </p:cNvSpPr>
          <p:nvPr/>
        </p:nvSpPr>
        <p:spPr bwMode="auto">
          <a:xfrm>
            <a:off x="1054100" y="4025900"/>
            <a:ext cx="2959100" cy="533400"/>
          </a:xfrm>
          <a:custGeom>
            <a:avLst/>
            <a:gdLst>
              <a:gd name="T0" fmla="*/ 0 w 1864"/>
              <a:gd name="T1" fmla="*/ 304 h 336"/>
              <a:gd name="T2" fmla="*/ 1464 w 1864"/>
              <a:gd name="T3" fmla="*/ 0 h 336"/>
              <a:gd name="T4" fmla="*/ 1864 w 1864"/>
              <a:gd name="T5" fmla="*/ 8 h 336"/>
              <a:gd name="T6" fmla="*/ 536 w 1864"/>
              <a:gd name="T7" fmla="*/ 336 h 336"/>
              <a:gd name="T8" fmla="*/ 0 60000 65536"/>
              <a:gd name="T9" fmla="*/ 0 60000 65536"/>
              <a:gd name="T10" fmla="*/ 0 60000 65536"/>
              <a:gd name="T11" fmla="*/ 0 60000 65536"/>
              <a:gd name="T12" fmla="*/ 0 w 1864"/>
              <a:gd name="T13" fmla="*/ 0 h 336"/>
              <a:gd name="T14" fmla="*/ 1864 w 1864"/>
              <a:gd name="T15" fmla="*/ 336 h 336"/>
            </a:gdLst>
            <a:ahLst/>
            <a:cxnLst>
              <a:cxn ang="T8">
                <a:pos x="T0" y="T1"/>
              </a:cxn>
              <a:cxn ang="T9">
                <a:pos x="T2" y="T3"/>
              </a:cxn>
              <a:cxn ang="T10">
                <a:pos x="T4" y="T5"/>
              </a:cxn>
              <a:cxn ang="T11">
                <a:pos x="T6" y="T7"/>
              </a:cxn>
            </a:cxnLst>
            <a:rect l="T12" t="T13" r="T14" b="T15"/>
            <a:pathLst>
              <a:path w="1864" h="336">
                <a:moveTo>
                  <a:pt x="0" y="304"/>
                </a:moveTo>
                <a:lnTo>
                  <a:pt x="1464" y="0"/>
                </a:lnTo>
                <a:lnTo>
                  <a:pt x="1864" y="8"/>
                </a:lnTo>
                <a:lnTo>
                  <a:pt x="536" y="336"/>
                </a:lnTo>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nl-NL" sz="2400">
              <a:solidFill>
                <a:srgbClr val="000000"/>
              </a:solidFill>
            </a:endParaRPr>
          </a:p>
        </p:txBody>
      </p:sp>
      <p:grpSp>
        <p:nvGrpSpPr>
          <p:cNvPr id="2" name="Group 10"/>
          <p:cNvGrpSpPr>
            <a:grpSpLocks/>
          </p:cNvGrpSpPr>
          <p:nvPr/>
        </p:nvGrpSpPr>
        <p:grpSpPr bwMode="auto">
          <a:xfrm>
            <a:off x="6011863" y="1557338"/>
            <a:ext cx="2667000" cy="877887"/>
            <a:chOff x="3787" y="981"/>
            <a:chExt cx="1680" cy="553"/>
          </a:xfrm>
        </p:grpSpPr>
        <p:sp>
          <p:nvSpPr>
            <p:cNvPr id="229387" name="Text Box 11"/>
            <p:cNvSpPr txBox="1">
              <a:spLocks noChangeArrowheads="1"/>
            </p:cNvSpPr>
            <p:nvPr/>
          </p:nvSpPr>
          <p:spPr bwMode="auto">
            <a:xfrm>
              <a:off x="3787" y="981"/>
              <a:ext cx="1680"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800" b="1">
                  <a:solidFill>
                    <a:srgbClr val="FF3300"/>
                  </a:solidFill>
                  <a:effectLst>
                    <a:outerShdw blurRad="38100" dist="38100" dir="2700000" algn="tl">
                      <a:srgbClr val="C0C0C0"/>
                    </a:outerShdw>
                  </a:effectLst>
                </a:rPr>
                <a:t>Co-60 bron</a:t>
              </a:r>
              <a:endParaRPr lang="nl-NL" sz="2800" b="1">
                <a:solidFill>
                  <a:srgbClr val="FF3300"/>
                </a:solidFill>
                <a:effectLst>
                  <a:outerShdw blurRad="38100" dist="38100" dir="2700000" algn="tl">
                    <a:srgbClr val="C0C0C0"/>
                  </a:outerShdw>
                </a:effectLst>
              </a:endParaRPr>
            </a:p>
          </p:txBody>
        </p:sp>
        <p:sp>
          <p:nvSpPr>
            <p:cNvPr id="229388" name="Text Box 12"/>
            <p:cNvSpPr txBox="1">
              <a:spLocks noChangeArrowheads="1"/>
            </p:cNvSpPr>
            <p:nvPr/>
          </p:nvSpPr>
          <p:spPr bwMode="auto">
            <a:xfrm>
              <a:off x="3787" y="1207"/>
              <a:ext cx="1680"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800" b="1">
                  <a:solidFill>
                    <a:srgbClr val="FF3300"/>
                  </a:solidFill>
                  <a:effectLst>
                    <a:outerShdw blurRad="38100" dist="38100" dir="2700000" algn="tl">
                      <a:srgbClr val="C0C0C0"/>
                    </a:outerShdw>
                  </a:effectLst>
                  <a:latin typeface="Symbol" pitchFamily="18" charset="2"/>
                </a:rPr>
                <a:t>b</a:t>
              </a:r>
              <a:r>
                <a:rPr lang="en-US" sz="2800" b="1" baseline="30000">
                  <a:solidFill>
                    <a:srgbClr val="FF3300"/>
                  </a:solidFill>
                  <a:effectLst>
                    <a:outerShdw blurRad="38100" dist="38100" dir="2700000" algn="tl">
                      <a:srgbClr val="C0C0C0"/>
                    </a:outerShdw>
                  </a:effectLst>
                </a:rPr>
                <a:t>-</a:t>
              </a:r>
              <a:r>
                <a:rPr lang="en-US" sz="2800" b="1">
                  <a:solidFill>
                    <a:srgbClr val="FF3300"/>
                  </a:solidFill>
                  <a:effectLst>
                    <a:outerShdw blurRad="38100" dist="38100" dir="2700000" algn="tl">
                      <a:srgbClr val="C0C0C0"/>
                    </a:outerShdw>
                  </a:effectLst>
                </a:rPr>
                <a:t> en </a:t>
              </a:r>
              <a:r>
                <a:rPr lang="en-US" sz="2800" b="1">
                  <a:solidFill>
                    <a:srgbClr val="FF3300"/>
                  </a:solidFill>
                  <a:effectLst>
                    <a:outerShdw blurRad="38100" dist="38100" dir="2700000" algn="tl">
                      <a:srgbClr val="C0C0C0"/>
                    </a:outerShdw>
                  </a:effectLst>
                  <a:latin typeface="Symbol" pitchFamily="18" charset="2"/>
                </a:rPr>
                <a:t>g</a:t>
              </a:r>
              <a:r>
                <a:rPr lang="en-US" sz="2800" b="1">
                  <a:solidFill>
                    <a:srgbClr val="FF3300"/>
                  </a:solidFill>
                  <a:effectLst>
                    <a:outerShdw blurRad="38100" dist="38100" dir="2700000" algn="tl">
                      <a:srgbClr val="C0C0C0"/>
                    </a:outerShdw>
                  </a:effectLst>
                </a:rPr>
                <a:t>- straling</a:t>
              </a:r>
              <a:endParaRPr lang="nl-NL" sz="2800" b="1">
                <a:solidFill>
                  <a:srgbClr val="FF3300"/>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261993811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wipe(left)">
                                      <p:cBhvr>
                                        <p:cTn id="7" dur="500"/>
                                        <p:tgtEl>
                                          <p:spTgt spid="22937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9378"/>
                                        </p:tgtEl>
                                        <p:attrNameLst>
                                          <p:attrName>style.visibility</p:attrName>
                                        </p:attrNameLst>
                                      </p:cBhvr>
                                      <p:to>
                                        <p:strVal val="visible"/>
                                      </p:to>
                                    </p:set>
                                    <p:animEffect transition="in" filter="dissolve">
                                      <p:cBhvr>
                                        <p:cTn id="11" dur="500"/>
                                        <p:tgtEl>
                                          <p:spTgt spid="2293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29380"/>
                                        </p:tgtEl>
                                        <p:attrNameLst>
                                          <p:attrName>style.visibility</p:attrName>
                                        </p:attrNameLst>
                                      </p:cBhvr>
                                      <p:to>
                                        <p:strVal val="visible"/>
                                      </p:to>
                                    </p:set>
                                    <p:animEffect transition="in" filter="wipe(right)">
                                      <p:cBhvr>
                                        <p:cTn id="21" dur="1000"/>
                                        <p:tgtEl>
                                          <p:spTgt spid="2293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29385"/>
                                        </p:tgtEl>
                                        <p:attrNameLst>
                                          <p:attrName>style.visibility</p:attrName>
                                        </p:attrNameLst>
                                      </p:cBhvr>
                                      <p:to>
                                        <p:strVal val="visible"/>
                                      </p:to>
                                    </p:set>
                                    <p:anim calcmode="lin" valueType="num">
                                      <p:cBhvr additive="base">
                                        <p:cTn id="26" dur="1000" fill="hold"/>
                                        <p:tgtEl>
                                          <p:spTgt spid="229385"/>
                                        </p:tgtEl>
                                        <p:attrNameLst>
                                          <p:attrName>ppt_x</p:attrName>
                                        </p:attrNameLst>
                                      </p:cBhvr>
                                      <p:tavLst>
                                        <p:tav tm="0">
                                          <p:val>
                                            <p:strVal val="1+#ppt_w/2"/>
                                          </p:val>
                                        </p:tav>
                                        <p:tav tm="100000">
                                          <p:val>
                                            <p:strVal val="#ppt_x"/>
                                          </p:val>
                                        </p:tav>
                                      </p:tavLst>
                                    </p:anim>
                                    <p:anim calcmode="lin" valueType="num">
                                      <p:cBhvr additive="base">
                                        <p:cTn id="27" dur="1000" fill="hold"/>
                                        <p:tgtEl>
                                          <p:spTgt spid="22938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9384"/>
                                        </p:tgtEl>
                                        <p:attrNameLst>
                                          <p:attrName>style.visibility</p:attrName>
                                        </p:attrNameLst>
                                      </p:cBhvr>
                                      <p:to>
                                        <p:strVal val="visible"/>
                                      </p:to>
                                    </p:set>
                                    <p:animEffect transition="in" filter="dissolve">
                                      <p:cBhvr>
                                        <p:cTn id="32" dur="500"/>
                                        <p:tgtEl>
                                          <p:spTgt spid="22938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29383"/>
                                        </p:tgtEl>
                                        <p:attrNameLst>
                                          <p:attrName>style.visibility</p:attrName>
                                        </p:attrNameLst>
                                      </p:cBhvr>
                                      <p:to>
                                        <p:strVal val="visible"/>
                                      </p:to>
                                    </p:set>
                                    <p:animEffect transition="in" filter="wipe(right)">
                                      <p:cBhvr>
                                        <p:cTn id="37" dur="500"/>
                                        <p:tgtEl>
                                          <p:spTgt spid="2293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9381"/>
                                        </p:tgtEl>
                                        <p:attrNameLst>
                                          <p:attrName>style.visibility</p:attrName>
                                        </p:attrNameLst>
                                      </p:cBhvr>
                                      <p:to>
                                        <p:strVal val="visible"/>
                                      </p:to>
                                    </p:set>
                                    <p:animEffect transition="in" filter="dissolve">
                                      <p:cBhvr>
                                        <p:cTn id="42" dur="500"/>
                                        <p:tgtEl>
                                          <p:spTgt spid="2293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29382"/>
                                        </p:tgtEl>
                                        <p:attrNameLst>
                                          <p:attrName>style.visibility</p:attrName>
                                        </p:attrNameLst>
                                      </p:cBhvr>
                                      <p:to>
                                        <p:strVal val="visible"/>
                                      </p:to>
                                    </p:set>
                                    <p:animEffect transition="in" filter="wipe(right)">
                                      <p:cBhvr>
                                        <p:cTn id="47" dur="500"/>
                                        <p:tgtEl>
                                          <p:spTgt spid="2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utoUpdateAnimBg="0"/>
      <p:bldP spid="229380" grpId="0" animBg="1"/>
      <p:bldP spid="229381" grpId="0"/>
      <p:bldP spid="229382" grpId="0" animBg="1"/>
      <p:bldP spid="229383" grpId="0" animBg="1"/>
      <p:bldP spid="229384" grpId="0"/>
      <p:bldP spid="229385"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31426" name="Picture 2" descr="lineaire versneller Ro stral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692150"/>
            <a:ext cx="4629150" cy="6165850"/>
          </a:xfrm>
          <a:noFill/>
        </p:spPr>
      </p:pic>
      <p:sp>
        <p:nvSpPr>
          <p:cNvPr id="231427" name="Rectangle 3"/>
          <p:cNvSpPr>
            <a:spLocks noGrp="1" noChangeArrowheads="1"/>
          </p:cNvSpPr>
          <p:nvPr>
            <p:ph type="title"/>
          </p:nvPr>
        </p:nvSpPr>
        <p:spPr>
          <a:xfrm>
            <a:off x="0" y="0"/>
            <a:ext cx="9144000" cy="765175"/>
          </a:xfrm>
        </p:spPr>
        <p:txBody>
          <a:bodyPr/>
          <a:lstStyle/>
          <a:p>
            <a:pPr algn="l" eaLnBrk="1" hangingPunct="1">
              <a:defRPr/>
            </a:pPr>
            <a:r>
              <a:rPr lang="en-US" sz="4000" b="1" smtClean="0">
                <a:solidFill>
                  <a:srgbClr val="FF3300"/>
                </a:solidFill>
                <a:effectLst>
                  <a:outerShdw blurRad="38100" dist="38100" dir="2700000" algn="tl">
                    <a:srgbClr val="C0C0C0"/>
                  </a:outerShdw>
                </a:effectLst>
              </a:rPr>
              <a:t>Bestraling met elektronen uit versneller</a:t>
            </a:r>
            <a:endParaRPr lang="nl-NL" sz="4000" b="1" smtClean="0">
              <a:solidFill>
                <a:srgbClr val="FF3300"/>
              </a:solidFill>
              <a:effectLst>
                <a:outerShdw blurRad="38100" dist="38100" dir="2700000" algn="tl">
                  <a:srgbClr val="C0C0C0"/>
                </a:outerShdw>
              </a:effectLst>
            </a:endParaRPr>
          </a:p>
        </p:txBody>
      </p:sp>
      <p:sp>
        <p:nvSpPr>
          <p:cNvPr id="231428" name="Freeform 4"/>
          <p:cNvSpPr>
            <a:spLocks/>
          </p:cNvSpPr>
          <p:nvPr/>
        </p:nvSpPr>
        <p:spPr bwMode="auto">
          <a:xfrm>
            <a:off x="3832225" y="3614738"/>
            <a:ext cx="2060575" cy="144462"/>
          </a:xfrm>
          <a:custGeom>
            <a:avLst/>
            <a:gdLst>
              <a:gd name="T0" fmla="*/ 1298 w 1298"/>
              <a:gd name="T1" fmla="*/ 91 h 91"/>
              <a:gd name="T2" fmla="*/ 0 w 1298"/>
              <a:gd name="T3" fmla="*/ 0 h 91"/>
              <a:gd name="T4" fmla="*/ 0 60000 65536"/>
              <a:gd name="T5" fmla="*/ 0 60000 65536"/>
              <a:gd name="T6" fmla="*/ 0 w 1298"/>
              <a:gd name="T7" fmla="*/ 0 h 91"/>
              <a:gd name="T8" fmla="*/ 1298 w 1298"/>
              <a:gd name="T9" fmla="*/ 91 h 91"/>
            </a:gdLst>
            <a:ahLst/>
            <a:cxnLst>
              <a:cxn ang="T4">
                <a:pos x="T0" y="T1"/>
              </a:cxn>
              <a:cxn ang="T5">
                <a:pos x="T2" y="T3"/>
              </a:cxn>
            </a:cxnLst>
            <a:rect l="T6" t="T7" r="T8" b="T9"/>
            <a:pathLst>
              <a:path w="1298" h="91">
                <a:moveTo>
                  <a:pt x="1298" y="91"/>
                </a:moveTo>
                <a:lnTo>
                  <a:pt x="0"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31429" name="Text Box 5"/>
          <p:cNvSpPr txBox="1">
            <a:spLocks noChangeArrowheads="1"/>
          </p:cNvSpPr>
          <p:nvPr/>
        </p:nvSpPr>
        <p:spPr bwMode="auto">
          <a:xfrm>
            <a:off x="5867400" y="3429000"/>
            <a:ext cx="32766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3333CC"/>
                </a:solidFill>
                <a:effectLst>
                  <a:outerShdw blurRad="38100" dist="38100" dir="2700000" algn="tl">
                    <a:srgbClr val="C0C0C0"/>
                  </a:outerShdw>
                </a:effectLst>
              </a:rPr>
              <a:t>bron</a:t>
            </a:r>
            <a:endParaRPr lang="nl-NL" sz="3600" b="1">
              <a:solidFill>
                <a:srgbClr val="3333CC"/>
              </a:solidFill>
              <a:effectLst>
                <a:outerShdw blurRad="38100" dist="38100" dir="2700000" algn="tl">
                  <a:srgbClr val="C0C0C0"/>
                </a:outerShdw>
              </a:effectLst>
            </a:endParaRPr>
          </a:p>
        </p:txBody>
      </p:sp>
      <p:sp>
        <p:nvSpPr>
          <p:cNvPr id="231430" name="Text Box 6"/>
          <p:cNvSpPr txBox="1">
            <a:spLocks noChangeArrowheads="1"/>
          </p:cNvSpPr>
          <p:nvPr/>
        </p:nvSpPr>
        <p:spPr bwMode="auto">
          <a:xfrm>
            <a:off x="6372225" y="1412875"/>
            <a:ext cx="2663825"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3333CC"/>
                </a:solidFill>
                <a:effectLst>
                  <a:outerShdw blurRad="38100" dist="38100" dir="2700000" algn="tl">
                    <a:srgbClr val="C0C0C0"/>
                  </a:outerShdw>
                </a:effectLst>
              </a:rPr>
              <a:t>versneller</a:t>
            </a:r>
            <a:endParaRPr lang="nl-NL" sz="3600" b="1">
              <a:solidFill>
                <a:srgbClr val="3333CC"/>
              </a:solidFill>
              <a:effectLst>
                <a:outerShdw blurRad="38100" dist="38100" dir="2700000" algn="tl">
                  <a:srgbClr val="C0C0C0"/>
                </a:outerShdw>
              </a:effectLst>
            </a:endParaRPr>
          </a:p>
        </p:txBody>
      </p:sp>
      <p:sp>
        <p:nvSpPr>
          <p:cNvPr id="231431" name="Freeform 7"/>
          <p:cNvSpPr>
            <a:spLocks/>
          </p:cNvSpPr>
          <p:nvPr/>
        </p:nvSpPr>
        <p:spPr bwMode="auto">
          <a:xfrm flipV="1">
            <a:off x="4067175" y="1773238"/>
            <a:ext cx="2349500" cy="142875"/>
          </a:xfrm>
          <a:custGeom>
            <a:avLst/>
            <a:gdLst>
              <a:gd name="T0" fmla="*/ 1298 w 1298"/>
              <a:gd name="T1" fmla="*/ 91 h 91"/>
              <a:gd name="T2" fmla="*/ 0 w 1298"/>
              <a:gd name="T3" fmla="*/ 0 h 91"/>
              <a:gd name="T4" fmla="*/ 0 60000 65536"/>
              <a:gd name="T5" fmla="*/ 0 60000 65536"/>
              <a:gd name="T6" fmla="*/ 0 w 1298"/>
              <a:gd name="T7" fmla="*/ 0 h 91"/>
              <a:gd name="T8" fmla="*/ 1298 w 1298"/>
              <a:gd name="T9" fmla="*/ 91 h 91"/>
            </a:gdLst>
            <a:ahLst/>
            <a:cxnLst>
              <a:cxn ang="T4">
                <a:pos x="T0" y="T1"/>
              </a:cxn>
              <a:cxn ang="T5">
                <a:pos x="T2" y="T3"/>
              </a:cxn>
            </a:cxnLst>
            <a:rect l="T6" t="T7" r="T8" b="T9"/>
            <a:pathLst>
              <a:path w="1298" h="91">
                <a:moveTo>
                  <a:pt x="1298" y="91"/>
                </a:moveTo>
                <a:lnTo>
                  <a:pt x="0"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Tree>
    <p:extLst>
      <p:ext uri="{BB962C8B-B14F-4D97-AF65-F5344CB8AC3E}">
        <p14:creationId xmlns:p14="http://schemas.microsoft.com/office/powerpoint/2010/main" val="318644398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1427"/>
                                        </p:tgtEl>
                                        <p:attrNameLst>
                                          <p:attrName>style.visibility</p:attrName>
                                        </p:attrNameLst>
                                      </p:cBhvr>
                                      <p:to>
                                        <p:strVal val="visible"/>
                                      </p:to>
                                    </p:set>
                                    <p:animEffect transition="in" filter="wipe(left)">
                                      <p:cBhvr>
                                        <p:cTn id="7" dur="500"/>
                                        <p:tgtEl>
                                          <p:spTgt spid="23142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31426"/>
                                        </p:tgtEl>
                                        <p:attrNameLst>
                                          <p:attrName>style.visibility</p:attrName>
                                        </p:attrNameLst>
                                      </p:cBhvr>
                                      <p:to>
                                        <p:strVal val="visible"/>
                                      </p:to>
                                    </p:set>
                                    <p:animEffect transition="in" filter="dissolve">
                                      <p:cBhvr>
                                        <p:cTn id="11" dur="500"/>
                                        <p:tgtEl>
                                          <p:spTgt spid="2314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31430"/>
                                        </p:tgtEl>
                                        <p:attrNameLst>
                                          <p:attrName>style.visibility</p:attrName>
                                        </p:attrNameLst>
                                      </p:cBhvr>
                                      <p:to>
                                        <p:strVal val="visible"/>
                                      </p:to>
                                    </p:set>
                                    <p:anim calcmode="lin" valueType="num">
                                      <p:cBhvr additive="base">
                                        <p:cTn id="16" dur="500" fill="hold"/>
                                        <p:tgtEl>
                                          <p:spTgt spid="231430"/>
                                        </p:tgtEl>
                                        <p:attrNameLst>
                                          <p:attrName>ppt_x</p:attrName>
                                        </p:attrNameLst>
                                      </p:cBhvr>
                                      <p:tavLst>
                                        <p:tav tm="0">
                                          <p:val>
                                            <p:strVal val="1+#ppt_w/2"/>
                                          </p:val>
                                        </p:tav>
                                        <p:tav tm="100000">
                                          <p:val>
                                            <p:strVal val="#ppt_x"/>
                                          </p:val>
                                        </p:tav>
                                      </p:tavLst>
                                    </p:anim>
                                    <p:anim calcmode="lin" valueType="num">
                                      <p:cBhvr additive="base">
                                        <p:cTn id="17" dur="500" fill="hold"/>
                                        <p:tgtEl>
                                          <p:spTgt spid="23143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231431"/>
                                        </p:tgtEl>
                                        <p:attrNameLst>
                                          <p:attrName>style.visibility</p:attrName>
                                        </p:attrNameLst>
                                      </p:cBhvr>
                                      <p:to>
                                        <p:strVal val="visible"/>
                                      </p:to>
                                    </p:set>
                                    <p:animEffect transition="in" filter="wipe(right)">
                                      <p:cBhvr>
                                        <p:cTn id="21" dur="500"/>
                                        <p:tgtEl>
                                          <p:spTgt spid="2314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31429"/>
                                        </p:tgtEl>
                                        <p:attrNameLst>
                                          <p:attrName>style.visibility</p:attrName>
                                        </p:attrNameLst>
                                      </p:cBhvr>
                                      <p:to>
                                        <p:strVal val="visible"/>
                                      </p:to>
                                    </p:set>
                                    <p:anim calcmode="lin" valueType="num">
                                      <p:cBhvr additive="base">
                                        <p:cTn id="26" dur="500" fill="hold"/>
                                        <p:tgtEl>
                                          <p:spTgt spid="231429"/>
                                        </p:tgtEl>
                                        <p:attrNameLst>
                                          <p:attrName>ppt_x</p:attrName>
                                        </p:attrNameLst>
                                      </p:cBhvr>
                                      <p:tavLst>
                                        <p:tav tm="0">
                                          <p:val>
                                            <p:strVal val="1+#ppt_w/2"/>
                                          </p:val>
                                        </p:tav>
                                        <p:tav tm="100000">
                                          <p:val>
                                            <p:strVal val="#ppt_x"/>
                                          </p:val>
                                        </p:tav>
                                      </p:tavLst>
                                    </p:anim>
                                    <p:anim calcmode="lin" valueType="num">
                                      <p:cBhvr additive="base">
                                        <p:cTn id="27" dur="500" fill="hold"/>
                                        <p:tgtEl>
                                          <p:spTgt spid="231429"/>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231428"/>
                                        </p:tgtEl>
                                        <p:attrNameLst>
                                          <p:attrName>style.visibility</p:attrName>
                                        </p:attrNameLst>
                                      </p:cBhvr>
                                      <p:to>
                                        <p:strVal val="visible"/>
                                      </p:to>
                                    </p:set>
                                    <p:animEffect transition="in" filter="wipe(right)">
                                      <p:cBhvr>
                                        <p:cTn id="31" dur="500"/>
                                        <p:tgtEl>
                                          <p:spTgt spid="231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utoUpdateAnimBg="0"/>
      <p:bldP spid="231428" grpId="0" animBg="1"/>
      <p:bldP spid="231429" grpId="0" autoUpdateAnimBg="0"/>
      <p:bldP spid="231430" grpId="0" autoUpdateAnimBg="0"/>
      <p:bldP spid="23143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35522" name="Picture 2" descr="overlevingscur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52475"/>
            <a:ext cx="828040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Rectangle 3"/>
          <p:cNvSpPr>
            <a:spLocks noGrp="1" noChangeArrowheads="1"/>
          </p:cNvSpPr>
          <p:nvPr>
            <p:ph type="ctrTitle"/>
          </p:nvPr>
        </p:nvSpPr>
        <p:spPr>
          <a:xfrm>
            <a:off x="0" y="0"/>
            <a:ext cx="9144000" cy="685800"/>
          </a:xfrm>
        </p:spPr>
        <p:txBody>
          <a:bodyPr/>
          <a:lstStyle/>
          <a:p>
            <a:pPr algn="l" eaLnBrk="1" hangingPunct="1">
              <a:defRPr/>
            </a:pPr>
            <a:r>
              <a:rPr lang="en-US" sz="3200" b="1" smtClean="0">
                <a:solidFill>
                  <a:srgbClr val="FF3300"/>
                </a:solidFill>
                <a:effectLst>
                  <a:outerShdw blurRad="38100" dist="38100" dir="2700000" algn="tl">
                    <a:srgbClr val="C0C0C0"/>
                  </a:outerShdw>
                </a:effectLst>
              </a:rPr>
              <a:t>Effect van bestralen gezonde en tumorcellen</a:t>
            </a:r>
            <a:endParaRPr lang="nl-NL" sz="3200" b="1" smtClean="0">
              <a:solidFill>
                <a:srgbClr val="FF3300"/>
              </a:solidFill>
              <a:effectLst>
                <a:outerShdw blurRad="38100" dist="38100" dir="2700000" algn="tl">
                  <a:srgbClr val="C0C0C0"/>
                </a:outerShdw>
              </a:effectLst>
            </a:endParaRPr>
          </a:p>
        </p:txBody>
      </p:sp>
      <p:sp>
        <p:nvSpPr>
          <p:cNvPr id="235524" name="AutoShape 4"/>
          <p:cNvSpPr>
            <a:spLocks noChangeArrowheads="1"/>
          </p:cNvSpPr>
          <p:nvPr/>
        </p:nvSpPr>
        <p:spPr bwMode="auto">
          <a:xfrm>
            <a:off x="250825" y="5273675"/>
            <a:ext cx="3457575" cy="1584325"/>
          </a:xfrm>
          <a:prstGeom prst="wedgeRoundRectCallout">
            <a:avLst>
              <a:gd name="adj1" fmla="val 31727"/>
              <a:gd name="adj2" fmla="val -68940"/>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00CC99"/>
                </a:solidFill>
                <a:effectLst>
                  <a:outerShdw blurRad="38100" dist="38100" dir="2700000" algn="tl">
                    <a:srgbClr val="000000"/>
                  </a:outerShdw>
                </a:effectLst>
              </a:rPr>
              <a:t>Bij 4,0 Gy overleeft 43% van de tumorcellen en 62% van de gezonde cellen</a:t>
            </a:r>
          </a:p>
        </p:txBody>
      </p:sp>
      <p:grpSp>
        <p:nvGrpSpPr>
          <p:cNvPr id="2" name="Group 5"/>
          <p:cNvGrpSpPr>
            <a:grpSpLocks/>
          </p:cNvGrpSpPr>
          <p:nvPr/>
        </p:nvGrpSpPr>
        <p:grpSpPr bwMode="auto">
          <a:xfrm>
            <a:off x="1763713" y="2641600"/>
            <a:ext cx="1325562" cy="2262188"/>
            <a:chOff x="1111" y="1664"/>
            <a:chExt cx="835" cy="1425"/>
          </a:xfrm>
        </p:grpSpPr>
        <p:sp>
          <p:nvSpPr>
            <p:cNvPr id="97286" name="Freeform 6"/>
            <p:cNvSpPr>
              <a:spLocks/>
            </p:cNvSpPr>
            <p:nvPr/>
          </p:nvSpPr>
          <p:spPr bwMode="auto">
            <a:xfrm>
              <a:off x="1944" y="1664"/>
              <a:ext cx="2" cy="1425"/>
            </a:xfrm>
            <a:custGeom>
              <a:avLst/>
              <a:gdLst>
                <a:gd name="T0" fmla="*/ 2 w 2"/>
                <a:gd name="T1" fmla="*/ 1425 h 1425"/>
                <a:gd name="T2" fmla="*/ 0 w 2"/>
                <a:gd name="T3" fmla="*/ 0 h 1425"/>
                <a:gd name="T4" fmla="*/ 0 60000 65536"/>
                <a:gd name="T5" fmla="*/ 0 60000 65536"/>
                <a:gd name="T6" fmla="*/ 0 w 2"/>
                <a:gd name="T7" fmla="*/ 0 h 1425"/>
                <a:gd name="T8" fmla="*/ 2 w 2"/>
                <a:gd name="T9" fmla="*/ 1425 h 1425"/>
              </a:gdLst>
              <a:ahLst/>
              <a:cxnLst>
                <a:cxn ang="T4">
                  <a:pos x="T0" y="T1"/>
                </a:cxn>
                <a:cxn ang="T5">
                  <a:pos x="T2" y="T3"/>
                </a:cxn>
              </a:cxnLst>
              <a:rect l="T6" t="T7" r="T8" b="T9"/>
              <a:pathLst>
                <a:path w="2" h="1425">
                  <a:moveTo>
                    <a:pt x="2" y="1425"/>
                  </a:moveTo>
                  <a:lnTo>
                    <a:pt x="0" y="0"/>
                  </a:lnTo>
                </a:path>
              </a:pathLst>
            </a:custGeom>
            <a:noFill/>
            <a:ln w="28575" cmpd="sng">
              <a:solidFill>
                <a:schemeClr val="accent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7287" name="Freeform 7"/>
            <p:cNvSpPr>
              <a:spLocks/>
            </p:cNvSpPr>
            <p:nvPr/>
          </p:nvSpPr>
          <p:spPr bwMode="auto">
            <a:xfrm>
              <a:off x="1140" y="2104"/>
              <a:ext cx="796" cy="5"/>
            </a:xfrm>
            <a:custGeom>
              <a:avLst/>
              <a:gdLst>
                <a:gd name="T0" fmla="*/ 0 w 796"/>
                <a:gd name="T1" fmla="*/ 5 h 5"/>
                <a:gd name="T2" fmla="*/ 796 w 796"/>
                <a:gd name="T3" fmla="*/ 0 h 5"/>
                <a:gd name="T4" fmla="*/ 0 60000 65536"/>
                <a:gd name="T5" fmla="*/ 0 60000 65536"/>
                <a:gd name="T6" fmla="*/ 0 w 796"/>
                <a:gd name="T7" fmla="*/ 0 h 5"/>
                <a:gd name="T8" fmla="*/ 796 w 796"/>
                <a:gd name="T9" fmla="*/ 5 h 5"/>
              </a:gdLst>
              <a:ahLst/>
              <a:cxnLst>
                <a:cxn ang="T4">
                  <a:pos x="T0" y="T1"/>
                </a:cxn>
                <a:cxn ang="T5">
                  <a:pos x="T2" y="T3"/>
                </a:cxn>
              </a:cxnLst>
              <a:rect l="T6" t="T7" r="T8" b="T9"/>
              <a:pathLst>
                <a:path w="796" h="5">
                  <a:moveTo>
                    <a:pt x="0" y="5"/>
                  </a:moveTo>
                  <a:lnTo>
                    <a:pt x="796" y="0"/>
                  </a:lnTo>
                </a:path>
              </a:pathLst>
            </a:custGeom>
            <a:noFill/>
            <a:ln w="28575" cmpd="sng">
              <a:solidFill>
                <a:schemeClr val="accent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7288" name="Freeform 8"/>
            <p:cNvSpPr>
              <a:spLocks/>
            </p:cNvSpPr>
            <p:nvPr/>
          </p:nvSpPr>
          <p:spPr bwMode="auto">
            <a:xfrm>
              <a:off x="1111" y="1664"/>
              <a:ext cx="825" cy="2"/>
            </a:xfrm>
            <a:custGeom>
              <a:avLst/>
              <a:gdLst>
                <a:gd name="T0" fmla="*/ 0 w 825"/>
                <a:gd name="T1" fmla="*/ 2 h 2"/>
                <a:gd name="T2" fmla="*/ 825 w 825"/>
                <a:gd name="T3" fmla="*/ 0 h 2"/>
                <a:gd name="T4" fmla="*/ 0 60000 65536"/>
                <a:gd name="T5" fmla="*/ 0 60000 65536"/>
                <a:gd name="T6" fmla="*/ 0 w 825"/>
                <a:gd name="T7" fmla="*/ 0 h 2"/>
                <a:gd name="T8" fmla="*/ 825 w 825"/>
                <a:gd name="T9" fmla="*/ 2 h 2"/>
              </a:gdLst>
              <a:ahLst/>
              <a:cxnLst>
                <a:cxn ang="T4">
                  <a:pos x="T0" y="T1"/>
                </a:cxn>
                <a:cxn ang="T5">
                  <a:pos x="T2" y="T3"/>
                </a:cxn>
              </a:cxnLst>
              <a:rect l="T6" t="T7" r="T8" b="T9"/>
              <a:pathLst>
                <a:path w="825" h="2">
                  <a:moveTo>
                    <a:pt x="0" y="2"/>
                  </a:moveTo>
                  <a:lnTo>
                    <a:pt x="825" y="0"/>
                  </a:lnTo>
                </a:path>
              </a:pathLst>
            </a:custGeom>
            <a:noFill/>
            <a:ln w="28575" cmpd="sng">
              <a:solidFill>
                <a:schemeClr val="accent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Tree>
    <p:extLst>
      <p:ext uri="{BB962C8B-B14F-4D97-AF65-F5344CB8AC3E}">
        <p14:creationId xmlns:p14="http://schemas.microsoft.com/office/powerpoint/2010/main" val="233718832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23"/>
                                        </p:tgtEl>
                                        <p:attrNameLst>
                                          <p:attrName>style.visibility</p:attrName>
                                        </p:attrNameLst>
                                      </p:cBhvr>
                                      <p:to>
                                        <p:strVal val="visible"/>
                                      </p:to>
                                    </p:set>
                                    <p:animEffect transition="in" filter="wipe(left)">
                                      <p:cBhvr>
                                        <p:cTn id="7" dur="500"/>
                                        <p:tgtEl>
                                          <p:spTgt spid="2355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5522"/>
                                        </p:tgtEl>
                                        <p:attrNameLst>
                                          <p:attrName>style.visibility</p:attrName>
                                        </p:attrNameLst>
                                      </p:cBhvr>
                                      <p:to>
                                        <p:strVal val="visible"/>
                                      </p:to>
                                    </p:set>
                                    <p:animEffect transition="in" filter="dissolve">
                                      <p:cBhvr>
                                        <p:cTn id="12" dur="500"/>
                                        <p:tgtEl>
                                          <p:spTgt spid="2355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up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24"/>
                                        </p:tgtEl>
                                        <p:attrNameLst>
                                          <p:attrName>style.visibility</p:attrName>
                                        </p:attrNameLst>
                                      </p:cBhvr>
                                      <p:to>
                                        <p:strVal val="visible"/>
                                      </p:to>
                                    </p:set>
                                    <p:animEffect transition="in" filter="dissolve">
                                      <p:cBhvr>
                                        <p:cTn id="22" dur="500"/>
                                        <p:tgtEl>
                                          <p:spTgt spid="235524"/>
                                        </p:tgtEl>
                                      </p:cBhvr>
                                    </p:animEffect>
                                  </p:childTnLst>
                                  <p:subTnLst>
                                    <p:set>
                                      <p:cBhvr override="childStyle">
                                        <p:cTn dur="1" fill="hold" display="0" masterRel="nextClick" afterEffect="1"/>
                                        <p:tgtEl>
                                          <p:spTgt spid="2355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autoUpdateAnimBg="0"/>
      <p:bldP spid="235524"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11188" y="868363"/>
            <a:ext cx="7975600" cy="5989637"/>
            <a:chOff x="295" y="547"/>
            <a:chExt cx="5024" cy="3773"/>
          </a:xfrm>
        </p:grpSpPr>
        <p:grpSp>
          <p:nvGrpSpPr>
            <p:cNvPr id="98310" name="Group 3"/>
            <p:cNvGrpSpPr>
              <a:grpSpLocks/>
            </p:cNvGrpSpPr>
            <p:nvPr/>
          </p:nvGrpSpPr>
          <p:grpSpPr bwMode="auto">
            <a:xfrm>
              <a:off x="295" y="547"/>
              <a:ext cx="4943" cy="3773"/>
              <a:chOff x="295" y="482"/>
              <a:chExt cx="4943" cy="3773"/>
            </a:xfrm>
          </p:grpSpPr>
          <p:pic>
            <p:nvPicPr>
              <p:cNvPr id="98314" name="Picture 4" descr="absorptie en diep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482"/>
                <a:ext cx="4943" cy="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Line 5"/>
              <p:cNvSpPr>
                <a:spLocks noChangeShapeType="1"/>
              </p:cNvSpPr>
              <p:nvPr/>
            </p:nvSpPr>
            <p:spPr bwMode="auto">
              <a:xfrm>
                <a:off x="1565" y="890"/>
                <a:ext cx="0" cy="25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98311" name="Text Box 6"/>
            <p:cNvSpPr txBox="1">
              <a:spLocks noChangeArrowheads="1"/>
            </p:cNvSpPr>
            <p:nvPr/>
          </p:nvSpPr>
          <p:spPr bwMode="auto">
            <a:xfrm>
              <a:off x="2018" y="3113"/>
              <a:ext cx="9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a:solidFill>
                    <a:srgbClr val="000000"/>
                  </a:solidFill>
                </a:rPr>
                <a:t>elektronen</a:t>
              </a:r>
            </a:p>
          </p:txBody>
        </p:sp>
        <p:sp>
          <p:nvSpPr>
            <p:cNvPr id="98312" name="Text Box 7"/>
            <p:cNvSpPr txBox="1">
              <a:spLocks noChangeArrowheads="1"/>
            </p:cNvSpPr>
            <p:nvPr/>
          </p:nvSpPr>
          <p:spPr bwMode="auto">
            <a:xfrm>
              <a:off x="4366" y="2211"/>
              <a:ext cx="9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a:solidFill>
                    <a:srgbClr val="000000"/>
                  </a:solidFill>
                </a:rPr>
                <a:t>harde </a:t>
              </a:r>
              <a:r>
                <a:rPr lang="nl-NL" altLang="nl-NL">
                  <a:solidFill>
                    <a:srgbClr val="000000"/>
                  </a:solidFill>
                  <a:latin typeface="Symbol" pitchFamily="18" charset="2"/>
                </a:rPr>
                <a:t>g</a:t>
              </a:r>
            </a:p>
          </p:txBody>
        </p:sp>
        <p:sp>
          <p:nvSpPr>
            <p:cNvPr id="98313" name="Text Box 8"/>
            <p:cNvSpPr txBox="1">
              <a:spLocks noChangeArrowheads="1"/>
            </p:cNvSpPr>
            <p:nvPr/>
          </p:nvSpPr>
          <p:spPr bwMode="auto">
            <a:xfrm>
              <a:off x="4105" y="3158"/>
              <a:ext cx="9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a:solidFill>
                    <a:srgbClr val="000000"/>
                  </a:solidFill>
                </a:rPr>
                <a:t>zachte </a:t>
              </a:r>
              <a:r>
                <a:rPr lang="nl-NL" altLang="nl-NL">
                  <a:solidFill>
                    <a:srgbClr val="000000"/>
                  </a:solidFill>
                  <a:latin typeface="Symbol" pitchFamily="18" charset="2"/>
                </a:rPr>
                <a:t>g</a:t>
              </a:r>
            </a:p>
          </p:txBody>
        </p:sp>
      </p:grpSp>
      <p:sp>
        <p:nvSpPr>
          <p:cNvPr id="237577" name="Rectangle 9"/>
          <p:cNvSpPr>
            <a:spLocks noGrp="1" noChangeArrowheads="1"/>
          </p:cNvSpPr>
          <p:nvPr>
            <p:ph type="ctrTitle"/>
          </p:nvPr>
        </p:nvSpPr>
        <p:spPr>
          <a:xfrm>
            <a:off x="0" y="0"/>
            <a:ext cx="7772400" cy="685800"/>
          </a:xfrm>
        </p:spPr>
        <p:txBody>
          <a:bodyPr/>
          <a:lstStyle/>
          <a:p>
            <a:pPr algn="l" eaLnBrk="1" hangingPunct="1">
              <a:defRPr/>
            </a:pPr>
            <a:r>
              <a:rPr lang="en-US" sz="3200" b="1" smtClean="0">
                <a:solidFill>
                  <a:srgbClr val="FF3300"/>
                </a:solidFill>
                <a:effectLst>
                  <a:outerShdw blurRad="38100" dist="38100" dir="2700000" algn="tl">
                    <a:srgbClr val="C0C0C0"/>
                  </a:outerShdw>
                </a:effectLst>
              </a:rPr>
              <a:t>Energie van de straling en doordringdiepte</a:t>
            </a:r>
            <a:endParaRPr lang="nl-NL" sz="3200" b="1" smtClean="0">
              <a:solidFill>
                <a:srgbClr val="FF3300"/>
              </a:solidFill>
              <a:effectLst>
                <a:outerShdw blurRad="38100" dist="38100" dir="2700000" algn="tl">
                  <a:srgbClr val="C0C0C0"/>
                </a:outerShdw>
              </a:effectLst>
            </a:endParaRPr>
          </a:p>
        </p:txBody>
      </p:sp>
      <p:sp>
        <p:nvSpPr>
          <p:cNvPr id="237578" name="AutoShape 10"/>
          <p:cNvSpPr>
            <a:spLocks noChangeArrowheads="1"/>
          </p:cNvSpPr>
          <p:nvPr/>
        </p:nvSpPr>
        <p:spPr bwMode="auto">
          <a:xfrm>
            <a:off x="5975350" y="620713"/>
            <a:ext cx="3168650" cy="1584325"/>
          </a:xfrm>
          <a:prstGeom prst="wedgeRoundRectCallout">
            <a:avLst>
              <a:gd name="adj1" fmla="val -120644"/>
              <a:gd name="adj2" fmla="val 120440"/>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00CC99"/>
                </a:solidFill>
                <a:effectLst>
                  <a:outerShdw blurRad="38100" dist="38100" dir="2700000" algn="tl">
                    <a:srgbClr val="000000"/>
                  </a:outerShdw>
                </a:effectLst>
              </a:rPr>
              <a:t>Zachte </a:t>
            </a:r>
            <a:r>
              <a:rPr lang="nl-NL" sz="2400" b="1">
                <a:solidFill>
                  <a:srgbClr val="00CC99"/>
                </a:solidFill>
                <a:effectLst>
                  <a:outerShdw blurRad="38100" dist="38100" dir="2700000" algn="tl">
                    <a:srgbClr val="000000"/>
                  </a:outerShdw>
                </a:effectLst>
                <a:latin typeface="Symbol" pitchFamily="18" charset="2"/>
              </a:rPr>
              <a:t>g</a:t>
            </a:r>
            <a:r>
              <a:rPr lang="nl-NL" sz="2400" b="1">
                <a:solidFill>
                  <a:srgbClr val="00CC99"/>
                </a:solidFill>
                <a:effectLst>
                  <a:outerShdw blurRad="38100" dist="38100" dir="2700000" algn="tl">
                    <a:srgbClr val="000000"/>
                  </a:outerShdw>
                </a:effectLst>
              </a:rPr>
              <a:t>-straling wordt vooral door de huid geabsorbeerd (0 cm diepte)</a:t>
            </a:r>
          </a:p>
        </p:txBody>
      </p:sp>
      <p:sp>
        <p:nvSpPr>
          <p:cNvPr id="237579" name="AutoShape 11"/>
          <p:cNvSpPr>
            <a:spLocks noChangeArrowheads="1"/>
          </p:cNvSpPr>
          <p:nvPr/>
        </p:nvSpPr>
        <p:spPr bwMode="auto">
          <a:xfrm>
            <a:off x="0" y="5273675"/>
            <a:ext cx="3024188" cy="1584325"/>
          </a:xfrm>
          <a:prstGeom prst="wedgeRoundRectCallout">
            <a:avLst>
              <a:gd name="adj1" fmla="val 56301"/>
              <a:gd name="adj2" fmla="val -109120"/>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00CC99"/>
                </a:solidFill>
                <a:effectLst>
                  <a:outerShdw blurRad="38100" dist="38100" dir="2700000" algn="tl">
                    <a:srgbClr val="000000"/>
                  </a:outerShdw>
                </a:effectLst>
              </a:rPr>
              <a:t>10MeV elektronen worden vooral op 2,5 cm diepte geabsorbeerd</a:t>
            </a:r>
          </a:p>
        </p:txBody>
      </p:sp>
    </p:spTree>
    <p:extLst>
      <p:ext uri="{BB962C8B-B14F-4D97-AF65-F5344CB8AC3E}">
        <p14:creationId xmlns:p14="http://schemas.microsoft.com/office/powerpoint/2010/main" val="64206075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7577"/>
                                        </p:tgtEl>
                                        <p:attrNameLst>
                                          <p:attrName>style.visibility</p:attrName>
                                        </p:attrNameLst>
                                      </p:cBhvr>
                                      <p:to>
                                        <p:strVal val="visible"/>
                                      </p:to>
                                    </p:set>
                                    <p:animEffect transition="in" filter="wipe(left)">
                                      <p:cBhvr>
                                        <p:cTn id="7" dur="500"/>
                                        <p:tgtEl>
                                          <p:spTgt spid="2375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7578"/>
                                        </p:tgtEl>
                                        <p:attrNameLst>
                                          <p:attrName>style.visibility</p:attrName>
                                        </p:attrNameLst>
                                      </p:cBhvr>
                                      <p:to>
                                        <p:strVal val="visible"/>
                                      </p:to>
                                    </p:set>
                                    <p:animEffect transition="in" filter="dissolve">
                                      <p:cBhvr>
                                        <p:cTn id="17" dur="500"/>
                                        <p:tgtEl>
                                          <p:spTgt spid="237578"/>
                                        </p:tgtEl>
                                      </p:cBhvr>
                                    </p:animEffect>
                                  </p:childTnLst>
                                  <p:subTnLst>
                                    <p:set>
                                      <p:cBhvr override="childStyle">
                                        <p:cTn dur="1" fill="hold" display="0" masterRel="nextClick" afterEffect="1"/>
                                        <p:tgtEl>
                                          <p:spTgt spid="23757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7579"/>
                                        </p:tgtEl>
                                        <p:attrNameLst>
                                          <p:attrName>style.visibility</p:attrName>
                                        </p:attrNameLst>
                                      </p:cBhvr>
                                      <p:to>
                                        <p:strVal val="visible"/>
                                      </p:to>
                                    </p:set>
                                    <p:animEffect transition="in" filter="dissolve">
                                      <p:cBhvr>
                                        <p:cTn id="22" dur="500"/>
                                        <p:tgtEl>
                                          <p:spTgt spid="237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7" grpId="0" autoUpdateAnimBg="0"/>
      <p:bldP spid="237578" grpId="0" animBg="1"/>
      <p:bldP spid="237579"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0" y="685800"/>
            <a:ext cx="8305800" cy="8382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Vorming C-14 in de atmosfeer:</a:t>
            </a:r>
            <a:endParaRPr lang="nl-NL" sz="4000" b="1">
              <a:solidFill>
                <a:srgbClr val="3333CC"/>
              </a:solidFill>
              <a:effectLst>
                <a:outerShdw blurRad="38100" dist="38100" dir="2700000" algn="tl">
                  <a:srgbClr val="C0C0C0"/>
                </a:outerShdw>
              </a:effectLst>
            </a:endParaRPr>
          </a:p>
        </p:txBody>
      </p:sp>
      <p:sp>
        <p:nvSpPr>
          <p:cNvPr id="239619" name="Rectangle 3"/>
          <p:cNvSpPr>
            <a:spLocks noChangeArrowheads="1"/>
          </p:cNvSpPr>
          <p:nvPr/>
        </p:nvSpPr>
        <p:spPr bwMode="auto">
          <a:xfrm>
            <a:off x="0" y="2895600"/>
            <a:ext cx="9144000" cy="8382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400" b="1">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rPr>
              <a:t>Verval C-14 (halfwaardetijd 5730 j):</a:t>
            </a:r>
            <a:r>
              <a:rPr lang="en-US" sz="4400" b="1">
                <a:solidFill>
                  <a:srgbClr val="FF3300"/>
                </a:solidFill>
                <a:effectLst>
                  <a:outerShdw blurRad="38100" dist="38100" dir="2700000" algn="tl">
                    <a:srgbClr val="C0C0C0"/>
                  </a:outerShdw>
                </a:effectLst>
              </a:rPr>
              <a:t> </a:t>
            </a:r>
            <a:endParaRPr lang="nl-NL" sz="4400" b="1">
              <a:solidFill>
                <a:srgbClr val="FF3300"/>
              </a:solidFill>
              <a:effectLst>
                <a:outerShdw blurRad="38100" dist="38100" dir="2700000" algn="tl">
                  <a:srgbClr val="C0C0C0"/>
                </a:outerShdw>
              </a:effectLst>
            </a:endParaRPr>
          </a:p>
        </p:txBody>
      </p:sp>
      <p:sp>
        <p:nvSpPr>
          <p:cNvPr id="239620" name="Rectangle 4"/>
          <p:cNvSpPr>
            <a:spLocks noChangeArrowheads="1"/>
          </p:cNvSpPr>
          <p:nvPr/>
        </p:nvSpPr>
        <p:spPr bwMode="auto">
          <a:xfrm>
            <a:off x="0" y="6019800"/>
            <a:ext cx="9144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000" b="1">
                <a:solidFill>
                  <a:srgbClr val="3333CC"/>
                </a:solidFill>
                <a:effectLst>
                  <a:outerShdw blurRad="38100" dist="38100" dir="2700000" algn="tl">
                    <a:srgbClr val="C0C0C0"/>
                  </a:outerShdw>
                </a:effectLst>
              </a:rPr>
              <a:t> In dode organische stof daalt [C-14].</a:t>
            </a:r>
            <a:endParaRPr lang="nl-NL" sz="4000" b="1" baseline="30000">
              <a:solidFill>
                <a:srgbClr val="FF3300"/>
              </a:solidFill>
              <a:effectLst>
                <a:outerShdw blurRad="38100" dist="38100" dir="2700000" algn="tl">
                  <a:srgbClr val="C0C0C0"/>
                </a:outerShdw>
              </a:effectLst>
            </a:endParaRPr>
          </a:p>
        </p:txBody>
      </p:sp>
      <p:sp>
        <p:nvSpPr>
          <p:cNvPr id="239621" name="Rectangle 5"/>
          <p:cNvSpPr>
            <a:spLocks noGrp="1" noChangeArrowheads="1"/>
          </p:cNvSpPr>
          <p:nvPr>
            <p:ph type="title"/>
          </p:nvPr>
        </p:nvSpPr>
        <p:spPr>
          <a:xfrm>
            <a:off x="76200" y="0"/>
            <a:ext cx="9067800" cy="7620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Ouderdomsbepaling:</a:t>
            </a:r>
            <a:r>
              <a:rPr lang="en-US" b="1" smtClean="0">
                <a:solidFill>
                  <a:srgbClr val="FF3300"/>
                </a:solidFill>
                <a:effectLst>
                  <a:outerShdw blurRad="38100" dist="38100" dir="2700000" algn="tl">
                    <a:srgbClr val="C0C0C0"/>
                  </a:outerShdw>
                </a:effectLst>
              </a:rPr>
              <a:t> </a:t>
            </a:r>
            <a:endParaRPr lang="nl-NL" b="1" smtClean="0">
              <a:solidFill>
                <a:srgbClr val="FF3300"/>
              </a:solidFill>
              <a:effectLst>
                <a:outerShdw blurRad="38100" dist="38100" dir="2700000" algn="tl">
                  <a:srgbClr val="C0C0C0"/>
                </a:outerShdw>
              </a:effectLst>
            </a:endParaRPr>
          </a:p>
        </p:txBody>
      </p:sp>
      <p:sp>
        <p:nvSpPr>
          <p:cNvPr id="239622" name="Rectangle 6"/>
          <p:cNvSpPr>
            <a:spLocks noChangeArrowheads="1"/>
          </p:cNvSpPr>
          <p:nvPr/>
        </p:nvSpPr>
        <p:spPr bwMode="auto">
          <a:xfrm>
            <a:off x="0" y="5029200"/>
            <a:ext cx="9144000" cy="11430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000" b="1">
                <a:solidFill>
                  <a:srgbClr val="3333CC"/>
                </a:solidFill>
                <a:effectLst>
                  <a:outerShdw blurRad="38100" dist="38100" dir="2700000" algn="tl">
                    <a:srgbClr val="C0C0C0"/>
                  </a:outerShdw>
                </a:effectLst>
              </a:rPr>
              <a:t> Verhouding C-14/C-12 in de</a:t>
            </a:r>
          </a:p>
          <a:p>
            <a:pPr fontAlgn="base">
              <a:spcBef>
                <a:spcPct val="0"/>
              </a:spcBef>
              <a:spcAft>
                <a:spcPct val="0"/>
              </a:spcAft>
              <a:defRPr/>
            </a:pPr>
            <a:r>
              <a:rPr lang="en-US" sz="4000" b="1">
                <a:solidFill>
                  <a:srgbClr val="3333CC"/>
                </a:solidFill>
                <a:effectLst>
                  <a:outerShdw blurRad="38100" dist="38100" dir="2700000" algn="tl">
                    <a:srgbClr val="C0C0C0"/>
                  </a:outerShdw>
                </a:effectLst>
              </a:rPr>
              <a:t>   atmosfeer is constant).</a:t>
            </a:r>
            <a:r>
              <a:rPr lang="en-US" sz="4400" b="1">
                <a:solidFill>
                  <a:srgbClr val="FF3300"/>
                </a:solidFill>
                <a:effectLst>
                  <a:outerShdw blurRad="38100" dist="38100" dir="2700000" algn="tl">
                    <a:srgbClr val="C0C0C0"/>
                  </a:outerShdw>
                </a:effectLst>
              </a:rPr>
              <a:t> </a:t>
            </a:r>
            <a:endParaRPr lang="nl-NL" sz="4400" b="1">
              <a:solidFill>
                <a:srgbClr val="FF3300"/>
              </a:solidFill>
              <a:effectLst>
                <a:outerShdw blurRad="38100" dist="38100" dir="2700000" algn="tl">
                  <a:srgbClr val="C0C0C0"/>
                </a:outerShdw>
              </a:effectLst>
            </a:endParaRPr>
          </a:p>
        </p:txBody>
      </p:sp>
      <p:grpSp>
        <p:nvGrpSpPr>
          <p:cNvPr id="2" name="Group 7"/>
          <p:cNvGrpSpPr>
            <a:grpSpLocks/>
          </p:cNvGrpSpPr>
          <p:nvPr/>
        </p:nvGrpSpPr>
        <p:grpSpPr bwMode="auto">
          <a:xfrm>
            <a:off x="0" y="3657600"/>
            <a:ext cx="6096000" cy="1524000"/>
            <a:chOff x="0" y="1728"/>
            <a:chExt cx="3840" cy="960"/>
          </a:xfrm>
        </p:grpSpPr>
        <p:grpSp>
          <p:nvGrpSpPr>
            <p:cNvPr id="99360" name="Group 8"/>
            <p:cNvGrpSpPr>
              <a:grpSpLocks/>
            </p:cNvGrpSpPr>
            <p:nvPr/>
          </p:nvGrpSpPr>
          <p:grpSpPr bwMode="auto">
            <a:xfrm>
              <a:off x="0" y="1728"/>
              <a:ext cx="1692" cy="960"/>
              <a:chOff x="276" y="2391"/>
              <a:chExt cx="1692" cy="960"/>
            </a:xfrm>
          </p:grpSpPr>
          <p:sp>
            <p:nvSpPr>
              <p:cNvPr id="239625" name="Rectangle 9"/>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6</a:t>
                </a:r>
                <a:endParaRPr lang="nl-NL" sz="4800" b="1">
                  <a:solidFill>
                    <a:srgbClr val="3333CC"/>
                  </a:solidFill>
                  <a:effectLst>
                    <a:outerShdw blurRad="38100" dist="38100" dir="2700000" algn="tl">
                      <a:srgbClr val="C0C0C0"/>
                    </a:outerShdw>
                  </a:effectLst>
                </a:endParaRPr>
              </a:p>
            </p:txBody>
          </p:sp>
          <p:sp>
            <p:nvSpPr>
              <p:cNvPr id="239626" name="Rectangle 10"/>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14</a:t>
                </a:r>
                <a:endParaRPr lang="nl-NL" sz="4800" b="1">
                  <a:solidFill>
                    <a:srgbClr val="3333CC"/>
                  </a:solidFill>
                  <a:effectLst>
                    <a:outerShdw blurRad="38100" dist="38100" dir="2700000" algn="tl">
                      <a:srgbClr val="C0C0C0"/>
                    </a:outerShdw>
                  </a:effectLst>
                </a:endParaRPr>
              </a:p>
            </p:txBody>
          </p:sp>
          <p:sp>
            <p:nvSpPr>
              <p:cNvPr id="239627" name="Rectangle 11"/>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C</a:t>
                </a:r>
                <a:endParaRPr lang="nl-NL" sz="8000" b="1">
                  <a:solidFill>
                    <a:srgbClr val="FF3300"/>
                  </a:solidFill>
                  <a:effectLst>
                    <a:outerShdw blurRad="38100" dist="38100" dir="2700000" algn="tl">
                      <a:srgbClr val="C0C0C0"/>
                    </a:outerShdw>
                  </a:effectLst>
                </a:endParaRPr>
              </a:p>
            </p:txBody>
          </p:sp>
        </p:grpSp>
        <p:grpSp>
          <p:nvGrpSpPr>
            <p:cNvPr id="99361" name="Group 12"/>
            <p:cNvGrpSpPr>
              <a:grpSpLocks/>
            </p:cNvGrpSpPr>
            <p:nvPr/>
          </p:nvGrpSpPr>
          <p:grpSpPr bwMode="auto">
            <a:xfrm>
              <a:off x="2265" y="1728"/>
              <a:ext cx="1431" cy="960"/>
              <a:chOff x="2265" y="2208"/>
              <a:chExt cx="1431" cy="960"/>
            </a:xfrm>
          </p:grpSpPr>
          <p:sp>
            <p:nvSpPr>
              <p:cNvPr id="239629" name="Rectangle 13"/>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-1</a:t>
                </a:r>
                <a:endParaRPr lang="nl-NL" sz="4800" b="1">
                  <a:solidFill>
                    <a:srgbClr val="3333CC"/>
                  </a:solidFill>
                  <a:effectLst>
                    <a:outerShdw blurRad="38100" dist="38100" dir="2700000" algn="tl">
                      <a:srgbClr val="C0C0C0"/>
                    </a:outerShdw>
                  </a:effectLst>
                </a:endParaRPr>
              </a:p>
            </p:txBody>
          </p:sp>
          <p:sp>
            <p:nvSpPr>
              <p:cNvPr id="239630" name="Rectangle 14"/>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0</a:t>
                </a:r>
                <a:endParaRPr lang="nl-NL" sz="4800" b="1">
                  <a:solidFill>
                    <a:srgbClr val="3333CC"/>
                  </a:solidFill>
                  <a:effectLst>
                    <a:outerShdw blurRad="38100" dist="38100" dir="2700000" algn="tl">
                      <a:srgbClr val="C0C0C0"/>
                    </a:outerShdw>
                  </a:effectLst>
                </a:endParaRPr>
              </a:p>
            </p:txBody>
          </p:sp>
          <p:sp>
            <p:nvSpPr>
              <p:cNvPr id="239631" name="Rectangle 15"/>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e</a:t>
                </a:r>
                <a:endParaRPr lang="nl-NL" sz="8000" b="1">
                  <a:solidFill>
                    <a:srgbClr val="FF3300"/>
                  </a:solidFill>
                  <a:effectLst>
                    <a:outerShdw blurRad="38100" dist="38100" dir="2700000" algn="tl">
                      <a:srgbClr val="C0C0C0"/>
                    </a:outerShdw>
                  </a:effectLst>
                </a:endParaRPr>
              </a:p>
            </p:txBody>
          </p:sp>
        </p:grpSp>
        <p:sp>
          <p:nvSpPr>
            <p:cNvPr id="99362" name="Line 16"/>
            <p:cNvSpPr>
              <a:spLocks noChangeShapeType="1"/>
            </p:cNvSpPr>
            <p:nvPr/>
          </p:nvSpPr>
          <p:spPr bwMode="auto">
            <a:xfrm>
              <a:off x="1584" y="2304"/>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39633" name="Rectangle 17"/>
            <p:cNvSpPr>
              <a:spLocks noChangeArrowheads="1"/>
            </p:cNvSpPr>
            <p:nvPr/>
          </p:nvSpPr>
          <p:spPr bwMode="auto">
            <a:xfrm>
              <a:off x="3312" y="1875"/>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C0C0C0"/>
                    </a:outerShdw>
                  </a:effectLst>
                </a:rPr>
                <a:t>+</a:t>
              </a:r>
              <a:endParaRPr lang="nl-NL" sz="8000" b="1">
                <a:solidFill>
                  <a:srgbClr val="000000"/>
                </a:solidFill>
                <a:effectLst>
                  <a:outerShdw blurRad="38100" dist="38100" dir="2700000" algn="tl">
                    <a:srgbClr val="C0C0C0"/>
                  </a:outerShdw>
                </a:effectLst>
              </a:endParaRPr>
            </a:p>
          </p:txBody>
        </p:sp>
      </p:grpSp>
      <p:grpSp>
        <p:nvGrpSpPr>
          <p:cNvPr id="5" name="Group 18"/>
          <p:cNvGrpSpPr>
            <a:grpSpLocks/>
          </p:cNvGrpSpPr>
          <p:nvPr/>
        </p:nvGrpSpPr>
        <p:grpSpPr bwMode="auto">
          <a:xfrm>
            <a:off x="6324600" y="3657600"/>
            <a:ext cx="2819400" cy="1524000"/>
            <a:chOff x="3984" y="1728"/>
            <a:chExt cx="1776" cy="960"/>
          </a:xfrm>
        </p:grpSpPr>
        <p:sp>
          <p:nvSpPr>
            <p:cNvPr id="239635" name="Rectangle 19"/>
            <p:cNvSpPr>
              <a:spLocks noChangeArrowheads="1"/>
            </p:cNvSpPr>
            <p:nvPr/>
          </p:nvSpPr>
          <p:spPr bwMode="auto">
            <a:xfrm>
              <a:off x="4188" y="2112"/>
              <a:ext cx="672" cy="576"/>
            </a:xfrm>
            <a:prstGeom prst="rect">
              <a:avLst/>
            </a:prstGeom>
            <a:solidFill>
              <a:schemeClr val="bg1"/>
            </a:solid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a:t>
              </a:r>
              <a:endParaRPr lang="nl-NL" sz="4800" b="1">
                <a:solidFill>
                  <a:srgbClr val="3333CC"/>
                </a:solidFill>
                <a:effectLst>
                  <a:outerShdw blurRad="38100" dist="38100" dir="2700000" algn="tl">
                    <a:srgbClr val="C0C0C0"/>
                  </a:outerShdw>
                </a:effectLst>
              </a:endParaRPr>
            </a:p>
          </p:txBody>
        </p:sp>
        <p:sp>
          <p:nvSpPr>
            <p:cNvPr id="239636" name="Rectangle 20"/>
            <p:cNvSpPr>
              <a:spLocks noChangeArrowheads="1"/>
            </p:cNvSpPr>
            <p:nvPr/>
          </p:nvSpPr>
          <p:spPr bwMode="auto">
            <a:xfrm>
              <a:off x="3984" y="1728"/>
              <a:ext cx="864" cy="576"/>
            </a:xfrm>
            <a:prstGeom prst="rect">
              <a:avLst/>
            </a:prstGeom>
            <a:solidFill>
              <a:schemeClr val="bg1"/>
            </a:solid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a:t>
              </a:r>
              <a:endParaRPr lang="nl-NL" sz="4800" b="1">
                <a:solidFill>
                  <a:srgbClr val="3333CC"/>
                </a:solidFill>
                <a:effectLst>
                  <a:outerShdw blurRad="38100" dist="38100" dir="2700000" algn="tl">
                    <a:srgbClr val="C0C0C0"/>
                  </a:outerShdw>
                </a:effectLst>
              </a:endParaRPr>
            </a:p>
          </p:txBody>
        </p:sp>
        <p:sp>
          <p:nvSpPr>
            <p:cNvPr id="239637" name="Rectangle 21"/>
            <p:cNvSpPr>
              <a:spLocks noChangeArrowheads="1"/>
            </p:cNvSpPr>
            <p:nvPr/>
          </p:nvSpPr>
          <p:spPr bwMode="auto">
            <a:xfrm>
              <a:off x="4656" y="1803"/>
              <a:ext cx="1104" cy="807"/>
            </a:xfrm>
            <a:prstGeom prst="rect">
              <a:avLst/>
            </a:prstGeom>
            <a:solidFill>
              <a:schemeClr val="bg1"/>
            </a:solid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a:t>
              </a:r>
              <a:endParaRPr lang="nl-NL" sz="8000" b="1">
                <a:solidFill>
                  <a:srgbClr val="FF3300"/>
                </a:solidFill>
                <a:effectLst>
                  <a:outerShdw blurRad="38100" dist="38100" dir="2700000" algn="tl">
                    <a:srgbClr val="C0C0C0"/>
                  </a:outerShdw>
                </a:effectLst>
              </a:endParaRPr>
            </a:p>
          </p:txBody>
        </p:sp>
      </p:grpSp>
      <p:grpSp>
        <p:nvGrpSpPr>
          <p:cNvPr id="6" name="Group 22"/>
          <p:cNvGrpSpPr>
            <a:grpSpLocks/>
          </p:cNvGrpSpPr>
          <p:nvPr/>
        </p:nvGrpSpPr>
        <p:grpSpPr bwMode="auto">
          <a:xfrm>
            <a:off x="7696200" y="1376363"/>
            <a:ext cx="2271713" cy="1524000"/>
            <a:chOff x="2265" y="2208"/>
            <a:chExt cx="1431" cy="960"/>
          </a:xfrm>
        </p:grpSpPr>
        <p:sp>
          <p:nvSpPr>
            <p:cNvPr id="239639" name="Rectangle 23"/>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a:t>
              </a:r>
              <a:endParaRPr lang="nl-NL" sz="4800" b="1">
                <a:solidFill>
                  <a:srgbClr val="3333CC"/>
                </a:solidFill>
                <a:effectLst>
                  <a:outerShdw blurRad="38100" dist="38100" dir="2700000" algn="tl">
                    <a:srgbClr val="C0C0C0"/>
                  </a:outerShdw>
                </a:effectLst>
              </a:endParaRPr>
            </a:p>
          </p:txBody>
        </p:sp>
        <p:sp>
          <p:nvSpPr>
            <p:cNvPr id="239640" name="Rectangle 24"/>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39641" name="Rectangle 25"/>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a:t>
              </a:r>
              <a:endParaRPr lang="nl-NL" sz="8000" b="1">
                <a:solidFill>
                  <a:srgbClr val="FF3300"/>
                </a:solidFill>
                <a:effectLst>
                  <a:outerShdw blurRad="38100" dist="38100" dir="2700000" algn="tl">
                    <a:srgbClr val="C0C0C0"/>
                  </a:outerShdw>
                </a:effectLst>
              </a:endParaRPr>
            </a:p>
          </p:txBody>
        </p:sp>
      </p:grpSp>
      <p:grpSp>
        <p:nvGrpSpPr>
          <p:cNvPr id="7" name="Group 26"/>
          <p:cNvGrpSpPr>
            <a:grpSpLocks/>
          </p:cNvGrpSpPr>
          <p:nvPr/>
        </p:nvGrpSpPr>
        <p:grpSpPr bwMode="auto">
          <a:xfrm>
            <a:off x="0" y="1371600"/>
            <a:ext cx="7772400" cy="1524000"/>
            <a:chOff x="0" y="1056"/>
            <a:chExt cx="4896" cy="960"/>
          </a:xfrm>
        </p:grpSpPr>
        <p:grpSp>
          <p:nvGrpSpPr>
            <p:cNvPr id="99339" name="Group 27"/>
            <p:cNvGrpSpPr>
              <a:grpSpLocks/>
            </p:cNvGrpSpPr>
            <p:nvPr/>
          </p:nvGrpSpPr>
          <p:grpSpPr bwMode="auto">
            <a:xfrm>
              <a:off x="0" y="1056"/>
              <a:ext cx="1692" cy="960"/>
              <a:chOff x="276" y="2391"/>
              <a:chExt cx="1692" cy="960"/>
            </a:xfrm>
          </p:grpSpPr>
          <p:sp>
            <p:nvSpPr>
              <p:cNvPr id="239644" name="Rectangle 28"/>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7</a:t>
                </a:r>
                <a:endParaRPr lang="nl-NL" sz="4800" b="1">
                  <a:solidFill>
                    <a:srgbClr val="3333CC"/>
                  </a:solidFill>
                  <a:effectLst>
                    <a:outerShdw blurRad="38100" dist="38100" dir="2700000" algn="tl">
                      <a:srgbClr val="C0C0C0"/>
                    </a:outerShdw>
                  </a:effectLst>
                </a:endParaRPr>
              </a:p>
            </p:txBody>
          </p:sp>
          <p:sp>
            <p:nvSpPr>
              <p:cNvPr id="239645" name="Rectangle 29"/>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14</a:t>
                </a:r>
                <a:endParaRPr lang="nl-NL" sz="4800" b="1">
                  <a:solidFill>
                    <a:srgbClr val="3333CC"/>
                  </a:solidFill>
                  <a:effectLst>
                    <a:outerShdw blurRad="38100" dist="38100" dir="2700000" algn="tl">
                      <a:srgbClr val="C0C0C0"/>
                    </a:outerShdw>
                  </a:effectLst>
                </a:endParaRPr>
              </a:p>
            </p:txBody>
          </p:sp>
          <p:sp>
            <p:nvSpPr>
              <p:cNvPr id="239646" name="Rectangle 30"/>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N</a:t>
                </a:r>
                <a:endParaRPr lang="nl-NL" sz="8000" b="1">
                  <a:solidFill>
                    <a:srgbClr val="FF3300"/>
                  </a:solidFill>
                  <a:effectLst>
                    <a:outerShdw blurRad="38100" dist="38100" dir="2700000" algn="tl">
                      <a:srgbClr val="C0C0C0"/>
                    </a:outerShdw>
                  </a:effectLst>
                </a:endParaRPr>
              </a:p>
            </p:txBody>
          </p:sp>
        </p:grpSp>
        <p:grpSp>
          <p:nvGrpSpPr>
            <p:cNvPr id="99340" name="Group 31"/>
            <p:cNvGrpSpPr>
              <a:grpSpLocks/>
            </p:cNvGrpSpPr>
            <p:nvPr/>
          </p:nvGrpSpPr>
          <p:grpSpPr bwMode="auto">
            <a:xfrm>
              <a:off x="1728" y="1056"/>
              <a:ext cx="1431" cy="960"/>
              <a:chOff x="2265" y="2208"/>
              <a:chExt cx="1431" cy="960"/>
            </a:xfrm>
          </p:grpSpPr>
          <p:sp>
            <p:nvSpPr>
              <p:cNvPr id="239648" name="Rectangle 32"/>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0</a:t>
                </a:r>
                <a:endParaRPr lang="nl-NL" sz="4800" b="1">
                  <a:solidFill>
                    <a:srgbClr val="3333CC"/>
                  </a:solidFill>
                  <a:effectLst>
                    <a:outerShdw blurRad="38100" dist="38100" dir="2700000" algn="tl">
                      <a:srgbClr val="C0C0C0"/>
                    </a:outerShdw>
                  </a:effectLst>
                </a:endParaRPr>
              </a:p>
            </p:txBody>
          </p:sp>
          <p:sp>
            <p:nvSpPr>
              <p:cNvPr id="239649" name="Rectangle 33"/>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1</a:t>
                </a:r>
                <a:endParaRPr lang="nl-NL" sz="4800" b="1">
                  <a:solidFill>
                    <a:srgbClr val="3333CC"/>
                  </a:solidFill>
                  <a:effectLst>
                    <a:outerShdw blurRad="38100" dist="38100" dir="2700000" algn="tl">
                      <a:srgbClr val="C0C0C0"/>
                    </a:outerShdw>
                  </a:effectLst>
                </a:endParaRPr>
              </a:p>
            </p:txBody>
          </p:sp>
          <p:sp>
            <p:nvSpPr>
              <p:cNvPr id="239650" name="Rectangle 34"/>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n</a:t>
                </a:r>
                <a:endParaRPr lang="nl-NL" sz="8000" b="1">
                  <a:solidFill>
                    <a:srgbClr val="FF3300"/>
                  </a:solidFill>
                  <a:effectLst>
                    <a:outerShdw blurRad="38100" dist="38100" dir="2700000" algn="tl">
                      <a:srgbClr val="C0C0C0"/>
                    </a:outerShdw>
                  </a:effectLst>
                </a:endParaRPr>
              </a:p>
            </p:txBody>
          </p:sp>
        </p:grpSp>
        <p:sp>
          <p:nvSpPr>
            <p:cNvPr id="99341" name="Line 35"/>
            <p:cNvSpPr>
              <a:spLocks noChangeShapeType="1"/>
            </p:cNvSpPr>
            <p:nvPr/>
          </p:nvSpPr>
          <p:spPr bwMode="auto">
            <a:xfrm>
              <a:off x="2688" y="1632"/>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39652" name="Rectangle 36"/>
            <p:cNvSpPr>
              <a:spLocks noChangeArrowheads="1"/>
            </p:cNvSpPr>
            <p:nvPr/>
          </p:nvSpPr>
          <p:spPr bwMode="auto">
            <a:xfrm>
              <a:off x="1248" y="1203"/>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C0C0C0"/>
                    </a:outerShdw>
                  </a:effectLst>
                </a:rPr>
                <a:t>+</a:t>
              </a:r>
              <a:endParaRPr lang="nl-NL" sz="8000" b="1">
                <a:solidFill>
                  <a:srgbClr val="000000"/>
                </a:solidFill>
                <a:effectLst>
                  <a:outerShdw blurRad="38100" dist="38100" dir="2700000" algn="tl">
                    <a:srgbClr val="C0C0C0"/>
                  </a:outerShdw>
                </a:effectLst>
              </a:endParaRPr>
            </a:p>
          </p:txBody>
        </p:sp>
        <p:grpSp>
          <p:nvGrpSpPr>
            <p:cNvPr id="99343" name="Group 37"/>
            <p:cNvGrpSpPr>
              <a:grpSpLocks/>
            </p:cNvGrpSpPr>
            <p:nvPr/>
          </p:nvGrpSpPr>
          <p:grpSpPr bwMode="auto">
            <a:xfrm>
              <a:off x="2976" y="1056"/>
              <a:ext cx="1776" cy="960"/>
              <a:chOff x="3984" y="1056"/>
              <a:chExt cx="1776" cy="960"/>
            </a:xfrm>
          </p:grpSpPr>
          <p:sp>
            <p:nvSpPr>
              <p:cNvPr id="239654" name="Rectangle 38"/>
              <p:cNvSpPr>
                <a:spLocks noChangeArrowheads="1"/>
              </p:cNvSpPr>
              <p:nvPr/>
            </p:nvSpPr>
            <p:spPr bwMode="auto">
              <a:xfrm>
                <a:off x="4188" y="1440"/>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6</a:t>
                </a:r>
                <a:endParaRPr lang="nl-NL" sz="4800" b="1">
                  <a:solidFill>
                    <a:srgbClr val="3333CC"/>
                  </a:solidFill>
                  <a:effectLst>
                    <a:outerShdw blurRad="38100" dist="38100" dir="2700000" algn="tl">
                      <a:srgbClr val="C0C0C0"/>
                    </a:outerShdw>
                  </a:effectLst>
                </a:endParaRPr>
              </a:p>
            </p:txBody>
          </p:sp>
          <p:sp>
            <p:nvSpPr>
              <p:cNvPr id="239655" name="Rectangle 39"/>
              <p:cNvSpPr>
                <a:spLocks noChangeArrowheads="1"/>
              </p:cNvSpPr>
              <p:nvPr/>
            </p:nvSpPr>
            <p:spPr bwMode="auto">
              <a:xfrm>
                <a:off x="3984" y="1056"/>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14</a:t>
                </a:r>
                <a:endParaRPr lang="nl-NL" sz="4800" b="1">
                  <a:solidFill>
                    <a:srgbClr val="3333CC"/>
                  </a:solidFill>
                  <a:effectLst>
                    <a:outerShdw blurRad="38100" dist="38100" dir="2700000" algn="tl">
                      <a:srgbClr val="C0C0C0"/>
                    </a:outerShdw>
                  </a:effectLst>
                </a:endParaRPr>
              </a:p>
            </p:txBody>
          </p:sp>
          <p:sp>
            <p:nvSpPr>
              <p:cNvPr id="239656" name="Rectangle 40"/>
              <p:cNvSpPr>
                <a:spLocks noChangeArrowheads="1"/>
              </p:cNvSpPr>
              <p:nvPr/>
            </p:nvSpPr>
            <p:spPr bwMode="auto">
              <a:xfrm>
                <a:off x="4656" y="1131"/>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C</a:t>
                </a:r>
                <a:endParaRPr lang="nl-NL" sz="8000" b="1">
                  <a:solidFill>
                    <a:srgbClr val="FF3300"/>
                  </a:solidFill>
                  <a:effectLst>
                    <a:outerShdw blurRad="38100" dist="38100" dir="2700000" algn="tl">
                      <a:srgbClr val="C0C0C0"/>
                    </a:outerShdw>
                  </a:effectLst>
                </a:endParaRPr>
              </a:p>
            </p:txBody>
          </p:sp>
        </p:grpSp>
        <p:sp>
          <p:nvSpPr>
            <p:cNvPr id="239657" name="Rectangle 41"/>
            <p:cNvSpPr>
              <a:spLocks noChangeArrowheads="1"/>
            </p:cNvSpPr>
            <p:nvPr/>
          </p:nvSpPr>
          <p:spPr bwMode="auto">
            <a:xfrm>
              <a:off x="4368" y="1206"/>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C0C0C0"/>
                    </a:outerShdw>
                  </a:effectLst>
                </a:rPr>
                <a:t>+</a:t>
              </a:r>
              <a:endParaRPr lang="nl-NL" sz="8000" b="1">
                <a:solidFill>
                  <a:srgbClr val="000000"/>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7282110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9621"/>
                                        </p:tgtEl>
                                        <p:attrNameLst>
                                          <p:attrName>style.visibility</p:attrName>
                                        </p:attrNameLst>
                                      </p:cBhvr>
                                      <p:to>
                                        <p:strVal val="visible"/>
                                      </p:to>
                                    </p:set>
                                    <p:animEffect transition="in" filter="wipe(left)">
                                      <p:cBhvr>
                                        <p:cTn id="7" dur="500"/>
                                        <p:tgtEl>
                                          <p:spTgt spid="23962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9618"/>
                                        </p:tgtEl>
                                        <p:attrNameLst>
                                          <p:attrName>style.visibility</p:attrName>
                                        </p:attrNameLst>
                                      </p:cBhvr>
                                      <p:to>
                                        <p:strVal val="visible"/>
                                      </p:to>
                                    </p:set>
                                    <p:animEffect transition="in" filter="wipe(left)">
                                      <p:cBhvr>
                                        <p:cTn id="11" dur="500"/>
                                        <p:tgtEl>
                                          <p:spTgt spid="2396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9619"/>
                                        </p:tgtEl>
                                        <p:attrNameLst>
                                          <p:attrName>style.visibility</p:attrName>
                                        </p:attrNameLst>
                                      </p:cBhvr>
                                      <p:to>
                                        <p:strVal val="visible"/>
                                      </p:to>
                                    </p:set>
                                    <p:animEffect transition="in" filter="wipe(left)">
                                      <p:cBhvr>
                                        <p:cTn id="27" dur="500"/>
                                        <p:tgtEl>
                                          <p:spTgt spid="2396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39622"/>
                                        </p:tgtEl>
                                        <p:attrNameLst>
                                          <p:attrName>style.visibility</p:attrName>
                                        </p:attrNameLst>
                                      </p:cBhvr>
                                      <p:to>
                                        <p:strVal val="visible"/>
                                      </p:to>
                                    </p:set>
                                    <p:animEffect transition="in" filter="wipe(left)">
                                      <p:cBhvr>
                                        <p:cTn id="43" dur="500"/>
                                        <p:tgtEl>
                                          <p:spTgt spid="2396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9620"/>
                                        </p:tgtEl>
                                        <p:attrNameLst>
                                          <p:attrName>style.visibility</p:attrName>
                                        </p:attrNameLst>
                                      </p:cBhvr>
                                      <p:to>
                                        <p:strVal val="visible"/>
                                      </p:to>
                                    </p:set>
                                    <p:animEffect transition="in" filter="wipe(left)">
                                      <p:cBhvr>
                                        <p:cTn id="48" dur="500"/>
                                        <p:tgtEl>
                                          <p:spTgt spid="239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utoUpdateAnimBg="0"/>
      <p:bldP spid="239619" grpId="0" autoUpdateAnimBg="0"/>
      <p:bldP spid="239620" grpId="0" autoUpdateAnimBg="0"/>
      <p:bldP spid="239621" grpId="0" autoUpdateAnimBg="0"/>
      <p:bldP spid="23962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9" name="Rectangle 11"/>
          <p:cNvSpPr>
            <a:spLocks noChangeArrowheads="1"/>
          </p:cNvSpPr>
          <p:nvPr/>
        </p:nvSpPr>
        <p:spPr bwMode="auto">
          <a:xfrm>
            <a:off x="228600" y="3524250"/>
            <a:ext cx="762000" cy="914400"/>
          </a:xfrm>
          <a:prstGeom prst="rect">
            <a:avLst/>
          </a:prstGeom>
          <a:noFill/>
          <a:ln w="9525">
            <a:noFill/>
            <a:miter lim="800000"/>
            <a:headEnd/>
            <a:tailEnd/>
          </a:ln>
          <a:effectLst/>
        </p:spPr>
        <p:txBody>
          <a:bodyPr/>
          <a:lstStyle/>
          <a:p>
            <a:pPr fontAlgn="base">
              <a:spcBef>
                <a:spcPct val="20000"/>
              </a:spcBef>
              <a:spcAft>
                <a:spcPct val="0"/>
              </a:spcAft>
              <a:defRPr/>
            </a:pPr>
            <a:r>
              <a:rPr lang="en-US" sz="4400" b="1">
                <a:solidFill>
                  <a:srgbClr val="FF3300"/>
                </a:solidFill>
                <a:effectLst>
                  <a:outerShdw blurRad="38100" dist="38100" dir="2700000" algn="tl">
                    <a:srgbClr val="000000"/>
                  </a:outerShdw>
                </a:effectLst>
              </a:rPr>
              <a:t>29</a:t>
            </a:r>
          </a:p>
          <a:p>
            <a:pPr fontAlgn="base">
              <a:spcBef>
                <a:spcPct val="20000"/>
              </a:spcBef>
              <a:spcAft>
                <a:spcPct val="0"/>
              </a:spcAft>
              <a:defRPr/>
            </a:pPr>
            <a:endParaRPr lang="nl-NL" sz="4800" b="1">
              <a:solidFill>
                <a:srgbClr val="3333CC"/>
              </a:solidFill>
              <a:effectLst>
                <a:outerShdw blurRad="38100" dist="38100" dir="2700000" algn="tl">
                  <a:srgbClr val="000000"/>
                </a:outerShdw>
              </a:effectLst>
            </a:endParaRPr>
          </a:p>
        </p:txBody>
      </p:sp>
      <p:sp>
        <p:nvSpPr>
          <p:cNvPr id="94220" name="Rectangle 12"/>
          <p:cNvSpPr>
            <a:spLocks noChangeArrowheads="1"/>
          </p:cNvSpPr>
          <p:nvPr/>
        </p:nvSpPr>
        <p:spPr bwMode="auto">
          <a:xfrm>
            <a:off x="233363" y="2747963"/>
            <a:ext cx="833437" cy="852487"/>
          </a:xfrm>
          <a:prstGeom prst="rect">
            <a:avLst/>
          </a:prstGeom>
          <a:noFill/>
          <a:ln w="9525">
            <a:noFill/>
            <a:miter lim="800000"/>
            <a:headEnd/>
            <a:tailEnd/>
          </a:ln>
          <a:effectLst/>
        </p:spPr>
        <p:txBody>
          <a:bodyPr/>
          <a:lstStyle/>
          <a:p>
            <a:pPr fontAlgn="base">
              <a:spcBef>
                <a:spcPct val="20000"/>
              </a:spcBef>
              <a:spcAft>
                <a:spcPct val="0"/>
              </a:spcAft>
              <a:defRPr/>
            </a:pPr>
            <a:r>
              <a:rPr lang="en-US" sz="4400" b="1">
                <a:solidFill>
                  <a:srgbClr val="3333CC"/>
                </a:solidFill>
                <a:effectLst>
                  <a:outerShdw blurRad="38100" dist="38100" dir="2700000" algn="tl">
                    <a:srgbClr val="000000"/>
                  </a:outerShdw>
                </a:effectLst>
              </a:rPr>
              <a:t>63</a:t>
            </a:r>
            <a:endParaRPr lang="nl-NL" sz="4400" b="1">
              <a:solidFill>
                <a:srgbClr val="3333CC"/>
              </a:solidFill>
              <a:effectLst>
                <a:outerShdw blurRad="38100" dist="38100" dir="2700000" algn="tl">
                  <a:srgbClr val="000000"/>
                </a:outerShdw>
              </a:effectLst>
            </a:endParaRPr>
          </a:p>
        </p:txBody>
      </p:sp>
      <p:sp>
        <p:nvSpPr>
          <p:cNvPr id="94221" name="Rectangle 13"/>
          <p:cNvSpPr>
            <a:spLocks noChangeArrowheads="1"/>
          </p:cNvSpPr>
          <p:nvPr/>
        </p:nvSpPr>
        <p:spPr bwMode="auto">
          <a:xfrm>
            <a:off x="838200" y="2705100"/>
            <a:ext cx="2133600" cy="2019300"/>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FFFFFF"/>
                  </a:outerShdw>
                </a:effectLst>
              </a:rPr>
              <a:t>Cu</a:t>
            </a:r>
            <a:endParaRPr lang="nl-NL" sz="8000" b="1">
              <a:solidFill>
                <a:srgbClr val="000000"/>
              </a:solidFill>
              <a:effectLst>
                <a:outerShdw blurRad="38100" dist="38100" dir="2700000" algn="tl">
                  <a:srgbClr val="FFFFFF"/>
                </a:outerShdw>
              </a:effectLst>
            </a:endParaRPr>
          </a:p>
        </p:txBody>
      </p:sp>
      <p:sp>
        <p:nvSpPr>
          <p:cNvPr id="94223" name="AutoShape 15"/>
          <p:cNvSpPr>
            <a:spLocks noChangeArrowheads="1"/>
          </p:cNvSpPr>
          <p:nvPr/>
        </p:nvSpPr>
        <p:spPr bwMode="auto">
          <a:xfrm>
            <a:off x="4356100" y="5084763"/>
            <a:ext cx="3816350" cy="1296987"/>
          </a:xfrm>
          <a:prstGeom prst="wedgeRoundRectCallout">
            <a:avLst>
              <a:gd name="adj1" fmla="val -143593"/>
              <a:gd name="adj2" fmla="val -202264"/>
              <a:gd name="adj3" fmla="val 16667"/>
            </a:avLst>
          </a:prstGeom>
          <a:solidFill>
            <a:schemeClr val="bg1"/>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altLang="nl-NL" sz="3200" b="1">
                <a:solidFill>
                  <a:srgbClr val="3333CC"/>
                </a:solidFill>
              </a:rPr>
              <a:t>massagetal =</a:t>
            </a:r>
          </a:p>
          <a:p>
            <a:pPr algn="ctr" eaLnBrk="1" fontAlgn="base" hangingPunct="1">
              <a:spcBef>
                <a:spcPct val="0"/>
              </a:spcBef>
              <a:spcAft>
                <a:spcPct val="0"/>
              </a:spcAft>
            </a:pPr>
            <a:r>
              <a:rPr lang="en-US" altLang="nl-NL" sz="3200" b="1">
                <a:solidFill>
                  <a:srgbClr val="3333CC"/>
                </a:solidFill>
              </a:rPr>
              <a:t>aantal n + aantal p</a:t>
            </a:r>
            <a:endParaRPr lang="nl-NL" altLang="nl-NL" sz="3200" b="1">
              <a:solidFill>
                <a:srgbClr val="3333CC"/>
              </a:solidFill>
            </a:endParaRPr>
          </a:p>
        </p:txBody>
      </p:sp>
      <p:sp>
        <p:nvSpPr>
          <p:cNvPr id="94224" name="AutoShape 16"/>
          <p:cNvSpPr>
            <a:spLocks noChangeArrowheads="1"/>
          </p:cNvSpPr>
          <p:nvPr/>
        </p:nvSpPr>
        <p:spPr bwMode="auto">
          <a:xfrm>
            <a:off x="63500" y="5106988"/>
            <a:ext cx="4067175" cy="1700212"/>
          </a:xfrm>
          <a:prstGeom prst="wedgeRoundRectCallout">
            <a:avLst>
              <a:gd name="adj1" fmla="val -36028"/>
              <a:gd name="adj2" fmla="val -105648"/>
              <a:gd name="adj3" fmla="val 16667"/>
            </a:avLst>
          </a:prstGeom>
          <a:solidFill>
            <a:schemeClr val="bg1"/>
          </a:solidFill>
          <a:ln w="9525">
            <a:solidFill>
              <a:schemeClr val="tx1"/>
            </a:solidFill>
            <a:miter lim="800000"/>
            <a:headEnd/>
            <a:tailEnd/>
          </a:ln>
          <a:effectLst/>
        </p:spPr>
        <p:txBody>
          <a:bodyPr/>
          <a:lstStyle/>
          <a:p>
            <a:pPr fontAlgn="base">
              <a:spcBef>
                <a:spcPct val="0"/>
              </a:spcBef>
              <a:spcAft>
                <a:spcPct val="0"/>
              </a:spcAft>
              <a:defRPr/>
            </a:pPr>
            <a:r>
              <a:rPr lang="en-US" sz="3200" b="1">
                <a:solidFill>
                  <a:srgbClr val="FF3300"/>
                </a:solidFill>
                <a:effectLst>
                  <a:outerShdw blurRad="38100" dist="38100" dir="2700000" algn="tl">
                    <a:srgbClr val="C0C0C0"/>
                  </a:outerShdw>
                </a:effectLst>
              </a:rPr>
              <a:t>atoomnummer =</a:t>
            </a:r>
          </a:p>
          <a:p>
            <a:pPr fontAlgn="base">
              <a:spcBef>
                <a:spcPct val="0"/>
              </a:spcBef>
              <a:spcAft>
                <a:spcPct val="0"/>
              </a:spcAft>
              <a:defRPr/>
            </a:pPr>
            <a:r>
              <a:rPr lang="en-US" sz="3200" b="1">
                <a:solidFill>
                  <a:srgbClr val="FF3300"/>
                </a:solidFill>
                <a:effectLst>
                  <a:outerShdw blurRad="38100" dist="38100" dir="2700000" algn="tl">
                    <a:srgbClr val="C0C0C0"/>
                  </a:outerShdw>
                </a:effectLst>
              </a:rPr>
              <a:t>aantal protonen =</a:t>
            </a:r>
          </a:p>
          <a:p>
            <a:pPr fontAlgn="base">
              <a:spcBef>
                <a:spcPct val="0"/>
              </a:spcBef>
              <a:spcAft>
                <a:spcPct val="0"/>
              </a:spcAft>
              <a:defRPr/>
            </a:pPr>
            <a:r>
              <a:rPr lang="en-US" sz="3200" b="1">
                <a:solidFill>
                  <a:srgbClr val="FF3300"/>
                </a:solidFill>
                <a:effectLst>
                  <a:outerShdw blurRad="38100" dist="38100" dir="2700000" algn="tl">
                    <a:srgbClr val="C0C0C0"/>
                  </a:outerShdw>
                </a:effectLst>
              </a:rPr>
              <a:t>kernlading</a:t>
            </a:r>
            <a:endParaRPr lang="nl-NL" sz="3200" b="1">
              <a:solidFill>
                <a:srgbClr val="FF3300"/>
              </a:solidFill>
              <a:effectLst>
                <a:outerShdw blurRad="38100" dist="38100" dir="2700000" algn="tl">
                  <a:srgbClr val="C0C0C0"/>
                </a:outerShdw>
              </a:effectLst>
            </a:endParaRPr>
          </a:p>
        </p:txBody>
      </p:sp>
      <p:sp>
        <p:nvSpPr>
          <p:cNvPr id="94225" name="Rectangle 17"/>
          <p:cNvSpPr>
            <a:spLocks noGrp="1" noChangeArrowheads="1"/>
          </p:cNvSpPr>
          <p:nvPr>
            <p:ph type="ctrTitle"/>
          </p:nvPr>
        </p:nvSpPr>
        <p:spPr>
          <a:xfrm>
            <a:off x="0" y="0"/>
            <a:ext cx="9144000" cy="692150"/>
          </a:xfrm>
        </p:spPr>
        <p:txBody>
          <a:bodyPr/>
          <a:lstStyle/>
          <a:p>
            <a:pPr algn="l" eaLnBrk="1" hangingPunct="1">
              <a:defRPr/>
            </a:pPr>
            <a:r>
              <a:rPr lang="en-US" sz="3600" b="1" smtClean="0">
                <a:solidFill>
                  <a:srgbClr val="FF3300"/>
                </a:solidFill>
                <a:effectLst>
                  <a:outerShdw blurRad="38100" dist="38100" dir="2700000" algn="tl">
                    <a:srgbClr val="000000"/>
                  </a:outerShdw>
                </a:effectLst>
              </a:rPr>
              <a:t>Een koper-63 kern:</a:t>
            </a:r>
            <a:endParaRPr lang="nl-NL" sz="3600" b="1" smtClean="0">
              <a:solidFill>
                <a:srgbClr val="FF3300"/>
              </a:solidFill>
              <a:effectLst>
                <a:outerShdw blurRad="38100" dist="38100" dir="2700000" algn="tl">
                  <a:srgbClr val="000000"/>
                </a:outerShdw>
              </a:effectLst>
            </a:endParaRPr>
          </a:p>
        </p:txBody>
      </p:sp>
      <p:sp>
        <p:nvSpPr>
          <p:cNvPr id="94228" name="Rectangle 20"/>
          <p:cNvSpPr>
            <a:spLocks noChangeArrowheads="1"/>
          </p:cNvSpPr>
          <p:nvPr/>
        </p:nvSpPr>
        <p:spPr bwMode="auto">
          <a:xfrm>
            <a:off x="4648200" y="4572000"/>
            <a:ext cx="4495800" cy="8382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63 – 29 = 34 n</a:t>
            </a:r>
            <a:endParaRPr lang="nl-NL" sz="4000" b="1">
              <a:solidFill>
                <a:srgbClr val="3333CC"/>
              </a:solidFill>
              <a:effectLst>
                <a:outerShdw blurRad="38100" dist="38100" dir="2700000" algn="tl">
                  <a:srgbClr val="000000"/>
                </a:outerShdw>
              </a:effectLst>
            </a:endParaRPr>
          </a:p>
        </p:txBody>
      </p:sp>
      <p:sp>
        <p:nvSpPr>
          <p:cNvPr id="94229" name="Rectangle 21"/>
          <p:cNvSpPr>
            <a:spLocks noChangeArrowheads="1"/>
          </p:cNvSpPr>
          <p:nvPr/>
        </p:nvSpPr>
        <p:spPr bwMode="auto">
          <a:xfrm>
            <a:off x="4648200" y="2286000"/>
            <a:ext cx="4724400" cy="22860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De Cu-kern heeft 29 p en 63 n + p </a:t>
            </a:r>
          </a:p>
          <a:p>
            <a:pPr fontAlgn="base">
              <a:spcBef>
                <a:spcPct val="20000"/>
              </a:spcBef>
              <a:spcAft>
                <a:spcPct val="0"/>
              </a:spcAft>
              <a:defRPr/>
            </a:pPr>
            <a:r>
              <a:rPr lang="en-US" sz="3600" b="1">
                <a:solidFill>
                  <a:srgbClr val="3333CC"/>
                </a:solidFill>
                <a:effectLst>
                  <a:outerShdw blurRad="38100" dist="38100" dir="2700000" algn="tl">
                    <a:srgbClr val="000000"/>
                  </a:outerShdw>
                </a:effectLst>
              </a:rPr>
              <a:t>dus . . .</a:t>
            </a:r>
            <a:endParaRPr lang="nl-NL" sz="3600" b="1">
              <a:solidFill>
                <a:srgbClr val="3333CC"/>
              </a:solidFill>
              <a:effectLst>
                <a:outerShdw blurRad="38100" dist="38100" dir="2700000" algn="tl">
                  <a:srgbClr val="000000"/>
                </a:outerShdw>
              </a:effectLst>
            </a:endParaRPr>
          </a:p>
        </p:txBody>
      </p:sp>
      <p:sp>
        <p:nvSpPr>
          <p:cNvPr id="94231" name="AutoShape 23"/>
          <p:cNvSpPr>
            <a:spLocks noChangeArrowheads="1"/>
          </p:cNvSpPr>
          <p:nvPr/>
        </p:nvSpPr>
        <p:spPr bwMode="auto">
          <a:xfrm>
            <a:off x="1187450" y="4941888"/>
            <a:ext cx="3673475" cy="1728787"/>
          </a:xfrm>
          <a:prstGeom prst="wedgeRoundRectCallout">
            <a:avLst>
              <a:gd name="adj1" fmla="val -64347"/>
              <a:gd name="adj2" fmla="val -139718"/>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200" b="1">
                <a:solidFill>
                  <a:srgbClr val="FF3300"/>
                </a:solidFill>
                <a:effectLst>
                  <a:outerShdw blurRad="38100" dist="38100" dir="2700000" algn="tl">
                    <a:srgbClr val="C0C0C0"/>
                  </a:outerShdw>
                </a:effectLst>
              </a:rPr>
              <a:t>Ezelsbruggetje:</a:t>
            </a:r>
          </a:p>
          <a:p>
            <a:pPr algn="ctr" fontAlgn="base">
              <a:spcBef>
                <a:spcPct val="0"/>
              </a:spcBef>
              <a:spcAft>
                <a:spcPct val="0"/>
              </a:spcAft>
              <a:defRPr/>
            </a:pPr>
            <a:r>
              <a:rPr lang="en-US" sz="3200" b="1">
                <a:solidFill>
                  <a:srgbClr val="FF3300"/>
                </a:solidFill>
                <a:effectLst>
                  <a:outerShdw blurRad="38100" dist="38100" dir="2700000" algn="tl">
                    <a:srgbClr val="C0C0C0"/>
                  </a:outerShdw>
                </a:effectLst>
              </a:rPr>
              <a:t>Het grootste getal altijd boven . . .</a:t>
            </a:r>
            <a:endParaRPr lang="nl-NL" sz="3200" b="1">
              <a:solidFill>
                <a:srgbClr val="FF3300"/>
              </a:solidFill>
              <a:effectLst>
                <a:outerShdw blurRad="38100" dist="38100" dir="2700000" algn="tl">
                  <a:srgbClr val="C0C0C0"/>
                </a:outerShdw>
              </a:effectLst>
            </a:endParaRPr>
          </a:p>
        </p:txBody>
      </p:sp>
      <p:graphicFrame>
        <p:nvGraphicFramePr>
          <p:cNvPr id="94266" name="Group 58"/>
          <p:cNvGraphicFramePr>
            <a:graphicFrameLocks noGrp="1"/>
          </p:cNvGraphicFramePr>
          <p:nvPr/>
        </p:nvGraphicFramePr>
        <p:xfrm>
          <a:off x="57150" y="2246313"/>
          <a:ext cx="9036050" cy="2838450"/>
        </p:xfrm>
        <a:graphic>
          <a:graphicData uri="http://schemas.openxmlformats.org/drawingml/2006/table">
            <a:tbl>
              <a:tblPr/>
              <a:tblGrid>
                <a:gridCol w="842963"/>
                <a:gridCol w="792162"/>
                <a:gridCol w="935038"/>
                <a:gridCol w="1249362"/>
                <a:gridCol w="1543050"/>
                <a:gridCol w="1397000"/>
                <a:gridCol w="2276475"/>
              </a:tblGrid>
              <a:tr h="6279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r>
                        <a:rPr kumimoji="0" lang="nl-NL" sz="14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5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29</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Cu</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63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64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65</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62,92960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63,92977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64,92779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69,1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30,9</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12,7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a:t>
                      </a:r>
                      <a:endPar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0,573,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K-vangst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67" name="Rectangle 59"/>
          <p:cNvSpPr>
            <a:spLocks noChangeArrowheads="1"/>
          </p:cNvSpPr>
          <p:nvPr/>
        </p:nvSpPr>
        <p:spPr bwMode="auto">
          <a:xfrm>
            <a:off x="1588" y="620713"/>
            <a:ext cx="4897437" cy="576262"/>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a:solidFill>
                  <a:srgbClr val="3333CC"/>
                </a:solidFill>
                <a:effectLst>
                  <a:outerShdw blurRad="38100" dist="38100" dir="2700000" algn="tl">
                    <a:srgbClr val="000000"/>
                  </a:outerShdw>
                </a:effectLst>
              </a:rPr>
              <a:t>BINAS tabel 25 Isotopen:</a:t>
            </a:r>
            <a:endParaRPr lang="nl-NL" sz="3200" b="1">
              <a:solidFill>
                <a:srgbClr val="3333CC"/>
              </a:solidFill>
              <a:effectLst>
                <a:outerShdw blurRad="38100" dist="38100" dir="2700000" algn="tl">
                  <a:srgbClr val="000000"/>
                </a:outerShdw>
              </a:effectLst>
            </a:endParaRPr>
          </a:p>
        </p:txBody>
      </p:sp>
      <p:sp>
        <p:nvSpPr>
          <p:cNvPr id="94268" name="Rectangle 60"/>
          <p:cNvSpPr>
            <a:spLocks noChangeArrowheads="1"/>
          </p:cNvSpPr>
          <p:nvPr/>
        </p:nvSpPr>
        <p:spPr bwMode="auto">
          <a:xfrm>
            <a:off x="4572000" y="709613"/>
            <a:ext cx="3816350" cy="1368425"/>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a:solidFill>
                  <a:srgbClr val="3333CC"/>
                </a:solidFill>
                <a:effectLst>
                  <a:outerShdw blurRad="38100" dist="38100" dir="2700000" algn="tl">
                    <a:srgbClr val="000000"/>
                  </a:outerShdw>
                </a:effectLst>
              </a:rPr>
              <a:t>Atoomnummer 29</a:t>
            </a:r>
            <a:br>
              <a:rPr lang="en-US" sz="3200" b="1">
                <a:solidFill>
                  <a:srgbClr val="3333CC"/>
                </a:solidFill>
                <a:effectLst>
                  <a:outerShdw blurRad="38100" dist="38100" dir="2700000" algn="tl">
                    <a:srgbClr val="000000"/>
                  </a:outerShdw>
                </a:effectLst>
              </a:rPr>
            </a:br>
            <a:r>
              <a:rPr lang="en-US" sz="3200" b="1">
                <a:solidFill>
                  <a:srgbClr val="3333CC"/>
                </a:solidFill>
                <a:effectLst>
                  <a:outerShdw blurRad="38100" dist="38100" dir="2700000" algn="tl">
                    <a:srgbClr val="000000"/>
                  </a:outerShdw>
                </a:effectLst>
              </a:rPr>
              <a:t>Symbool Cu</a:t>
            </a:r>
            <a:br>
              <a:rPr lang="en-US" sz="3200" b="1">
                <a:solidFill>
                  <a:srgbClr val="3333CC"/>
                </a:solidFill>
                <a:effectLst>
                  <a:outerShdw blurRad="38100" dist="38100" dir="2700000" algn="tl">
                    <a:srgbClr val="000000"/>
                  </a:outerShdw>
                </a:effectLst>
              </a:rPr>
            </a:br>
            <a:r>
              <a:rPr lang="en-US" sz="3200" b="1">
                <a:solidFill>
                  <a:srgbClr val="3333CC"/>
                </a:solidFill>
                <a:effectLst>
                  <a:outerShdw blurRad="38100" dist="38100" dir="2700000" algn="tl">
                    <a:srgbClr val="000000"/>
                  </a:outerShdw>
                </a:effectLst>
              </a:rPr>
              <a:t>Massagetal 63</a:t>
            </a:r>
            <a:endParaRPr lang="nl-NL" sz="32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300518600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225"/>
                                        </p:tgtEl>
                                        <p:attrNameLst>
                                          <p:attrName>style.visibility</p:attrName>
                                        </p:attrNameLst>
                                      </p:cBhvr>
                                      <p:to>
                                        <p:strVal val="visible"/>
                                      </p:to>
                                    </p:set>
                                    <p:animEffect transition="in" filter="wipe(left)">
                                      <p:cBhvr>
                                        <p:cTn id="7" dur="500"/>
                                        <p:tgtEl>
                                          <p:spTgt spid="942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67"/>
                                        </p:tgtEl>
                                        <p:attrNameLst>
                                          <p:attrName>style.visibility</p:attrName>
                                        </p:attrNameLst>
                                      </p:cBhvr>
                                      <p:to>
                                        <p:strVal val="visible"/>
                                      </p:to>
                                    </p:set>
                                    <p:animEffect transition="in" filter="wipe(left)">
                                      <p:cBhvr>
                                        <p:cTn id="12" dur="500"/>
                                        <p:tgtEl>
                                          <p:spTgt spid="94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4266"/>
                                        </p:tgtEl>
                                        <p:attrNameLst>
                                          <p:attrName>style.visibility</p:attrName>
                                        </p:attrNameLst>
                                      </p:cBhvr>
                                      <p:to>
                                        <p:strVal val="visible"/>
                                      </p:to>
                                    </p:set>
                                    <p:animEffect transition="in" filter="dissolve">
                                      <p:cBhvr>
                                        <p:cTn id="17" dur="500"/>
                                        <p:tgtEl>
                                          <p:spTgt spid="94266"/>
                                        </p:tgtEl>
                                      </p:cBhvr>
                                    </p:animEffect>
                                  </p:childTnLst>
                                  <p:subTnLst>
                                    <p:set>
                                      <p:cBhvr override="childStyle">
                                        <p:cTn dur="1" fill="hold" display="0" masterRel="nextClick" afterEffect="1"/>
                                        <p:tgtEl>
                                          <p:spTgt spid="94266"/>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68"/>
                                        </p:tgtEl>
                                        <p:attrNameLst>
                                          <p:attrName>style.visibility</p:attrName>
                                        </p:attrNameLst>
                                      </p:cBhvr>
                                      <p:to>
                                        <p:strVal val="visible"/>
                                      </p:to>
                                    </p:set>
                                    <p:animEffect transition="in" filter="wipe(left)">
                                      <p:cBhvr>
                                        <p:cTn id="22" dur="500"/>
                                        <p:tgtEl>
                                          <p:spTgt spid="942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4221"/>
                                        </p:tgtEl>
                                        <p:attrNameLst>
                                          <p:attrName>style.visibility</p:attrName>
                                        </p:attrNameLst>
                                      </p:cBhvr>
                                      <p:to>
                                        <p:strVal val="visible"/>
                                      </p:to>
                                    </p:set>
                                    <p:animEffect transition="in" filter="dissolve">
                                      <p:cBhvr>
                                        <p:cTn id="27" dur="500"/>
                                        <p:tgtEl>
                                          <p:spTgt spid="942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4224"/>
                                        </p:tgtEl>
                                        <p:attrNameLst>
                                          <p:attrName>style.visibility</p:attrName>
                                        </p:attrNameLst>
                                      </p:cBhvr>
                                      <p:to>
                                        <p:strVal val="visible"/>
                                      </p:to>
                                    </p:set>
                                    <p:animEffect transition="in" filter="dissolve">
                                      <p:cBhvr>
                                        <p:cTn id="32" dur="500"/>
                                        <p:tgtEl>
                                          <p:spTgt spid="94224"/>
                                        </p:tgtEl>
                                      </p:cBhvr>
                                    </p:animEffect>
                                  </p:childTnLst>
                                  <p:subTnLst>
                                    <p:set>
                                      <p:cBhvr override="childStyle">
                                        <p:cTn dur="1" fill="hold" display="0" masterRel="nextClick" afterEffect="1"/>
                                        <p:tgtEl>
                                          <p:spTgt spid="94224"/>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4219"/>
                                        </p:tgtEl>
                                        <p:attrNameLst>
                                          <p:attrName>style.visibility</p:attrName>
                                        </p:attrNameLst>
                                      </p:cBhvr>
                                      <p:to>
                                        <p:strVal val="visible"/>
                                      </p:to>
                                    </p:set>
                                    <p:anim calcmode="lin" valueType="num">
                                      <p:cBhvr additive="base">
                                        <p:cTn id="37" dur="500" fill="hold"/>
                                        <p:tgtEl>
                                          <p:spTgt spid="94219"/>
                                        </p:tgtEl>
                                        <p:attrNameLst>
                                          <p:attrName>ppt_x</p:attrName>
                                        </p:attrNameLst>
                                      </p:cBhvr>
                                      <p:tavLst>
                                        <p:tav tm="0">
                                          <p:val>
                                            <p:strVal val="1+#ppt_w/2"/>
                                          </p:val>
                                        </p:tav>
                                        <p:tav tm="100000">
                                          <p:val>
                                            <p:strVal val="#ppt_x"/>
                                          </p:val>
                                        </p:tav>
                                      </p:tavLst>
                                    </p:anim>
                                    <p:anim calcmode="lin" valueType="num">
                                      <p:cBhvr additive="base">
                                        <p:cTn id="38" dur="500" fill="hold"/>
                                        <p:tgtEl>
                                          <p:spTgt spid="9421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4223"/>
                                        </p:tgtEl>
                                        <p:attrNameLst>
                                          <p:attrName>style.visibility</p:attrName>
                                        </p:attrNameLst>
                                      </p:cBhvr>
                                      <p:to>
                                        <p:strVal val="visible"/>
                                      </p:to>
                                    </p:set>
                                    <p:animEffect transition="in" filter="dissolve">
                                      <p:cBhvr>
                                        <p:cTn id="43" dur="500"/>
                                        <p:tgtEl>
                                          <p:spTgt spid="94223"/>
                                        </p:tgtEl>
                                      </p:cBhvr>
                                    </p:animEffect>
                                  </p:childTnLst>
                                  <p:subTnLst>
                                    <p:set>
                                      <p:cBhvr override="childStyle">
                                        <p:cTn dur="1" fill="hold" display="0" masterRel="nextClick" afterEffect="1"/>
                                        <p:tgtEl>
                                          <p:spTgt spid="94223"/>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94220"/>
                                        </p:tgtEl>
                                        <p:attrNameLst>
                                          <p:attrName>style.visibility</p:attrName>
                                        </p:attrNameLst>
                                      </p:cBhvr>
                                      <p:to>
                                        <p:strVal val="visible"/>
                                      </p:to>
                                    </p:set>
                                    <p:anim calcmode="lin" valueType="num">
                                      <p:cBhvr additive="base">
                                        <p:cTn id="48" dur="500" fill="hold"/>
                                        <p:tgtEl>
                                          <p:spTgt spid="94220"/>
                                        </p:tgtEl>
                                        <p:attrNameLst>
                                          <p:attrName>ppt_x</p:attrName>
                                        </p:attrNameLst>
                                      </p:cBhvr>
                                      <p:tavLst>
                                        <p:tav tm="0">
                                          <p:val>
                                            <p:strVal val="1+#ppt_w/2"/>
                                          </p:val>
                                        </p:tav>
                                        <p:tav tm="100000">
                                          <p:val>
                                            <p:strVal val="#ppt_x"/>
                                          </p:val>
                                        </p:tav>
                                      </p:tavLst>
                                    </p:anim>
                                    <p:anim calcmode="lin" valueType="num">
                                      <p:cBhvr additive="base">
                                        <p:cTn id="49" dur="500" fill="hold"/>
                                        <p:tgtEl>
                                          <p:spTgt spid="94220"/>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4229"/>
                                        </p:tgtEl>
                                        <p:attrNameLst>
                                          <p:attrName>style.visibility</p:attrName>
                                        </p:attrNameLst>
                                      </p:cBhvr>
                                      <p:to>
                                        <p:strVal val="visible"/>
                                      </p:to>
                                    </p:set>
                                    <p:animEffect transition="in" filter="wipe(left)">
                                      <p:cBhvr>
                                        <p:cTn id="54" dur="500"/>
                                        <p:tgtEl>
                                          <p:spTgt spid="9422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4228"/>
                                        </p:tgtEl>
                                        <p:attrNameLst>
                                          <p:attrName>style.visibility</p:attrName>
                                        </p:attrNameLst>
                                      </p:cBhvr>
                                      <p:to>
                                        <p:strVal val="visible"/>
                                      </p:to>
                                    </p:set>
                                    <p:animEffect transition="in" filter="wipe(left)">
                                      <p:cBhvr>
                                        <p:cTn id="59" dur="500"/>
                                        <p:tgtEl>
                                          <p:spTgt spid="942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94231"/>
                                        </p:tgtEl>
                                        <p:attrNameLst>
                                          <p:attrName>style.visibility</p:attrName>
                                        </p:attrNameLst>
                                      </p:cBhvr>
                                      <p:to>
                                        <p:strVal val="visible"/>
                                      </p:to>
                                    </p:set>
                                    <p:animEffect transition="in" filter="dissolve">
                                      <p:cBhvr>
                                        <p:cTn id="64" dur="500"/>
                                        <p:tgtEl>
                                          <p:spTgt spid="94231"/>
                                        </p:tgtEl>
                                      </p:cBhvr>
                                    </p:animEffect>
                                  </p:childTnLst>
                                  <p:subTnLst>
                                    <p:set>
                                      <p:cBhvr override="childStyle">
                                        <p:cTn dur="1" fill="hold" display="0" masterRel="nextClick" afterEffect="1"/>
                                        <p:tgtEl>
                                          <p:spTgt spid="942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9" grpId="0" autoUpdateAnimBg="0"/>
      <p:bldP spid="94220" grpId="0" autoUpdateAnimBg="0"/>
      <p:bldP spid="94221" grpId="0" autoUpdateAnimBg="0"/>
      <p:bldP spid="94223" grpId="0" animBg="1" autoUpdateAnimBg="0"/>
      <p:bldP spid="94224" grpId="0" animBg="1" autoUpdateAnimBg="0"/>
      <p:bldP spid="94225" grpId="0" autoUpdateAnimBg="0"/>
      <p:bldP spid="94228" grpId="0" autoUpdateAnimBg="0"/>
      <p:bldP spid="94229" grpId="0" autoUpdateAnimBg="0"/>
      <p:bldP spid="94231" grpId="0" animBg="1" autoUpdateAnimBg="0"/>
      <p:bldP spid="94267" grpId="0" autoUpdateAnimBg="0"/>
      <p:bldP spid="94268"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0" y="0"/>
            <a:ext cx="9144000" cy="1219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3800" b="1">
                <a:solidFill>
                  <a:srgbClr val="FF3300"/>
                </a:solidFill>
                <a:effectLst>
                  <a:outerShdw blurRad="38100" dist="38100" dir="2700000" algn="tl">
                    <a:srgbClr val="C0C0C0"/>
                  </a:outerShdw>
                </a:effectLst>
              </a:rPr>
              <a:t>In de atmosfeer is de verhouding</a:t>
            </a:r>
          </a:p>
          <a:p>
            <a:pPr fontAlgn="base">
              <a:spcBef>
                <a:spcPct val="0"/>
              </a:spcBef>
              <a:spcAft>
                <a:spcPct val="0"/>
              </a:spcAft>
              <a:defRPr/>
            </a:pPr>
            <a:r>
              <a:rPr lang="en-US" sz="3800" b="1">
                <a:solidFill>
                  <a:srgbClr val="FF3300"/>
                </a:solidFill>
                <a:effectLst>
                  <a:outerShdw blurRad="38100" dist="38100" dir="2700000" algn="tl">
                    <a:srgbClr val="C0C0C0"/>
                  </a:outerShdw>
                </a:effectLst>
              </a:rPr>
              <a:t>  C-14 : C-12 gelijk aan      </a:t>
            </a:r>
            <a:r>
              <a:rPr lang="en-US" sz="3800" b="1" u="sng">
                <a:solidFill>
                  <a:srgbClr val="FF3300"/>
                </a:solidFill>
                <a:effectLst>
                  <a:outerShdw blurRad="38100" dist="38100" dir="2700000" algn="tl">
                    <a:srgbClr val="C0C0C0"/>
                  </a:outerShdw>
                </a:effectLst>
              </a:rPr>
              <a:t>1 : 8.10</a:t>
            </a:r>
            <a:r>
              <a:rPr lang="en-US" sz="3800" b="1" u="sng" baseline="30000">
                <a:solidFill>
                  <a:srgbClr val="FF3300"/>
                </a:solidFill>
                <a:effectLst>
                  <a:outerShdw blurRad="38100" dist="38100" dir="2700000" algn="tl">
                    <a:srgbClr val="C0C0C0"/>
                  </a:outerShdw>
                </a:effectLst>
              </a:rPr>
              <a:t>11</a:t>
            </a:r>
            <a:endParaRPr lang="nl-NL" sz="3800" b="1" u="sng">
              <a:solidFill>
                <a:srgbClr val="FF3300"/>
              </a:solidFill>
              <a:effectLst>
                <a:outerShdw blurRad="38100" dist="38100" dir="2700000" algn="tl">
                  <a:srgbClr val="C0C0C0"/>
                </a:outerShdw>
              </a:effectLst>
            </a:endParaRPr>
          </a:p>
        </p:txBody>
      </p:sp>
      <p:sp>
        <p:nvSpPr>
          <p:cNvPr id="240643" name="Rectangle 3"/>
          <p:cNvSpPr>
            <a:spLocks noChangeArrowheads="1"/>
          </p:cNvSpPr>
          <p:nvPr/>
        </p:nvSpPr>
        <p:spPr bwMode="auto">
          <a:xfrm>
            <a:off x="0" y="1219200"/>
            <a:ext cx="9144000" cy="11430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000" b="1">
                <a:solidFill>
                  <a:srgbClr val="FF3300"/>
                </a:solidFill>
                <a:effectLst>
                  <a:outerShdw blurRad="38100" dist="38100" dir="2700000" algn="tl">
                    <a:srgbClr val="C0C0C0"/>
                  </a:outerShdw>
                </a:effectLst>
              </a:rPr>
              <a:t>In een opgegraven boom is de</a:t>
            </a:r>
          </a:p>
          <a:p>
            <a:pPr fontAlgn="base">
              <a:spcBef>
                <a:spcPct val="0"/>
              </a:spcBef>
              <a:spcAft>
                <a:spcPct val="0"/>
              </a:spcAft>
              <a:buClr>
                <a:srgbClr val="3333CC"/>
              </a:buClr>
              <a:defRPr/>
            </a:pPr>
            <a:r>
              <a:rPr lang="en-US" sz="4000" b="1">
                <a:solidFill>
                  <a:srgbClr val="FF3300"/>
                </a:solidFill>
                <a:effectLst>
                  <a:outerShdw blurRad="38100" dist="38100" dir="2700000" algn="tl">
                    <a:srgbClr val="C0C0C0"/>
                  </a:outerShdw>
                </a:effectLst>
              </a:rPr>
              <a:t> C-14 : C-12 verhouding </a:t>
            </a:r>
            <a:r>
              <a:rPr lang="en-US" sz="4000" b="1" u="sng">
                <a:solidFill>
                  <a:srgbClr val="FF3300"/>
                </a:solidFill>
                <a:effectLst>
                  <a:outerShdw blurRad="38100" dist="38100" dir="2700000" algn="tl">
                    <a:srgbClr val="C0C0C0"/>
                  </a:outerShdw>
                </a:effectLst>
              </a:rPr>
              <a:t>0,25 : 8.10</a:t>
            </a:r>
            <a:r>
              <a:rPr lang="en-US" sz="4000" b="1" u="sng" baseline="30000">
                <a:solidFill>
                  <a:srgbClr val="FF3300"/>
                </a:solidFill>
                <a:effectLst>
                  <a:outerShdw blurRad="38100" dist="38100" dir="2700000" algn="tl">
                    <a:srgbClr val="C0C0C0"/>
                  </a:outerShdw>
                </a:effectLst>
              </a:rPr>
              <a:t>11</a:t>
            </a:r>
            <a:endParaRPr lang="nl-NL" sz="4000" b="1" u="sng">
              <a:solidFill>
                <a:srgbClr val="FF3300"/>
              </a:solidFill>
              <a:effectLst>
                <a:outerShdw blurRad="38100" dist="38100" dir="2700000" algn="tl">
                  <a:srgbClr val="C0C0C0"/>
                </a:outerShdw>
              </a:effectLst>
            </a:endParaRPr>
          </a:p>
        </p:txBody>
      </p:sp>
      <p:sp>
        <p:nvSpPr>
          <p:cNvPr id="240644" name="Rectangle 4"/>
          <p:cNvSpPr>
            <a:spLocks noChangeArrowheads="1"/>
          </p:cNvSpPr>
          <p:nvPr/>
        </p:nvSpPr>
        <p:spPr bwMode="auto">
          <a:xfrm>
            <a:off x="0" y="2362200"/>
            <a:ext cx="9144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FF3300"/>
                </a:solidFill>
                <a:effectLst>
                  <a:outerShdw blurRad="38100" dist="38100" dir="2700000" algn="tl">
                    <a:srgbClr val="C0C0C0"/>
                  </a:outerShdw>
                </a:effectLst>
              </a:rPr>
              <a:t>De halfwaardetijd van C-14 is 5760j.</a:t>
            </a:r>
            <a:endParaRPr lang="nl-NL" sz="4400" b="1">
              <a:solidFill>
                <a:srgbClr val="FF3300"/>
              </a:solidFill>
              <a:effectLst>
                <a:outerShdw blurRad="38100" dist="38100" dir="2700000" algn="tl">
                  <a:srgbClr val="C0C0C0"/>
                </a:outerShdw>
              </a:effectLst>
            </a:endParaRPr>
          </a:p>
        </p:txBody>
      </p:sp>
      <p:sp>
        <p:nvSpPr>
          <p:cNvPr id="240645" name="Rectangle 5"/>
          <p:cNvSpPr>
            <a:spLocks noChangeArrowheads="1"/>
          </p:cNvSpPr>
          <p:nvPr/>
        </p:nvSpPr>
        <p:spPr bwMode="auto">
          <a:xfrm>
            <a:off x="228600" y="4419600"/>
            <a:ext cx="89154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[C-14] van ‘….’ naar ‘…..’ dus</a:t>
            </a:r>
            <a:endParaRPr lang="nl-NL" sz="4400" b="1">
              <a:solidFill>
                <a:srgbClr val="FF3300"/>
              </a:solidFill>
              <a:effectLst>
                <a:outerShdw blurRad="38100" dist="38100" dir="2700000" algn="tl">
                  <a:srgbClr val="C0C0C0"/>
                </a:outerShdw>
              </a:effectLst>
            </a:endParaRPr>
          </a:p>
        </p:txBody>
      </p:sp>
      <p:sp>
        <p:nvSpPr>
          <p:cNvPr id="240646" name="Rectangle 6"/>
          <p:cNvSpPr>
            <a:spLocks noChangeArrowheads="1"/>
          </p:cNvSpPr>
          <p:nvPr/>
        </p:nvSpPr>
        <p:spPr bwMode="auto">
          <a:xfrm>
            <a:off x="0" y="5943600"/>
            <a:ext cx="2667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3333CC"/>
                </a:solidFill>
                <a:effectLst>
                  <a:outerShdw blurRad="38100" dist="38100" dir="2700000" algn="tl">
                    <a:srgbClr val="C0C0C0"/>
                  </a:outerShdw>
                </a:effectLst>
              </a:rPr>
              <a:t>leeftijd = </a:t>
            </a:r>
            <a:endParaRPr lang="nl-NL" sz="4400" b="1" baseline="30000">
              <a:solidFill>
                <a:srgbClr val="FF3300"/>
              </a:solidFill>
              <a:effectLst>
                <a:outerShdw blurRad="38100" dist="38100" dir="2700000" algn="tl">
                  <a:srgbClr val="C0C0C0"/>
                </a:outerShdw>
              </a:effectLst>
            </a:endParaRPr>
          </a:p>
        </p:txBody>
      </p:sp>
      <p:sp>
        <p:nvSpPr>
          <p:cNvPr id="240647" name="Rectangle 7"/>
          <p:cNvSpPr>
            <a:spLocks noChangeArrowheads="1"/>
          </p:cNvSpPr>
          <p:nvPr/>
        </p:nvSpPr>
        <p:spPr bwMode="auto">
          <a:xfrm>
            <a:off x="0" y="3733800"/>
            <a:ext cx="91440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FF3300"/>
                </a:solidFill>
                <a:effectLst>
                  <a:outerShdw blurRad="38100" dist="38100" dir="2700000" algn="tl">
                    <a:srgbClr val="C0C0C0"/>
                  </a:outerShdw>
                </a:effectLst>
              </a:rPr>
              <a:t>Hoeveel maal is het gehalveerd?</a:t>
            </a:r>
            <a:endParaRPr lang="nl-NL" sz="4400" b="1">
              <a:solidFill>
                <a:srgbClr val="FF3300"/>
              </a:solidFill>
              <a:effectLst>
                <a:outerShdw blurRad="38100" dist="38100" dir="2700000" algn="tl">
                  <a:srgbClr val="C0C0C0"/>
                </a:outerShdw>
              </a:effectLst>
            </a:endParaRPr>
          </a:p>
        </p:txBody>
      </p:sp>
      <p:sp>
        <p:nvSpPr>
          <p:cNvPr id="240648" name="Rectangle 8"/>
          <p:cNvSpPr>
            <a:spLocks noChangeArrowheads="1"/>
          </p:cNvSpPr>
          <p:nvPr/>
        </p:nvSpPr>
        <p:spPr bwMode="auto">
          <a:xfrm>
            <a:off x="0" y="5181600"/>
            <a:ext cx="9525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 aantal C-14 kernen is …x gehalveerd.</a:t>
            </a:r>
            <a:endParaRPr lang="nl-NL" sz="4400" b="1">
              <a:solidFill>
                <a:srgbClr val="FF3300"/>
              </a:solidFill>
              <a:effectLst>
                <a:outerShdw blurRad="38100" dist="38100" dir="2700000" algn="tl">
                  <a:srgbClr val="C0C0C0"/>
                </a:outerShdw>
              </a:effectLst>
            </a:endParaRPr>
          </a:p>
        </p:txBody>
      </p:sp>
      <p:sp>
        <p:nvSpPr>
          <p:cNvPr id="240649" name="Rectangle 9"/>
          <p:cNvSpPr>
            <a:spLocks noChangeArrowheads="1"/>
          </p:cNvSpPr>
          <p:nvPr/>
        </p:nvSpPr>
        <p:spPr bwMode="auto">
          <a:xfrm>
            <a:off x="2743200" y="5942013"/>
            <a:ext cx="2667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3333CC"/>
                </a:solidFill>
                <a:effectLst>
                  <a:outerShdw blurRad="38100" dist="38100" dir="2700000" algn="tl">
                    <a:srgbClr val="C0C0C0"/>
                  </a:outerShdw>
                </a:effectLst>
              </a:rPr>
              <a:t>………. =</a:t>
            </a:r>
            <a:endParaRPr lang="nl-NL" sz="4400" b="1" baseline="30000">
              <a:solidFill>
                <a:srgbClr val="FF3300"/>
              </a:solidFill>
              <a:effectLst>
                <a:outerShdw blurRad="38100" dist="38100" dir="2700000" algn="tl">
                  <a:srgbClr val="C0C0C0"/>
                </a:outerShdw>
              </a:effectLst>
            </a:endParaRPr>
          </a:p>
        </p:txBody>
      </p:sp>
      <p:sp>
        <p:nvSpPr>
          <p:cNvPr id="240650" name="Rectangle 10"/>
          <p:cNvSpPr>
            <a:spLocks noChangeArrowheads="1"/>
          </p:cNvSpPr>
          <p:nvPr/>
        </p:nvSpPr>
        <p:spPr bwMode="auto">
          <a:xfrm>
            <a:off x="5334000" y="5943600"/>
            <a:ext cx="2667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u="sng">
                <a:solidFill>
                  <a:srgbClr val="3333CC"/>
                </a:solidFill>
                <a:effectLst>
                  <a:outerShdw blurRad="38100" dist="38100" dir="2700000" algn="tl">
                    <a:srgbClr val="C0C0C0"/>
                  </a:outerShdw>
                </a:effectLst>
              </a:rPr>
              <a:t>……… j</a:t>
            </a:r>
            <a:endParaRPr lang="nl-NL" sz="4400" b="1" u="sng" baseline="30000">
              <a:solidFill>
                <a:srgbClr val="FF3300"/>
              </a:solidFill>
              <a:effectLst>
                <a:outerShdw blurRad="38100" dist="38100" dir="2700000" algn="tl">
                  <a:srgbClr val="C0C0C0"/>
                </a:outerShdw>
              </a:effectLst>
            </a:endParaRPr>
          </a:p>
        </p:txBody>
      </p:sp>
      <p:sp>
        <p:nvSpPr>
          <p:cNvPr id="240651" name="Rectangle 11"/>
          <p:cNvSpPr>
            <a:spLocks noChangeArrowheads="1"/>
          </p:cNvSpPr>
          <p:nvPr/>
        </p:nvSpPr>
        <p:spPr bwMode="auto">
          <a:xfrm>
            <a:off x="0" y="3048000"/>
            <a:ext cx="9144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200" b="1">
                <a:solidFill>
                  <a:srgbClr val="3333CC"/>
                </a:solidFill>
                <a:effectLst>
                  <a:outerShdw blurRad="38100" dist="38100" dir="2700000" algn="tl">
                    <a:srgbClr val="C0C0C0"/>
                  </a:outerShdw>
                </a:effectLst>
              </a:rPr>
              <a:t>Hoe lang geleden ging de boom dood?</a:t>
            </a:r>
            <a:endParaRPr lang="nl-NL" sz="42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250966289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wipe(left)">
                                      <p:cBhvr>
                                        <p:cTn id="7" dur="500"/>
                                        <p:tgtEl>
                                          <p:spTgt spid="240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wipe(left)">
                                      <p:cBhvr>
                                        <p:cTn id="12" dur="500"/>
                                        <p:tgtEl>
                                          <p:spTgt spid="2406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0644"/>
                                        </p:tgtEl>
                                        <p:attrNameLst>
                                          <p:attrName>style.visibility</p:attrName>
                                        </p:attrNameLst>
                                      </p:cBhvr>
                                      <p:to>
                                        <p:strVal val="visible"/>
                                      </p:to>
                                    </p:set>
                                    <p:animEffect transition="in" filter="wipe(left)">
                                      <p:cBhvr>
                                        <p:cTn id="17" dur="500"/>
                                        <p:tgtEl>
                                          <p:spTgt spid="2406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0651"/>
                                        </p:tgtEl>
                                        <p:attrNameLst>
                                          <p:attrName>style.visibility</p:attrName>
                                        </p:attrNameLst>
                                      </p:cBhvr>
                                      <p:to>
                                        <p:strVal val="visible"/>
                                      </p:to>
                                    </p:set>
                                    <p:animEffect transition="in" filter="wipe(left)">
                                      <p:cBhvr>
                                        <p:cTn id="22" dur="500"/>
                                        <p:tgtEl>
                                          <p:spTgt spid="2406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0647"/>
                                        </p:tgtEl>
                                        <p:attrNameLst>
                                          <p:attrName>style.visibility</p:attrName>
                                        </p:attrNameLst>
                                      </p:cBhvr>
                                      <p:to>
                                        <p:strVal val="visible"/>
                                      </p:to>
                                    </p:set>
                                    <p:animEffect transition="in" filter="wipe(left)">
                                      <p:cBhvr>
                                        <p:cTn id="27" dur="500"/>
                                        <p:tgtEl>
                                          <p:spTgt spid="2406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0645"/>
                                        </p:tgtEl>
                                        <p:attrNameLst>
                                          <p:attrName>style.visibility</p:attrName>
                                        </p:attrNameLst>
                                      </p:cBhvr>
                                      <p:to>
                                        <p:strVal val="visible"/>
                                      </p:to>
                                    </p:set>
                                    <p:animEffect transition="in" filter="wipe(left)">
                                      <p:cBhvr>
                                        <p:cTn id="32" dur="500"/>
                                        <p:tgtEl>
                                          <p:spTgt spid="2406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0648"/>
                                        </p:tgtEl>
                                        <p:attrNameLst>
                                          <p:attrName>style.visibility</p:attrName>
                                        </p:attrNameLst>
                                      </p:cBhvr>
                                      <p:to>
                                        <p:strVal val="visible"/>
                                      </p:to>
                                    </p:set>
                                    <p:animEffect transition="in" filter="wipe(left)">
                                      <p:cBhvr>
                                        <p:cTn id="37" dur="500"/>
                                        <p:tgtEl>
                                          <p:spTgt spid="2406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0646"/>
                                        </p:tgtEl>
                                        <p:attrNameLst>
                                          <p:attrName>style.visibility</p:attrName>
                                        </p:attrNameLst>
                                      </p:cBhvr>
                                      <p:to>
                                        <p:strVal val="visible"/>
                                      </p:to>
                                    </p:set>
                                    <p:animEffect transition="in" filter="wipe(left)">
                                      <p:cBhvr>
                                        <p:cTn id="42" dur="500"/>
                                        <p:tgtEl>
                                          <p:spTgt spid="2406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0649"/>
                                        </p:tgtEl>
                                        <p:attrNameLst>
                                          <p:attrName>style.visibility</p:attrName>
                                        </p:attrNameLst>
                                      </p:cBhvr>
                                      <p:to>
                                        <p:strVal val="visible"/>
                                      </p:to>
                                    </p:set>
                                    <p:animEffect transition="in" filter="wipe(left)">
                                      <p:cBhvr>
                                        <p:cTn id="47" dur="500"/>
                                        <p:tgtEl>
                                          <p:spTgt spid="24064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0650"/>
                                        </p:tgtEl>
                                        <p:attrNameLst>
                                          <p:attrName>style.visibility</p:attrName>
                                        </p:attrNameLst>
                                      </p:cBhvr>
                                      <p:to>
                                        <p:strVal val="visible"/>
                                      </p:to>
                                    </p:set>
                                    <p:animEffect transition="in" filter="wipe(left)">
                                      <p:cBhvr>
                                        <p:cTn id="52" dur="500"/>
                                        <p:tgtEl>
                                          <p:spTgt spid="240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autoUpdateAnimBg="0"/>
      <p:bldP spid="240643" grpId="0" autoUpdateAnimBg="0"/>
      <p:bldP spid="240644" grpId="0" autoUpdateAnimBg="0"/>
      <p:bldP spid="240645" grpId="0" autoUpdateAnimBg="0"/>
      <p:bldP spid="240646" grpId="0" autoUpdateAnimBg="0"/>
      <p:bldP spid="240647" grpId="0" autoUpdateAnimBg="0"/>
      <p:bldP spid="240648" grpId="0" autoUpdateAnimBg="0"/>
      <p:bldP spid="240649" grpId="0" autoUpdateAnimBg="0"/>
      <p:bldP spid="240650" grpId="0" autoUpdateAnimBg="0"/>
      <p:bldP spid="240651"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6200" y="0"/>
            <a:ext cx="9067800" cy="7620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Diktemeting in de papierindustrie:</a:t>
            </a:r>
            <a:endParaRPr lang="nl-NL" sz="4000" b="1" smtClean="0">
              <a:solidFill>
                <a:srgbClr val="FF3300"/>
              </a:solidFill>
              <a:effectLst>
                <a:outerShdw blurRad="38100" dist="38100" dir="2700000" algn="tl">
                  <a:srgbClr val="C0C0C0"/>
                </a:outerShdw>
              </a:effectLst>
            </a:endParaRPr>
          </a:p>
        </p:txBody>
      </p:sp>
      <p:pic>
        <p:nvPicPr>
          <p:cNvPr id="243715" name="Picture 3" descr="papierdik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9475"/>
            <a:ext cx="73914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6" name="Line 4"/>
          <p:cNvSpPr>
            <a:spLocks noChangeShapeType="1"/>
          </p:cNvSpPr>
          <p:nvPr/>
        </p:nvSpPr>
        <p:spPr bwMode="auto">
          <a:xfrm flipV="1">
            <a:off x="4495800" y="2362200"/>
            <a:ext cx="0" cy="990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43717" name="Text Box 5"/>
          <p:cNvSpPr txBox="1">
            <a:spLocks noChangeArrowheads="1"/>
          </p:cNvSpPr>
          <p:nvPr/>
        </p:nvSpPr>
        <p:spPr bwMode="auto">
          <a:xfrm>
            <a:off x="3657600" y="32766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nl-NL" sz="3600">
                <a:solidFill>
                  <a:srgbClr val="000000"/>
                </a:solidFill>
                <a:latin typeface="Symbol" pitchFamily="18" charset="2"/>
              </a:rPr>
              <a:t>b</a:t>
            </a:r>
            <a:r>
              <a:rPr lang="en-US" altLang="nl-NL" sz="3600" baseline="30000">
                <a:solidFill>
                  <a:srgbClr val="000000"/>
                </a:solidFill>
              </a:rPr>
              <a:t>-</a:t>
            </a:r>
            <a:r>
              <a:rPr lang="en-US" altLang="nl-NL" sz="3600">
                <a:solidFill>
                  <a:srgbClr val="000000"/>
                </a:solidFill>
              </a:rPr>
              <a:t>-straler</a:t>
            </a:r>
            <a:endParaRPr lang="nl-NL" altLang="nl-NL" sz="3600">
              <a:solidFill>
                <a:srgbClr val="000000"/>
              </a:solidFill>
            </a:endParaRPr>
          </a:p>
        </p:txBody>
      </p:sp>
    </p:spTree>
    <p:extLst>
      <p:ext uri="{BB962C8B-B14F-4D97-AF65-F5344CB8AC3E}">
        <p14:creationId xmlns:p14="http://schemas.microsoft.com/office/powerpoint/2010/main" val="24790970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wipe(left)">
                                      <p:cBhvr>
                                        <p:cTn id="7" dur="500"/>
                                        <p:tgtEl>
                                          <p:spTgt spid="24371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43715"/>
                                        </p:tgtEl>
                                        <p:attrNameLst>
                                          <p:attrName>style.visibility</p:attrName>
                                        </p:attrNameLst>
                                      </p:cBhvr>
                                      <p:to>
                                        <p:strVal val="visible"/>
                                      </p:to>
                                    </p:set>
                                    <p:animEffect transition="in" filter="dissolve">
                                      <p:cBhvr>
                                        <p:cTn id="11" dur="500"/>
                                        <p:tgtEl>
                                          <p:spTgt spid="2437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43716"/>
                                        </p:tgtEl>
                                        <p:attrNameLst>
                                          <p:attrName>style.visibility</p:attrName>
                                        </p:attrNameLst>
                                      </p:cBhvr>
                                      <p:to>
                                        <p:strVal val="visible"/>
                                      </p:to>
                                    </p:set>
                                    <p:anim calcmode="lin" valueType="num">
                                      <p:cBhvr additive="base">
                                        <p:cTn id="16" dur="500" fill="hold"/>
                                        <p:tgtEl>
                                          <p:spTgt spid="243716"/>
                                        </p:tgtEl>
                                        <p:attrNameLst>
                                          <p:attrName>ppt_x</p:attrName>
                                        </p:attrNameLst>
                                      </p:cBhvr>
                                      <p:tavLst>
                                        <p:tav tm="0">
                                          <p:val>
                                            <p:strVal val="#ppt_x"/>
                                          </p:val>
                                        </p:tav>
                                        <p:tav tm="100000">
                                          <p:val>
                                            <p:strVal val="#ppt_x"/>
                                          </p:val>
                                        </p:tav>
                                      </p:tavLst>
                                    </p:anim>
                                    <p:anim calcmode="lin" valueType="num">
                                      <p:cBhvr additive="base">
                                        <p:cTn id="17" dur="500" fill="hold"/>
                                        <p:tgtEl>
                                          <p:spTgt spid="243716"/>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43717"/>
                                        </p:tgtEl>
                                        <p:attrNameLst>
                                          <p:attrName>style.visibility</p:attrName>
                                        </p:attrNameLst>
                                      </p:cBhvr>
                                      <p:to>
                                        <p:strVal val="visible"/>
                                      </p:to>
                                    </p:set>
                                    <p:anim calcmode="lin" valueType="num">
                                      <p:cBhvr additive="base">
                                        <p:cTn id="22" dur="500" fill="hold"/>
                                        <p:tgtEl>
                                          <p:spTgt spid="243717"/>
                                        </p:tgtEl>
                                        <p:attrNameLst>
                                          <p:attrName>ppt_x</p:attrName>
                                        </p:attrNameLst>
                                      </p:cBhvr>
                                      <p:tavLst>
                                        <p:tav tm="0">
                                          <p:val>
                                            <p:strVal val="1+#ppt_w/2"/>
                                          </p:val>
                                        </p:tav>
                                        <p:tav tm="100000">
                                          <p:val>
                                            <p:strVal val="#ppt_x"/>
                                          </p:val>
                                        </p:tav>
                                      </p:tavLst>
                                    </p:anim>
                                    <p:anim calcmode="lin" valueType="num">
                                      <p:cBhvr additive="base">
                                        <p:cTn id="23" dur="500" fill="hold"/>
                                        <p:tgtEl>
                                          <p:spTgt spid="2437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autoUpdateAnimBg="0"/>
      <p:bldP spid="243716" grpId="0" animBg="1"/>
      <p:bldP spid="243717"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245762" name="Picture 2" descr="kerncentrale Del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5" y="14288"/>
            <a:ext cx="5781675"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3" name="Rectangle 3"/>
          <p:cNvSpPr>
            <a:spLocks noGrp="1" noChangeArrowheads="1"/>
          </p:cNvSpPr>
          <p:nvPr>
            <p:ph type="title"/>
          </p:nvPr>
        </p:nvSpPr>
        <p:spPr>
          <a:xfrm>
            <a:off x="0" y="0"/>
            <a:ext cx="3276600" cy="762000"/>
          </a:xfrm>
        </p:spPr>
        <p:txBody>
          <a:bodyPr/>
          <a:lstStyle/>
          <a:p>
            <a:pPr algn="l" eaLnBrk="1" hangingPunct="1">
              <a:defRPr/>
            </a:pPr>
            <a:r>
              <a:rPr lang="en-US" sz="3600" smtClean="0">
                <a:solidFill>
                  <a:srgbClr val="FF3300"/>
                </a:solidFill>
                <a:effectLst>
                  <a:outerShdw blurRad="38100" dist="38100" dir="2700000" algn="tl">
                    <a:srgbClr val="C0C0C0"/>
                  </a:outerShdw>
                </a:effectLst>
              </a:rPr>
              <a:t>Centrale TUD</a:t>
            </a:r>
            <a:endParaRPr lang="nl-NL" sz="3600" smtClean="0">
              <a:solidFill>
                <a:srgbClr val="FF3300"/>
              </a:solidFill>
              <a:effectLst>
                <a:outerShdw blurRad="38100" dist="38100" dir="2700000" algn="tl">
                  <a:srgbClr val="C0C0C0"/>
                </a:outerShdw>
              </a:effectLst>
            </a:endParaRPr>
          </a:p>
        </p:txBody>
      </p:sp>
      <p:sp>
        <p:nvSpPr>
          <p:cNvPr id="245764" name="Rectangle 4"/>
          <p:cNvSpPr>
            <a:spLocks noChangeArrowheads="1"/>
          </p:cNvSpPr>
          <p:nvPr/>
        </p:nvSpPr>
        <p:spPr bwMode="auto">
          <a:xfrm>
            <a:off x="0" y="836613"/>
            <a:ext cx="3348038" cy="1223962"/>
          </a:xfrm>
          <a:prstGeom prst="rect">
            <a:avLst/>
          </a:prstGeom>
          <a:noFill/>
          <a:ln w="9525">
            <a:noFill/>
            <a:miter lim="800000"/>
            <a:headEnd/>
            <a:tailEnd/>
          </a:ln>
          <a:effectLst/>
        </p:spPr>
        <p:txBody>
          <a:bodyPr anchor="ctr"/>
          <a:lstStyle/>
          <a:p>
            <a:pPr fontAlgn="base">
              <a:spcBef>
                <a:spcPct val="0"/>
              </a:spcBef>
              <a:spcAft>
                <a:spcPct val="0"/>
              </a:spcAft>
              <a:defRPr/>
            </a:pPr>
            <a:r>
              <a:rPr lang="en-US" sz="2400">
                <a:solidFill>
                  <a:srgbClr val="FF3300"/>
                </a:solidFill>
                <a:effectLst>
                  <a:outerShdw blurRad="38100" dist="38100" dir="2700000" algn="tl">
                    <a:srgbClr val="C0C0C0"/>
                  </a:outerShdw>
                </a:effectLst>
              </a:rPr>
              <a:t>Productie radionucle</a:t>
            </a:r>
            <a:r>
              <a:rPr lang="en-US" sz="2400">
                <a:solidFill>
                  <a:srgbClr val="FF3300"/>
                </a:solidFill>
                <a:effectLst>
                  <a:outerShdw blurRad="38100" dist="38100" dir="2700000" algn="tl">
                    <a:srgbClr val="C0C0C0"/>
                  </a:outerShdw>
                </a:effectLst>
                <a:cs typeface="Times New Roman" pitchFamily="18" charset="0"/>
              </a:rPr>
              <a:t>ï</a:t>
            </a:r>
            <a:r>
              <a:rPr lang="en-US" sz="2400">
                <a:solidFill>
                  <a:srgbClr val="FF3300"/>
                </a:solidFill>
                <a:effectLst>
                  <a:outerShdw blurRad="38100" dist="38100" dir="2700000" algn="tl">
                    <a:srgbClr val="C0C0C0"/>
                  </a:outerShdw>
                </a:effectLst>
              </a:rPr>
              <a:t>den (o.a. voor medische toepassingen)</a:t>
            </a:r>
            <a:endParaRPr lang="nl-NL" sz="2400">
              <a:solidFill>
                <a:srgbClr val="FF3300"/>
              </a:solidFill>
              <a:effectLst>
                <a:outerShdw blurRad="38100" dist="38100" dir="2700000" algn="tl">
                  <a:srgbClr val="C0C0C0"/>
                </a:outerShdw>
              </a:effectLst>
            </a:endParaRPr>
          </a:p>
        </p:txBody>
      </p:sp>
      <p:sp>
        <p:nvSpPr>
          <p:cNvPr id="245765" name="Rectangle 5"/>
          <p:cNvSpPr>
            <a:spLocks noChangeArrowheads="1"/>
          </p:cNvSpPr>
          <p:nvPr/>
        </p:nvSpPr>
        <p:spPr bwMode="auto">
          <a:xfrm>
            <a:off x="0" y="6453188"/>
            <a:ext cx="3348038" cy="404812"/>
          </a:xfrm>
          <a:prstGeom prst="rect">
            <a:avLst/>
          </a:prstGeom>
          <a:noFill/>
          <a:ln w="9525">
            <a:noFill/>
            <a:miter lim="800000"/>
            <a:headEnd/>
            <a:tailEnd/>
          </a:ln>
          <a:effectLst/>
        </p:spPr>
        <p:txBody>
          <a:bodyPr anchor="ctr"/>
          <a:lstStyle/>
          <a:p>
            <a:pPr fontAlgn="base">
              <a:spcBef>
                <a:spcPct val="0"/>
              </a:spcBef>
              <a:spcAft>
                <a:spcPct val="0"/>
              </a:spcAft>
              <a:defRPr/>
            </a:pPr>
            <a:r>
              <a:rPr lang="en-US" sz="1200" b="1">
                <a:solidFill>
                  <a:srgbClr val="000000"/>
                </a:solidFill>
                <a:effectLst>
                  <a:outerShdw blurRad="38100" dist="38100" dir="2700000" algn="tl">
                    <a:srgbClr val="C0C0C0"/>
                  </a:outerShdw>
                </a:effectLst>
              </a:rPr>
              <a:t>Tsjerenkovstraling Nobelprijs 1958</a:t>
            </a:r>
            <a:endParaRPr lang="nl-NL" sz="1200" b="1">
              <a:solidFill>
                <a:srgbClr val="000000"/>
              </a:solidFill>
              <a:effectLst>
                <a:outerShdw blurRad="38100" dist="38100" dir="2700000" algn="tl">
                  <a:srgbClr val="C0C0C0"/>
                </a:outerShdw>
              </a:effectLst>
            </a:endParaRPr>
          </a:p>
        </p:txBody>
      </p:sp>
      <p:sp>
        <p:nvSpPr>
          <p:cNvPr id="245766" name="AutoShape 6"/>
          <p:cNvSpPr>
            <a:spLocks noChangeArrowheads="1"/>
          </p:cNvSpPr>
          <p:nvPr/>
        </p:nvSpPr>
        <p:spPr bwMode="auto">
          <a:xfrm>
            <a:off x="0" y="2060575"/>
            <a:ext cx="3276600" cy="1655763"/>
          </a:xfrm>
          <a:prstGeom prst="wedgeRoundRectCallout">
            <a:avLst>
              <a:gd name="adj1" fmla="val 109398"/>
              <a:gd name="adj2" fmla="val 40125"/>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a:solidFill>
                  <a:srgbClr val="000000"/>
                </a:solidFill>
              </a:rPr>
              <a:t>Buizenpost brengt te bestralen materiaal naar de reactorkern en terug</a:t>
            </a:r>
          </a:p>
        </p:txBody>
      </p:sp>
    </p:spTree>
    <p:extLst>
      <p:ext uri="{BB962C8B-B14F-4D97-AF65-F5344CB8AC3E}">
        <p14:creationId xmlns:p14="http://schemas.microsoft.com/office/powerpoint/2010/main" val="174425559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dissolve">
                                      <p:cBhvr>
                                        <p:cTn id="7" dur="500"/>
                                        <p:tgtEl>
                                          <p:spTgt spid="2457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763"/>
                                        </p:tgtEl>
                                        <p:attrNameLst>
                                          <p:attrName>style.visibility</p:attrName>
                                        </p:attrNameLst>
                                      </p:cBhvr>
                                      <p:to>
                                        <p:strVal val="visible"/>
                                      </p:to>
                                    </p:set>
                                    <p:animEffect transition="in" filter="wipe(left)">
                                      <p:cBhvr>
                                        <p:cTn id="11" dur="500"/>
                                        <p:tgtEl>
                                          <p:spTgt spid="2457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5764"/>
                                        </p:tgtEl>
                                        <p:attrNameLst>
                                          <p:attrName>style.visibility</p:attrName>
                                        </p:attrNameLst>
                                      </p:cBhvr>
                                      <p:to>
                                        <p:strVal val="visible"/>
                                      </p:to>
                                    </p:set>
                                    <p:animEffect transition="in" filter="wipe(left)">
                                      <p:cBhvr>
                                        <p:cTn id="16" dur="500"/>
                                        <p:tgtEl>
                                          <p:spTgt spid="2457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5765"/>
                                        </p:tgtEl>
                                        <p:attrNameLst>
                                          <p:attrName>style.visibility</p:attrName>
                                        </p:attrNameLst>
                                      </p:cBhvr>
                                      <p:to>
                                        <p:strVal val="visible"/>
                                      </p:to>
                                    </p:set>
                                    <p:animEffect transition="in" filter="wipe(left)">
                                      <p:cBhvr>
                                        <p:cTn id="21" dur="500"/>
                                        <p:tgtEl>
                                          <p:spTgt spid="24576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45766"/>
                                        </p:tgtEl>
                                        <p:attrNameLst>
                                          <p:attrName>style.visibility</p:attrName>
                                        </p:attrNameLst>
                                      </p:cBhvr>
                                      <p:to>
                                        <p:strVal val="visible"/>
                                      </p:to>
                                    </p:set>
                                    <p:animEffect transition="in" filter="dissolve">
                                      <p:cBhvr>
                                        <p:cTn id="26" dur="500"/>
                                        <p:tgtEl>
                                          <p:spTgt spid="245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utoUpdateAnimBg="0"/>
      <p:bldP spid="245764" grpId="0" autoUpdateAnimBg="0"/>
      <p:bldP spid="245765" grpId="0" autoUpdateAnimBg="0"/>
      <p:bldP spid="245766"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685800" y="2286000"/>
            <a:ext cx="7772400" cy="1143000"/>
          </a:xfrm>
        </p:spPr>
        <p:txBody>
          <a:bodyPr/>
          <a:lstStyle/>
          <a:p>
            <a:pPr eaLnBrk="1" hangingPunct="1">
              <a:defRPr/>
            </a:pPr>
            <a:r>
              <a:rPr lang="en-US" sz="6000" b="1" smtClean="0">
                <a:solidFill>
                  <a:schemeClr val="accent1"/>
                </a:solidFill>
                <a:effectLst>
                  <a:outerShdw blurRad="38100" dist="38100" dir="2700000" algn="tl">
                    <a:srgbClr val="C0C0C0"/>
                  </a:outerShdw>
                </a:effectLst>
              </a:rPr>
              <a:t>Einde</a:t>
            </a:r>
            <a:endParaRPr lang="nl-NL" sz="6000" b="1" smtClean="0">
              <a:solidFill>
                <a:schemeClr val="accent1"/>
              </a:solidFill>
              <a:effectLst>
                <a:outerShdw blurRad="38100" dist="38100" dir="2700000" algn="tl">
                  <a:srgbClr val="C0C0C0"/>
                </a:outerShdw>
              </a:effectLst>
            </a:endParaRPr>
          </a:p>
        </p:txBody>
      </p:sp>
      <p:sp>
        <p:nvSpPr>
          <p:cNvPr id="246787" name="Rectangle 3"/>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marL="609600" indent="-609600" algn="r" fontAlgn="base">
              <a:spcBef>
                <a:spcPct val="20000"/>
              </a:spcBef>
              <a:spcAft>
                <a:spcPct val="0"/>
              </a:spcAft>
              <a:defRPr/>
            </a:pPr>
            <a:r>
              <a:rPr lang="en-US" sz="1600" b="1">
                <a:solidFill>
                  <a:srgbClr val="000000"/>
                </a:solidFill>
                <a:effectLst>
                  <a:outerShdw blurRad="38100" dist="38100" dir="2700000" algn="tl">
                    <a:srgbClr val="C0C0C0"/>
                  </a:outerShdw>
                </a:effectLst>
              </a:rPr>
              <a:t>© Het Vlietland College Leiden</a:t>
            </a:r>
            <a:endParaRPr lang="nl-NL" sz="1600" b="1">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384132330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46786"/>
                                        </p:tgtEl>
                                        <p:attrNameLst>
                                          <p:attrName>style.visibility</p:attrName>
                                        </p:attrNameLst>
                                      </p:cBhvr>
                                      <p:to>
                                        <p:strVal val="visible"/>
                                      </p:to>
                                    </p:set>
                                    <p:anim calcmode="lin" valueType="num">
                                      <p:cBhvr>
                                        <p:cTn id="7" dur="5000" fill="hold"/>
                                        <p:tgtEl>
                                          <p:spTgt spid="246786"/>
                                        </p:tgtEl>
                                        <p:attrNameLst>
                                          <p:attrName>ppt_w</p:attrName>
                                        </p:attrNameLst>
                                      </p:cBhvr>
                                      <p:tavLst>
                                        <p:tav tm="0" fmla="#ppt_w*sin(2.5*pi*$)">
                                          <p:val>
                                            <p:fltVal val="0"/>
                                          </p:val>
                                        </p:tav>
                                        <p:tav tm="100000">
                                          <p:val>
                                            <p:fltVal val="1"/>
                                          </p:val>
                                        </p:tav>
                                      </p:tavLst>
                                    </p:anim>
                                    <p:anim calcmode="lin" valueType="num">
                                      <p:cBhvr>
                                        <p:cTn id="8" dur="5000" fill="hold"/>
                                        <p:tgtEl>
                                          <p:spTgt spid="2467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0" y="76200"/>
            <a:ext cx="9144000" cy="473075"/>
          </a:xfrm>
        </p:spPr>
        <p:txBody>
          <a:bodyPr/>
          <a:lstStyle/>
          <a:p>
            <a:pPr algn="l" eaLnBrk="1" hangingPunct="1">
              <a:defRPr/>
            </a:pPr>
            <a:r>
              <a:rPr lang="en-US" sz="3200" b="1" smtClean="0">
                <a:solidFill>
                  <a:srgbClr val="FF3300"/>
                </a:solidFill>
                <a:effectLst>
                  <a:outerShdw blurRad="38100" dist="38100" dir="2700000" algn="tl">
                    <a:srgbClr val="000000"/>
                  </a:outerShdw>
                </a:effectLst>
              </a:rPr>
              <a:t>BINAS tabel 25: Isotopen</a:t>
            </a:r>
            <a:endParaRPr lang="nl-NL" sz="3200" b="1" smtClean="0">
              <a:solidFill>
                <a:srgbClr val="FF3300"/>
              </a:solidFill>
              <a:effectLst>
                <a:outerShdw blurRad="38100" dist="38100" dir="2700000" algn="tl">
                  <a:srgbClr val="000000"/>
                </a:outerShdw>
              </a:effectLst>
            </a:endParaRPr>
          </a:p>
        </p:txBody>
      </p:sp>
      <p:graphicFrame>
        <p:nvGraphicFramePr>
          <p:cNvPr id="249927" name="Group 71"/>
          <p:cNvGraphicFramePr>
            <a:graphicFrameLocks noGrp="1"/>
          </p:cNvGraphicFramePr>
          <p:nvPr/>
        </p:nvGraphicFramePr>
        <p:xfrm>
          <a:off x="57150" y="692150"/>
          <a:ext cx="9036050" cy="4124325"/>
        </p:xfrm>
        <a:graphic>
          <a:graphicData uri="http://schemas.openxmlformats.org/drawingml/2006/table">
            <a:tbl>
              <a:tblPr/>
              <a:tblGrid>
                <a:gridCol w="842963"/>
                <a:gridCol w="792162"/>
                <a:gridCol w="935038"/>
                <a:gridCol w="1249362"/>
                <a:gridCol w="1543050"/>
                <a:gridCol w="1397000"/>
                <a:gridCol w="2276475"/>
              </a:tblGrid>
              <a:tr h="909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r>
                        <a:rPr kumimoji="0" lang="nl-NL" sz="14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82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Pb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214</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203,97304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208,97446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206,97589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207,97664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208,98108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209,98418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210,98874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211,99191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213,99977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23,6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52,3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1,4.107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3,3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22,3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36,1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10,6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26,8 min</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0,72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0,025,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0,5,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0,59,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γ</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0,65,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047053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wipe(left)">
                                      <p:cBhvr>
                                        <p:cTn id="7" dur="500"/>
                                        <p:tgtEl>
                                          <p:spTgt spid="24985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49927"/>
                                        </p:tgtEl>
                                        <p:attrNameLst>
                                          <p:attrName>style.visibility</p:attrName>
                                        </p:attrNameLst>
                                      </p:cBhvr>
                                      <p:to>
                                        <p:strVal val="visible"/>
                                      </p:to>
                                    </p:set>
                                    <p:animEffect transition="in" filter="dissolve">
                                      <p:cBhvr>
                                        <p:cTn id="11" dur="500"/>
                                        <p:tgtEl>
                                          <p:spTgt spid="249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03" name="Rectangle 19"/>
          <p:cNvSpPr>
            <a:spLocks noChangeArrowheads="1"/>
          </p:cNvSpPr>
          <p:nvPr/>
        </p:nvSpPr>
        <p:spPr bwMode="auto">
          <a:xfrm>
            <a:off x="15240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000000"/>
                  </a:outerShdw>
                </a:effectLst>
              </a:rPr>
              <a:t>BINAS tabel 25 isotopen:</a:t>
            </a:r>
            <a:endParaRPr lang="nl-NL" sz="3600" b="1">
              <a:solidFill>
                <a:srgbClr val="FF3300"/>
              </a:solidFill>
              <a:effectLst>
                <a:outerShdw blurRad="38100" dist="38100" dir="2700000" algn="tl">
                  <a:srgbClr val="000000"/>
                </a:outerShdw>
              </a:effectLst>
            </a:endParaRPr>
          </a:p>
        </p:txBody>
      </p:sp>
      <p:sp>
        <p:nvSpPr>
          <p:cNvPr id="93204" name="Rectangle 20"/>
          <p:cNvSpPr>
            <a:spLocks noChangeArrowheads="1"/>
          </p:cNvSpPr>
          <p:nvPr/>
        </p:nvSpPr>
        <p:spPr bwMode="auto">
          <a:xfrm>
            <a:off x="5148263" y="833438"/>
            <a:ext cx="4038600" cy="17526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atoomnummer: 82</a:t>
            </a:r>
          </a:p>
          <a:p>
            <a:pPr fontAlgn="base">
              <a:spcBef>
                <a:spcPct val="0"/>
              </a:spcBef>
              <a:spcAft>
                <a:spcPct val="0"/>
              </a:spcAft>
              <a:defRPr/>
            </a:pPr>
            <a:r>
              <a:rPr lang="en-US" sz="3600" b="1">
                <a:solidFill>
                  <a:srgbClr val="3333CC"/>
                </a:solidFill>
                <a:effectLst>
                  <a:outerShdw blurRad="38100" dist="38100" dir="2700000" algn="tl">
                    <a:srgbClr val="000000"/>
                  </a:outerShdw>
                </a:effectLst>
              </a:rPr>
              <a:t>symbool: Pb</a:t>
            </a:r>
          </a:p>
          <a:p>
            <a:pPr fontAlgn="base">
              <a:spcBef>
                <a:spcPct val="0"/>
              </a:spcBef>
              <a:spcAft>
                <a:spcPct val="0"/>
              </a:spcAft>
              <a:defRPr/>
            </a:pPr>
            <a:r>
              <a:rPr lang="en-US" sz="3600" b="1">
                <a:solidFill>
                  <a:srgbClr val="3333CC"/>
                </a:solidFill>
                <a:effectLst>
                  <a:outerShdw blurRad="38100" dist="38100" dir="2700000" algn="tl">
                    <a:srgbClr val="000000"/>
                  </a:outerShdw>
                </a:effectLst>
              </a:rPr>
              <a:t>massagetal: 204</a:t>
            </a:r>
            <a:endParaRPr lang="nl-NL" sz="3600" b="1">
              <a:solidFill>
                <a:srgbClr val="3333CC"/>
              </a:solidFill>
              <a:effectLst>
                <a:outerShdw blurRad="38100" dist="38100" dir="2700000" algn="tl">
                  <a:srgbClr val="000000"/>
                </a:outerShdw>
              </a:effectLst>
            </a:endParaRPr>
          </a:p>
        </p:txBody>
      </p:sp>
      <p:sp>
        <p:nvSpPr>
          <p:cNvPr id="93206" name="Rectangle 22"/>
          <p:cNvSpPr>
            <a:spLocks noChangeArrowheads="1"/>
          </p:cNvSpPr>
          <p:nvPr/>
        </p:nvSpPr>
        <p:spPr bwMode="auto">
          <a:xfrm>
            <a:off x="14288" y="5943600"/>
            <a:ext cx="4833937"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aantal neutronen   =</a:t>
            </a:r>
            <a:endParaRPr lang="nl-NL" sz="4000" b="1">
              <a:solidFill>
                <a:srgbClr val="3333CC"/>
              </a:solidFill>
              <a:effectLst>
                <a:outerShdw blurRad="38100" dist="38100" dir="2700000" algn="tl">
                  <a:srgbClr val="000000"/>
                </a:outerShdw>
              </a:effectLst>
            </a:endParaRPr>
          </a:p>
        </p:txBody>
      </p:sp>
      <p:sp>
        <p:nvSpPr>
          <p:cNvPr id="93207" name="Rectangle 23"/>
          <p:cNvSpPr>
            <a:spLocks noChangeArrowheads="1"/>
          </p:cNvSpPr>
          <p:nvPr/>
        </p:nvSpPr>
        <p:spPr bwMode="auto">
          <a:xfrm>
            <a:off x="4772025" y="5948363"/>
            <a:ext cx="2543175"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204 – 82 =</a:t>
            </a:r>
            <a:endParaRPr lang="nl-NL" sz="4000" b="1">
              <a:solidFill>
                <a:srgbClr val="3333CC"/>
              </a:solidFill>
              <a:effectLst>
                <a:outerShdw blurRad="38100" dist="38100" dir="2700000" algn="tl">
                  <a:srgbClr val="000000"/>
                </a:outerShdw>
              </a:effectLst>
            </a:endParaRPr>
          </a:p>
        </p:txBody>
      </p:sp>
      <p:sp>
        <p:nvSpPr>
          <p:cNvPr id="93208" name="Rectangle 24"/>
          <p:cNvSpPr>
            <a:spLocks noChangeArrowheads="1"/>
          </p:cNvSpPr>
          <p:nvPr/>
        </p:nvSpPr>
        <p:spPr bwMode="auto">
          <a:xfrm>
            <a:off x="5486400" y="3276600"/>
            <a:ext cx="10668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82</a:t>
            </a:r>
            <a:endParaRPr lang="nl-NL" sz="4800" b="1">
              <a:solidFill>
                <a:srgbClr val="3333CC"/>
              </a:solidFill>
              <a:effectLst>
                <a:outerShdw blurRad="38100" dist="38100" dir="2700000" algn="tl">
                  <a:srgbClr val="000000"/>
                </a:outerShdw>
              </a:effectLst>
            </a:endParaRPr>
          </a:p>
        </p:txBody>
      </p:sp>
      <p:sp>
        <p:nvSpPr>
          <p:cNvPr id="93209" name="Rectangle 25"/>
          <p:cNvSpPr>
            <a:spLocks noChangeArrowheads="1"/>
          </p:cNvSpPr>
          <p:nvPr/>
        </p:nvSpPr>
        <p:spPr bwMode="auto">
          <a:xfrm>
            <a:off x="5105400" y="2667000"/>
            <a:ext cx="13716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204</a:t>
            </a:r>
            <a:endParaRPr lang="nl-NL" sz="4800" b="1">
              <a:solidFill>
                <a:srgbClr val="3333CC"/>
              </a:solidFill>
              <a:effectLst>
                <a:outerShdw blurRad="38100" dist="38100" dir="2700000" algn="tl">
                  <a:srgbClr val="000000"/>
                </a:outerShdw>
              </a:effectLst>
            </a:endParaRPr>
          </a:p>
        </p:txBody>
      </p:sp>
      <p:sp>
        <p:nvSpPr>
          <p:cNvPr id="93210" name="Rectangle 26"/>
          <p:cNvSpPr>
            <a:spLocks noChangeArrowheads="1"/>
          </p:cNvSpPr>
          <p:nvPr/>
        </p:nvSpPr>
        <p:spPr bwMode="auto">
          <a:xfrm>
            <a:off x="6096000" y="2757488"/>
            <a:ext cx="17526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Pb</a:t>
            </a:r>
            <a:endParaRPr lang="nl-NL" sz="8000" b="1">
              <a:solidFill>
                <a:srgbClr val="FF3300"/>
              </a:solidFill>
              <a:effectLst>
                <a:outerShdw blurRad="38100" dist="38100" dir="2700000" algn="tl">
                  <a:srgbClr val="000000"/>
                </a:outerShdw>
              </a:effectLst>
            </a:endParaRPr>
          </a:p>
        </p:txBody>
      </p:sp>
      <p:sp>
        <p:nvSpPr>
          <p:cNvPr id="93212" name="Rectangle 28"/>
          <p:cNvSpPr>
            <a:spLocks noChangeArrowheads="1"/>
          </p:cNvSpPr>
          <p:nvPr/>
        </p:nvSpPr>
        <p:spPr bwMode="auto">
          <a:xfrm>
            <a:off x="0" y="3048000"/>
            <a:ext cx="4833938"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notatie van kern:</a:t>
            </a:r>
            <a:endParaRPr lang="nl-NL" sz="4000" b="1">
              <a:solidFill>
                <a:srgbClr val="3333CC"/>
              </a:solidFill>
              <a:effectLst>
                <a:outerShdw blurRad="38100" dist="38100" dir="2700000" algn="tl">
                  <a:srgbClr val="000000"/>
                </a:outerShdw>
              </a:effectLst>
            </a:endParaRPr>
          </a:p>
        </p:txBody>
      </p:sp>
      <p:sp>
        <p:nvSpPr>
          <p:cNvPr id="93214" name="Rectangle 30"/>
          <p:cNvSpPr>
            <a:spLocks noChangeArrowheads="1"/>
          </p:cNvSpPr>
          <p:nvPr/>
        </p:nvSpPr>
        <p:spPr bwMode="auto">
          <a:xfrm>
            <a:off x="0" y="4191000"/>
            <a:ext cx="4833938"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aantal p                  =</a:t>
            </a:r>
            <a:endParaRPr lang="nl-NL" sz="4000" b="1">
              <a:solidFill>
                <a:srgbClr val="3333CC"/>
              </a:solidFill>
              <a:effectLst>
                <a:outerShdw blurRad="38100" dist="38100" dir="2700000" algn="tl">
                  <a:srgbClr val="000000"/>
                </a:outerShdw>
              </a:effectLst>
            </a:endParaRPr>
          </a:p>
        </p:txBody>
      </p:sp>
      <p:sp>
        <p:nvSpPr>
          <p:cNvPr id="93215" name="Rectangle 31"/>
          <p:cNvSpPr>
            <a:spLocks noChangeArrowheads="1"/>
          </p:cNvSpPr>
          <p:nvPr/>
        </p:nvSpPr>
        <p:spPr bwMode="auto">
          <a:xfrm>
            <a:off x="4757738" y="4195763"/>
            <a:ext cx="3762375"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82</a:t>
            </a:r>
            <a:endParaRPr lang="nl-NL" sz="4000" b="1">
              <a:solidFill>
                <a:srgbClr val="3333CC"/>
              </a:solidFill>
              <a:effectLst>
                <a:outerShdw blurRad="38100" dist="38100" dir="2700000" algn="tl">
                  <a:srgbClr val="000000"/>
                </a:outerShdw>
              </a:effectLst>
            </a:endParaRPr>
          </a:p>
        </p:txBody>
      </p:sp>
      <p:sp>
        <p:nvSpPr>
          <p:cNvPr id="93216" name="Rectangle 32"/>
          <p:cNvSpPr>
            <a:spLocks noChangeArrowheads="1"/>
          </p:cNvSpPr>
          <p:nvPr/>
        </p:nvSpPr>
        <p:spPr bwMode="auto">
          <a:xfrm>
            <a:off x="-47625" y="4995863"/>
            <a:ext cx="4833938"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aantal p + n            =</a:t>
            </a:r>
            <a:endParaRPr lang="nl-NL" sz="4000" b="1">
              <a:solidFill>
                <a:srgbClr val="3333CC"/>
              </a:solidFill>
              <a:effectLst>
                <a:outerShdw blurRad="38100" dist="38100" dir="2700000" algn="tl">
                  <a:srgbClr val="000000"/>
                </a:outerShdw>
              </a:effectLst>
            </a:endParaRPr>
          </a:p>
        </p:txBody>
      </p:sp>
      <p:sp>
        <p:nvSpPr>
          <p:cNvPr id="93217" name="Rectangle 33"/>
          <p:cNvSpPr>
            <a:spLocks noChangeArrowheads="1"/>
          </p:cNvSpPr>
          <p:nvPr/>
        </p:nvSpPr>
        <p:spPr bwMode="auto">
          <a:xfrm>
            <a:off x="4710113" y="5000625"/>
            <a:ext cx="3762375" cy="757238"/>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204</a:t>
            </a:r>
            <a:endParaRPr lang="nl-NL" sz="4000" b="1">
              <a:solidFill>
                <a:srgbClr val="3333CC"/>
              </a:solidFill>
              <a:effectLst>
                <a:outerShdw blurRad="38100" dist="38100" dir="2700000" algn="tl">
                  <a:srgbClr val="000000"/>
                </a:outerShdw>
              </a:effectLst>
            </a:endParaRPr>
          </a:p>
        </p:txBody>
      </p:sp>
      <p:sp>
        <p:nvSpPr>
          <p:cNvPr id="93218" name="Rectangle 34"/>
          <p:cNvSpPr>
            <a:spLocks noChangeArrowheads="1"/>
          </p:cNvSpPr>
          <p:nvPr/>
        </p:nvSpPr>
        <p:spPr bwMode="auto">
          <a:xfrm>
            <a:off x="7210425" y="5943600"/>
            <a:ext cx="1171575" cy="757238"/>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122</a:t>
            </a:r>
            <a:endParaRPr lang="nl-NL" sz="4000" b="1">
              <a:solidFill>
                <a:srgbClr val="3333CC"/>
              </a:solidFill>
              <a:effectLst>
                <a:outerShdw blurRad="38100" dist="38100" dir="2700000" algn="tl">
                  <a:srgbClr val="000000"/>
                </a:outerShdw>
              </a:effectLst>
            </a:endParaRPr>
          </a:p>
        </p:txBody>
      </p:sp>
      <p:sp>
        <p:nvSpPr>
          <p:cNvPr id="93219" name="Rectangle 35"/>
          <p:cNvSpPr>
            <a:spLocks noGrp="1" noChangeArrowheads="1"/>
          </p:cNvSpPr>
          <p:nvPr>
            <p:ph type="ctrTitle"/>
          </p:nvPr>
        </p:nvSpPr>
        <p:spPr>
          <a:xfrm>
            <a:off x="152400" y="0"/>
            <a:ext cx="6858000" cy="9144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Een Lood-204 kern:</a:t>
            </a:r>
            <a:endParaRPr lang="nl-NL" sz="4000" b="1" smtClean="0">
              <a:solidFill>
                <a:schemeClr val="accent2"/>
              </a:solidFill>
              <a:effectLst>
                <a:outerShdw blurRad="38100" dist="38100" dir="2700000" algn="tl">
                  <a:srgbClr val="000000"/>
                </a:outerShdw>
              </a:effectLst>
            </a:endParaRPr>
          </a:p>
        </p:txBody>
      </p:sp>
      <p:graphicFrame>
        <p:nvGraphicFramePr>
          <p:cNvPr id="93220" name="Group 36"/>
          <p:cNvGraphicFramePr>
            <a:graphicFrameLocks noGrp="1"/>
          </p:cNvGraphicFramePr>
          <p:nvPr/>
        </p:nvGraphicFramePr>
        <p:xfrm>
          <a:off x="57150" y="1536700"/>
          <a:ext cx="9036050" cy="4124325"/>
        </p:xfrm>
        <a:graphic>
          <a:graphicData uri="http://schemas.openxmlformats.org/drawingml/2006/table">
            <a:tbl>
              <a:tblPr/>
              <a:tblGrid>
                <a:gridCol w="842963"/>
                <a:gridCol w="792162"/>
                <a:gridCol w="935038"/>
                <a:gridCol w="1249362"/>
                <a:gridCol w="1543050"/>
                <a:gridCol w="1397000"/>
                <a:gridCol w="2276475"/>
              </a:tblGrid>
              <a:tr h="909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r>
                        <a:rPr kumimoji="0" lang="nl-NL" sz="14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82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Pb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214</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203,97304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208,97446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206,97589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207,97664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208,98108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209,98418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210,98874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211,99191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213,99977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23,6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52,3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1,4.107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3,3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22,3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36,1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10,6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26,8 min</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0,72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0,025,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0,5,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0,59,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γ</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0,65,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7151761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219"/>
                                        </p:tgtEl>
                                        <p:attrNameLst>
                                          <p:attrName>style.visibility</p:attrName>
                                        </p:attrNameLst>
                                      </p:cBhvr>
                                      <p:to>
                                        <p:strVal val="visible"/>
                                      </p:to>
                                    </p:set>
                                    <p:animEffect transition="in" filter="wipe(left)">
                                      <p:cBhvr>
                                        <p:cTn id="7" dur="500"/>
                                        <p:tgtEl>
                                          <p:spTgt spid="93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203"/>
                                        </p:tgtEl>
                                        <p:attrNameLst>
                                          <p:attrName>style.visibility</p:attrName>
                                        </p:attrNameLst>
                                      </p:cBhvr>
                                      <p:to>
                                        <p:strVal val="visible"/>
                                      </p:to>
                                    </p:set>
                                    <p:animEffect transition="in" filter="wipe(left)">
                                      <p:cBhvr>
                                        <p:cTn id="12" dur="500"/>
                                        <p:tgtEl>
                                          <p:spTgt spid="932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3220"/>
                                        </p:tgtEl>
                                        <p:attrNameLst>
                                          <p:attrName>style.visibility</p:attrName>
                                        </p:attrNameLst>
                                      </p:cBhvr>
                                      <p:to>
                                        <p:strVal val="visible"/>
                                      </p:to>
                                    </p:set>
                                    <p:animEffect transition="in" filter="dissolve">
                                      <p:cBhvr>
                                        <p:cTn id="17" dur="500"/>
                                        <p:tgtEl>
                                          <p:spTgt spid="93220"/>
                                        </p:tgtEl>
                                      </p:cBhvr>
                                    </p:animEffect>
                                  </p:childTnLst>
                                  <p:subTnLst>
                                    <p:set>
                                      <p:cBhvr override="childStyle">
                                        <p:cTn dur="1" fill="hold" display="0" masterRel="nextClick" afterEffect="1"/>
                                        <p:tgtEl>
                                          <p:spTgt spid="9322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204"/>
                                        </p:tgtEl>
                                        <p:attrNameLst>
                                          <p:attrName>style.visibility</p:attrName>
                                        </p:attrNameLst>
                                      </p:cBhvr>
                                      <p:to>
                                        <p:strVal val="visible"/>
                                      </p:to>
                                    </p:set>
                                    <p:animEffect transition="in" filter="wipe(left)">
                                      <p:cBhvr>
                                        <p:cTn id="22" dur="500"/>
                                        <p:tgtEl>
                                          <p:spTgt spid="932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212"/>
                                        </p:tgtEl>
                                        <p:attrNameLst>
                                          <p:attrName>style.visibility</p:attrName>
                                        </p:attrNameLst>
                                      </p:cBhvr>
                                      <p:to>
                                        <p:strVal val="visible"/>
                                      </p:to>
                                    </p:set>
                                    <p:animEffect transition="in" filter="wipe(left)">
                                      <p:cBhvr>
                                        <p:cTn id="27" dur="500"/>
                                        <p:tgtEl>
                                          <p:spTgt spid="932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3210"/>
                                        </p:tgtEl>
                                        <p:attrNameLst>
                                          <p:attrName>style.visibility</p:attrName>
                                        </p:attrNameLst>
                                      </p:cBhvr>
                                      <p:to>
                                        <p:strVal val="visible"/>
                                      </p:to>
                                    </p:set>
                                    <p:animEffect transition="in" filter="dissolve">
                                      <p:cBhvr>
                                        <p:cTn id="32" dur="500"/>
                                        <p:tgtEl>
                                          <p:spTgt spid="932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208"/>
                                        </p:tgtEl>
                                        <p:attrNameLst>
                                          <p:attrName>style.visibility</p:attrName>
                                        </p:attrNameLst>
                                      </p:cBhvr>
                                      <p:to>
                                        <p:strVal val="visible"/>
                                      </p:to>
                                    </p:set>
                                    <p:anim calcmode="lin" valueType="num">
                                      <p:cBhvr additive="base">
                                        <p:cTn id="37" dur="500" fill="hold"/>
                                        <p:tgtEl>
                                          <p:spTgt spid="93208"/>
                                        </p:tgtEl>
                                        <p:attrNameLst>
                                          <p:attrName>ppt_x</p:attrName>
                                        </p:attrNameLst>
                                      </p:cBhvr>
                                      <p:tavLst>
                                        <p:tav tm="0">
                                          <p:val>
                                            <p:strVal val="#ppt_x"/>
                                          </p:val>
                                        </p:tav>
                                        <p:tav tm="100000">
                                          <p:val>
                                            <p:strVal val="#ppt_x"/>
                                          </p:val>
                                        </p:tav>
                                      </p:tavLst>
                                    </p:anim>
                                    <p:anim calcmode="lin" valueType="num">
                                      <p:cBhvr additive="base">
                                        <p:cTn id="38" dur="500" fill="hold"/>
                                        <p:tgtEl>
                                          <p:spTgt spid="9320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93209"/>
                                        </p:tgtEl>
                                        <p:attrNameLst>
                                          <p:attrName>style.visibility</p:attrName>
                                        </p:attrNameLst>
                                      </p:cBhvr>
                                      <p:to>
                                        <p:strVal val="visible"/>
                                      </p:to>
                                    </p:set>
                                    <p:anim calcmode="lin" valueType="num">
                                      <p:cBhvr additive="base">
                                        <p:cTn id="43" dur="500" fill="hold"/>
                                        <p:tgtEl>
                                          <p:spTgt spid="93209"/>
                                        </p:tgtEl>
                                        <p:attrNameLst>
                                          <p:attrName>ppt_x</p:attrName>
                                        </p:attrNameLst>
                                      </p:cBhvr>
                                      <p:tavLst>
                                        <p:tav tm="0">
                                          <p:val>
                                            <p:strVal val="#ppt_x"/>
                                          </p:val>
                                        </p:tav>
                                        <p:tav tm="100000">
                                          <p:val>
                                            <p:strVal val="#ppt_x"/>
                                          </p:val>
                                        </p:tav>
                                      </p:tavLst>
                                    </p:anim>
                                    <p:anim calcmode="lin" valueType="num">
                                      <p:cBhvr additive="base">
                                        <p:cTn id="44" dur="500" fill="hold"/>
                                        <p:tgtEl>
                                          <p:spTgt spid="93209"/>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3214"/>
                                        </p:tgtEl>
                                        <p:attrNameLst>
                                          <p:attrName>style.visibility</p:attrName>
                                        </p:attrNameLst>
                                      </p:cBhvr>
                                      <p:to>
                                        <p:strVal val="visible"/>
                                      </p:to>
                                    </p:set>
                                    <p:animEffect transition="in" filter="wipe(left)">
                                      <p:cBhvr>
                                        <p:cTn id="49" dur="500"/>
                                        <p:tgtEl>
                                          <p:spTgt spid="932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93215"/>
                                        </p:tgtEl>
                                        <p:attrNameLst>
                                          <p:attrName>style.visibility</p:attrName>
                                        </p:attrNameLst>
                                      </p:cBhvr>
                                      <p:to>
                                        <p:strVal val="visible"/>
                                      </p:to>
                                    </p:set>
                                    <p:anim calcmode="lin" valueType="num">
                                      <p:cBhvr additive="base">
                                        <p:cTn id="54" dur="500" fill="hold"/>
                                        <p:tgtEl>
                                          <p:spTgt spid="93215"/>
                                        </p:tgtEl>
                                        <p:attrNameLst>
                                          <p:attrName>ppt_x</p:attrName>
                                        </p:attrNameLst>
                                      </p:cBhvr>
                                      <p:tavLst>
                                        <p:tav tm="0">
                                          <p:val>
                                            <p:strVal val="1+#ppt_w/2"/>
                                          </p:val>
                                        </p:tav>
                                        <p:tav tm="100000">
                                          <p:val>
                                            <p:strVal val="#ppt_x"/>
                                          </p:val>
                                        </p:tav>
                                      </p:tavLst>
                                    </p:anim>
                                    <p:anim calcmode="lin" valueType="num">
                                      <p:cBhvr additive="base">
                                        <p:cTn id="55" dur="500" fill="hold"/>
                                        <p:tgtEl>
                                          <p:spTgt spid="93215"/>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3216"/>
                                        </p:tgtEl>
                                        <p:attrNameLst>
                                          <p:attrName>style.visibility</p:attrName>
                                        </p:attrNameLst>
                                      </p:cBhvr>
                                      <p:to>
                                        <p:strVal val="visible"/>
                                      </p:to>
                                    </p:set>
                                    <p:animEffect transition="in" filter="wipe(left)">
                                      <p:cBhvr>
                                        <p:cTn id="60" dur="500"/>
                                        <p:tgtEl>
                                          <p:spTgt spid="932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93217"/>
                                        </p:tgtEl>
                                        <p:attrNameLst>
                                          <p:attrName>style.visibility</p:attrName>
                                        </p:attrNameLst>
                                      </p:cBhvr>
                                      <p:to>
                                        <p:strVal val="visible"/>
                                      </p:to>
                                    </p:set>
                                    <p:anim calcmode="lin" valueType="num">
                                      <p:cBhvr additive="base">
                                        <p:cTn id="65" dur="500" fill="hold"/>
                                        <p:tgtEl>
                                          <p:spTgt spid="93217"/>
                                        </p:tgtEl>
                                        <p:attrNameLst>
                                          <p:attrName>ppt_x</p:attrName>
                                        </p:attrNameLst>
                                      </p:cBhvr>
                                      <p:tavLst>
                                        <p:tav tm="0">
                                          <p:val>
                                            <p:strVal val="1+#ppt_w/2"/>
                                          </p:val>
                                        </p:tav>
                                        <p:tav tm="100000">
                                          <p:val>
                                            <p:strVal val="#ppt_x"/>
                                          </p:val>
                                        </p:tav>
                                      </p:tavLst>
                                    </p:anim>
                                    <p:anim calcmode="lin" valueType="num">
                                      <p:cBhvr additive="base">
                                        <p:cTn id="66" dur="500" fill="hold"/>
                                        <p:tgtEl>
                                          <p:spTgt spid="93217"/>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93206"/>
                                        </p:tgtEl>
                                        <p:attrNameLst>
                                          <p:attrName>style.visibility</p:attrName>
                                        </p:attrNameLst>
                                      </p:cBhvr>
                                      <p:to>
                                        <p:strVal val="visible"/>
                                      </p:to>
                                    </p:set>
                                    <p:animEffect transition="in" filter="wipe(left)">
                                      <p:cBhvr>
                                        <p:cTn id="71" dur="500"/>
                                        <p:tgtEl>
                                          <p:spTgt spid="9320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93207"/>
                                        </p:tgtEl>
                                        <p:attrNameLst>
                                          <p:attrName>style.visibility</p:attrName>
                                        </p:attrNameLst>
                                      </p:cBhvr>
                                      <p:to>
                                        <p:strVal val="visible"/>
                                      </p:to>
                                    </p:set>
                                    <p:anim calcmode="lin" valueType="num">
                                      <p:cBhvr additive="base">
                                        <p:cTn id="76" dur="500" fill="hold"/>
                                        <p:tgtEl>
                                          <p:spTgt spid="93207"/>
                                        </p:tgtEl>
                                        <p:attrNameLst>
                                          <p:attrName>ppt_x</p:attrName>
                                        </p:attrNameLst>
                                      </p:cBhvr>
                                      <p:tavLst>
                                        <p:tav tm="0">
                                          <p:val>
                                            <p:strVal val="1+#ppt_w/2"/>
                                          </p:val>
                                        </p:tav>
                                        <p:tav tm="100000">
                                          <p:val>
                                            <p:strVal val="#ppt_x"/>
                                          </p:val>
                                        </p:tav>
                                      </p:tavLst>
                                    </p:anim>
                                    <p:anim calcmode="lin" valueType="num">
                                      <p:cBhvr additive="base">
                                        <p:cTn id="77" dur="500" fill="hold"/>
                                        <p:tgtEl>
                                          <p:spTgt spid="93207"/>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3218"/>
                                        </p:tgtEl>
                                        <p:attrNameLst>
                                          <p:attrName>style.visibility</p:attrName>
                                        </p:attrNameLst>
                                      </p:cBhvr>
                                      <p:to>
                                        <p:strVal val="visible"/>
                                      </p:to>
                                    </p:set>
                                    <p:animEffect transition="in" filter="wipe(left)">
                                      <p:cBhvr>
                                        <p:cTn id="82" dur="500"/>
                                        <p:tgtEl>
                                          <p:spTgt spid="93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3" grpId="0" autoUpdateAnimBg="0"/>
      <p:bldP spid="93204" grpId="0" autoUpdateAnimBg="0"/>
      <p:bldP spid="93206" grpId="0" autoUpdateAnimBg="0"/>
      <p:bldP spid="93207" grpId="0" autoUpdateAnimBg="0"/>
      <p:bldP spid="93208" grpId="0" autoUpdateAnimBg="0"/>
      <p:bldP spid="93209" grpId="0" autoUpdateAnimBg="0"/>
      <p:bldP spid="93210" grpId="0" autoUpdateAnimBg="0"/>
      <p:bldP spid="93212" grpId="0" autoUpdateAnimBg="0"/>
      <p:bldP spid="93214" grpId="0" autoUpdateAnimBg="0"/>
      <p:bldP spid="93215" grpId="0" autoUpdateAnimBg="0"/>
      <p:bldP spid="93216" grpId="0" autoUpdateAnimBg="0"/>
      <p:bldP spid="93217" grpId="0" autoUpdateAnimBg="0"/>
      <p:bldP spid="93218" grpId="0" autoUpdateAnimBg="0"/>
      <p:bldP spid="9321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5" name="Rectangle 3"/>
          <p:cNvSpPr>
            <a:spLocks noChangeArrowheads="1"/>
          </p:cNvSpPr>
          <p:nvPr/>
        </p:nvSpPr>
        <p:spPr bwMode="auto">
          <a:xfrm>
            <a:off x="12700" y="5207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a:solidFill>
                  <a:srgbClr val="FF3300"/>
                </a:solidFill>
                <a:effectLst>
                  <a:outerShdw blurRad="38100" dist="38100" dir="2700000" algn="tl">
                    <a:srgbClr val="000000"/>
                  </a:outerShdw>
                </a:effectLst>
              </a:rPr>
              <a:t>BINAS tabel 25 isotopen:</a:t>
            </a:r>
            <a:endParaRPr lang="nl-NL" sz="3200" b="1">
              <a:solidFill>
                <a:srgbClr val="FF3300"/>
              </a:solidFill>
              <a:effectLst>
                <a:outerShdw blurRad="38100" dist="38100" dir="2700000" algn="tl">
                  <a:srgbClr val="000000"/>
                </a:outerShdw>
              </a:effectLst>
            </a:endParaRPr>
          </a:p>
        </p:txBody>
      </p:sp>
      <p:sp>
        <p:nvSpPr>
          <p:cNvPr id="141316" name="Rectangle 4"/>
          <p:cNvSpPr>
            <a:spLocks noChangeArrowheads="1"/>
          </p:cNvSpPr>
          <p:nvPr/>
        </p:nvSpPr>
        <p:spPr bwMode="auto">
          <a:xfrm>
            <a:off x="4576763" y="520700"/>
            <a:ext cx="4495800" cy="2209800"/>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a:solidFill>
                  <a:srgbClr val="3333CC"/>
                </a:solidFill>
                <a:effectLst>
                  <a:outerShdw blurRad="38100" dist="38100" dir="2700000" algn="tl">
                    <a:srgbClr val="000000"/>
                  </a:outerShdw>
                </a:effectLst>
              </a:rPr>
              <a:t>atoomnummer: 82</a:t>
            </a:r>
          </a:p>
          <a:p>
            <a:pPr fontAlgn="base">
              <a:spcBef>
                <a:spcPct val="0"/>
              </a:spcBef>
              <a:spcAft>
                <a:spcPct val="0"/>
              </a:spcAft>
              <a:defRPr/>
            </a:pPr>
            <a:r>
              <a:rPr lang="en-US" sz="3200" b="1">
                <a:solidFill>
                  <a:srgbClr val="3333CC"/>
                </a:solidFill>
                <a:effectLst>
                  <a:outerShdw blurRad="38100" dist="38100" dir="2700000" algn="tl">
                    <a:srgbClr val="000000"/>
                  </a:outerShdw>
                </a:effectLst>
              </a:rPr>
              <a:t>symbool: Pb</a:t>
            </a:r>
          </a:p>
          <a:p>
            <a:pPr fontAlgn="base">
              <a:spcBef>
                <a:spcPct val="0"/>
              </a:spcBef>
              <a:spcAft>
                <a:spcPct val="0"/>
              </a:spcAft>
              <a:defRPr/>
            </a:pPr>
            <a:r>
              <a:rPr lang="en-US" sz="3200" b="1">
                <a:solidFill>
                  <a:srgbClr val="3333CC"/>
                </a:solidFill>
                <a:effectLst>
                  <a:outerShdw blurRad="38100" dist="38100" dir="2700000" algn="tl">
                    <a:srgbClr val="000000"/>
                  </a:outerShdw>
                </a:effectLst>
              </a:rPr>
              <a:t>massagetal:</a:t>
            </a:r>
          </a:p>
          <a:p>
            <a:pPr fontAlgn="base">
              <a:spcBef>
                <a:spcPct val="0"/>
              </a:spcBef>
              <a:spcAft>
                <a:spcPct val="0"/>
              </a:spcAft>
              <a:defRPr/>
            </a:pPr>
            <a:r>
              <a:rPr lang="en-US" sz="3200" b="1">
                <a:solidFill>
                  <a:srgbClr val="3333CC"/>
                </a:solidFill>
                <a:effectLst>
                  <a:outerShdw blurRad="38100" dist="38100" dir="2700000" algn="tl">
                    <a:srgbClr val="000000"/>
                  </a:outerShdw>
                </a:effectLst>
              </a:rPr>
              <a:t>204, 206, 207, enz.</a:t>
            </a:r>
            <a:endParaRPr lang="nl-NL" sz="3200" b="1">
              <a:solidFill>
                <a:srgbClr val="3333CC"/>
              </a:solidFill>
              <a:effectLst>
                <a:outerShdw blurRad="38100" dist="38100" dir="2700000" algn="tl">
                  <a:srgbClr val="000000"/>
                </a:outerShdw>
              </a:effectLst>
            </a:endParaRPr>
          </a:p>
        </p:txBody>
      </p:sp>
      <p:grpSp>
        <p:nvGrpSpPr>
          <p:cNvPr id="2" name="Group 16"/>
          <p:cNvGrpSpPr>
            <a:grpSpLocks/>
          </p:cNvGrpSpPr>
          <p:nvPr/>
        </p:nvGrpSpPr>
        <p:grpSpPr bwMode="auto">
          <a:xfrm>
            <a:off x="1727200" y="2530475"/>
            <a:ext cx="2743200" cy="1524000"/>
            <a:chOff x="3216" y="1680"/>
            <a:chExt cx="1728" cy="960"/>
          </a:xfrm>
        </p:grpSpPr>
        <p:sp>
          <p:nvSpPr>
            <p:cNvPr id="141319" name="Rectangle 7"/>
            <p:cNvSpPr>
              <a:spLocks noChangeArrowheads="1"/>
            </p:cNvSpPr>
            <p:nvPr/>
          </p:nvSpPr>
          <p:spPr bwMode="auto">
            <a:xfrm>
              <a:off x="3456" y="2064"/>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82</a:t>
              </a:r>
              <a:endParaRPr lang="nl-NL" sz="3600" b="1">
                <a:solidFill>
                  <a:srgbClr val="3333CC"/>
                </a:solidFill>
                <a:effectLst>
                  <a:outerShdw blurRad="38100" dist="38100" dir="2700000" algn="tl">
                    <a:srgbClr val="000000"/>
                  </a:outerShdw>
                </a:effectLst>
              </a:endParaRPr>
            </a:p>
          </p:txBody>
        </p:sp>
        <p:sp>
          <p:nvSpPr>
            <p:cNvPr id="141320" name="Rectangle 8"/>
            <p:cNvSpPr>
              <a:spLocks noChangeArrowheads="1"/>
            </p:cNvSpPr>
            <p:nvPr/>
          </p:nvSpPr>
          <p:spPr bwMode="auto">
            <a:xfrm>
              <a:off x="3216" y="1680"/>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 </a:t>
              </a:r>
              <a:r>
                <a:rPr lang="en-US" sz="3600" b="1">
                  <a:solidFill>
                    <a:srgbClr val="3333CC"/>
                  </a:solidFill>
                  <a:effectLst>
                    <a:outerShdw blurRad="38100" dist="38100" dir="2700000" algn="tl">
                      <a:srgbClr val="000000"/>
                    </a:outerShdw>
                  </a:effectLst>
                </a:rPr>
                <a:t>204</a:t>
              </a:r>
              <a:endParaRPr lang="nl-NL" sz="3600" b="1">
                <a:solidFill>
                  <a:srgbClr val="3333CC"/>
                </a:solidFill>
                <a:effectLst>
                  <a:outerShdw blurRad="38100" dist="38100" dir="2700000" algn="tl">
                    <a:srgbClr val="000000"/>
                  </a:outerShdw>
                </a:effectLst>
              </a:endParaRPr>
            </a:p>
          </p:txBody>
        </p:sp>
        <p:sp>
          <p:nvSpPr>
            <p:cNvPr id="141321" name="Rectangle 9"/>
            <p:cNvSpPr>
              <a:spLocks noChangeArrowheads="1"/>
            </p:cNvSpPr>
            <p:nvPr/>
          </p:nvSpPr>
          <p:spPr bwMode="auto">
            <a:xfrm>
              <a:off x="3840" y="181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Pb :</a:t>
              </a:r>
              <a:endParaRPr lang="nl-NL" sz="3600" b="1">
                <a:solidFill>
                  <a:srgbClr val="FF3300"/>
                </a:solidFill>
                <a:effectLst>
                  <a:outerShdw blurRad="38100" dist="38100" dir="2700000" algn="tl">
                    <a:srgbClr val="000000"/>
                  </a:outerShdw>
                </a:effectLst>
              </a:endParaRPr>
            </a:p>
          </p:txBody>
        </p:sp>
      </p:grpSp>
      <p:sp>
        <p:nvSpPr>
          <p:cNvPr id="141324" name="Rectangle 12"/>
          <p:cNvSpPr>
            <a:spLocks noChangeArrowheads="1"/>
          </p:cNvSpPr>
          <p:nvPr/>
        </p:nvSpPr>
        <p:spPr bwMode="auto">
          <a:xfrm>
            <a:off x="3822700" y="2754313"/>
            <a:ext cx="1219200" cy="75723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82 p</a:t>
            </a:r>
            <a:endParaRPr lang="nl-NL" sz="3600" b="1">
              <a:solidFill>
                <a:srgbClr val="3333CC"/>
              </a:solidFill>
              <a:effectLst>
                <a:outerShdw blurRad="38100" dist="38100" dir="2700000" algn="tl">
                  <a:srgbClr val="000000"/>
                </a:outerShdw>
              </a:effectLst>
            </a:endParaRPr>
          </a:p>
        </p:txBody>
      </p:sp>
      <p:sp>
        <p:nvSpPr>
          <p:cNvPr id="141329" name="Rectangle 17"/>
          <p:cNvSpPr>
            <a:spLocks noChangeArrowheads="1"/>
          </p:cNvSpPr>
          <p:nvPr/>
        </p:nvSpPr>
        <p:spPr bwMode="auto">
          <a:xfrm>
            <a:off x="5003800" y="2759075"/>
            <a:ext cx="2286000" cy="757238"/>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204 (n + p)</a:t>
            </a:r>
            <a:endParaRPr lang="nl-NL" sz="3600" b="1">
              <a:solidFill>
                <a:srgbClr val="3333CC"/>
              </a:solidFill>
              <a:effectLst>
                <a:outerShdw blurRad="38100" dist="38100" dir="2700000" algn="tl">
                  <a:srgbClr val="000000"/>
                </a:outerShdw>
              </a:effectLst>
            </a:endParaRPr>
          </a:p>
        </p:txBody>
      </p:sp>
      <p:sp>
        <p:nvSpPr>
          <p:cNvPr id="141330" name="Rectangle 18"/>
          <p:cNvSpPr>
            <a:spLocks noChangeArrowheads="1"/>
          </p:cNvSpPr>
          <p:nvPr/>
        </p:nvSpPr>
        <p:spPr bwMode="auto">
          <a:xfrm>
            <a:off x="7772400" y="2754313"/>
            <a:ext cx="1371600" cy="75723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122 n</a:t>
            </a:r>
            <a:endParaRPr lang="nl-NL" sz="3600" b="1">
              <a:solidFill>
                <a:srgbClr val="FF3300"/>
              </a:solidFill>
              <a:effectLst>
                <a:outerShdw blurRad="38100" dist="38100" dir="2700000" algn="tl">
                  <a:srgbClr val="000000"/>
                </a:outerShdw>
              </a:effectLst>
            </a:endParaRPr>
          </a:p>
        </p:txBody>
      </p:sp>
      <p:grpSp>
        <p:nvGrpSpPr>
          <p:cNvPr id="3" name="Group 19"/>
          <p:cNvGrpSpPr>
            <a:grpSpLocks/>
          </p:cNvGrpSpPr>
          <p:nvPr/>
        </p:nvGrpSpPr>
        <p:grpSpPr bwMode="auto">
          <a:xfrm>
            <a:off x="1722438" y="4075113"/>
            <a:ext cx="2743200" cy="1524000"/>
            <a:chOff x="3216" y="1680"/>
            <a:chExt cx="1728" cy="960"/>
          </a:xfrm>
        </p:grpSpPr>
        <p:sp>
          <p:nvSpPr>
            <p:cNvPr id="141332" name="Rectangle 20"/>
            <p:cNvSpPr>
              <a:spLocks noChangeArrowheads="1"/>
            </p:cNvSpPr>
            <p:nvPr/>
          </p:nvSpPr>
          <p:spPr bwMode="auto">
            <a:xfrm>
              <a:off x="3456" y="2064"/>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82</a:t>
              </a:r>
              <a:endParaRPr lang="nl-NL" sz="3600" b="1">
                <a:solidFill>
                  <a:srgbClr val="3333CC"/>
                </a:solidFill>
                <a:effectLst>
                  <a:outerShdw blurRad="38100" dist="38100" dir="2700000" algn="tl">
                    <a:srgbClr val="000000"/>
                  </a:outerShdw>
                </a:effectLst>
              </a:endParaRPr>
            </a:p>
          </p:txBody>
        </p:sp>
        <p:sp>
          <p:nvSpPr>
            <p:cNvPr id="141333" name="Rectangle 21"/>
            <p:cNvSpPr>
              <a:spLocks noChangeArrowheads="1"/>
            </p:cNvSpPr>
            <p:nvPr/>
          </p:nvSpPr>
          <p:spPr bwMode="auto">
            <a:xfrm>
              <a:off x="3216" y="1680"/>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 206</a:t>
              </a:r>
              <a:endParaRPr lang="nl-NL" sz="3600" b="1">
                <a:solidFill>
                  <a:srgbClr val="3333CC"/>
                </a:solidFill>
                <a:effectLst>
                  <a:outerShdw blurRad="38100" dist="38100" dir="2700000" algn="tl">
                    <a:srgbClr val="000000"/>
                  </a:outerShdw>
                </a:effectLst>
              </a:endParaRPr>
            </a:p>
          </p:txBody>
        </p:sp>
        <p:sp>
          <p:nvSpPr>
            <p:cNvPr id="141334" name="Rectangle 22"/>
            <p:cNvSpPr>
              <a:spLocks noChangeArrowheads="1"/>
            </p:cNvSpPr>
            <p:nvPr/>
          </p:nvSpPr>
          <p:spPr bwMode="auto">
            <a:xfrm>
              <a:off x="3840" y="181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Pb :</a:t>
              </a:r>
              <a:endParaRPr lang="nl-NL" sz="3600" b="1">
                <a:solidFill>
                  <a:srgbClr val="FF3300"/>
                </a:solidFill>
                <a:effectLst>
                  <a:outerShdw blurRad="38100" dist="38100" dir="2700000" algn="tl">
                    <a:srgbClr val="000000"/>
                  </a:outerShdw>
                </a:effectLst>
              </a:endParaRPr>
            </a:p>
          </p:txBody>
        </p:sp>
      </p:grpSp>
      <p:sp>
        <p:nvSpPr>
          <p:cNvPr id="141335" name="Rectangle 23"/>
          <p:cNvSpPr>
            <a:spLocks noChangeArrowheads="1"/>
          </p:cNvSpPr>
          <p:nvPr/>
        </p:nvSpPr>
        <p:spPr bwMode="auto">
          <a:xfrm>
            <a:off x="3819525" y="4303713"/>
            <a:ext cx="1219200" cy="75723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82 p</a:t>
            </a:r>
            <a:endParaRPr lang="nl-NL" sz="3600" b="1">
              <a:solidFill>
                <a:srgbClr val="3333CC"/>
              </a:solidFill>
              <a:effectLst>
                <a:outerShdw blurRad="38100" dist="38100" dir="2700000" algn="tl">
                  <a:srgbClr val="000000"/>
                </a:outerShdw>
              </a:effectLst>
            </a:endParaRPr>
          </a:p>
        </p:txBody>
      </p:sp>
      <p:sp>
        <p:nvSpPr>
          <p:cNvPr id="141336" name="Rectangle 24"/>
          <p:cNvSpPr>
            <a:spLocks noChangeArrowheads="1"/>
          </p:cNvSpPr>
          <p:nvPr/>
        </p:nvSpPr>
        <p:spPr bwMode="auto">
          <a:xfrm>
            <a:off x="4994275" y="4308475"/>
            <a:ext cx="2286000" cy="757238"/>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206 (n + p)</a:t>
            </a:r>
            <a:endParaRPr lang="nl-NL" sz="3600" b="1">
              <a:solidFill>
                <a:srgbClr val="3333CC"/>
              </a:solidFill>
              <a:effectLst>
                <a:outerShdw blurRad="38100" dist="38100" dir="2700000" algn="tl">
                  <a:srgbClr val="000000"/>
                </a:outerShdw>
              </a:effectLst>
            </a:endParaRPr>
          </a:p>
        </p:txBody>
      </p:sp>
      <p:sp>
        <p:nvSpPr>
          <p:cNvPr id="141337" name="Rectangle 25"/>
          <p:cNvSpPr>
            <a:spLocks noChangeArrowheads="1"/>
          </p:cNvSpPr>
          <p:nvPr/>
        </p:nvSpPr>
        <p:spPr bwMode="auto">
          <a:xfrm>
            <a:off x="7737475" y="4303713"/>
            <a:ext cx="1371600" cy="75723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124 n</a:t>
            </a:r>
            <a:endParaRPr lang="nl-NL" sz="3600" b="1">
              <a:solidFill>
                <a:srgbClr val="FF3300"/>
              </a:solidFill>
              <a:effectLst>
                <a:outerShdw blurRad="38100" dist="38100" dir="2700000" algn="tl">
                  <a:srgbClr val="000000"/>
                </a:outerShdw>
              </a:effectLst>
            </a:endParaRPr>
          </a:p>
        </p:txBody>
      </p:sp>
      <p:sp>
        <p:nvSpPr>
          <p:cNvPr id="141345" name="Rectangle 33"/>
          <p:cNvSpPr>
            <a:spLocks noGrp="1" noChangeArrowheads="1"/>
          </p:cNvSpPr>
          <p:nvPr>
            <p:ph type="ctrTitle"/>
          </p:nvPr>
        </p:nvSpPr>
        <p:spPr>
          <a:xfrm>
            <a:off x="14288" y="0"/>
            <a:ext cx="7772400" cy="6858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Isotopen (bijv. van Lood):</a:t>
            </a:r>
            <a:endParaRPr lang="nl-NL" sz="4000" b="1" smtClean="0">
              <a:solidFill>
                <a:srgbClr val="FF3300"/>
              </a:solidFill>
              <a:effectLst>
                <a:outerShdw blurRad="38100" dist="38100" dir="2700000" algn="tl">
                  <a:srgbClr val="000000"/>
                </a:outerShdw>
              </a:effectLst>
            </a:endParaRPr>
          </a:p>
        </p:txBody>
      </p:sp>
      <p:sp>
        <p:nvSpPr>
          <p:cNvPr id="141354" name="Rectangle 42"/>
          <p:cNvSpPr>
            <a:spLocks noChangeArrowheads="1"/>
          </p:cNvSpPr>
          <p:nvPr/>
        </p:nvSpPr>
        <p:spPr bwMode="auto">
          <a:xfrm>
            <a:off x="-12700" y="2743200"/>
            <a:ext cx="1835150" cy="757238"/>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Pb-204</a:t>
            </a:r>
            <a:endParaRPr lang="nl-NL" sz="3600" b="1">
              <a:solidFill>
                <a:srgbClr val="FF3300"/>
              </a:solidFill>
              <a:effectLst>
                <a:outerShdw blurRad="38100" dist="38100" dir="2700000" algn="tl">
                  <a:srgbClr val="000000"/>
                </a:outerShdw>
              </a:effectLst>
            </a:endParaRPr>
          </a:p>
        </p:txBody>
      </p:sp>
      <p:sp>
        <p:nvSpPr>
          <p:cNvPr id="141355" name="Rectangle 43"/>
          <p:cNvSpPr>
            <a:spLocks noChangeArrowheads="1"/>
          </p:cNvSpPr>
          <p:nvPr/>
        </p:nvSpPr>
        <p:spPr bwMode="auto">
          <a:xfrm>
            <a:off x="7237413" y="2755900"/>
            <a:ext cx="1219200" cy="757238"/>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cs typeface="Times New Roman" pitchFamily="18" charset="0"/>
              </a:rPr>
              <a:t>→</a:t>
            </a:r>
          </a:p>
        </p:txBody>
      </p:sp>
      <p:sp>
        <p:nvSpPr>
          <p:cNvPr id="141357" name="Rectangle 45"/>
          <p:cNvSpPr>
            <a:spLocks noChangeArrowheads="1"/>
          </p:cNvSpPr>
          <p:nvPr/>
        </p:nvSpPr>
        <p:spPr bwMode="auto">
          <a:xfrm>
            <a:off x="0" y="4310063"/>
            <a:ext cx="1835150" cy="75723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Pb-206</a:t>
            </a:r>
            <a:endParaRPr lang="nl-NL" sz="3600" b="1">
              <a:solidFill>
                <a:srgbClr val="FF3300"/>
              </a:solidFill>
              <a:effectLst>
                <a:outerShdw blurRad="38100" dist="38100" dir="2700000" algn="tl">
                  <a:srgbClr val="000000"/>
                </a:outerShdw>
              </a:effectLst>
            </a:endParaRPr>
          </a:p>
        </p:txBody>
      </p:sp>
      <p:grpSp>
        <p:nvGrpSpPr>
          <p:cNvPr id="4" name="Group 59"/>
          <p:cNvGrpSpPr>
            <a:grpSpLocks/>
          </p:cNvGrpSpPr>
          <p:nvPr/>
        </p:nvGrpSpPr>
        <p:grpSpPr bwMode="auto">
          <a:xfrm>
            <a:off x="-12700" y="5473700"/>
            <a:ext cx="9147175" cy="1524000"/>
            <a:chOff x="-8" y="3536"/>
            <a:chExt cx="5762" cy="960"/>
          </a:xfrm>
        </p:grpSpPr>
        <p:grpSp>
          <p:nvGrpSpPr>
            <p:cNvPr id="20533" name="Group 34"/>
            <p:cNvGrpSpPr>
              <a:grpSpLocks/>
            </p:cNvGrpSpPr>
            <p:nvPr/>
          </p:nvGrpSpPr>
          <p:grpSpPr bwMode="auto">
            <a:xfrm>
              <a:off x="1082" y="3536"/>
              <a:ext cx="1728" cy="960"/>
              <a:chOff x="3216" y="1680"/>
              <a:chExt cx="1728" cy="960"/>
            </a:xfrm>
          </p:grpSpPr>
          <p:sp>
            <p:nvSpPr>
              <p:cNvPr id="141347" name="Rectangle 35"/>
              <p:cNvSpPr>
                <a:spLocks noChangeArrowheads="1"/>
              </p:cNvSpPr>
              <p:nvPr/>
            </p:nvSpPr>
            <p:spPr bwMode="auto">
              <a:xfrm>
                <a:off x="3456" y="2064"/>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82</a:t>
                </a:r>
                <a:endParaRPr lang="nl-NL" sz="3600" b="1">
                  <a:solidFill>
                    <a:srgbClr val="3333CC"/>
                  </a:solidFill>
                  <a:effectLst>
                    <a:outerShdw blurRad="38100" dist="38100" dir="2700000" algn="tl">
                      <a:srgbClr val="000000"/>
                    </a:outerShdw>
                  </a:effectLst>
                </a:endParaRPr>
              </a:p>
            </p:txBody>
          </p:sp>
          <p:sp>
            <p:nvSpPr>
              <p:cNvPr id="141348" name="Rectangle 36"/>
              <p:cNvSpPr>
                <a:spLocks noChangeArrowheads="1"/>
              </p:cNvSpPr>
              <p:nvPr/>
            </p:nvSpPr>
            <p:spPr bwMode="auto">
              <a:xfrm>
                <a:off x="3216" y="1680"/>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 207</a:t>
                </a:r>
                <a:endParaRPr lang="nl-NL" sz="3600" b="1">
                  <a:solidFill>
                    <a:srgbClr val="3333CC"/>
                  </a:solidFill>
                  <a:effectLst>
                    <a:outerShdw blurRad="38100" dist="38100" dir="2700000" algn="tl">
                      <a:srgbClr val="000000"/>
                    </a:outerShdw>
                  </a:effectLst>
                </a:endParaRPr>
              </a:p>
            </p:txBody>
          </p:sp>
          <p:sp>
            <p:nvSpPr>
              <p:cNvPr id="141349" name="Rectangle 37"/>
              <p:cNvSpPr>
                <a:spLocks noChangeArrowheads="1"/>
              </p:cNvSpPr>
              <p:nvPr/>
            </p:nvSpPr>
            <p:spPr bwMode="auto">
              <a:xfrm>
                <a:off x="3840" y="181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Pb :</a:t>
                </a:r>
                <a:endParaRPr lang="nl-NL" sz="3600" b="1">
                  <a:solidFill>
                    <a:srgbClr val="FF3300"/>
                  </a:solidFill>
                  <a:effectLst>
                    <a:outerShdw blurRad="38100" dist="38100" dir="2700000" algn="tl">
                      <a:srgbClr val="000000"/>
                    </a:outerShdw>
                  </a:effectLst>
                </a:endParaRPr>
              </a:p>
            </p:txBody>
          </p:sp>
        </p:grpSp>
        <p:sp>
          <p:nvSpPr>
            <p:cNvPr id="141350" name="Rectangle 38"/>
            <p:cNvSpPr>
              <a:spLocks noChangeArrowheads="1"/>
            </p:cNvSpPr>
            <p:nvPr/>
          </p:nvSpPr>
          <p:spPr bwMode="auto">
            <a:xfrm>
              <a:off x="2402" y="3672"/>
              <a:ext cx="768" cy="47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82 p</a:t>
              </a:r>
              <a:endParaRPr lang="nl-NL" sz="3600" b="1">
                <a:solidFill>
                  <a:srgbClr val="3333CC"/>
                </a:solidFill>
                <a:effectLst>
                  <a:outerShdw blurRad="38100" dist="38100" dir="2700000" algn="tl">
                    <a:srgbClr val="000000"/>
                  </a:outerShdw>
                </a:effectLst>
              </a:endParaRPr>
            </a:p>
          </p:txBody>
        </p:sp>
        <p:sp>
          <p:nvSpPr>
            <p:cNvPr id="141351" name="Rectangle 39"/>
            <p:cNvSpPr>
              <a:spLocks noChangeArrowheads="1"/>
            </p:cNvSpPr>
            <p:nvPr/>
          </p:nvSpPr>
          <p:spPr bwMode="auto">
            <a:xfrm>
              <a:off x="3154" y="3683"/>
              <a:ext cx="1440" cy="47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207 (n + p)</a:t>
              </a:r>
              <a:endParaRPr lang="nl-NL" sz="3600" b="1">
                <a:solidFill>
                  <a:srgbClr val="3333CC"/>
                </a:solidFill>
                <a:effectLst>
                  <a:outerShdw blurRad="38100" dist="38100" dir="2700000" algn="tl">
                    <a:srgbClr val="000000"/>
                  </a:outerShdw>
                </a:effectLst>
              </a:endParaRPr>
            </a:p>
          </p:txBody>
        </p:sp>
        <p:sp>
          <p:nvSpPr>
            <p:cNvPr id="141352" name="Rectangle 40"/>
            <p:cNvSpPr>
              <a:spLocks noChangeArrowheads="1"/>
            </p:cNvSpPr>
            <p:nvPr/>
          </p:nvSpPr>
          <p:spPr bwMode="auto">
            <a:xfrm>
              <a:off x="4890" y="3680"/>
              <a:ext cx="864" cy="47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125 n</a:t>
              </a:r>
              <a:endParaRPr lang="nl-NL" sz="3600" b="1">
                <a:solidFill>
                  <a:srgbClr val="FF3300"/>
                </a:solidFill>
                <a:effectLst>
                  <a:outerShdw blurRad="38100" dist="38100" dir="2700000" algn="tl">
                    <a:srgbClr val="000000"/>
                  </a:outerShdw>
                </a:effectLst>
              </a:endParaRPr>
            </a:p>
          </p:txBody>
        </p:sp>
        <p:sp>
          <p:nvSpPr>
            <p:cNvPr id="141359" name="Rectangle 47"/>
            <p:cNvSpPr>
              <a:spLocks noChangeArrowheads="1"/>
            </p:cNvSpPr>
            <p:nvPr/>
          </p:nvSpPr>
          <p:spPr bwMode="auto">
            <a:xfrm>
              <a:off x="-8" y="3678"/>
              <a:ext cx="1156" cy="47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Pb-207</a:t>
              </a:r>
              <a:endParaRPr lang="nl-NL" sz="3600" b="1">
                <a:solidFill>
                  <a:srgbClr val="FF3300"/>
                </a:solidFill>
                <a:effectLst>
                  <a:outerShdw blurRad="38100" dist="38100" dir="2700000" algn="tl">
                    <a:srgbClr val="000000"/>
                  </a:outerShdw>
                </a:effectLst>
              </a:endParaRPr>
            </a:p>
          </p:txBody>
        </p:sp>
        <p:sp>
          <p:nvSpPr>
            <p:cNvPr id="141362" name="Rectangle 50"/>
            <p:cNvSpPr>
              <a:spLocks noChangeArrowheads="1"/>
            </p:cNvSpPr>
            <p:nvPr/>
          </p:nvSpPr>
          <p:spPr bwMode="auto">
            <a:xfrm>
              <a:off x="4574" y="3674"/>
              <a:ext cx="768" cy="47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cs typeface="Times New Roman" pitchFamily="18" charset="0"/>
                </a:rPr>
                <a:t>→</a:t>
              </a:r>
            </a:p>
          </p:txBody>
        </p:sp>
      </p:grpSp>
      <p:sp>
        <p:nvSpPr>
          <p:cNvPr id="141363" name="Rectangle 51"/>
          <p:cNvSpPr>
            <a:spLocks noChangeArrowheads="1"/>
          </p:cNvSpPr>
          <p:nvPr/>
        </p:nvSpPr>
        <p:spPr bwMode="auto">
          <a:xfrm>
            <a:off x="7235825" y="4279900"/>
            <a:ext cx="1219200" cy="757238"/>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cs typeface="Times New Roman" pitchFamily="18" charset="0"/>
              </a:rPr>
              <a:t>→</a:t>
            </a:r>
          </a:p>
        </p:txBody>
      </p:sp>
      <p:graphicFrame>
        <p:nvGraphicFramePr>
          <p:cNvPr id="141372" name="Group 60"/>
          <p:cNvGraphicFramePr>
            <a:graphicFrameLocks noGrp="1"/>
          </p:cNvGraphicFramePr>
          <p:nvPr/>
        </p:nvGraphicFramePr>
        <p:xfrm>
          <a:off x="57150" y="1196975"/>
          <a:ext cx="9036050" cy="4124325"/>
        </p:xfrm>
        <a:graphic>
          <a:graphicData uri="http://schemas.openxmlformats.org/drawingml/2006/table">
            <a:tbl>
              <a:tblPr/>
              <a:tblGrid>
                <a:gridCol w="842963"/>
                <a:gridCol w="792162"/>
                <a:gridCol w="935038"/>
                <a:gridCol w="1249362"/>
                <a:gridCol w="1543050"/>
                <a:gridCol w="1397000"/>
                <a:gridCol w="2276475"/>
              </a:tblGrid>
              <a:tr h="909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r>
                        <a:rPr kumimoji="0" lang="nl-NL" sz="14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82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Pb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214</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203,97304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208,97446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206,97589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207,97664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208,98108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209,98418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210,98874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211,99191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213,99977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23,6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52,3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1,4.107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3,3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22,3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36,1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10,6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26,8 min</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0,72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0,025,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0,5,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0,59,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γ</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0,65,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406" name="AutoShape 94"/>
          <p:cNvSpPr>
            <a:spLocks noChangeArrowheads="1"/>
          </p:cNvSpPr>
          <p:nvPr/>
        </p:nvSpPr>
        <p:spPr bwMode="auto">
          <a:xfrm>
            <a:off x="2484438" y="4437063"/>
            <a:ext cx="6408737" cy="2232025"/>
          </a:xfrm>
          <a:prstGeom prst="wedgeRoundRectCallout">
            <a:avLst>
              <a:gd name="adj1" fmla="val -60032"/>
              <a:gd name="adj2" fmla="val -224894"/>
              <a:gd name="adj3" fmla="val 16667"/>
            </a:avLst>
          </a:prstGeom>
          <a:solidFill>
            <a:srgbClr val="CCFFCC"/>
          </a:solidFill>
          <a:ln w="9525">
            <a:solidFill>
              <a:schemeClr val="tx1"/>
            </a:solidFill>
            <a:miter lim="800000"/>
            <a:headEnd/>
            <a:tailEnd/>
          </a:ln>
          <a:effectLst/>
        </p:spPr>
        <p:txBody>
          <a:bodyPr/>
          <a:lstStyle/>
          <a:p>
            <a:pPr fontAlgn="base">
              <a:spcBef>
                <a:spcPct val="0"/>
              </a:spcBef>
              <a:spcAft>
                <a:spcPct val="0"/>
              </a:spcAft>
              <a:defRPr/>
            </a:pPr>
            <a:r>
              <a:rPr lang="en-US" sz="3200" b="1">
                <a:solidFill>
                  <a:srgbClr val="FF3300"/>
                </a:solidFill>
                <a:effectLst>
                  <a:outerShdw blurRad="38100" dist="38100" dir="2700000" algn="tl">
                    <a:srgbClr val="000000"/>
                  </a:outerShdw>
                </a:effectLst>
              </a:rPr>
              <a:t>Iso-toop = dezelfde-plaats</a:t>
            </a:r>
          </a:p>
          <a:p>
            <a:pPr fontAlgn="base">
              <a:spcBef>
                <a:spcPct val="0"/>
              </a:spcBef>
              <a:spcAft>
                <a:spcPct val="0"/>
              </a:spcAft>
              <a:defRPr/>
            </a:pPr>
            <a:r>
              <a:rPr lang="en-US" sz="3200" b="1">
                <a:solidFill>
                  <a:srgbClr val="FF3300"/>
                </a:solidFill>
                <a:effectLst>
                  <a:outerShdw blurRad="38100" dist="38100" dir="2700000" algn="tl">
                    <a:srgbClr val="000000"/>
                  </a:outerShdw>
                </a:effectLst>
              </a:rPr>
              <a:t>(in het periodiek systeem).</a:t>
            </a:r>
          </a:p>
          <a:p>
            <a:pPr fontAlgn="base">
              <a:spcBef>
                <a:spcPct val="0"/>
              </a:spcBef>
              <a:spcAft>
                <a:spcPct val="0"/>
              </a:spcAft>
              <a:defRPr/>
            </a:pPr>
            <a:r>
              <a:rPr lang="en-US" sz="3200" b="1">
                <a:solidFill>
                  <a:srgbClr val="FF3300"/>
                </a:solidFill>
                <a:effectLst>
                  <a:outerShdw blurRad="38100" dist="38100" dir="2700000" algn="tl">
                    <a:srgbClr val="000000"/>
                  </a:outerShdw>
                </a:effectLst>
              </a:rPr>
              <a:t>Dus hetzelfde atoomnummer (maar verschillend massagetal).</a:t>
            </a:r>
            <a:endParaRPr lang="nl-NL" sz="32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68403727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345"/>
                                        </p:tgtEl>
                                        <p:attrNameLst>
                                          <p:attrName>style.visibility</p:attrName>
                                        </p:attrNameLst>
                                      </p:cBhvr>
                                      <p:to>
                                        <p:strVal val="visible"/>
                                      </p:to>
                                    </p:set>
                                    <p:animEffect transition="in" filter="wipe(left)">
                                      <p:cBhvr>
                                        <p:cTn id="7" dur="500"/>
                                        <p:tgtEl>
                                          <p:spTgt spid="141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Effect transition="in" filter="wipe(left)">
                                      <p:cBhvr>
                                        <p:cTn id="12" dur="500"/>
                                        <p:tgtEl>
                                          <p:spTgt spid="1413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1372"/>
                                        </p:tgtEl>
                                        <p:attrNameLst>
                                          <p:attrName>style.visibility</p:attrName>
                                        </p:attrNameLst>
                                      </p:cBhvr>
                                      <p:to>
                                        <p:strVal val="visible"/>
                                      </p:to>
                                    </p:set>
                                    <p:animEffect transition="in" filter="dissolve">
                                      <p:cBhvr>
                                        <p:cTn id="17" dur="500"/>
                                        <p:tgtEl>
                                          <p:spTgt spid="141372"/>
                                        </p:tgtEl>
                                      </p:cBhvr>
                                    </p:animEffect>
                                  </p:childTnLst>
                                  <p:subTnLst>
                                    <p:set>
                                      <p:cBhvr override="childStyle">
                                        <p:cTn dur="1" fill="hold" display="0" masterRel="nextClick" afterEffect="1"/>
                                        <p:tgtEl>
                                          <p:spTgt spid="14137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316"/>
                                        </p:tgtEl>
                                        <p:attrNameLst>
                                          <p:attrName>style.visibility</p:attrName>
                                        </p:attrNameLst>
                                      </p:cBhvr>
                                      <p:to>
                                        <p:strVal val="visible"/>
                                      </p:to>
                                    </p:set>
                                    <p:animEffect transition="in" filter="wipe(left)">
                                      <p:cBhvr>
                                        <p:cTn id="22" dur="500"/>
                                        <p:tgtEl>
                                          <p:spTgt spid="1413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1354"/>
                                        </p:tgtEl>
                                        <p:attrNameLst>
                                          <p:attrName>style.visibility</p:attrName>
                                        </p:attrNameLst>
                                      </p:cBhvr>
                                      <p:to>
                                        <p:strVal val="visible"/>
                                      </p:to>
                                    </p:set>
                                    <p:animEffect transition="in" filter="dissolve">
                                      <p:cBhvr>
                                        <p:cTn id="27" dur="500"/>
                                        <p:tgtEl>
                                          <p:spTgt spid="1413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1324"/>
                                        </p:tgtEl>
                                        <p:attrNameLst>
                                          <p:attrName>style.visibility</p:attrName>
                                        </p:attrNameLst>
                                      </p:cBhvr>
                                      <p:to>
                                        <p:strVal val="visible"/>
                                      </p:to>
                                    </p:set>
                                    <p:animEffect transition="in" filter="dissolve">
                                      <p:cBhvr>
                                        <p:cTn id="37" dur="500"/>
                                        <p:tgtEl>
                                          <p:spTgt spid="1413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1329"/>
                                        </p:tgtEl>
                                        <p:attrNameLst>
                                          <p:attrName>style.visibility</p:attrName>
                                        </p:attrNameLst>
                                      </p:cBhvr>
                                      <p:to>
                                        <p:strVal val="visible"/>
                                      </p:to>
                                    </p:set>
                                    <p:animEffect transition="in" filter="dissolve">
                                      <p:cBhvr>
                                        <p:cTn id="42" dur="500"/>
                                        <p:tgtEl>
                                          <p:spTgt spid="1413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1355"/>
                                        </p:tgtEl>
                                        <p:attrNameLst>
                                          <p:attrName>style.visibility</p:attrName>
                                        </p:attrNameLst>
                                      </p:cBhvr>
                                      <p:to>
                                        <p:strVal val="visible"/>
                                      </p:to>
                                    </p:set>
                                    <p:animEffect transition="in" filter="dissolve">
                                      <p:cBhvr>
                                        <p:cTn id="47" dur="500"/>
                                        <p:tgtEl>
                                          <p:spTgt spid="1413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41330"/>
                                        </p:tgtEl>
                                        <p:attrNameLst>
                                          <p:attrName>style.visibility</p:attrName>
                                        </p:attrNameLst>
                                      </p:cBhvr>
                                      <p:to>
                                        <p:strVal val="visible"/>
                                      </p:to>
                                    </p:set>
                                    <p:anim calcmode="lin" valueType="num">
                                      <p:cBhvr additive="base">
                                        <p:cTn id="52" dur="500" fill="hold"/>
                                        <p:tgtEl>
                                          <p:spTgt spid="141330"/>
                                        </p:tgtEl>
                                        <p:attrNameLst>
                                          <p:attrName>ppt_x</p:attrName>
                                        </p:attrNameLst>
                                      </p:cBhvr>
                                      <p:tavLst>
                                        <p:tav tm="0">
                                          <p:val>
                                            <p:strVal val="1+#ppt_w/2"/>
                                          </p:val>
                                        </p:tav>
                                        <p:tav tm="100000">
                                          <p:val>
                                            <p:strVal val="#ppt_x"/>
                                          </p:val>
                                        </p:tav>
                                      </p:tavLst>
                                    </p:anim>
                                    <p:anim calcmode="lin" valueType="num">
                                      <p:cBhvr additive="base">
                                        <p:cTn id="53" dur="500" fill="hold"/>
                                        <p:tgtEl>
                                          <p:spTgt spid="141330"/>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41357"/>
                                        </p:tgtEl>
                                        <p:attrNameLst>
                                          <p:attrName>style.visibility</p:attrName>
                                        </p:attrNameLst>
                                      </p:cBhvr>
                                      <p:to>
                                        <p:strVal val="visible"/>
                                      </p:to>
                                    </p:set>
                                    <p:animEffect transition="in" filter="dissolve">
                                      <p:cBhvr>
                                        <p:cTn id="58" dur="500"/>
                                        <p:tgtEl>
                                          <p:spTgt spid="14135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left)">
                                      <p:cBhvr>
                                        <p:cTn id="63" dur="500"/>
                                        <p:tgtEl>
                                          <p:spTgt spid="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41335"/>
                                        </p:tgtEl>
                                        <p:attrNameLst>
                                          <p:attrName>style.visibility</p:attrName>
                                        </p:attrNameLst>
                                      </p:cBhvr>
                                      <p:to>
                                        <p:strVal val="visible"/>
                                      </p:to>
                                    </p:set>
                                    <p:animEffect transition="in" filter="dissolve">
                                      <p:cBhvr>
                                        <p:cTn id="68" dur="500"/>
                                        <p:tgtEl>
                                          <p:spTgt spid="14133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41336"/>
                                        </p:tgtEl>
                                        <p:attrNameLst>
                                          <p:attrName>style.visibility</p:attrName>
                                        </p:attrNameLst>
                                      </p:cBhvr>
                                      <p:to>
                                        <p:strVal val="visible"/>
                                      </p:to>
                                    </p:set>
                                    <p:animEffect transition="in" filter="dissolve">
                                      <p:cBhvr>
                                        <p:cTn id="73" dur="500"/>
                                        <p:tgtEl>
                                          <p:spTgt spid="14133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41363"/>
                                        </p:tgtEl>
                                        <p:attrNameLst>
                                          <p:attrName>style.visibility</p:attrName>
                                        </p:attrNameLst>
                                      </p:cBhvr>
                                      <p:to>
                                        <p:strVal val="visible"/>
                                      </p:to>
                                    </p:set>
                                    <p:animEffect transition="in" filter="dissolve">
                                      <p:cBhvr>
                                        <p:cTn id="78" dur="500"/>
                                        <p:tgtEl>
                                          <p:spTgt spid="14136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41337"/>
                                        </p:tgtEl>
                                        <p:attrNameLst>
                                          <p:attrName>style.visibility</p:attrName>
                                        </p:attrNameLst>
                                      </p:cBhvr>
                                      <p:to>
                                        <p:strVal val="visible"/>
                                      </p:to>
                                    </p:set>
                                    <p:anim calcmode="lin" valueType="num">
                                      <p:cBhvr additive="base">
                                        <p:cTn id="83" dur="500" fill="hold"/>
                                        <p:tgtEl>
                                          <p:spTgt spid="141337"/>
                                        </p:tgtEl>
                                        <p:attrNameLst>
                                          <p:attrName>ppt_x</p:attrName>
                                        </p:attrNameLst>
                                      </p:cBhvr>
                                      <p:tavLst>
                                        <p:tav tm="0">
                                          <p:val>
                                            <p:strVal val="1+#ppt_w/2"/>
                                          </p:val>
                                        </p:tav>
                                        <p:tav tm="100000">
                                          <p:val>
                                            <p:strVal val="#ppt_x"/>
                                          </p:val>
                                        </p:tav>
                                      </p:tavLst>
                                    </p:anim>
                                    <p:anim calcmode="lin" valueType="num">
                                      <p:cBhvr additive="base">
                                        <p:cTn id="84" dur="500" fill="hold"/>
                                        <p:tgtEl>
                                          <p:spTgt spid="14133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left)">
                                      <p:cBhvr>
                                        <p:cTn id="89" dur="500"/>
                                        <p:tgtEl>
                                          <p:spTgt spid="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41406"/>
                                        </p:tgtEl>
                                        <p:attrNameLst>
                                          <p:attrName>style.visibility</p:attrName>
                                        </p:attrNameLst>
                                      </p:cBhvr>
                                      <p:to>
                                        <p:strVal val="visible"/>
                                      </p:to>
                                    </p:set>
                                    <p:animEffect transition="in" filter="dissolve">
                                      <p:cBhvr>
                                        <p:cTn id="94" dur="500"/>
                                        <p:tgtEl>
                                          <p:spTgt spid="141406"/>
                                        </p:tgtEl>
                                      </p:cBhvr>
                                    </p:animEffect>
                                  </p:childTnLst>
                                  <p:subTnLst>
                                    <p:set>
                                      <p:cBhvr override="childStyle">
                                        <p:cTn dur="1" fill="hold" display="0" masterRel="nextClick" afterEffect="1"/>
                                        <p:tgtEl>
                                          <p:spTgt spid="1414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autoUpdateAnimBg="0"/>
      <p:bldP spid="141316" grpId="0" autoUpdateAnimBg="0"/>
      <p:bldP spid="141324" grpId="0" autoUpdateAnimBg="0"/>
      <p:bldP spid="141329" grpId="0" autoUpdateAnimBg="0"/>
      <p:bldP spid="141330" grpId="0" autoUpdateAnimBg="0"/>
      <p:bldP spid="141335" grpId="0" autoUpdateAnimBg="0"/>
      <p:bldP spid="141336" grpId="0" autoUpdateAnimBg="0"/>
      <p:bldP spid="141337" grpId="0" autoUpdateAnimBg="0"/>
      <p:bldP spid="141345" grpId="0" autoUpdateAnimBg="0"/>
      <p:bldP spid="141354" grpId="0" autoUpdateAnimBg="0"/>
      <p:bldP spid="141355" grpId="0" autoUpdateAnimBg="0"/>
      <p:bldP spid="141357" grpId="0" autoUpdateAnimBg="0"/>
      <p:bldP spid="141363" grpId="0" autoUpdateAnimBg="0"/>
      <p:bldP spid="14140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9770" name="Picture 26" descr="periodiek syste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3150"/>
            <a:ext cx="91440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69" name="Rectangle 25"/>
          <p:cNvSpPr>
            <a:spLocks noGrp="1" noChangeArrowheads="1"/>
          </p:cNvSpPr>
          <p:nvPr>
            <p:ph type="ctrTitle"/>
          </p:nvPr>
        </p:nvSpPr>
        <p:spPr>
          <a:xfrm>
            <a:off x="185738" y="0"/>
            <a:ext cx="8958262" cy="6858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Vier natuurlijke isotopen van lood (Pb):</a:t>
            </a:r>
            <a:endParaRPr lang="nl-NL" sz="4000" b="1" smtClean="0">
              <a:solidFill>
                <a:srgbClr val="FF3300"/>
              </a:solidFill>
              <a:effectLst>
                <a:outerShdw blurRad="38100" dist="38100" dir="2700000" algn="tl">
                  <a:srgbClr val="000000"/>
                </a:outerShdw>
              </a:effectLst>
            </a:endParaRPr>
          </a:p>
        </p:txBody>
      </p:sp>
      <p:sp>
        <p:nvSpPr>
          <p:cNvPr id="159772" name="Rectangle 28"/>
          <p:cNvSpPr>
            <a:spLocks noChangeArrowheads="1"/>
          </p:cNvSpPr>
          <p:nvPr/>
        </p:nvSpPr>
        <p:spPr bwMode="auto">
          <a:xfrm>
            <a:off x="6553200" y="3744913"/>
            <a:ext cx="457200" cy="457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159771" name="AutoShape 27"/>
          <p:cNvSpPr>
            <a:spLocks noChangeArrowheads="1"/>
          </p:cNvSpPr>
          <p:nvPr/>
        </p:nvSpPr>
        <p:spPr bwMode="auto">
          <a:xfrm flipH="1">
            <a:off x="1447800" y="1447800"/>
            <a:ext cx="4495800" cy="1154113"/>
          </a:xfrm>
          <a:prstGeom prst="wedgeRoundRectCallout">
            <a:avLst>
              <a:gd name="adj1" fmla="val -65361"/>
              <a:gd name="adj2" fmla="val 161000"/>
              <a:gd name="adj3" fmla="val 16667"/>
            </a:avLst>
          </a:prstGeom>
          <a:solidFill>
            <a:srgbClr val="FFFF99"/>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2000">
                <a:solidFill>
                  <a:srgbClr val="000000"/>
                </a:solidFill>
              </a:rPr>
              <a:t>Atoomnummer Pb = 82</a:t>
            </a:r>
          </a:p>
          <a:p>
            <a:pPr eaLnBrk="1" fontAlgn="base" hangingPunct="1">
              <a:spcBef>
                <a:spcPct val="0"/>
              </a:spcBef>
              <a:spcAft>
                <a:spcPct val="0"/>
              </a:spcAft>
            </a:pPr>
            <a:r>
              <a:rPr lang="en-US" altLang="nl-NL" sz="2000">
                <a:solidFill>
                  <a:srgbClr val="000000"/>
                </a:solidFill>
              </a:rPr>
              <a:t>Massagetal: Pb-204, Pb-206,                   Pb-207, Pb-208, </a:t>
            </a:r>
            <a:r>
              <a:rPr lang="en-US" altLang="nl-NL" sz="2000">
                <a:solidFill>
                  <a:srgbClr val="3333CC"/>
                </a:solidFill>
              </a:rPr>
              <a:t>gem. 207,2</a:t>
            </a:r>
            <a:endParaRPr lang="nl-NL" altLang="nl-NL" sz="2000">
              <a:solidFill>
                <a:srgbClr val="3333CC"/>
              </a:solidFill>
            </a:endParaRPr>
          </a:p>
        </p:txBody>
      </p:sp>
      <p:sp>
        <p:nvSpPr>
          <p:cNvPr id="159776" name="AutoShape 32"/>
          <p:cNvSpPr>
            <a:spLocks noChangeArrowheads="1"/>
          </p:cNvSpPr>
          <p:nvPr/>
        </p:nvSpPr>
        <p:spPr bwMode="auto">
          <a:xfrm>
            <a:off x="0" y="762000"/>
            <a:ext cx="533400" cy="381000"/>
          </a:xfrm>
          <a:prstGeom prst="wedgeEllipseCallout">
            <a:avLst>
              <a:gd name="adj1" fmla="val 31250"/>
              <a:gd name="adj2" fmla="val 157083"/>
            </a:avLst>
          </a:prstGeom>
          <a:solidFill>
            <a:srgbClr val="FFFFFF"/>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altLang="nl-NL" sz="2000" b="1">
                <a:solidFill>
                  <a:srgbClr val="000000"/>
                </a:solidFill>
              </a:rPr>
              <a:t>1</a:t>
            </a:r>
            <a:endParaRPr lang="nl-NL" altLang="nl-NL" sz="2000" b="1">
              <a:solidFill>
                <a:srgbClr val="000000"/>
              </a:solidFill>
            </a:endParaRPr>
          </a:p>
        </p:txBody>
      </p:sp>
      <p:sp>
        <p:nvSpPr>
          <p:cNvPr id="159777" name="AutoShape 33"/>
          <p:cNvSpPr>
            <a:spLocks noChangeArrowheads="1"/>
          </p:cNvSpPr>
          <p:nvPr/>
        </p:nvSpPr>
        <p:spPr bwMode="auto">
          <a:xfrm>
            <a:off x="8610600" y="685800"/>
            <a:ext cx="533400" cy="381000"/>
          </a:xfrm>
          <a:prstGeom prst="wedgeEllipseCallout">
            <a:avLst>
              <a:gd name="adj1" fmla="val -33333"/>
              <a:gd name="adj2" fmla="val 171250"/>
            </a:avLst>
          </a:prstGeom>
          <a:solidFill>
            <a:srgbClr val="FFFFFF"/>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altLang="nl-NL" sz="2000" b="1">
                <a:solidFill>
                  <a:srgbClr val="000000"/>
                </a:solidFill>
              </a:rPr>
              <a:t>2</a:t>
            </a:r>
            <a:endParaRPr lang="nl-NL" altLang="nl-NL" sz="2000" b="1">
              <a:solidFill>
                <a:srgbClr val="000000"/>
              </a:solidFill>
            </a:endParaRPr>
          </a:p>
        </p:txBody>
      </p:sp>
      <p:sp>
        <p:nvSpPr>
          <p:cNvPr id="159778" name="AutoShape 34"/>
          <p:cNvSpPr>
            <a:spLocks noChangeArrowheads="1"/>
          </p:cNvSpPr>
          <p:nvPr/>
        </p:nvSpPr>
        <p:spPr bwMode="auto">
          <a:xfrm>
            <a:off x="6019800" y="4267200"/>
            <a:ext cx="685800" cy="381000"/>
          </a:xfrm>
          <a:prstGeom prst="wedgeEllipseCallout">
            <a:avLst>
              <a:gd name="adj1" fmla="val 44213"/>
              <a:gd name="adj2" fmla="val -147917"/>
            </a:avLst>
          </a:prstGeom>
          <a:solidFill>
            <a:srgbClr val="FFFFFF"/>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altLang="nl-NL" sz="2000" b="1">
                <a:solidFill>
                  <a:srgbClr val="000000"/>
                </a:solidFill>
              </a:rPr>
              <a:t>82</a:t>
            </a:r>
            <a:endParaRPr lang="nl-NL" altLang="nl-NL" sz="2000" b="1">
              <a:solidFill>
                <a:srgbClr val="000000"/>
              </a:solidFill>
            </a:endParaRPr>
          </a:p>
        </p:txBody>
      </p:sp>
      <p:sp>
        <p:nvSpPr>
          <p:cNvPr id="159779" name="AutoShape 35"/>
          <p:cNvSpPr>
            <a:spLocks noChangeArrowheads="1"/>
          </p:cNvSpPr>
          <p:nvPr/>
        </p:nvSpPr>
        <p:spPr bwMode="auto">
          <a:xfrm>
            <a:off x="6781800" y="685800"/>
            <a:ext cx="533400" cy="381000"/>
          </a:xfrm>
          <a:prstGeom prst="wedgeEllipseCallout">
            <a:avLst>
              <a:gd name="adj1" fmla="val 119046"/>
              <a:gd name="adj2" fmla="val 297083"/>
            </a:avLst>
          </a:prstGeom>
          <a:solidFill>
            <a:srgbClr val="FFFFFF"/>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altLang="nl-NL" sz="2000" b="1">
                <a:solidFill>
                  <a:srgbClr val="000000"/>
                </a:solidFill>
              </a:rPr>
              <a:t>8</a:t>
            </a:r>
            <a:endParaRPr lang="nl-NL" altLang="nl-NL" sz="2000" b="1">
              <a:solidFill>
                <a:srgbClr val="000000"/>
              </a:solidFill>
            </a:endParaRPr>
          </a:p>
        </p:txBody>
      </p:sp>
      <p:sp>
        <p:nvSpPr>
          <p:cNvPr id="159780" name="AutoShape 36"/>
          <p:cNvSpPr>
            <a:spLocks noChangeArrowheads="1"/>
          </p:cNvSpPr>
          <p:nvPr/>
        </p:nvSpPr>
        <p:spPr bwMode="auto">
          <a:xfrm>
            <a:off x="1066800" y="609600"/>
            <a:ext cx="533400" cy="381000"/>
          </a:xfrm>
          <a:prstGeom prst="wedgeEllipseCallout">
            <a:avLst>
              <a:gd name="adj1" fmla="val -123810"/>
              <a:gd name="adj2" fmla="val 299583"/>
            </a:avLst>
          </a:prstGeom>
          <a:solidFill>
            <a:srgbClr val="FFFFFF"/>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altLang="nl-NL" sz="2000" b="1">
                <a:solidFill>
                  <a:srgbClr val="000000"/>
                </a:solidFill>
              </a:rPr>
              <a:t>3</a:t>
            </a:r>
            <a:endParaRPr lang="nl-NL" altLang="nl-NL" sz="2000" b="1">
              <a:solidFill>
                <a:srgbClr val="000000"/>
              </a:solidFill>
            </a:endParaRPr>
          </a:p>
        </p:txBody>
      </p:sp>
    </p:spTree>
    <p:extLst>
      <p:ext uri="{BB962C8B-B14F-4D97-AF65-F5344CB8AC3E}">
        <p14:creationId xmlns:p14="http://schemas.microsoft.com/office/powerpoint/2010/main" val="256921532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769"/>
                                        </p:tgtEl>
                                        <p:attrNameLst>
                                          <p:attrName>style.visibility</p:attrName>
                                        </p:attrNameLst>
                                      </p:cBhvr>
                                      <p:to>
                                        <p:strVal val="visible"/>
                                      </p:to>
                                    </p:set>
                                    <p:animEffect transition="in" filter="wipe(left)">
                                      <p:cBhvr>
                                        <p:cTn id="7" dur="500"/>
                                        <p:tgtEl>
                                          <p:spTgt spid="15976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9770"/>
                                        </p:tgtEl>
                                        <p:attrNameLst>
                                          <p:attrName>style.visibility</p:attrName>
                                        </p:attrNameLst>
                                      </p:cBhvr>
                                      <p:to>
                                        <p:strVal val="visible"/>
                                      </p:to>
                                    </p:set>
                                    <p:animEffect transition="in" filter="dissolve">
                                      <p:cBhvr>
                                        <p:cTn id="11" dur="500"/>
                                        <p:tgtEl>
                                          <p:spTgt spid="1597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9776"/>
                                        </p:tgtEl>
                                        <p:attrNameLst>
                                          <p:attrName>style.visibility</p:attrName>
                                        </p:attrNameLst>
                                      </p:cBhvr>
                                      <p:to>
                                        <p:strVal val="visible"/>
                                      </p:to>
                                    </p:set>
                                    <p:animEffect transition="in" filter="dissolve">
                                      <p:cBhvr>
                                        <p:cTn id="16" dur="500"/>
                                        <p:tgtEl>
                                          <p:spTgt spid="1597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9777"/>
                                        </p:tgtEl>
                                        <p:attrNameLst>
                                          <p:attrName>style.visibility</p:attrName>
                                        </p:attrNameLst>
                                      </p:cBhvr>
                                      <p:to>
                                        <p:strVal val="visible"/>
                                      </p:to>
                                    </p:set>
                                    <p:animEffect transition="in" filter="dissolve">
                                      <p:cBhvr>
                                        <p:cTn id="21" dur="500"/>
                                        <p:tgtEl>
                                          <p:spTgt spid="1597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9780"/>
                                        </p:tgtEl>
                                        <p:attrNameLst>
                                          <p:attrName>style.visibility</p:attrName>
                                        </p:attrNameLst>
                                      </p:cBhvr>
                                      <p:to>
                                        <p:strVal val="visible"/>
                                      </p:to>
                                    </p:set>
                                    <p:animEffect transition="in" filter="dissolve">
                                      <p:cBhvr>
                                        <p:cTn id="26" dur="500"/>
                                        <p:tgtEl>
                                          <p:spTgt spid="1597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9779"/>
                                        </p:tgtEl>
                                        <p:attrNameLst>
                                          <p:attrName>style.visibility</p:attrName>
                                        </p:attrNameLst>
                                      </p:cBhvr>
                                      <p:to>
                                        <p:strVal val="visible"/>
                                      </p:to>
                                    </p:set>
                                    <p:animEffect transition="in" filter="dissolve">
                                      <p:cBhvr>
                                        <p:cTn id="31" dur="500"/>
                                        <p:tgtEl>
                                          <p:spTgt spid="15977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1" fill="hold" grpId="0" nodeType="clickEffect">
                                  <p:stCondLst>
                                    <p:cond delay="0"/>
                                  </p:stCondLst>
                                  <p:childTnLst>
                                    <p:set>
                                      <p:cBhvr>
                                        <p:cTn id="35" dur="1" fill="hold">
                                          <p:stCondLst>
                                            <p:cond delay="0"/>
                                          </p:stCondLst>
                                        </p:cTn>
                                        <p:tgtEl>
                                          <p:spTgt spid="159772"/>
                                        </p:tgtEl>
                                        <p:attrNameLst>
                                          <p:attrName>style.visibility</p:attrName>
                                        </p:attrNameLst>
                                      </p:cBhvr>
                                      <p:to>
                                        <p:strVal val="visible"/>
                                      </p:to>
                                    </p:set>
                                    <p:anim calcmode="lin" valueType="num">
                                      <p:cBhvr additive="base">
                                        <p:cTn id="36" dur="5000" fill="hold"/>
                                        <p:tgtEl>
                                          <p:spTgt spid="159772"/>
                                        </p:tgtEl>
                                        <p:attrNameLst>
                                          <p:attrName>ppt_x</p:attrName>
                                        </p:attrNameLst>
                                      </p:cBhvr>
                                      <p:tavLst>
                                        <p:tav tm="0">
                                          <p:val>
                                            <p:strVal val="#ppt_x"/>
                                          </p:val>
                                        </p:tav>
                                        <p:tav tm="100000">
                                          <p:val>
                                            <p:strVal val="#ppt_x"/>
                                          </p:val>
                                        </p:tav>
                                      </p:tavLst>
                                    </p:anim>
                                    <p:anim calcmode="lin" valueType="num">
                                      <p:cBhvr additive="base">
                                        <p:cTn id="37" dur="5000" fill="hold"/>
                                        <p:tgtEl>
                                          <p:spTgt spid="159772"/>
                                        </p:tgtEl>
                                        <p:attrNameLst>
                                          <p:attrName>ppt_y</p:attrName>
                                        </p:attrNameLst>
                                      </p:cBhvr>
                                      <p:tavLst>
                                        <p:tav tm="0">
                                          <p:val>
                                            <p:strVal val="0-#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9778"/>
                                        </p:tgtEl>
                                        <p:attrNameLst>
                                          <p:attrName>style.visibility</p:attrName>
                                        </p:attrNameLst>
                                      </p:cBhvr>
                                      <p:to>
                                        <p:strVal val="visible"/>
                                      </p:to>
                                    </p:set>
                                    <p:animEffect transition="in" filter="dissolve">
                                      <p:cBhvr>
                                        <p:cTn id="42" dur="500"/>
                                        <p:tgtEl>
                                          <p:spTgt spid="1597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9771"/>
                                        </p:tgtEl>
                                        <p:attrNameLst>
                                          <p:attrName>style.visibility</p:attrName>
                                        </p:attrNameLst>
                                      </p:cBhvr>
                                      <p:to>
                                        <p:strVal val="visible"/>
                                      </p:to>
                                    </p:set>
                                    <p:animEffect transition="in" filter="dissolve">
                                      <p:cBhvr>
                                        <p:cTn id="47" dur="500"/>
                                        <p:tgtEl>
                                          <p:spTgt spid="159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9" grpId="0" autoUpdateAnimBg="0"/>
      <p:bldP spid="159772" grpId="0" animBg="1"/>
      <p:bldP spid="159771" grpId="0" animBg="1" autoUpdateAnimBg="0"/>
      <p:bldP spid="159776" grpId="0" animBg="1" autoUpdateAnimBg="0"/>
      <p:bldP spid="159777" grpId="0" animBg="1" autoUpdateAnimBg="0"/>
      <p:bldP spid="159778" grpId="0" animBg="1" autoUpdateAnimBg="0"/>
      <p:bldP spid="159779" grpId="0" animBg="1" autoUpdateAnimBg="0"/>
      <p:bldP spid="15978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69" name="Rectangle 37"/>
          <p:cNvSpPr>
            <a:spLocks noChangeArrowheads="1"/>
          </p:cNvSpPr>
          <p:nvPr/>
        </p:nvSpPr>
        <p:spPr bwMode="auto">
          <a:xfrm>
            <a:off x="2565400" y="4633913"/>
            <a:ext cx="914400" cy="914400"/>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000000"/>
                  </a:outerShdw>
                </a:effectLst>
              </a:rPr>
              <a:t> </a:t>
            </a:r>
            <a:r>
              <a:rPr lang="en-US" sz="3600" b="1">
                <a:solidFill>
                  <a:srgbClr val="FF3300"/>
                </a:solidFill>
                <a:effectLst>
                  <a:outerShdw blurRad="38100" dist="38100" dir="2700000" algn="tl">
                    <a:srgbClr val="000000"/>
                  </a:outerShdw>
                </a:effectLst>
              </a:rPr>
              <a:t>1</a:t>
            </a:r>
            <a:endParaRPr lang="nl-NL" sz="3600" b="1">
              <a:solidFill>
                <a:srgbClr val="3333CC"/>
              </a:solidFill>
              <a:effectLst>
                <a:outerShdw blurRad="38100" dist="38100" dir="2700000" algn="tl">
                  <a:srgbClr val="000000"/>
                </a:outerShdw>
              </a:effectLst>
            </a:endParaRPr>
          </a:p>
        </p:txBody>
      </p:sp>
      <p:sp>
        <p:nvSpPr>
          <p:cNvPr id="95296" name="AutoShape 64"/>
          <p:cNvSpPr>
            <a:spLocks noChangeArrowheads="1"/>
          </p:cNvSpPr>
          <p:nvPr/>
        </p:nvSpPr>
        <p:spPr bwMode="auto">
          <a:xfrm flipH="1">
            <a:off x="1258888" y="4508500"/>
            <a:ext cx="3343275" cy="720725"/>
          </a:xfrm>
          <a:prstGeom prst="wedgeRoundRectCallout">
            <a:avLst>
              <a:gd name="adj1" fmla="val -149431"/>
              <a:gd name="adj2" fmla="val -475995"/>
              <a:gd name="adj3" fmla="val 16667"/>
            </a:avLst>
          </a:prstGeom>
          <a:solidFill>
            <a:srgbClr val="FFFF99"/>
          </a:solidFill>
          <a:ln w="9525">
            <a:solidFill>
              <a:schemeClr val="tx1"/>
            </a:solidFill>
            <a:miter lim="800000"/>
            <a:headEnd/>
            <a:tailEnd/>
          </a:ln>
          <a:effectLst/>
        </p:spPr>
        <p:txBody>
          <a:bodyPr/>
          <a:lstStyle/>
          <a:p>
            <a:pPr fontAlgn="base">
              <a:spcBef>
                <a:spcPct val="0"/>
              </a:spcBef>
              <a:spcAft>
                <a:spcPct val="0"/>
              </a:spcAft>
              <a:defRPr/>
            </a:pPr>
            <a:r>
              <a:rPr lang="en-US" sz="3200">
                <a:solidFill>
                  <a:srgbClr val="FF3300"/>
                </a:solidFill>
                <a:effectLst>
                  <a:outerShdw blurRad="38100" dist="38100" dir="2700000" algn="tl">
                    <a:srgbClr val="000000"/>
                  </a:outerShdw>
                </a:effectLst>
                <a:latin typeface="Comic Sans MS" pitchFamily="66" charset="0"/>
              </a:rPr>
              <a:t>kerndeeltjes</a:t>
            </a:r>
            <a:endParaRPr lang="nl-NL" sz="3200">
              <a:solidFill>
                <a:srgbClr val="FF3300"/>
              </a:solidFill>
              <a:effectLst>
                <a:outerShdw blurRad="38100" dist="38100" dir="2700000" algn="tl">
                  <a:srgbClr val="000000"/>
                </a:outerShdw>
              </a:effectLst>
              <a:latin typeface="Comic Sans MS" pitchFamily="66" charset="0"/>
            </a:endParaRPr>
          </a:p>
        </p:txBody>
      </p:sp>
      <p:sp>
        <p:nvSpPr>
          <p:cNvPr id="95238" name="Rectangle 6"/>
          <p:cNvSpPr>
            <a:spLocks noChangeArrowheads="1"/>
          </p:cNvSpPr>
          <p:nvPr/>
        </p:nvSpPr>
        <p:spPr bwMode="auto">
          <a:xfrm>
            <a:off x="2828925" y="2251075"/>
            <a:ext cx="2962275" cy="7620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latin typeface="Symbol" pitchFamily="18" charset="2"/>
              </a:rPr>
              <a:t>b</a:t>
            </a:r>
            <a:r>
              <a:rPr lang="en-US" sz="4000" b="1" baseline="30000">
                <a:solidFill>
                  <a:srgbClr val="3333CC"/>
                </a:solidFill>
                <a:effectLst>
                  <a:outerShdw blurRad="38100" dist="38100" dir="2700000" algn="tl">
                    <a:srgbClr val="000000"/>
                  </a:outerShdw>
                </a:effectLst>
              </a:rPr>
              <a:t>+ </a:t>
            </a:r>
            <a:r>
              <a:rPr lang="en-US" sz="4000" b="1">
                <a:solidFill>
                  <a:srgbClr val="3333CC"/>
                </a:solidFill>
                <a:effectLst>
                  <a:outerShdw blurRad="38100" dist="38100" dir="2700000" algn="tl">
                    <a:srgbClr val="000000"/>
                  </a:outerShdw>
                </a:effectLst>
              </a:rPr>
              <a:t>straling  =</a:t>
            </a:r>
            <a:endParaRPr lang="nl-NL" sz="4000" b="1">
              <a:solidFill>
                <a:srgbClr val="3333CC"/>
              </a:solidFill>
              <a:effectLst>
                <a:outerShdw blurRad="38100" dist="38100" dir="2700000" algn="tl">
                  <a:srgbClr val="000000"/>
                </a:outerShdw>
              </a:effectLst>
            </a:endParaRPr>
          </a:p>
        </p:txBody>
      </p:sp>
      <p:sp>
        <p:nvSpPr>
          <p:cNvPr id="95239" name="Rectangle 7"/>
          <p:cNvSpPr>
            <a:spLocks noChangeArrowheads="1"/>
          </p:cNvSpPr>
          <p:nvPr/>
        </p:nvSpPr>
        <p:spPr bwMode="auto">
          <a:xfrm>
            <a:off x="5715000" y="2251075"/>
            <a:ext cx="2209800" cy="7620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positron</a:t>
            </a:r>
            <a:endParaRPr lang="nl-NL" sz="3600" b="1">
              <a:solidFill>
                <a:srgbClr val="3333CC"/>
              </a:solidFill>
              <a:effectLst>
                <a:outerShdw blurRad="38100" dist="38100" dir="2700000" algn="tl">
                  <a:srgbClr val="000000"/>
                </a:outerShdw>
              </a:effectLst>
            </a:endParaRPr>
          </a:p>
        </p:txBody>
      </p:sp>
      <p:sp>
        <p:nvSpPr>
          <p:cNvPr id="95240" name="Rectangle 8"/>
          <p:cNvSpPr>
            <a:spLocks noChangeArrowheads="1"/>
          </p:cNvSpPr>
          <p:nvPr/>
        </p:nvSpPr>
        <p:spPr bwMode="auto">
          <a:xfrm>
            <a:off x="0" y="3276600"/>
            <a:ext cx="3124200" cy="9144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 </a:t>
            </a:r>
            <a:r>
              <a:rPr lang="en-US" sz="3600" b="1">
                <a:solidFill>
                  <a:srgbClr val="3333CC"/>
                </a:solidFill>
                <a:effectLst>
                  <a:outerShdw blurRad="38100" dist="38100" dir="2700000" algn="tl">
                    <a:srgbClr val="000000"/>
                  </a:outerShdw>
                </a:effectLst>
                <a:latin typeface="Symbol" pitchFamily="18" charset="2"/>
              </a:rPr>
              <a:t>g</a:t>
            </a:r>
            <a:r>
              <a:rPr lang="en-US" sz="3600" b="1">
                <a:solidFill>
                  <a:srgbClr val="3333CC"/>
                </a:solidFill>
                <a:effectLst>
                  <a:outerShdw blurRad="38100" dist="38100" dir="2700000" algn="tl">
                    <a:srgbClr val="000000"/>
                  </a:outerShdw>
                </a:effectLst>
              </a:rPr>
              <a:t>-straling</a:t>
            </a:r>
            <a:endParaRPr lang="nl-NL" sz="3600" b="1">
              <a:solidFill>
                <a:srgbClr val="3333CC"/>
              </a:solidFill>
              <a:effectLst>
                <a:outerShdw blurRad="38100" dist="38100" dir="2700000" algn="tl">
                  <a:srgbClr val="000000"/>
                </a:outerShdw>
              </a:effectLst>
            </a:endParaRPr>
          </a:p>
        </p:txBody>
      </p:sp>
      <p:sp>
        <p:nvSpPr>
          <p:cNvPr id="95242" name="Rectangle 10"/>
          <p:cNvSpPr>
            <a:spLocks noChangeArrowheads="1"/>
          </p:cNvSpPr>
          <p:nvPr/>
        </p:nvSpPr>
        <p:spPr bwMode="auto">
          <a:xfrm>
            <a:off x="0" y="5791200"/>
            <a:ext cx="3124200" cy="9144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 neutronen</a:t>
            </a:r>
            <a:endParaRPr lang="nl-NL" sz="4000" b="1">
              <a:solidFill>
                <a:srgbClr val="3333CC"/>
              </a:solidFill>
              <a:effectLst>
                <a:outerShdw blurRad="38100" dist="38100" dir="2700000" algn="tl">
                  <a:srgbClr val="000000"/>
                </a:outerShdw>
              </a:effectLst>
            </a:endParaRPr>
          </a:p>
        </p:txBody>
      </p:sp>
      <p:sp>
        <p:nvSpPr>
          <p:cNvPr id="95236" name="Rectangle 4"/>
          <p:cNvSpPr>
            <a:spLocks noChangeArrowheads="1"/>
          </p:cNvSpPr>
          <p:nvPr/>
        </p:nvSpPr>
        <p:spPr bwMode="auto">
          <a:xfrm>
            <a:off x="0" y="1152525"/>
            <a:ext cx="306705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 </a:t>
            </a:r>
            <a:r>
              <a:rPr lang="en-US" sz="3600" b="1">
                <a:solidFill>
                  <a:srgbClr val="3333CC"/>
                </a:solidFill>
                <a:effectLst>
                  <a:outerShdw blurRad="38100" dist="38100" dir="2700000" algn="tl">
                    <a:srgbClr val="000000"/>
                  </a:outerShdw>
                </a:effectLst>
                <a:latin typeface="Symbol" pitchFamily="18" charset="2"/>
              </a:rPr>
              <a:t>b</a:t>
            </a:r>
            <a:r>
              <a:rPr lang="en-US" sz="3600" b="1">
                <a:solidFill>
                  <a:srgbClr val="3333CC"/>
                </a:solidFill>
                <a:effectLst>
                  <a:outerShdw blurRad="38100" dist="38100" dir="2700000" algn="tl">
                    <a:srgbClr val="000000"/>
                  </a:outerShdw>
                </a:effectLst>
              </a:rPr>
              <a:t>-straling:</a:t>
            </a:r>
            <a:endParaRPr lang="nl-NL" sz="3600" b="1">
              <a:solidFill>
                <a:srgbClr val="3333CC"/>
              </a:solidFill>
              <a:effectLst>
                <a:outerShdw blurRad="38100" dist="38100" dir="2700000" algn="tl">
                  <a:srgbClr val="000000"/>
                </a:outerShdw>
              </a:effectLst>
            </a:endParaRPr>
          </a:p>
        </p:txBody>
      </p:sp>
      <p:sp>
        <p:nvSpPr>
          <p:cNvPr id="95237" name="Rectangle 5"/>
          <p:cNvSpPr>
            <a:spLocks noChangeArrowheads="1"/>
          </p:cNvSpPr>
          <p:nvPr/>
        </p:nvSpPr>
        <p:spPr bwMode="auto">
          <a:xfrm>
            <a:off x="5715000" y="1157288"/>
            <a:ext cx="2438400" cy="6858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electron</a:t>
            </a:r>
            <a:endParaRPr lang="nl-NL" sz="3600" b="1">
              <a:solidFill>
                <a:srgbClr val="3333CC"/>
              </a:solidFill>
              <a:effectLst>
                <a:outerShdw blurRad="38100" dist="38100" dir="2700000" algn="tl">
                  <a:srgbClr val="000000"/>
                </a:outerShdw>
              </a:effectLst>
            </a:endParaRPr>
          </a:p>
        </p:txBody>
      </p:sp>
      <p:sp>
        <p:nvSpPr>
          <p:cNvPr id="95243" name="Rectangle 11"/>
          <p:cNvSpPr>
            <a:spLocks noChangeArrowheads="1"/>
          </p:cNvSpPr>
          <p:nvPr/>
        </p:nvSpPr>
        <p:spPr bwMode="auto">
          <a:xfrm>
            <a:off x="2819400" y="1152525"/>
            <a:ext cx="3697288" cy="6096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latin typeface="Symbol" pitchFamily="18" charset="2"/>
              </a:rPr>
              <a:t>b</a:t>
            </a:r>
            <a:r>
              <a:rPr lang="en-US" sz="3600" b="1" baseline="30000">
                <a:solidFill>
                  <a:srgbClr val="3333CC"/>
                </a:solidFill>
                <a:effectLst>
                  <a:outerShdw blurRad="38100" dist="38100" dir="2700000" algn="tl">
                    <a:srgbClr val="000000"/>
                  </a:outerShdw>
                </a:effectLst>
              </a:rPr>
              <a:t>-</a:t>
            </a:r>
            <a:r>
              <a:rPr lang="en-US" sz="3600" b="1">
                <a:solidFill>
                  <a:srgbClr val="3333CC"/>
                </a:solidFill>
                <a:effectLst>
                  <a:outerShdw blurRad="38100" dist="38100" dir="2700000" algn="tl">
                    <a:srgbClr val="000000"/>
                  </a:outerShdw>
                </a:effectLst>
              </a:rPr>
              <a:t> straling  =</a:t>
            </a:r>
            <a:endParaRPr lang="nl-NL" sz="3600" b="1">
              <a:solidFill>
                <a:srgbClr val="3333CC"/>
              </a:solidFill>
              <a:effectLst>
                <a:outerShdw blurRad="38100" dist="38100" dir="2700000" algn="tl">
                  <a:srgbClr val="000000"/>
                </a:outerShdw>
              </a:effectLst>
            </a:endParaRPr>
          </a:p>
        </p:txBody>
      </p:sp>
      <p:sp>
        <p:nvSpPr>
          <p:cNvPr id="95244" name="Rectangle 12"/>
          <p:cNvSpPr>
            <a:spLocks noChangeArrowheads="1"/>
          </p:cNvSpPr>
          <p:nvPr/>
        </p:nvSpPr>
        <p:spPr bwMode="auto">
          <a:xfrm>
            <a:off x="2971800" y="268288"/>
            <a:ext cx="2971800" cy="6858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He-4 kern =</a:t>
            </a:r>
            <a:endParaRPr lang="nl-NL" sz="3600" b="1">
              <a:solidFill>
                <a:srgbClr val="3333CC"/>
              </a:solidFill>
              <a:effectLst>
                <a:outerShdw blurRad="38100" dist="38100" dir="2700000" algn="tl">
                  <a:srgbClr val="000000"/>
                </a:outerShdw>
              </a:effectLst>
            </a:endParaRPr>
          </a:p>
        </p:txBody>
      </p:sp>
      <p:sp>
        <p:nvSpPr>
          <p:cNvPr id="95245" name="Rectangle 13"/>
          <p:cNvSpPr>
            <a:spLocks noChangeArrowheads="1"/>
          </p:cNvSpPr>
          <p:nvPr/>
        </p:nvSpPr>
        <p:spPr bwMode="auto">
          <a:xfrm>
            <a:off x="6148388" y="268288"/>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He</a:t>
            </a:r>
            <a:endParaRPr lang="nl-NL" sz="3600" b="1">
              <a:solidFill>
                <a:srgbClr val="3333CC"/>
              </a:solidFill>
              <a:effectLst>
                <a:outerShdw blurRad="38100" dist="38100" dir="2700000" algn="tl">
                  <a:srgbClr val="000000"/>
                </a:outerShdw>
              </a:effectLst>
            </a:endParaRPr>
          </a:p>
        </p:txBody>
      </p:sp>
      <p:sp>
        <p:nvSpPr>
          <p:cNvPr id="95246" name="Rectangle 14"/>
          <p:cNvSpPr>
            <a:spLocks noChangeArrowheads="1"/>
          </p:cNvSpPr>
          <p:nvPr/>
        </p:nvSpPr>
        <p:spPr bwMode="auto">
          <a:xfrm>
            <a:off x="5786438" y="-50800"/>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4</a:t>
            </a:r>
            <a:endParaRPr lang="nl-NL" sz="3600" b="1">
              <a:solidFill>
                <a:srgbClr val="3333CC"/>
              </a:solidFill>
              <a:effectLst>
                <a:outerShdw blurRad="38100" dist="38100" dir="2700000" algn="tl">
                  <a:srgbClr val="000000"/>
                </a:outerShdw>
              </a:effectLst>
            </a:endParaRPr>
          </a:p>
        </p:txBody>
      </p:sp>
      <p:sp>
        <p:nvSpPr>
          <p:cNvPr id="95247" name="Rectangle 15"/>
          <p:cNvSpPr>
            <a:spLocks noChangeArrowheads="1"/>
          </p:cNvSpPr>
          <p:nvPr/>
        </p:nvSpPr>
        <p:spPr bwMode="auto">
          <a:xfrm>
            <a:off x="5791200" y="577850"/>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2</a:t>
            </a:r>
            <a:endParaRPr lang="nl-NL" sz="3600" b="1">
              <a:solidFill>
                <a:srgbClr val="3333CC"/>
              </a:solidFill>
              <a:effectLst>
                <a:outerShdw blurRad="38100" dist="38100" dir="2700000" algn="tl">
                  <a:srgbClr val="000000"/>
                </a:outerShdw>
              </a:effectLst>
            </a:endParaRPr>
          </a:p>
        </p:txBody>
      </p:sp>
      <p:sp>
        <p:nvSpPr>
          <p:cNvPr id="95250" name="Rectangle 18"/>
          <p:cNvSpPr>
            <a:spLocks noChangeArrowheads="1"/>
          </p:cNvSpPr>
          <p:nvPr/>
        </p:nvSpPr>
        <p:spPr bwMode="auto">
          <a:xfrm>
            <a:off x="8020050" y="1125538"/>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000000"/>
                  </a:outerShdw>
                </a:effectLst>
              </a:rPr>
              <a:t>e</a:t>
            </a:r>
            <a:endParaRPr lang="nl-NL" sz="4000" b="1">
              <a:solidFill>
                <a:srgbClr val="3333CC"/>
              </a:solidFill>
              <a:effectLst>
                <a:outerShdw blurRad="38100" dist="38100" dir="2700000" algn="tl">
                  <a:srgbClr val="000000"/>
                </a:outerShdw>
              </a:effectLst>
            </a:endParaRPr>
          </a:p>
        </p:txBody>
      </p:sp>
      <p:sp>
        <p:nvSpPr>
          <p:cNvPr id="95251" name="Rectangle 19"/>
          <p:cNvSpPr>
            <a:spLocks noChangeArrowheads="1"/>
          </p:cNvSpPr>
          <p:nvPr/>
        </p:nvSpPr>
        <p:spPr bwMode="auto">
          <a:xfrm>
            <a:off x="7827963" y="852488"/>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0</a:t>
            </a:r>
            <a:endParaRPr lang="nl-NL" sz="3600" b="1">
              <a:solidFill>
                <a:srgbClr val="3333CC"/>
              </a:solidFill>
              <a:effectLst>
                <a:outerShdw blurRad="38100" dist="38100" dir="2700000" algn="tl">
                  <a:srgbClr val="000000"/>
                </a:outerShdw>
              </a:effectLst>
            </a:endParaRPr>
          </a:p>
        </p:txBody>
      </p:sp>
      <p:sp>
        <p:nvSpPr>
          <p:cNvPr id="95252" name="Rectangle 20"/>
          <p:cNvSpPr>
            <a:spLocks noChangeArrowheads="1"/>
          </p:cNvSpPr>
          <p:nvPr/>
        </p:nvSpPr>
        <p:spPr bwMode="auto">
          <a:xfrm>
            <a:off x="7653338" y="1422400"/>
            <a:ext cx="9144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-1</a:t>
            </a:r>
            <a:endParaRPr lang="nl-NL" sz="3600" b="1">
              <a:solidFill>
                <a:srgbClr val="3333CC"/>
              </a:solidFill>
              <a:effectLst>
                <a:outerShdw blurRad="38100" dist="38100" dir="2700000" algn="tl">
                  <a:srgbClr val="000000"/>
                </a:outerShdw>
              </a:effectLst>
            </a:endParaRPr>
          </a:p>
        </p:txBody>
      </p:sp>
      <p:sp>
        <p:nvSpPr>
          <p:cNvPr id="95241" name="Rectangle 9"/>
          <p:cNvSpPr>
            <a:spLocks noChangeArrowheads="1"/>
          </p:cNvSpPr>
          <p:nvPr/>
        </p:nvSpPr>
        <p:spPr bwMode="auto">
          <a:xfrm>
            <a:off x="0" y="4495800"/>
            <a:ext cx="2743200" cy="8382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 protonen</a:t>
            </a:r>
            <a:endParaRPr lang="nl-NL" sz="4000" b="1">
              <a:solidFill>
                <a:srgbClr val="3333CC"/>
              </a:solidFill>
              <a:effectLst>
                <a:outerShdw blurRad="38100" dist="38100" dir="2700000" algn="tl">
                  <a:srgbClr val="000000"/>
                </a:outerShdw>
              </a:effectLst>
            </a:endParaRPr>
          </a:p>
        </p:txBody>
      </p:sp>
      <p:sp>
        <p:nvSpPr>
          <p:cNvPr id="95267" name="Rectangle 35"/>
          <p:cNvSpPr>
            <a:spLocks noChangeArrowheads="1"/>
          </p:cNvSpPr>
          <p:nvPr/>
        </p:nvSpPr>
        <p:spPr bwMode="auto">
          <a:xfrm>
            <a:off x="2979738" y="4598988"/>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p</a:t>
            </a:r>
            <a:endParaRPr lang="nl-NL" sz="3600" b="1">
              <a:solidFill>
                <a:srgbClr val="3333CC"/>
              </a:solidFill>
              <a:effectLst>
                <a:outerShdw blurRad="38100" dist="38100" dir="2700000" algn="tl">
                  <a:srgbClr val="000000"/>
                </a:outerShdw>
              </a:effectLst>
            </a:endParaRPr>
          </a:p>
        </p:txBody>
      </p:sp>
      <p:sp>
        <p:nvSpPr>
          <p:cNvPr id="95268" name="Rectangle 36"/>
          <p:cNvSpPr>
            <a:spLocks noChangeArrowheads="1"/>
          </p:cNvSpPr>
          <p:nvPr/>
        </p:nvSpPr>
        <p:spPr bwMode="auto">
          <a:xfrm>
            <a:off x="2762250" y="4416425"/>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1</a:t>
            </a:r>
            <a:endParaRPr lang="nl-NL" sz="3600" b="1">
              <a:solidFill>
                <a:srgbClr val="3333CC"/>
              </a:solidFill>
              <a:effectLst>
                <a:outerShdw blurRad="38100" dist="38100" dir="2700000" algn="tl">
                  <a:srgbClr val="000000"/>
                </a:outerShdw>
              </a:effectLst>
            </a:endParaRPr>
          </a:p>
        </p:txBody>
      </p:sp>
      <p:sp>
        <p:nvSpPr>
          <p:cNvPr id="95276" name="Rectangle 44"/>
          <p:cNvSpPr>
            <a:spLocks noGrp="1" noChangeArrowheads="1"/>
          </p:cNvSpPr>
          <p:nvPr>
            <p:ph type="ctrTitle"/>
          </p:nvPr>
        </p:nvSpPr>
        <p:spPr>
          <a:xfrm>
            <a:off x="0" y="133350"/>
            <a:ext cx="3200400" cy="914400"/>
          </a:xfrm>
        </p:spPr>
        <p:txBody>
          <a:bodyPr/>
          <a:lstStyle/>
          <a:p>
            <a:pPr algn="l" eaLnBrk="1" hangingPunct="1">
              <a:buClr>
                <a:srgbClr val="FF3300"/>
              </a:buClr>
              <a:buFontTx/>
              <a:buChar char="•"/>
              <a:defRPr/>
            </a:pPr>
            <a:r>
              <a:rPr lang="en-US" sz="3600" b="1" smtClean="0">
                <a:solidFill>
                  <a:srgbClr val="FF3300"/>
                </a:solidFill>
                <a:effectLst>
                  <a:outerShdw blurRad="38100" dist="38100" dir="2700000" algn="tl">
                    <a:srgbClr val="000000"/>
                  </a:outerShdw>
                </a:effectLst>
              </a:rPr>
              <a:t> </a:t>
            </a:r>
            <a:r>
              <a:rPr lang="en-US" sz="3600" b="1" smtClean="0">
                <a:solidFill>
                  <a:schemeClr val="accent2"/>
                </a:solidFill>
                <a:effectLst>
                  <a:outerShdw blurRad="38100" dist="38100" dir="2700000" algn="tl">
                    <a:srgbClr val="000000"/>
                  </a:outerShdw>
                </a:effectLst>
                <a:latin typeface="Symbol" pitchFamily="18" charset="2"/>
              </a:rPr>
              <a:t>a</a:t>
            </a:r>
            <a:r>
              <a:rPr lang="en-US" sz="3600" b="1" smtClean="0">
                <a:solidFill>
                  <a:schemeClr val="accent2"/>
                </a:solidFill>
                <a:effectLst>
                  <a:outerShdw blurRad="38100" dist="38100" dir="2700000" algn="tl">
                    <a:srgbClr val="000000"/>
                  </a:outerShdw>
                </a:effectLst>
              </a:rPr>
              <a:t>-straling:</a:t>
            </a:r>
            <a:endParaRPr lang="nl-NL" sz="3600" smtClean="0"/>
          </a:p>
        </p:txBody>
      </p:sp>
      <p:sp>
        <p:nvSpPr>
          <p:cNvPr id="95278" name="Rectangle 46"/>
          <p:cNvSpPr>
            <a:spLocks noChangeArrowheads="1"/>
          </p:cNvSpPr>
          <p:nvPr/>
        </p:nvSpPr>
        <p:spPr bwMode="auto">
          <a:xfrm>
            <a:off x="8005763" y="2268538"/>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000000"/>
                  </a:outerShdw>
                </a:effectLst>
              </a:rPr>
              <a:t>e</a:t>
            </a:r>
            <a:endParaRPr lang="nl-NL" sz="4000" b="1">
              <a:solidFill>
                <a:srgbClr val="3333CC"/>
              </a:solidFill>
              <a:effectLst>
                <a:outerShdw blurRad="38100" dist="38100" dir="2700000" algn="tl">
                  <a:srgbClr val="000000"/>
                </a:outerShdw>
              </a:effectLst>
            </a:endParaRPr>
          </a:p>
        </p:txBody>
      </p:sp>
      <p:sp>
        <p:nvSpPr>
          <p:cNvPr id="95279" name="Rectangle 47"/>
          <p:cNvSpPr>
            <a:spLocks noChangeArrowheads="1"/>
          </p:cNvSpPr>
          <p:nvPr/>
        </p:nvSpPr>
        <p:spPr bwMode="auto">
          <a:xfrm>
            <a:off x="7770813" y="2038350"/>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0</a:t>
            </a:r>
            <a:endParaRPr lang="nl-NL" sz="3600" b="1">
              <a:solidFill>
                <a:srgbClr val="3333CC"/>
              </a:solidFill>
              <a:effectLst>
                <a:outerShdw blurRad="38100" dist="38100" dir="2700000" algn="tl">
                  <a:srgbClr val="000000"/>
                </a:outerShdw>
              </a:effectLst>
            </a:endParaRPr>
          </a:p>
        </p:txBody>
      </p:sp>
      <p:sp>
        <p:nvSpPr>
          <p:cNvPr id="95280" name="Rectangle 48"/>
          <p:cNvSpPr>
            <a:spLocks noChangeArrowheads="1"/>
          </p:cNvSpPr>
          <p:nvPr/>
        </p:nvSpPr>
        <p:spPr bwMode="auto">
          <a:xfrm>
            <a:off x="7664450" y="2565400"/>
            <a:ext cx="9144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 1</a:t>
            </a:r>
            <a:endParaRPr lang="nl-NL" sz="3600" b="1">
              <a:solidFill>
                <a:srgbClr val="3333CC"/>
              </a:solidFill>
              <a:effectLst>
                <a:outerShdw blurRad="38100" dist="38100" dir="2700000" algn="tl">
                  <a:srgbClr val="000000"/>
                </a:outerShdw>
              </a:effectLst>
            </a:endParaRPr>
          </a:p>
        </p:txBody>
      </p:sp>
      <p:grpSp>
        <p:nvGrpSpPr>
          <p:cNvPr id="2" name="Group 50"/>
          <p:cNvGrpSpPr>
            <a:grpSpLocks/>
          </p:cNvGrpSpPr>
          <p:nvPr/>
        </p:nvGrpSpPr>
        <p:grpSpPr bwMode="auto">
          <a:xfrm>
            <a:off x="2124075" y="3175000"/>
            <a:ext cx="2081213" cy="1543050"/>
            <a:chOff x="2304" y="2868"/>
            <a:chExt cx="1311" cy="972"/>
          </a:xfrm>
        </p:grpSpPr>
        <p:sp>
          <p:nvSpPr>
            <p:cNvPr id="95283" name="Rectangle 51"/>
            <p:cNvSpPr>
              <a:spLocks noChangeArrowheads="1"/>
            </p:cNvSpPr>
            <p:nvPr/>
          </p:nvSpPr>
          <p:spPr bwMode="auto">
            <a:xfrm>
              <a:off x="2703" y="2937"/>
              <a:ext cx="912" cy="711"/>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latin typeface="Symbol" pitchFamily="18" charset="2"/>
                </a:rPr>
                <a:t>g</a:t>
              </a:r>
              <a:endParaRPr lang="nl-NL" sz="3600" b="1">
                <a:solidFill>
                  <a:srgbClr val="3333CC"/>
                </a:solidFill>
                <a:effectLst>
                  <a:outerShdw blurRad="38100" dist="38100" dir="2700000" algn="tl">
                    <a:srgbClr val="000000"/>
                  </a:outerShdw>
                </a:effectLst>
                <a:latin typeface="Symbol" pitchFamily="18" charset="2"/>
              </a:endParaRPr>
            </a:p>
          </p:txBody>
        </p:sp>
        <p:sp>
          <p:nvSpPr>
            <p:cNvPr id="95284" name="Rectangle 52"/>
            <p:cNvSpPr>
              <a:spLocks noChangeArrowheads="1"/>
            </p:cNvSpPr>
            <p:nvPr/>
          </p:nvSpPr>
          <p:spPr bwMode="auto">
            <a:xfrm>
              <a:off x="2424" y="2868"/>
              <a:ext cx="912" cy="576"/>
            </a:xfrm>
            <a:prstGeom prst="rect">
              <a:avLst/>
            </a:prstGeom>
            <a:noFill/>
            <a:ln w="9525">
              <a:noFill/>
              <a:miter lim="800000"/>
              <a:headEnd/>
              <a:tailEnd/>
            </a:ln>
            <a:effectLst/>
          </p:spPr>
          <p:txBody>
            <a:bodyPr/>
            <a:lstStyle/>
            <a:p>
              <a:pPr fontAlgn="base">
                <a:spcBef>
                  <a:spcPct val="20000"/>
                </a:spcBef>
                <a:spcAft>
                  <a:spcPct val="0"/>
                </a:spcAft>
                <a:defRPr/>
              </a:pPr>
              <a:endParaRPr lang="nl-NL" sz="6000" b="1">
                <a:solidFill>
                  <a:srgbClr val="3333CC"/>
                </a:solidFill>
                <a:effectLst>
                  <a:outerShdw blurRad="38100" dist="38100" dir="2700000" algn="tl">
                    <a:srgbClr val="000000"/>
                  </a:outerShdw>
                </a:effectLst>
              </a:endParaRPr>
            </a:p>
          </p:txBody>
        </p:sp>
        <p:sp>
          <p:nvSpPr>
            <p:cNvPr id="95285" name="Rectangle 53"/>
            <p:cNvSpPr>
              <a:spLocks noChangeArrowheads="1"/>
            </p:cNvSpPr>
            <p:nvPr/>
          </p:nvSpPr>
          <p:spPr bwMode="auto">
            <a:xfrm>
              <a:off x="2304" y="3264"/>
              <a:ext cx="576"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000000"/>
                    </a:outerShdw>
                  </a:effectLst>
                </a:rPr>
                <a:t> </a:t>
              </a:r>
              <a:endParaRPr lang="nl-NL" sz="6000" b="1">
                <a:solidFill>
                  <a:srgbClr val="3333CC"/>
                </a:solidFill>
                <a:effectLst>
                  <a:outerShdw blurRad="38100" dist="38100" dir="2700000" algn="tl">
                    <a:srgbClr val="000000"/>
                  </a:outerShdw>
                </a:effectLst>
              </a:endParaRPr>
            </a:p>
          </p:txBody>
        </p:sp>
      </p:grpSp>
      <p:sp>
        <p:nvSpPr>
          <p:cNvPr id="95286" name="Rectangle 54"/>
          <p:cNvSpPr>
            <a:spLocks noChangeArrowheads="1"/>
          </p:cNvSpPr>
          <p:nvPr/>
        </p:nvSpPr>
        <p:spPr bwMode="auto">
          <a:xfrm>
            <a:off x="2970213" y="5935663"/>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n</a:t>
            </a:r>
            <a:endParaRPr lang="nl-NL" sz="3600" b="1">
              <a:solidFill>
                <a:srgbClr val="3333CC"/>
              </a:solidFill>
              <a:effectLst>
                <a:outerShdw blurRad="38100" dist="38100" dir="2700000" algn="tl">
                  <a:srgbClr val="000000"/>
                </a:outerShdw>
              </a:effectLst>
            </a:endParaRPr>
          </a:p>
        </p:txBody>
      </p:sp>
      <p:sp>
        <p:nvSpPr>
          <p:cNvPr id="95287" name="Rectangle 55"/>
          <p:cNvSpPr>
            <a:spLocks noChangeArrowheads="1"/>
          </p:cNvSpPr>
          <p:nvPr/>
        </p:nvSpPr>
        <p:spPr bwMode="auto">
          <a:xfrm>
            <a:off x="2752725" y="5753100"/>
            <a:ext cx="1447800"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FF3300"/>
                </a:solidFill>
                <a:effectLst>
                  <a:outerShdw blurRad="38100" dist="38100" dir="2700000" algn="tl">
                    <a:srgbClr val="000000"/>
                  </a:outerShdw>
                </a:effectLst>
              </a:rPr>
              <a:t>1</a:t>
            </a:r>
            <a:endParaRPr lang="nl-NL" sz="3600" b="1">
              <a:solidFill>
                <a:srgbClr val="3333CC"/>
              </a:solidFill>
              <a:effectLst>
                <a:outerShdw blurRad="38100" dist="38100" dir="2700000" algn="tl">
                  <a:srgbClr val="000000"/>
                </a:outerShdw>
              </a:effectLst>
            </a:endParaRPr>
          </a:p>
        </p:txBody>
      </p:sp>
      <p:sp>
        <p:nvSpPr>
          <p:cNvPr id="95288" name="Rectangle 56"/>
          <p:cNvSpPr>
            <a:spLocks noChangeArrowheads="1"/>
          </p:cNvSpPr>
          <p:nvPr/>
        </p:nvSpPr>
        <p:spPr bwMode="auto">
          <a:xfrm>
            <a:off x="2555875" y="5970588"/>
            <a:ext cx="914400" cy="914400"/>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000000"/>
                  </a:outerShdw>
                </a:effectLst>
              </a:rPr>
              <a:t> </a:t>
            </a:r>
            <a:r>
              <a:rPr lang="en-US" sz="3600" b="1">
                <a:solidFill>
                  <a:srgbClr val="FF3300"/>
                </a:solidFill>
                <a:effectLst>
                  <a:outerShdw blurRad="38100" dist="38100" dir="2700000" algn="tl">
                    <a:srgbClr val="000000"/>
                  </a:outerShdw>
                </a:effectLst>
              </a:rPr>
              <a:t>0</a:t>
            </a:r>
            <a:endParaRPr lang="nl-NL" sz="3600" b="1">
              <a:solidFill>
                <a:srgbClr val="3333CC"/>
              </a:solidFill>
              <a:effectLst>
                <a:outerShdw blurRad="38100" dist="38100" dir="2700000" algn="tl">
                  <a:srgbClr val="000000"/>
                </a:outerShdw>
              </a:effectLst>
            </a:endParaRPr>
          </a:p>
        </p:txBody>
      </p:sp>
      <p:sp>
        <p:nvSpPr>
          <p:cNvPr id="95289" name="AutoShape 57"/>
          <p:cNvSpPr>
            <a:spLocks noChangeArrowheads="1"/>
          </p:cNvSpPr>
          <p:nvPr/>
        </p:nvSpPr>
        <p:spPr bwMode="auto">
          <a:xfrm flipH="1">
            <a:off x="5651500" y="5737225"/>
            <a:ext cx="3343275" cy="720725"/>
          </a:xfrm>
          <a:prstGeom prst="wedgeRoundRectCallout">
            <a:avLst>
              <a:gd name="adj1" fmla="val 176208"/>
              <a:gd name="adj2" fmla="val -735685"/>
              <a:gd name="adj3" fmla="val 16667"/>
            </a:avLst>
          </a:prstGeom>
          <a:solidFill>
            <a:srgbClr val="FFFF99"/>
          </a:solidFill>
          <a:ln w="9525">
            <a:solidFill>
              <a:schemeClr val="tx1"/>
            </a:solidFill>
            <a:miter lim="800000"/>
            <a:headEnd/>
            <a:tailEnd/>
          </a:ln>
          <a:effectLst/>
        </p:spPr>
        <p:txBody>
          <a:bodyPr/>
          <a:lstStyle/>
          <a:p>
            <a:pPr fontAlgn="base">
              <a:spcBef>
                <a:spcPct val="0"/>
              </a:spcBef>
              <a:spcAft>
                <a:spcPct val="0"/>
              </a:spcAft>
              <a:defRPr/>
            </a:pPr>
            <a:r>
              <a:rPr lang="en-US" sz="3200">
                <a:solidFill>
                  <a:srgbClr val="FF3300"/>
                </a:solidFill>
                <a:effectLst>
                  <a:outerShdw blurRad="38100" dist="38100" dir="2700000" algn="tl">
                    <a:srgbClr val="000000"/>
                  </a:outerShdw>
                </a:effectLst>
                <a:latin typeface="Comic Sans MS" pitchFamily="66" charset="0"/>
              </a:rPr>
              <a:t>alpha-straling</a:t>
            </a:r>
            <a:endParaRPr lang="nl-NL" sz="3200">
              <a:solidFill>
                <a:srgbClr val="FF3300"/>
              </a:solidFill>
              <a:effectLst>
                <a:outerShdw blurRad="38100" dist="38100" dir="2700000" algn="tl">
                  <a:srgbClr val="000000"/>
                </a:outerShdw>
              </a:effectLst>
              <a:latin typeface="Comic Sans MS" pitchFamily="66" charset="0"/>
            </a:endParaRPr>
          </a:p>
        </p:txBody>
      </p:sp>
      <p:sp>
        <p:nvSpPr>
          <p:cNvPr id="95291" name="AutoShape 59"/>
          <p:cNvSpPr>
            <a:spLocks noChangeArrowheads="1"/>
          </p:cNvSpPr>
          <p:nvPr/>
        </p:nvSpPr>
        <p:spPr bwMode="auto">
          <a:xfrm flipH="1">
            <a:off x="5435600" y="5805488"/>
            <a:ext cx="3343275" cy="720725"/>
          </a:xfrm>
          <a:prstGeom prst="wedgeRoundRectCallout">
            <a:avLst>
              <a:gd name="adj1" fmla="val 151139"/>
              <a:gd name="adj2" fmla="val -321810"/>
              <a:gd name="adj3" fmla="val 16667"/>
            </a:avLst>
          </a:prstGeom>
          <a:solidFill>
            <a:srgbClr val="FFFF99"/>
          </a:solidFill>
          <a:ln w="9525">
            <a:solidFill>
              <a:schemeClr val="tx1"/>
            </a:solidFill>
            <a:miter lim="800000"/>
            <a:headEnd/>
            <a:tailEnd/>
          </a:ln>
          <a:effectLst/>
        </p:spPr>
        <p:txBody>
          <a:bodyPr/>
          <a:lstStyle/>
          <a:p>
            <a:pPr fontAlgn="base">
              <a:spcBef>
                <a:spcPct val="0"/>
              </a:spcBef>
              <a:spcAft>
                <a:spcPct val="0"/>
              </a:spcAft>
              <a:defRPr/>
            </a:pPr>
            <a:r>
              <a:rPr lang="en-US" sz="3200">
                <a:solidFill>
                  <a:srgbClr val="FF3300"/>
                </a:solidFill>
                <a:effectLst>
                  <a:outerShdw blurRad="38100" dist="38100" dir="2700000" algn="tl">
                    <a:srgbClr val="000000"/>
                  </a:outerShdw>
                </a:effectLst>
                <a:latin typeface="Comic Sans MS" pitchFamily="66" charset="0"/>
              </a:rPr>
              <a:t>gamma-straling</a:t>
            </a:r>
            <a:endParaRPr lang="nl-NL" sz="3200">
              <a:solidFill>
                <a:srgbClr val="FF3300"/>
              </a:solidFill>
              <a:effectLst>
                <a:outerShdw blurRad="38100" dist="38100" dir="2700000" algn="tl">
                  <a:srgbClr val="000000"/>
                </a:outerShdw>
              </a:effectLst>
              <a:latin typeface="Comic Sans MS" pitchFamily="66" charset="0"/>
            </a:endParaRPr>
          </a:p>
        </p:txBody>
      </p:sp>
      <p:sp>
        <p:nvSpPr>
          <p:cNvPr id="95292" name="AutoShape 60"/>
          <p:cNvSpPr>
            <a:spLocks noChangeArrowheads="1"/>
          </p:cNvSpPr>
          <p:nvPr/>
        </p:nvSpPr>
        <p:spPr bwMode="auto">
          <a:xfrm flipH="1">
            <a:off x="5580063" y="5876925"/>
            <a:ext cx="3343275" cy="720725"/>
          </a:xfrm>
          <a:prstGeom prst="wedgeRoundRectCallout">
            <a:avLst>
              <a:gd name="adj1" fmla="val 184944"/>
              <a:gd name="adj2" fmla="val -626875"/>
              <a:gd name="adj3" fmla="val 16667"/>
            </a:avLst>
          </a:prstGeom>
          <a:solidFill>
            <a:srgbClr val="FFFF99"/>
          </a:solidFill>
          <a:ln w="9525">
            <a:solidFill>
              <a:schemeClr val="tx1"/>
            </a:solidFill>
            <a:miter lim="800000"/>
            <a:headEnd/>
            <a:tailEnd/>
          </a:ln>
          <a:effectLst/>
        </p:spPr>
        <p:txBody>
          <a:bodyPr/>
          <a:lstStyle/>
          <a:p>
            <a:pPr fontAlgn="base">
              <a:spcBef>
                <a:spcPct val="0"/>
              </a:spcBef>
              <a:spcAft>
                <a:spcPct val="0"/>
              </a:spcAft>
              <a:defRPr/>
            </a:pPr>
            <a:r>
              <a:rPr lang="en-US" sz="3200">
                <a:solidFill>
                  <a:srgbClr val="FF3300"/>
                </a:solidFill>
                <a:effectLst>
                  <a:outerShdw blurRad="38100" dist="38100" dir="2700000" algn="tl">
                    <a:srgbClr val="000000"/>
                  </a:outerShdw>
                </a:effectLst>
                <a:latin typeface="Comic Sans MS" pitchFamily="66" charset="0"/>
              </a:rPr>
              <a:t>bèta-straling</a:t>
            </a:r>
            <a:endParaRPr lang="nl-NL" sz="3200">
              <a:solidFill>
                <a:srgbClr val="FF3300"/>
              </a:solidFill>
              <a:effectLst>
                <a:outerShdw blurRad="38100" dist="38100" dir="2700000" algn="tl">
                  <a:srgbClr val="000000"/>
                </a:outerShdw>
              </a:effectLst>
              <a:latin typeface="Comic Sans MS" pitchFamily="66" charset="0"/>
            </a:endParaRPr>
          </a:p>
        </p:txBody>
      </p:sp>
      <p:sp>
        <p:nvSpPr>
          <p:cNvPr id="95294" name="AutoShape 62"/>
          <p:cNvSpPr>
            <a:spLocks noChangeArrowheads="1"/>
          </p:cNvSpPr>
          <p:nvPr/>
        </p:nvSpPr>
        <p:spPr bwMode="auto">
          <a:xfrm flipH="1">
            <a:off x="3563938" y="3933825"/>
            <a:ext cx="5359400" cy="2305050"/>
          </a:xfrm>
          <a:prstGeom prst="wedgeRoundRectCallout">
            <a:avLst>
              <a:gd name="adj1" fmla="val 76833"/>
              <a:gd name="adj2" fmla="val -57440"/>
              <a:gd name="adj3" fmla="val 16667"/>
            </a:avLst>
          </a:prstGeom>
          <a:solidFill>
            <a:srgbClr val="FFFF99"/>
          </a:solidFill>
          <a:ln w="9525">
            <a:solidFill>
              <a:schemeClr val="tx1"/>
            </a:solidFill>
            <a:miter lim="800000"/>
            <a:headEnd/>
            <a:tailEnd/>
          </a:ln>
          <a:effectLst/>
        </p:spPr>
        <p:txBody>
          <a:bodyPr/>
          <a:lstStyle/>
          <a:p>
            <a:pPr defTabSz="266700" fontAlgn="base">
              <a:spcBef>
                <a:spcPct val="0"/>
              </a:spcBef>
              <a:spcAft>
                <a:spcPct val="0"/>
              </a:spcAft>
              <a:defRPr/>
            </a:pPr>
            <a:r>
              <a:rPr lang="nl-NL" sz="2800">
                <a:solidFill>
                  <a:srgbClr val="FF3300"/>
                </a:solidFill>
                <a:effectLst>
                  <a:outerShdw blurRad="38100" dist="38100" dir="2700000" algn="tl">
                    <a:srgbClr val="000000"/>
                  </a:outerShdw>
                </a:effectLst>
                <a:latin typeface="Comic Sans MS" pitchFamily="66" charset="0"/>
              </a:rPr>
              <a:t>Elektromagnetische straling:</a:t>
            </a:r>
            <a:r>
              <a:rPr lang="nl-NL" sz="3200">
                <a:solidFill>
                  <a:srgbClr val="FF3300"/>
                </a:solidFill>
                <a:effectLst>
                  <a:outerShdw blurRad="38100" dist="38100" dir="2700000" algn="tl">
                    <a:srgbClr val="000000"/>
                  </a:outerShdw>
                </a:effectLst>
                <a:latin typeface="Comic Sans MS" pitchFamily="66" charset="0"/>
              </a:rPr>
              <a:t> 1. radiogolven/radar</a:t>
            </a:r>
          </a:p>
          <a:p>
            <a:pPr defTabSz="266700" fontAlgn="base">
              <a:spcBef>
                <a:spcPct val="0"/>
              </a:spcBef>
              <a:spcAft>
                <a:spcPct val="0"/>
              </a:spcAft>
              <a:defRPr/>
            </a:pPr>
            <a:r>
              <a:rPr lang="nl-NL" sz="3200">
                <a:solidFill>
                  <a:srgbClr val="FF3300"/>
                </a:solidFill>
                <a:effectLst>
                  <a:outerShdw blurRad="38100" dist="38100" dir="2700000" algn="tl">
                    <a:srgbClr val="000000"/>
                  </a:outerShdw>
                </a:effectLst>
                <a:latin typeface="Comic Sans MS" pitchFamily="66" charset="0"/>
              </a:rPr>
              <a:t>2. Zichtbaar spectrum</a:t>
            </a:r>
          </a:p>
          <a:p>
            <a:pPr defTabSz="266700" fontAlgn="base">
              <a:spcBef>
                <a:spcPct val="0"/>
              </a:spcBef>
              <a:spcAft>
                <a:spcPct val="0"/>
              </a:spcAft>
              <a:defRPr/>
            </a:pPr>
            <a:r>
              <a:rPr lang="nl-NL" sz="3200">
                <a:solidFill>
                  <a:srgbClr val="FF3300"/>
                </a:solidFill>
                <a:effectLst>
                  <a:outerShdw blurRad="38100" dist="38100" dir="2700000" algn="tl">
                    <a:srgbClr val="000000"/>
                  </a:outerShdw>
                </a:effectLst>
                <a:latin typeface="Comic Sans MS" pitchFamily="66" charset="0"/>
              </a:rPr>
              <a:t>3. UV-R</a:t>
            </a:r>
            <a:r>
              <a:rPr lang="en-US" sz="3200">
                <a:solidFill>
                  <a:srgbClr val="FF3300"/>
                </a:solidFill>
                <a:effectLst>
                  <a:outerShdw blurRad="38100" dist="38100" dir="2700000" algn="tl">
                    <a:srgbClr val="000000"/>
                  </a:outerShdw>
                </a:effectLst>
                <a:latin typeface="Comic Sans MS" pitchFamily="66" charset="0"/>
              </a:rPr>
              <a:t>ö</a:t>
            </a:r>
            <a:r>
              <a:rPr lang="nl-NL" sz="3200">
                <a:solidFill>
                  <a:srgbClr val="FF3300"/>
                </a:solidFill>
                <a:effectLst>
                  <a:outerShdw blurRad="38100" dist="38100" dir="2700000" algn="tl">
                    <a:srgbClr val="000000"/>
                  </a:outerShdw>
                </a:effectLst>
                <a:latin typeface="Comic Sans MS" pitchFamily="66" charset="0"/>
              </a:rPr>
              <a:t>ntgen, </a:t>
            </a:r>
            <a:r>
              <a:rPr lang="nl-NL" sz="3200" u="sng">
                <a:solidFill>
                  <a:srgbClr val="FF3300"/>
                </a:solidFill>
                <a:effectLst>
                  <a:outerShdw blurRad="38100" dist="38100" dir="2700000" algn="tl">
                    <a:srgbClr val="000000"/>
                  </a:outerShdw>
                </a:effectLst>
                <a:latin typeface="Comic Sans MS" pitchFamily="66" charset="0"/>
              </a:rPr>
              <a:t>gamma</a:t>
            </a:r>
            <a:endParaRPr lang="el-GR" sz="3200" u="sng">
              <a:solidFill>
                <a:srgbClr val="FF3300"/>
              </a:solidFill>
              <a:effectLst>
                <a:outerShdw blurRad="38100" dist="38100" dir="2700000" algn="tl">
                  <a:srgbClr val="000000"/>
                </a:outerShdw>
              </a:effectLst>
              <a:latin typeface="Comic Sans MS" pitchFamily="66" charset="0"/>
            </a:endParaRPr>
          </a:p>
        </p:txBody>
      </p:sp>
      <p:graphicFrame>
        <p:nvGraphicFramePr>
          <p:cNvPr id="95337" name="Group 105"/>
          <p:cNvGraphicFramePr>
            <a:graphicFrameLocks noGrp="1"/>
          </p:cNvGraphicFramePr>
          <p:nvPr/>
        </p:nvGraphicFramePr>
        <p:xfrm>
          <a:off x="57150" y="2205038"/>
          <a:ext cx="9036050" cy="4124325"/>
        </p:xfrm>
        <a:graphic>
          <a:graphicData uri="http://schemas.openxmlformats.org/drawingml/2006/table">
            <a:tbl>
              <a:tblPr/>
              <a:tblGrid>
                <a:gridCol w="842963"/>
                <a:gridCol w="792162"/>
                <a:gridCol w="935038"/>
                <a:gridCol w="1249362"/>
                <a:gridCol w="1543050"/>
                <a:gridCol w="1397000"/>
                <a:gridCol w="2276475"/>
              </a:tblGrid>
              <a:tr h="909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r>
                        <a:rPr kumimoji="0" lang="nl-NL" sz="14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9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3,016029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4,002603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6,018891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0,00014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0,805 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3,7</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97" name="AutoShape 65"/>
          <p:cNvSpPr>
            <a:spLocks noChangeArrowheads="1"/>
          </p:cNvSpPr>
          <p:nvPr/>
        </p:nvSpPr>
        <p:spPr bwMode="auto">
          <a:xfrm flipH="1">
            <a:off x="755650" y="5373688"/>
            <a:ext cx="3313113" cy="1081087"/>
          </a:xfrm>
          <a:prstGeom prst="wedgeRoundRectCallout">
            <a:avLst>
              <a:gd name="adj1" fmla="val -163417"/>
              <a:gd name="adj2" fmla="val -372616"/>
              <a:gd name="adj3" fmla="val 16667"/>
            </a:avLst>
          </a:prstGeom>
          <a:solidFill>
            <a:srgbClr val="FFFF99"/>
          </a:solidFill>
          <a:ln w="9525">
            <a:solidFill>
              <a:schemeClr val="tx1"/>
            </a:solidFill>
            <a:miter lim="800000"/>
            <a:headEnd/>
            <a:tailEnd/>
          </a:ln>
          <a:effectLst/>
        </p:spPr>
        <p:txBody>
          <a:bodyPr/>
          <a:lstStyle/>
          <a:p>
            <a:pPr fontAlgn="base">
              <a:spcBef>
                <a:spcPct val="0"/>
              </a:spcBef>
              <a:spcAft>
                <a:spcPct val="0"/>
              </a:spcAft>
              <a:defRPr/>
            </a:pPr>
            <a:r>
              <a:rPr lang="en-US" sz="3200">
                <a:solidFill>
                  <a:srgbClr val="FF3300"/>
                </a:solidFill>
                <a:effectLst>
                  <a:outerShdw blurRad="38100" dist="38100" dir="2700000" algn="tl">
                    <a:srgbClr val="000000"/>
                  </a:outerShdw>
                </a:effectLst>
                <a:latin typeface="Comic Sans MS" pitchFamily="66" charset="0"/>
              </a:rPr>
              <a:t>Atoomnummer = lading</a:t>
            </a:r>
            <a:endParaRPr lang="nl-NL" sz="3200">
              <a:solidFill>
                <a:srgbClr val="FF3300"/>
              </a:solidFill>
              <a:effectLst>
                <a:outerShdw blurRad="38100" dist="38100" dir="2700000" algn="tl">
                  <a:srgbClr val="000000"/>
                </a:outerShdw>
              </a:effectLst>
              <a:latin typeface="Comic Sans MS" pitchFamily="66" charset="0"/>
            </a:endParaRPr>
          </a:p>
        </p:txBody>
      </p:sp>
      <p:sp>
        <p:nvSpPr>
          <p:cNvPr id="95338" name="Rectangle 106"/>
          <p:cNvSpPr>
            <a:spLocks noChangeArrowheads="1"/>
          </p:cNvSpPr>
          <p:nvPr/>
        </p:nvSpPr>
        <p:spPr bwMode="auto">
          <a:xfrm>
            <a:off x="8197850" y="2276475"/>
            <a:ext cx="1414463" cy="914400"/>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 </a:t>
            </a:r>
            <a:r>
              <a:rPr lang="en-US" sz="2000" b="1">
                <a:solidFill>
                  <a:srgbClr val="3333CC"/>
                </a:solidFill>
                <a:effectLst>
                  <a:outerShdw blurRad="38100" dist="38100" dir="2700000" algn="tl">
                    <a:srgbClr val="000000"/>
                  </a:outerShdw>
                </a:effectLst>
              </a:rPr>
              <a:t>(vwo)</a:t>
            </a:r>
            <a:endParaRPr lang="nl-NL" sz="2000" b="1">
              <a:solidFill>
                <a:srgbClr val="3333CC"/>
              </a:solidFill>
              <a:effectLst>
                <a:outerShdw blurRad="38100" dist="38100" dir="2700000" algn="tl">
                  <a:srgbClr val="000000"/>
                </a:outerShdw>
              </a:effectLst>
            </a:endParaRPr>
          </a:p>
        </p:txBody>
      </p:sp>
      <p:sp>
        <p:nvSpPr>
          <p:cNvPr id="95339" name="Rectangle 107"/>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Tree>
    <p:extLst>
      <p:ext uri="{BB962C8B-B14F-4D97-AF65-F5344CB8AC3E}">
        <p14:creationId xmlns:p14="http://schemas.microsoft.com/office/powerpoint/2010/main" val="121249659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276"/>
                                        </p:tgtEl>
                                        <p:attrNameLst>
                                          <p:attrName>style.visibility</p:attrName>
                                        </p:attrNameLst>
                                      </p:cBhvr>
                                      <p:to>
                                        <p:strVal val="visible"/>
                                      </p:to>
                                    </p:set>
                                    <p:animEffect transition="in" filter="wipe(left)">
                                      <p:cBhvr>
                                        <p:cTn id="7" dur="500"/>
                                        <p:tgtEl>
                                          <p:spTgt spid="95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5289"/>
                                        </p:tgtEl>
                                        <p:attrNameLst>
                                          <p:attrName>style.visibility</p:attrName>
                                        </p:attrNameLst>
                                      </p:cBhvr>
                                      <p:to>
                                        <p:strVal val="visible"/>
                                      </p:to>
                                    </p:set>
                                    <p:animEffect transition="in" filter="wipe(down)">
                                      <p:cBhvr>
                                        <p:cTn id="12" dur="500"/>
                                        <p:tgtEl>
                                          <p:spTgt spid="95289"/>
                                        </p:tgtEl>
                                      </p:cBhvr>
                                    </p:animEffect>
                                  </p:childTnLst>
                                  <p:subTnLst>
                                    <p:set>
                                      <p:cBhvr override="childStyle">
                                        <p:cTn dur="1" fill="hold" display="0" masterRel="nextClick" afterEffect="1"/>
                                        <p:tgtEl>
                                          <p:spTgt spid="9528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44">
                                            <p:txEl>
                                              <p:pRg st="0" end="0"/>
                                            </p:txEl>
                                          </p:spTgt>
                                        </p:tgtEl>
                                        <p:attrNameLst>
                                          <p:attrName>style.visibility</p:attrName>
                                        </p:attrNameLst>
                                      </p:cBhvr>
                                      <p:to>
                                        <p:strVal val="visible"/>
                                      </p:to>
                                    </p:set>
                                    <p:animEffect transition="in" filter="wipe(left)">
                                      <p:cBhvr>
                                        <p:cTn id="17" dur="500"/>
                                        <p:tgtEl>
                                          <p:spTgt spid="9524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5245"/>
                                        </p:tgtEl>
                                        <p:attrNameLst>
                                          <p:attrName>style.visibility</p:attrName>
                                        </p:attrNameLst>
                                      </p:cBhvr>
                                      <p:to>
                                        <p:strVal val="visible"/>
                                      </p:to>
                                    </p:set>
                                    <p:anim calcmode="lin" valueType="num">
                                      <p:cBhvr additive="base">
                                        <p:cTn id="22" dur="500" fill="hold"/>
                                        <p:tgtEl>
                                          <p:spTgt spid="95245"/>
                                        </p:tgtEl>
                                        <p:attrNameLst>
                                          <p:attrName>ppt_x</p:attrName>
                                        </p:attrNameLst>
                                      </p:cBhvr>
                                      <p:tavLst>
                                        <p:tav tm="0">
                                          <p:val>
                                            <p:strVal val="#ppt_x"/>
                                          </p:val>
                                        </p:tav>
                                        <p:tav tm="100000">
                                          <p:val>
                                            <p:strVal val="#ppt_x"/>
                                          </p:val>
                                        </p:tav>
                                      </p:tavLst>
                                    </p:anim>
                                    <p:anim calcmode="lin" valueType="num">
                                      <p:cBhvr additive="base">
                                        <p:cTn id="23" dur="500" fill="hold"/>
                                        <p:tgtEl>
                                          <p:spTgt spid="9524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5246"/>
                                        </p:tgtEl>
                                        <p:attrNameLst>
                                          <p:attrName>style.visibility</p:attrName>
                                        </p:attrNameLst>
                                      </p:cBhvr>
                                      <p:to>
                                        <p:strVal val="visible"/>
                                      </p:to>
                                    </p:set>
                                    <p:anim calcmode="lin" valueType="num">
                                      <p:cBhvr additive="base">
                                        <p:cTn id="28" dur="500" fill="hold"/>
                                        <p:tgtEl>
                                          <p:spTgt spid="95246"/>
                                        </p:tgtEl>
                                        <p:attrNameLst>
                                          <p:attrName>ppt_x</p:attrName>
                                        </p:attrNameLst>
                                      </p:cBhvr>
                                      <p:tavLst>
                                        <p:tav tm="0">
                                          <p:val>
                                            <p:strVal val="#ppt_x"/>
                                          </p:val>
                                        </p:tav>
                                        <p:tav tm="100000">
                                          <p:val>
                                            <p:strVal val="#ppt_x"/>
                                          </p:val>
                                        </p:tav>
                                      </p:tavLst>
                                    </p:anim>
                                    <p:anim calcmode="lin" valueType="num">
                                      <p:cBhvr additive="base">
                                        <p:cTn id="29" dur="500" fill="hold"/>
                                        <p:tgtEl>
                                          <p:spTgt spid="9524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95337"/>
                                        </p:tgtEl>
                                        <p:attrNameLst>
                                          <p:attrName>style.visibility</p:attrName>
                                        </p:attrNameLst>
                                      </p:cBhvr>
                                      <p:to>
                                        <p:strVal val="visible"/>
                                      </p:to>
                                    </p:set>
                                    <p:animEffect transition="in" filter="dissolve">
                                      <p:cBhvr>
                                        <p:cTn id="34" dur="500"/>
                                        <p:tgtEl>
                                          <p:spTgt spid="95337"/>
                                        </p:tgtEl>
                                      </p:cBhvr>
                                    </p:animEffect>
                                  </p:childTnLst>
                                  <p:subTnLst>
                                    <p:set>
                                      <p:cBhvr override="childStyle">
                                        <p:cTn dur="1" fill="hold" display="0" masterRel="nextClick" afterEffect="1"/>
                                        <p:tgtEl>
                                          <p:spTgt spid="95337"/>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5247"/>
                                        </p:tgtEl>
                                        <p:attrNameLst>
                                          <p:attrName>style.visibility</p:attrName>
                                        </p:attrNameLst>
                                      </p:cBhvr>
                                      <p:to>
                                        <p:strVal val="visible"/>
                                      </p:to>
                                    </p:set>
                                    <p:anim calcmode="lin" valueType="num">
                                      <p:cBhvr additive="base">
                                        <p:cTn id="39" dur="500" fill="hold"/>
                                        <p:tgtEl>
                                          <p:spTgt spid="95247"/>
                                        </p:tgtEl>
                                        <p:attrNameLst>
                                          <p:attrName>ppt_x</p:attrName>
                                        </p:attrNameLst>
                                      </p:cBhvr>
                                      <p:tavLst>
                                        <p:tav tm="0">
                                          <p:val>
                                            <p:strVal val="#ppt_x"/>
                                          </p:val>
                                        </p:tav>
                                        <p:tav tm="100000">
                                          <p:val>
                                            <p:strVal val="#ppt_x"/>
                                          </p:val>
                                        </p:tav>
                                      </p:tavLst>
                                    </p:anim>
                                    <p:anim calcmode="lin" valueType="num">
                                      <p:cBhvr additive="base">
                                        <p:cTn id="40" dur="500" fill="hold"/>
                                        <p:tgtEl>
                                          <p:spTgt spid="95247"/>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5236"/>
                                        </p:tgtEl>
                                        <p:attrNameLst>
                                          <p:attrName>style.visibility</p:attrName>
                                        </p:attrNameLst>
                                      </p:cBhvr>
                                      <p:to>
                                        <p:strVal val="visible"/>
                                      </p:to>
                                    </p:set>
                                    <p:animEffect transition="in" filter="wipe(left)">
                                      <p:cBhvr>
                                        <p:cTn id="45" dur="500"/>
                                        <p:tgtEl>
                                          <p:spTgt spid="9523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5292"/>
                                        </p:tgtEl>
                                        <p:attrNameLst>
                                          <p:attrName>style.visibility</p:attrName>
                                        </p:attrNameLst>
                                      </p:cBhvr>
                                      <p:to>
                                        <p:strVal val="visible"/>
                                      </p:to>
                                    </p:set>
                                    <p:animEffect transition="in" filter="wipe(down)">
                                      <p:cBhvr>
                                        <p:cTn id="50" dur="500"/>
                                        <p:tgtEl>
                                          <p:spTgt spid="95292"/>
                                        </p:tgtEl>
                                      </p:cBhvr>
                                    </p:animEffect>
                                  </p:childTnLst>
                                  <p:subTnLst>
                                    <p:set>
                                      <p:cBhvr override="childStyle">
                                        <p:cTn dur="1" fill="hold" display="0" masterRel="nextClick" afterEffect="1"/>
                                        <p:tgtEl>
                                          <p:spTgt spid="95292"/>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5243"/>
                                        </p:tgtEl>
                                        <p:attrNameLst>
                                          <p:attrName>style.visibility</p:attrName>
                                        </p:attrNameLst>
                                      </p:cBhvr>
                                      <p:to>
                                        <p:strVal val="visible"/>
                                      </p:to>
                                    </p:set>
                                    <p:animEffect transition="in" filter="wipe(left)">
                                      <p:cBhvr>
                                        <p:cTn id="55" dur="500"/>
                                        <p:tgtEl>
                                          <p:spTgt spid="9524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5237"/>
                                        </p:tgtEl>
                                        <p:attrNameLst>
                                          <p:attrName>style.visibility</p:attrName>
                                        </p:attrNameLst>
                                      </p:cBhvr>
                                      <p:to>
                                        <p:strVal val="visible"/>
                                      </p:to>
                                    </p:set>
                                    <p:animEffect transition="in" filter="wipe(left)">
                                      <p:cBhvr>
                                        <p:cTn id="60" dur="500"/>
                                        <p:tgtEl>
                                          <p:spTgt spid="9523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250">
                                            <p:txEl>
                                              <p:pRg st="0" end="0"/>
                                            </p:txEl>
                                          </p:spTgt>
                                        </p:tgtEl>
                                        <p:attrNameLst>
                                          <p:attrName>style.visibility</p:attrName>
                                        </p:attrNameLst>
                                      </p:cBhvr>
                                      <p:to>
                                        <p:strVal val="visible"/>
                                      </p:to>
                                    </p:set>
                                    <p:animEffect transition="in" filter="wipe(left)">
                                      <p:cBhvr>
                                        <p:cTn id="65" dur="500"/>
                                        <p:tgtEl>
                                          <p:spTgt spid="95250">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5296"/>
                                        </p:tgtEl>
                                        <p:attrNameLst>
                                          <p:attrName>style.visibility</p:attrName>
                                        </p:attrNameLst>
                                      </p:cBhvr>
                                      <p:to>
                                        <p:strVal val="visible"/>
                                      </p:to>
                                    </p:set>
                                    <p:animEffect transition="in" filter="wipe(down)">
                                      <p:cBhvr>
                                        <p:cTn id="70" dur="500"/>
                                        <p:tgtEl>
                                          <p:spTgt spid="95296"/>
                                        </p:tgtEl>
                                      </p:cBhvr>
                                    </p:animEffect>
                                  </p:childTnLst>
                                  <p:subTnLst>
                                    <p:set>
                                      <p:cBhvr override="childStyle">
                                        <p:cTn dur="1" fill="hold" display="0" masterRel="nextClick" afterEffect="1"/>
                                        <p:tgtEl>
                                          <p:spTgt spid="95296"/>
                                        </p:tgtEl>
                                        <p:attrNameLst>
                                          <p:attrName>style.visibility</p:attrName>
                                        </p:attrNameLst>
                                      </p:cBhvr>
                                      <p:to>
                                        <p:strVal val="hidden"/>
                                      </p:to>
                                    </p:set>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5251"/>
                                        </p:tgtEl>
                                        <p:attrNameLst>
                                          <p:attrName>style.visibility</p:attrName>
                                        </p:attrNameLst>
                                      </p:cBhvr>
                                      <p:to>
                                        <p:strVal val="visible"/>
                                      </p:to>
                                    </p:set>
                                    <p:anim calcmode="lin" valueType="num">
                                      <p:cBhvr additive="base">
                                        <p:cTn id="75" dur="500" fill="hold"/>
                                        <p:tgtEl>
                                          <p:spTgt spid="95251"/>
                                        </p:tgtEl>
                                        <p:attrNameLst>
                                          <p:attrName>ppt_x</p:attrName>
                                        </p:attrNameLst>
                                      </p:cBhvr>
                                      <p:tavLst>
                                        <p:tav tm="0">
                                          <p:val>
                                            <p:strVal val="#ppt_x"/>
                                          </p:val>
                                        </p:tav>
                                        <p:tav tm="100000">
                                          <p:val>
                                            <p:strVal val="#ppt_x"/>
                                          </p:val>
                                        </p:tav>
                                      </p:tavLst>
                                    </p:anim>
                                    <p:anim calcmode="lin" valueType="num">
                                      <p:cBhvr additive="base">
                                        <p:cTn id="76" dur="500" fill="hold"/>
                                        <p:tgtEl>
                                          <p:spTgt spid="95251"/>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5297"/>
                                        </p:tgtEl>
                                        <p:attrNameLst>
                                          <p:attrName>style.visibility</p:attrName>
                                        </p:attrNameLst>
                                      </p:cBhvr>
                                      <p:to>
                                        <p:strVal val="visible"/>
                                      </p:to>
                                    </p:set>
                                    <p:animEffect transition="in" filter="wipe(down)">
                                      <p:cBhvr>
                                        <p:cTn id="81" dur="500"/>
                                        <p:tgtEl>
                                          <p:spTgt spid="95297"/>
                                        </p:tgtEl>
                                      </p:cBhvr>
                                    </p:animEffect>
                                  </p:childTnLst>
                                  <p:subTnLst>
                                    <p:set>
                                      <p:cBhvr override="childStyle">
                                        <p:cTn dur="1" fill="hold" display="0" masterRel="nextClick" afterEffect="1"/>
                                        <p:tgtEl>
                                          <p:spTgt spid="95297"/>
                                        </p:tgtEl>
                                        <p:attrNameLst>
                                          <p:attrName>style.visibility</p:attrName>
                                        </p:attrNameLst>
                                      </p:cBhvr>
                                      <p:to>
                                        <p:strVal val="hidden"/>
                                      </p:to>
                                    </p:set>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95252"/>
                                        </p:tgtEl>
                                        <p:attrNameLst>
                                          <p:attrName>style.visibility</p:attrName>
                                        </p:attrNameLst>
                                      </p:cBhvr>
                                      <p:to>
                                        <p:strVal val="visible"/>
                                      </p:to>
                                    </p:set>
                                    <p:anim calcmode="lin" valueType="num">
                                      <p:cBhvr additive="base">
                                        <p:cTn id="86" dur="500" fill="hold"/>
                                        <p:tgtEl>
                                          <p:spTgt spid="95252"/>
                                        </p:tgtEl>
                                        <p:attrNameLst>
                                          <p:attrName>ppt_x</p:attrName>
                                        </p:attrNameLst>
                                      </p:cBhvr>
                                      <p:tavLst>
                                        <p:tav tm="0">
                                          <p:val>
                                            <p:strVal val="#ppt_x"/>
                                          </p:val>
                                        </p:tav>
                                        <p:tav tm="100000">
                                          <p:val>
                                            <p:strVal val="#ppt_x"/>
                                          </p:val>
                                        </p:tav>
                                      </p:tavLst>
                                    </p:anim>
                                    <p:anim calcmode="lin" valueType="num">
                                      <p:cBhvr additive="base">
                                        <p:cTn id="87" dur="500" fill="hold"/>
                                        <p:tgtEl>
                                          <p:spTgt spid="95252"/>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5238"/>
                                        </p:tgtEl>
                                        <p:attrNameLst>
                                          <p:attrName>style.visibility</p:attrName>
                                        </p:attrNameLst>
                                      </p:cBhvr>
                                      <p:to>
                                        <p:strVal val="visible"/>
                                      </p:to>
                                    </p:set>
                                    <p:animEffect transition="in" filter="wipe(left)">
                                      <p:cBhvr>
                                        <p:cTn id="92" dur="500"/>
                                        <p:tgtEl>
                                          <p:spTgt spid="9523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95239"/>
                                        </p:tgtEl>
                                        <p:attrNameLst>
                                          <p:attrName>style.visibility</p:attrName>
                                        </p:attrNameLst>
                                      </p:cBhvr>
                                      <p:to>
                                        <p:strVal val="visible"/>
                                      </p:to>
                                    </p:set>
                                    <p:animEffect transition="in" filter="wipe(left)">
                                      <p:cBhvr>
                                        <p:cTn id="97" dur="500"/>
                                        <p:tgtEl>
                                          <p:spTgt spid="9523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95278"/>
                                        </p:tgtEl>
                                        <p:attrNameLst>
                                          <p:attrName>style.visibility</p:attrName>
                                        </p:attrNameLst>
                                      </p:cBhvr>
                                      <p:to>
                                        <p:strVal val="visible"/>
                                      </p:to>
                                    </p:set>
                                    <p:anim calcmode="lin" valueType="num">
                                      <p:cBhvr additive="base">
                                        <p:cTn id="102" dur="500" fill="hold"/>
                                        <p:tgtEl>
                                          <p:spTgt spid="95278"/>
                                        </p:tgtEl>
                                        <p:attrNameLst>
                                          <p:attrName>ppt_x</p:attrName>
                                        </p:attrNameLst>
                                      </p:cBhvr>
                                      <p:tavLst>
                                        <p:tav tm="0">
                                          <p:val>
                                            <p:strVal val="#ppt_x"/>
                                          </p:val>
                                        </p:tav>
                                        <p:tav tm="100000">
                                          <p:val>
                                            <p:strVal val="#ppt_x"/>
                                          </p:val>
                                        </p:tav>
                                      </p:tavLst>
                                    </p:anim>
                                    <p:anim calcmode="lin" valueType="num">
                                      <p:cBhvr additive="base">
                                        <p:cTn id="103" dur="500" fill="hold"/>
                                        <p:tgtEl>
                                          <p:spTgt spid="95278"/>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95279"/>
                                        </p:tgtEl>
                                        <p:attrNameLst>
                                          <p:attrName>style.visibility</p:attrName>
                                        </p:attrNameLst>
                                      </p:cBhvr>
                                      <p:to>
                                        <p:strVal val="visible"/>
                                      </p:to>
                                    </p:set>
                                    <p:anim calcmode="lin" valueType="num">
                                      <p:cBhvr additive="base">
                                        <p:cTn id="108" dur="500" fill="hold"/>
                                        <p:tgtEl>
                                          <p:spTgt spid="95279"/>
                                        </p:tgtEl>
                                        <p:attrNameLst>
                                          <p:attrName>ppt_x</p:attrName>
                                        </p:attrNameLst>
                                      </p:cBhvr>
                                      <p:tavLst>
                                        <p:tav tm="0">
                                          <p:val>
                                            <p:strVal val="#ppt_x"/>
                                          </p:val>
                                        </p:tav>
                                        <p:tav tm="100000">
                                          <p:val>
                                            <p:strVal val="#ppt_x"/>
                                          </p:val>
                                        </p:tav>
                                      </p:tavLst>
                                    </p:anim>
                                    <p:anim calcmode="lin" valueType="num">
                                      <p:cBhvr additive="base">
                                        <p:cTn id="109" dur="500" fill="hold"/>
                                        <p:tgtEl>
                                          <p:spTgt spid="95279"/>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95280"/>
                                        </p:tgtEl>
                                        <p:attrNameLst>
                                          <p:attrName>style.visibility</p:attrName>
                                        </p:attrNameLst>
                                      </p:cBhvr>
                                      <p:to>
                                        <p:strVal val="visible"/>
                                      </p:to>
                                    </p:set>
                                    <p:anim calcmode="lin" valueType="num">
                                      <p:cBhvr additive="base">
                                        <p:cTn id="114" dur="500" fill="hold"/>
                                        <p:tgtEl>
                                          <p:spTgt spid="95280"/>
                                        </p:tgtEl>
                                        <p:attrNameLst>
                                          <p:attrName>ppt_x</p:attrName>
                                        </p:attrNameLst>
                                      </p:cBhvr>
                                      <p:tavLst>
                                        <p:tav tm="0">
                                          <p:val>
                                            <p:strVal val="#ppt_x"/>
                                          </p:val>
                                        </p:tav>
                                        <p:tav tm="100000">
                                          <p:val>
                                            <p:strVal val="#ppt_x"/>
                                          </p:val>
                                        </p:tav>
                                      </p:tavLst>
                                    </p:anim>
                                    <p:anim calcmode="lin" valueType="num">
                                      <p:cBhvr additive="base">
                                        <p:cTn id="115" dur="500" fill="hold"/>
                                        <p:tgtEl>
                                          <p:spTgt spid="95280"/>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95338"/>
                                        </p:tgtEl>
                                        <p:attrNameLst>
                                          <p:attrName>style.visibility</p:attrName>
                                        </p:attrNameLst>
                                      </p:cBhvr>
                                      <p:to>
                                        <p:strVal val="visible"/>
                                      </p:to>
                                    </p:set>
                                    <p:anim calcmode="lin" valueType="num">
                                      <p:cBhvr additive="base">
                                        <p:cTn id="120" dur="500" fill="hold"/>
                                        <p:tgtEl>
                                          <p:spTgt spid="95338"/>
                                        </p:tgtEl>
                                        <p:attrNameLst>
                                          <p:attrName>ppt_x</p:attrName>
                                        </p:attrNameLst>
                                      </p:cBhvr>
                                      <p:tavLst>
                                        <p:tav tm="0">
                                          <p:val>
                                            <p:strVal val="#ppt_x"/>
                                          </p:val>
                                        </p:tav>
                                        <p:tav tm="100000">
                                          <p:val>
                                            <p:strVal val="#ppt_x"/>
                                          </p:val>
                                        </p:tav>
                                      </p:tavLst>
                                    </p:anim>
                                    <p:anim calcmode="lin" valueType="num">
                                      <p:cBhvr additive="base">
                                        <p:cTn id="121" dur="500" fill="hold"/>
                                        <p:tgtEl>
                                          <p:spTgt spid="95338"/>
                                        </p:tgtEl>
                                        <p:attrNameLst>
                                          <p:attrName>ppt_y</p:attrName>
                                        </p:attrNameLst>
                                      </p:cBhvr>
                                      <p:tavLst>
                                        <p:tav tm="0">
                                          <p:val>
                                            <p:strVal val="1+#ppt_h/2"/>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95240"/>
                                        </p:tgtEl>
                                        <p:attrNameLst>
                                          <p:attrName>style.visibility</p:attrName>
                                        </p:attrNameLst>
                                      </p:cBhvr>
                                      <p:to>
                                        <p:strVal val="visible"/>
                                      </p:to>
                                    </p:set>
                                    <p:animEffect transition="in" filter="wipe(left)">
                                      <p:cBhvr>
                                        <p:cTn id="126" dur="500"/>
                                        <p:tgtEl>
                                          <p:spTgt spid="95240"/>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95291"/>
                                        </p:tgtEl>
                                        <p:attrNameLst>
                                          <p:attrName>style.visibility</p:attrName>
                                        </p:attrNameLst>
                                      </p:cBhvr>
                                      <p:to>
                                        <p:strVal val="visible"/>
                                      </p:to>
                                    </p:set>
                                    <p:animEffect transition="in" filter="wipe(down)">
                                      <p:cBhvr>
                                        <p:cTn id="131" dur="500"/>
                                        <p:tgtEl>
                                          <p:spTgt spid="95291"/>
                                        </p:tgtEl>
                                      </p:cBhvr>
                                    </p:animEffect>
                                  </p:childTnLst>
                                  <p:subTnLst>
                                    <p:set>
                                      <p:cBhvr override="childStyle">
                                        <p:cTn dur="1" fill="hold" display="0" masterRel="nextClick" afterEffect="1"/>
                                        <p:tgtEl>
                                          <p:spTgt spid="95291"/>
                                        </p:tgtEl>
                                        <p:attrNameLst>
                                          <p:attrName>style.visibility</p:attrName>
                                        </p:attrNameLst>
                                      </p:cBhvr>
                                      <p:to>
                                        <p:strVal val="hidden"/>
                                      </p:to>
                                    </p:set>
                                  </p:sub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95294"/>
                                        </p:tgtEl>
                                        <p:attrNameLst>
                                          <p:attrName>style.visibility</p:attrName>
                                        </p:attrNameLst>
                                      </p:cBhvr>
                                      <p:to>
                                        <p:strVal val="visible"/>
                                      </p:to>
                                    </p:set>
                                    <p:animEffect transition="in" filter="wipe(down)">
                                      <p:cBhvr>
                                        <p:cTn id="136" dur="500"/>
                                        <p:tgtEl>
                                          <p:spTgt spid="95294"/>
                                        </p:tgtEl>
                                      </p:cBhvr>
                                    </p:animEffect>
                                  </p:childTnLst>
                                  <p:subTnLst>
                                    <p:set>
                                      <p:cBhvr override="childStyle">
                                        <p:cTn dur="1" fill="hold" display="0" masterRel="nextClick" afterEffect="1"/>
                                        <p:tgtEl>
                                          <p:spTgt spid="95294"/>
                                        </p:tgtEl>
                                        <p:attrNameLst>
                                          <p:attrName>style.visibility</p:attrName>
                                        </p:attrNameLst>
                                      </p:cBhvr>
                                      <p:to>
                                        <p:strVal val="hidden"/>
                                      </p:to>
                                    </p:set>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2" fill="hold" nodeType="click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additive="base">
                                        <p:cTn id="141" dur="500" fill="hold"/>
                                        <p:tgtEl>
                                          <p:spTgt spid="2"/>
                                        </p:tgtEl>
                                        <p:attrNameLst>
                                          <p:attrName>ppt_x</p:attrName>
                                        </p:attrNameLst>
                                      </p:cBhvr>
                                      <p:tavLst>
                                        <p:tav tm="0">
                                          <p:val>
                                            <p:strVal val="1+#ppt_w/2"/>
                                          </p:val>
                                        </p:tav>
                                        <p:tav tm="100000">
                                          <p:val>
                                            <p:strVal val="#ppt_x"/>
                                          </p:val>
                                        </p:tav>
                                      </p:tavLst>
                                    </p:anim>
                                    <p:anim calcmode="lin" valueType="num">
                                      <p:cBhvr additive="base">
                                        <p:cTn id="14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95241"/>
                                        </p:tgtEl>
                                        <p:attrNameLst>
                                          <p:attrName>style.visibility</p:attrName>
                                        </p:attrNameLst>
                                      </p:cBhvr>
                                      <p:to>
                                        <p:strVal val="visible"/>
                                      </p:to>
                                    </p:set>
                                    <p:animEffect transition="in" filter="wipe(left)">
                                      <p:cBhvr>
                                        <p:cTn id="147" dur="500"/>
                                        <p:tgtEl>
                                          <p:spTgt spid="9524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95267">
                                            <p:txEl>
                                              <p:pRg st="0" end="0"/>
                                            </p:txEl>
                                          </p:spTgt>
                                        </p:tgtEl>
                                        <p:attrNameLst>
                                          <p:attrName>style.visibility</p:attrName>
                                        </p:attrNameLst>
                                      </p:cBhvr>
                                      <p:to>
                                        <p:strVal val="visible"/>
                                      </p:to>
                                    </p:set>
                                    <p:animEffect transition="in" filter="wipe(left)">
                                      <p:cBhvr>
                                        <p:cTn id="152" dur="500"/>
                                        <p:tgtEl>
                                          <p:spTgt spid="95267">
                                            <p:txEl>
                                              <p:pRg st="0" end="0"/>
                                            </p:txEl>
                                          </p:spTgt>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8" fill="hold" nodeType="clickEffect">
                                  <p:stCondLst>
                                    <p:cond delay="0"/>
                                  </p:stCondLst>
                                  <p:childTnLst>
                                    <p:set>
                                      <p:cBhvr>
                                        <p:cTn id="156" dur="1" fill="hold">
                                          <p:stCondLst>
                                            <p:cond delay="0"/>
                                          </p:stCondLst>
                                        </p:cTn>
                                        <p:tgtEl>
                                          <p:spTgt spid="95268">
                                            <p:txEl>
                                              <p:pRg st="0" end="0"/>
                                            </p:txEl>
                                          </p:spTgt>
                                        </p:tgtEl>
                                        <p:attrNameLst>
                                          <p:attrName>style.visibility</p:attrName>
                                        </p:attrNameLst>
                                      </p:cBhvr>
                                      <p:to>
                                        <p:strVal val="visible"/>
                                      </p:to>
                                    </p:set>
                                    <p:anim calcmode="lin" valueType="num">
                                      <p:cBhvr additive="base">
                                        <p:cTn id="157" dur="500" fill="hold"/>
                                        <p:tgtEl>
                                          <p:spTgt spid="95268">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95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95269"/>
                                        </p:tgtEl>
                                        <p:attrNameLst>
                                          <p:attrName>style.visibility</p:attrName>
                                        </p:attrNameLst>
                                      </p:cBhvr>
                                      <p:to>
                                        <p:strVal val="visible"/>
                                      </p:to>
                                    </p:set>
                                    <p:anim calcmode="lin" valueType="num">
                                      <p:cBhvr additive="base">
                                        <p:cTn id="163" dur="500" fill="hold"/>
                                        <p:tgtEl>
                                          <p:spTgt spid="95269"/>
                                        </p:tgtEl>
                                        <p:attrNameLst>
                                          <p:attrName>ppt_x</p:attrName>
                                        </p:attrNameLst>
                                      </p:cBhvr>
                                      <p:tavLst>
                                        <p:tav tm="0">
                                          <p:val>
                                            <p:strVal val="0-#ppt_w/2"/>
                                          </p:val>
                                        </p:tav>
                                        <p:tav tm="100000">
                                          <p:val>
                                            <p:strVal val="#ppt_x"/>
                                          </p:val>
                                        </p:tav>
                                      </p:tavLst>
                                    </p:anim>
                                    <p:anim calcmode="lin" valueType="num">
                                      <p:cBhvr additive="base">
                                        <p:cTn id="164" dur="500" fill="hold"/>
                                        <p:tgtEl>
                                          <p:spTgt spid="95269"/>
                                        </p:tgtEl>
                                        <p:attrNameLst>
                                          <p:attrName>ppt_y</p:attrName>
                                        </p:attrNameLst>
                                      </p:cBhvr>
                                      <p:tavLst>
                                        <p:tav tm="0">
                                          <p:val>
                                            <p:strVal val="#ppt_y"/>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95242"/>
                                        </p:tgtEl>
                                        <p:attrNameLst>
                                          <p:attrName>style.visibility</p:attrName>
                                        </p:attrNameLst>
                                      </p:cBhvr>
                                      <p:to>
                                        <p:strVal val="visible"/>
                                      </p:to>
                                    </p:set>
                                    <p:animEffect transition="in" filter="wipe(left)">
                                      <p:cBhvr>
                                        <p:cTn id="169" dur="500"/>
                                        <p:tgtEl>
                                          <p:spTgt spid="95242"/>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95286">
                                            <p:txEl>
                                              <p:pRg st="0" end="0"/>
                                            </p:txEl>
                                          </p:spTgt>
                                        </p:tgtEl>
                                        <p:attrNameLst>
                                          <p:attrName>style.visibility</p:attrName>
                                        </p:attrNameLst>
                                      </p:cBhvr>
                                      <p:to>
                                        <p:strVal val="visible"/>
                                      </p:to>
                                    </p:set>
                                    <p:animEffect transition="in" filter="wipe(left)">
                                      <p:cBhvr>
                                        <p:cTn id="174" dur="500"/>
                                        <p:tgtEl>
                                          <p:spTgt spid="95286">
                                            <p:txEl>
                                              <p:pRg st="0" end="0"/>
                                            </p:txEl>
                                          </p:spTgt>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8" fill="hold" grpId="0" nodeType="clickEffect">
                                  <p:stCondLst>
                                    <p:cond delay="0"/>
                                  </p:stCondLst>
                                  <p:childTnLst>
                                    <p:set>
                                      <p:cBhvr>
                                        <p:cTn id="178" dur="1" fill="hold">
                                          <p:stCondLst>
                                            <p:cond delay="0"/>
                                          </p:stCondLst>
                                        </p:cTn>
                                        <p:tgtEl>
                                          <p:spTgt spid="95287"/>
                                        </p:tgtEl>
                                        <p:attrNameLst>
                                          <p:attrName>style.visibility</p:attrName>
                                        </p:attrNameLst>
                                      </p:cBhvr>
                                      <p:to>
                                        <p:strVal val="visible"/>
                                      </p:to>
                                    </p:set>
                                    <p:anim calcmode="lin" valueType="num">
                                      <p:cBhvr additive="base">
                                        <p:cTn id="179" dur="500" fill="hold"/>
                                        <p:tgtEl>
                                          <p:spTgt spid="95287"/>
                                        </p:tgtEl>
                                        <p:attrNameLst>
                                          <p:attrName>ppt_x</p:attrName>
                                        </p:attrNameLst>
                                      </p:cBhvr>
                                      <p:tavLst>
                                        <p:tav tm="0">
                                          <p:val>
                                            <p:strVal val="0-#ppt_w/2"/>
                                          </p:val>
                                        </p:tav>
                                        <p:tav tm="100000">
                                          <p:val>
                                            <p:strVal val="#ppt_x"/>
                                          </p:val>
                                        </p:tav>
                                      </p:tavLst>
                                    </p:anim>
                                    <p:anim calcmode="lin" valueType="num">
                                      <p:cBhvr additive="base">
                                        <p:cTn id="180" dur="500" fill="hold"/>
                                        <p:tgtEl>
                                          <p:spTgt spid="95287"/>
                                        </p:tgtEl>
                                        <p:attrNameLst>
                                          <p:attrName>ppt_y</p:attrName>
                                        </p:attrNameLst>
                                      </p:cBhvr>
                                      <p:tavLst>
                                        <p:tav tm="0">
                                          <p:val>
                                            <p:strVal val="#ppt_y"/>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8" fill="hold" grpId="0" nodeType="clickEffect">
                                  <p:stCondLst>
                                    <p:cond delay="0"/>
                                  </p:stCondLst>
                                  <p:childTnLst>
                                    <p:set>
                                      <p:cBhvr>
                                        <p:cTn id="184" dur="1" fill="hold">
                                          <p:stCondLst>
                                            <p:cond delay="0"/>
                                          </p:stCondLst>
                                        </p:cTn>
                                        <p:tgtEl>
                                          <p:spTgt spid="95288"/>
                                        </p:tgtEl>
                                        <p:attrNameLst>
                                          <p:attrName>style.visibility</p:attrName>
                                        </p:attrNameLst>
                                      </p:cBhvr>
                                      <p:to>
                                        <p:strVal val="visible"/>
                                      </p:to>
                                    </p:set>
                                    <p:anim calcmode="lin" valueType="num">
                                      <p:cBhvr additive="base">
                                        <p:cTn id="185" dur="500" fill="hold"/>
                                        <p:tgtEl>
                                          <p:spTgt spid="95288"/>
                                        </p:tgtEl>
                                        <p:attrNameLst>
                                          <p:attrName>ppt_x</p:attrName>
                                        </p:attrNameLst>
                                      </p:cBhvr>
                                      <p:tavLst>
                                        <p:tav tm="0">
                                          <p:val>
                                            <p:strVal val="0-#ppt_w/2"/>
                                          </p:val>
                                        </p:tav>
                                        <p:tav tm="100000">
                                          <p:val>
                                            <p:strVal val="#ppt_x"/>
                                          </p:val>
                                        </p:tav>
                                      </p:tavLst>
                                    </p:anim>
                                    <p:anim calcmode="lin" valueType="num">
                                      <p:cBhvr additive="base">
                                        <p:cTn id="186" dur="500" fill="hold"/>
                                        <p:tgtEl>
                                          <p:spTgt spid="95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9" grpId="0"/>
      <p:bldP spid="95296" grpId="0" animBg="1"/>
      <p:bldP spid="95238" grpId="0" autoUpdateAnimBg="0"/>
      <p:bldP spid="95239" grpId="0" autoUpdateAnimBg="0"/>
      <p:bldP spid="95240" grpId="0" autoUpdateAnimBg="0"/>
      <p:bldP spid="95242" grpId="0" autoUpdateAnimBg="0"/>
      <p:bldP spid="95236" grpId="0" autoUpdateAnimBg="0"/>
      <p:bldP spid="95237" grpId="0" autoUpdateAnimBg="0"/>
      <p:bldP spid="95243" grpId="0" autoUpdateAnimBg="0"/>
      <p:bldP spid="95244" grpId="0" build="p" autoUpdateAnimBg="0"/>
      <p:bldP spid="95245" grpId="0"/>
      <p:bldP spid="95246" grpId="0"/>
      <p:bldP spid="95247" grpId="0"/>
      <p:bldP spid="95250" grpId="0" build="p" autoUpdateAnimBg="0"/>
      <p:bldP spid="95251" grpId="0"/>
      <p:bldP spid="95252" grpId="0"/>
      <p:bldP spid="95241" grpId="0" autoUpdateAnimBg="0"/>
      <p:bldP spid="95267" grpId="0" build="p" autoUpdateAnimBg="0"/>
      <p:bldP spid="95276" grpId="0" autoUpdateAnimBg="0"/>
      <p:bldP spid="95278" grpId="0"/>
      <p:bldP spid="95279" grpId="0"/>
      <p:bldP spid="95280" grpId="0"/>
      <p:bldP spid="95286" grpId="0" build="p" autoUpdateAnimBg="0"/>
      <p:bldP spid="95287" grpId="0"/>
      <p:bldP spid="95288" grpId="0"/>
      <p:bldP spid="95289" grpId="0" animBg="1"/>
      <p:bldP spid="95291" grpId="0" animBg="1"/>
      <p:bldP spid="95292" grpId="0" animBg="1"/>
      <p:bldP spid="95294" grpId="0" animBg="1"/>
      <p:bldP spid="95297" grpId="0" animBg="1"/>
      <p:bldP spid="9533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67" name="Rectangle 19"/>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effectLst>
                  <a:outerShdw blurRad="38100" dist="38100" dir="2700000" algn="tl">
                    <a:srgbClr val="FFFFFF"/>
                  </a:outerShdw>
                </a:effectLst>
              </a:rPr>
              <a:t> </a:t>
            </a:r>
            <a:r>
              <a:rPr lang="en-US" sz="4000" b="1" smtClean="0">
                <a:solidFill>
                  <a:srgbClr val="FF3300"/>
                </a:solidFill>
                <a:effectLst>
                  <a:outerShdw blurRad="38100" dist="38100" dir="2700000" algn="tl">
                    <a:srgbClr val="000000"/>
                  </a:outerShdw>
                </a:effectLst>
              </a:rPr>
              <a:t>Registreren van ioniserende straling.</a:t>
            </a:r>
            <a:endParaRPr lang="nl-NL" sz="4000" b="1" smtClean="0">
              <a:solidFill>
                <a:srgbClr val="FF3300"/>
              </a:solidFill>
              <a:effectLst>
                <a:outerShdw blurRad="38100" dist="38100" dir="2700000" algn="tl">
                  <a:srgbClr val="000000"/>
                </a:outerShdw>
              </a:effectLst>
            </a:endParaRPr>
          </a:p>
        </p:txBody>
      </p:sp>
      <p:sp>
        <p:nvSpPr>
          <p:cNvPr id="78869" name="Rectangle 21"/>
          <p:cNvSpPr>
            <a:spLocks noChangeArrowheads="1"/>
          </p:cNvSpPr>
          <p:nvPr/>
        </p:nvSpPr>
        <p:spPr bwMode="auto">
          <a:xfrm>
            <a:off x="0" y="1125538"/>
            <a:ext cx="9144000" cy="19050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Fotografische plaat (badge)</a:t>
            </a:r>
          </a:p>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Wilsonvat</a:t>
            </a:r>
          </a:p>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Geiger-Muller teller</a:t>
            </a:r>
            <a:endParaRPr lang="nl-NL" sz="40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180487543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8867"/>
                                        </p:tgtEl>
                                        <p:attrNameLst>
                                          <p:attrName>style.visibility</p:attrName>
                                        </p:attrNameLst>
                                      </p:cBhvr>
                                      <p:to>
                                        <p:strVal val="visible"/>
                                      </p:to>
                                    </p:set>
                                    <p:animEffect transition="in" filter="wipe(left)">
                                      <p:cBhvr>
                                        <p:cTn id="7" dur="500"/>
                                        <p:tgtEl>
                                          <p:spTgt spid="78867"/>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8869"/>
                                        </p:tgtEl>
                                        <p:attrNameLst>
                                          <p:attrName>style.visibility</p:attrName>
                                        </p:attrNameLst>
                                      </p:cBhvr>
                                      <p:to>
                                        <p:strVal val="visible"/>
                                      </p:to>
                                    </p:set>
                                    <p:animEffect transition="in" filter="wipe(left)">
                                      <p:cBhvr>
                                        <p:cTn id="11" dur="500"/>
                                        <p:tgtEl>
                                          <p:spTgt spid="78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7" grpId="0" autoUpdateAnimBg="0"/>
      <p:bldP spid="7886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0" y="0"/>
            <a:ext cx="2916238" cy="549275"/>
          </a:xfrm>
        </p:spPr>
        <p:txBody>
          <a:bodyPr/>
          <a:lstStyle/>
          <a:p>
            <a:pPr algn="l" eaLnBrk="1" hangingPunct="1">
              <a:buClr>
                <a:srgbClr val="FF3300"/>
              </a:buClr>
              <a:buFontTx/>
              <a:buChar char="•"/>
              <a:defRPr/>
            </a:pPr>
            <a:r>
              <a:rPr lang="en-US" sz="3200" b="1" smtClean="0">
                <a:effectLst>
                  <a:outerShdw blurRad="38100" dist="38100" dir="2700000" algn="tl">
                    <a:srgbClr val="FFFFFF"/>
                  </a:outerShdw>
                </a:effectLst>
              </a:rPr>
              <a:t> </a:t>
            </a:r>
            <a:r>
              <a:rPr lang="en-US" sz="3200" b="1" smtClean="0">
                <a:solidFill>
                  <a:srgbClr val="FF0000"/>
                </a:solidFill>
                <a:effectLst>
                  <a:outerShdw blurRad="38100" dist="38100" dir="2700000" algn="tl">
                    <a:srgbClr val="000000"/>
                  </a:outerShdw>
                </a:effectLst>
              </a:rPr>
              <a:t>De badge</a:t>
            </a:r>
            <a:endParaRPr lang="nl-NL" sz="3200" b="1" smtClean="0">
              <a:solidFill>
                <a:srgbClr val="FF0000"/>
              </a:solidFill>
              <a:effectLst>
                <a:outerShdw blurRad="38100" dist="38100" dir="2700000" algn="tl">
                  <a:srgbClr val="000000"/>
                </a:outerShdw>
              </a:effectLst>
            </a:endParaRPr>
          </a:p>
        </p:txBody>
      </p:sp>
      <p:grpSp>
        <p:nvGrpSpPr>
          <p:cNvPr id="2" name="Group 11"/>
          <p:cNvGrpSpPr>
            <a:grpSpLocks/>
          </p:cNvGrpSpPr>
          <p:nvPr/>
        </p:nvGrpSpPr>
        <p:grpSpPr bwMode="auto">
          <a:xfrm>
            <a:off x="900113" y="4225925"/>
            <a:ext cx="4319587" cy="719138"/>
            <a:chOff x="567" y="2758"/>
            <a:chExt cx="2721" cy="453"/>
          </a:xfrm>
        </p:grpSpPr>
        <p:sp>
          <p:nvSpPr>
            <p:cNvPr id="24614" name="Rectangle 8"/>
            <p:cNvSpPr>
              <a:spLocks noChangeArrowheads="1"/>
            </p:cNvSpPr>
            <p:nvPr/>
          </p:nvSpPr>
          <p:spPr bwMode="auto">
            <a:xfrm>
              <a:off x="567" y="2758"/>
              <a:ext cx="907" cy="453"/>
            </a:xfrm>
            <a:prstGeom prst="rect">
              <a:avLst/>
            </a:prstGeom>
            <a:solidFill>
              <a:srgbClr val="777777"/>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4615" name="Rectangle 9"/>
            <p:cNvSpPr>
              <a:spLocks noChangeArrowheads="1"/>
            </p:cNvSpPr>
            <p:nvPr/>
          </p:nvSpPr>
          <p:spPr bwMode="auto">
            <a:xfrm>
              <a:off x="1474" y="2758"/>
              <a:ext cx="907" cy="453"/>
            </a:xfrm>
            <a:prstGeom prst="rect">
              <a:avLst/>
            </a:prstGeom>
            <a:solidFill>
              <a:srgbClr val="C0C0C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4616" name="Rectangle 10"/>
            <p:cNvSpPr>
              <a:spLocks noChangeArrowheads="1"/>
            </p:cNvSpPr>
            <p:nvPr/>
          </p:nvSpPr>
          <p:spPr bwMode="auto">
            <a:xfrm>
              <a:off x="2381" y="2758"/>
              <a:ext cx="907" cy="453"/>
            </a:xfrm>
            <a:prstGeom prst="rect">
              <a:avLst/>
            </a:prstGeom>
            <a:solidFill>
              <a:srgbClr val="DDDDDD"/>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sp>
        <p:nvSpPr>
          <p:cNvPr id="256012" name="Text Box 12"/>
          <p:cNvSpPr txBox="1">
            <a:spLocks noChangeArrowheads="1"/>
          </p:cNvSpPr>
          <p:nvPr/>
        </p:nvSpPr>
        <p:spPr bwMode="auto">
          <a:xfrm>
            <a:off x="1035050" y="4316413"/>
            <a:ext cx="1150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sz="2800" b="1">
                <a:solidFill>
                  <a:srgbClr val="000000"/>
                </a:solidFill>
                <a:latin typeface="Symbol" pitchFamily="18" charset="2"/>
              </a:rPr>
              <a:t>a, b, g</a:t>
            </a:r>
          </a:p>
        </p:txBody>
      </p:sp>
      <p:sp>
        <p:nvSpPr>
          <p:cNvPr id="256017" name="Text Box 17"/>
          <p:cNvSpPr txBox="1">
            <a:spLocks noChangeArrowheads="1"/>
          </p:cNvSpPr>
          <p:nvPr/>
        </p:nvSpPr>
        <p:spPr bwMode="auto">
          <a:xfrm>
            <a:off x="2747963" y="4318000"/>
            <a:ext cx="11509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sz="2800" b="1">
                <a:solidFill>
                  <a:srgbClr val="000000"/>
                </a:solidFill>
                <a:latin typeface="Symbol" pitchFamily="18" charset="2"/>
              </a:rPr>
              <a:t>b, g</a:t>
            </a:r>
          </a:p>
        </p:txBody>
      </p:sp>
      <p:sp>
        <p:nvSpPr>
          <p:cNvPr id="256018" name="Text Box 18"/>
          <p:cNvSpPr txBox="1">
            <a:spLocks noChangeArrowheads="1"/>
          </p:cNvSpPr>
          <p:nvPr/>
        </p:nvSpPr>
        <p:spPr bwMode="auto">
          <a:xfrm>
            <a:off x="4356100" y="4318000"/>
            <a:ext cx="360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sz="2800" b="1">
                <a:solidFill>
                  <a:srgbClr val="000000"/>
                </a:solidFill>
                <a:latin typeface="Symbol" pitchFamily="18" charset="2"/>
              </a:rPr>
              <a:t>g</a:t>
            </a:r>
          </a:p>
        </p:txBody>
      </p:sp>
      <p:pic>
        <p:nvPicPr>
          <p:cNvPr id="256022" name="Picture 22" descr="Badg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963" y="158750"/>
            <a:ext cx="35909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5" name="Text Box 25"/>
          <p:cNvSpPr txBox="1">
            <a:spLocks noChangeArrowheads="1"/>
          </p:cNvSpPr>
          <p:nvPr/>
        </p:nvSpPr>
        <p:spPr bwMode="auto">
          <a:xfrm>
            <a:off x="1411288" y="3243263"/>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000000"/>
                </a:solidFill>
              </a:rPr>
              <a:t>2</a:t>
            </a:r>
          </a:p>
        </p:txBody>
      </p:sp>
      <p:sp>
        <p:nvSpPr>
          <p:cNvPr id="256026" name="Text Box 26"/>
          <p:cNvSpPr txBox="1">
            <a:spLocks noChangeArrowheads="1"/>
          </p:cNvSpPr>
          <p:nvPr/>
        </p:nvSpPr>
        <p:spPr bwMode="auto">
          <a:xfrm>
            <a:off x="2954338" y="3052763"/>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339966"/>
                </a:solidFill>
              </a:rPr>
              <a:t>3</a:t>
            </a:r>
          </a:p>
        </p:txBody>
      </p:sp>
      <p:sp>
        <p:nvSpPr>
          <p:cNvPr id="256027" name="Text Box 27"/>
          <p:cNvSpPr txBox="1">
            <a:spLocks noChangeArrowheads="1"/>
          </p:cNvSpPr>
          <p:nvPr/>
        </p:nvSpPr>
        <p:spPr bwMode="auto">
          <a:xfrm>
            <a:off x="4356100" y="2913063"/>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3333CC"/>
                </a:solidFill>
              </a:rPr>
              <a:t>4</a:t>
            </a:r>
          </a:p>
        </p:txBody>
      </p:sp>
      <p:sp>
        <p:nvSpPr>
          <p:cNvPr id="256035" name="Text Box 35"/>
          <p:cNvSpPr txBox="1">
            <a:spLocks noChangeArrowheads="1"/>
          </p:cNvSpPr>
          <p:nvPr/>
        </p:nvSpPr>
        <p:spPr bwMode="auto">
          <a:xfrm>
            <a:off x="12700" y="5013325"/>
            <a:ext cx="468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000000"/>
                </a:solidFill>
              </a:rPr>
              <a:t>1.</a:t>
            </a:r>
          </a:p>
        </p:txBody>
      </p:sp>
      <p:sp>
        <p:nvSpPr>
          <p:cNvPr id="256036" name="Text Box 36"/>
          <p:cNvSpPr txBox="1">
            <a:spLocks noChangeArrowheads="1"/>
          </p:cNvSpPr>
          <p:nvPr/>
        </p:nvSpPr>
        <p:spPr bwMode="auto">
          <a:xfrm>
            <a:off x="552450" y="5013325"/>
            <a:ext cx="859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000000"/>
                </a:solidFill>
              </a:rPr>
              <a:t>Lichtdicht venster</a:t>
            </a:r>
          </a:p>
        </p:txBody>
      </p:sp>
      <p:sp>
        <p:nvSpPr>
          <p:cNvPr id="256037" name="Text Box 37"/>
          <p:cNvSpPr txBox="1">
            <a:spLocks noChangeArrowheads="1"/>
          </p:cNvSpPr>
          <p:nvPr/>
        </p:nvSpPr>
        <p:spPr bwMode="auto">
          <a:xfrm>
            <a:off x="1588" y="5445125"/>
            <a:ext cx="468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000000"/>
                </a:solidFill>
              </a:rPr>
              <a:t>2.</a:t>
            </a:r>
          </a:p>
        </p:txBody>
      </p:sp>
      <p:sp>
        <p:nvSpPr>
          <p:cNvPr id="256038" name="Text Box 38"/>
          <p:cNvSpPr txBox="1">
            <a:spLocks noChangeArrowheads="1"/>
          </p:cNvSpPr>
          <p:nvPr/>
        </p:nvSpPr>
        <p:spPr bwMode="auto">
          <a:xfrm>
            <a:off x="541338" y="5445125"/>
            <a:ext cx="861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000000"/>
                </a:solidFill>
              </a:rPr>
              <a:t>Emulsie die zwart wordt na bestraling met </a:t>
            </a:r>
            <a:r>
              <a:rPr lang="nl-NL" altLang="nl-NL" b="1">
                <a:solidFill>
                  <a:srgbClr val="000000"/>
                </a:solidFill>
                <a:latin typeface="Symbol" pitchFamily="18" charset="2"/>
              </a:rPr>
              <a:t>a</a:t>
            </a:r>
            <a:r>
              <a:rPr lang="nl-NL" altLang="nl-NL" b="1">
                <a:solidFill>
                  <a:srgbClr val="000000"/>
                </a:solidFill>
              </a:rPr>
              <a:t>, </a:t>
            </a:r>
            <a:r>
              <a:rPr lang="nl-NL" altLang="nl-NL" b="1">
                <a:solidFill>
                  <a:srgbClr val="000000"/>
                </a:solidFill>
                <a:latin typeface="Symbol" pitchFamily="18" charset="2"/>
              </a:rPr>
              <a:t>b</a:t>
            </a:r>
            <a:r>
              <a:rPr lang="nl-NL" altLang="nl-NL" b="1">
                <a:solidFill>
                  <a:srgbClr val="000000"/>
                </a:solidFill>
              </a:rPr>
              <a:t> of </a:t>
            </a:r>
            <a:r>
              <a:rPr lang="nl-NL" altLang="nl-NL" b="1">
                <a:solidFill>
                  <a:srgbClr val="000000"/>
                </a:solidFill>
                <a:latin typeface="Symbol" pitchFamily="18" charset="2"/>
              </a:rPr>
              <a:t>g</a:t>
            </a:r>
            <a:r>
              <a:rPr lang="nl-NL" altLang="nl-NL" b="1">
                <a:solidFill>
                  <a:srgbClr val="000000"/>
                </a:solidFill>
              </a:rPr>
              <a:t>- straling</a:t>
            </a:r>
          </a:p>
        </p:txBody>
      </p:sp>
      <p:sp>
        <p:nvSpPr>
          <p:cNvPr id="256039" name="Text Box 39"/>
          <p:cNvSpPr txBox="1">
            <a:spLocks noChangeArrowheads="1"/>
          </p:cNvSpPr>
          <p:nvPr/>
        </p:nvSpPr>
        <p:spPr bwMode="auto">
          <a:xfrm>
            <a:off x="1588" y="5856288"/>
            <a:ext cx="468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339966"/>
                </a:solidFill>
              </a:rPr>
              <a:t>3.</a:t>
            </a:r>
          </a:p>
        </p:txBody>
      </p:sp>
      <p:sp>
        <p:nvSpPr>
          <p:cNvPr id="256040" name="Text Box 40"/>
          <p:cNvSpPr txBox="1">
            <a:spLocks noChangeArrowheads="1"/>
          </p:cNvSpPr>
          <p:nvPr/>
        </p:nvSpPr>
        <p:spPr bwMode="auto">
          <a:xfrm>
            <a:off x="541338" y="5856288"/>
            <a:ext cx="861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339966"/>
                </a:solidFill>
              </a:rPr>
              <a:t>Filter (karton, aluminiumfolie) houdt </a:t>
            </a:r>
            <a:r>
              <a:rPr lang="nl-NL" altLang="nl-NL" b="1">
                <a:solidFill>
                  <a:srgbClr val="339966"/>
                </a:solidFill>
                <a:latin typeface="Symbol" pitchFamily="18" charset="2"/>
              </a:rPr>
              <a:t>a</a:t>
            </a:r>
            <a:r>
              <a:rPr lang="nl-NL" altLang="nl-NL" b="1">
                <a:solidFill>
                  <a:srgbClr val="339966"/>
                </a:solidFill>
              </a:rPr>
              <a:t>-straling tegen</a:t>
            </a:r>
          </a:p>
        </p:txBody>
      </p:sp>
      <p:grpSp>
        <p:nvGrpSpPr>
          <p:cNvPr id="3" name="Group 52"/>
          <p:cNvGrpSpPr>
            <a:grpSpLocks/>
          </p:cNvGrpSpPr>
          <p:nvPr/>
        </p:nvGrpSpPr>
        <p:grpSpPr bwMode="auto">
          <a:xfrm>
            <a:off x="-139700" y="2984500"/>
            <a:ext cx="9467850" cy="1036638"/>
            <a:chOff x="-88" y="1880"/>
            <a:chExt cx="5964" cy="653"/>
          </a:xfrm>
        </p:grpSpPr>
        <p:sp>
          <p:nvSpPr>
            <p:cNvPr id="24600" name="Rectangle 51"/>
            <p:cNvSpPr>
              <a:spLocks noChangeArrowheads="1"/>
            </p:cNvSpPr>
            <p:nvPr/>
          </p:nvSpPr>
          <p:spPr bwMode="auto">
            <a:xfrm>
              <a:off x="-88" y="2397"/>
              <a:ext cx="5964" cy="136"/>
            </a:xfrm>
            <a:prstGeom prst="rect">
              <a:avLst/>
            </a:prstGeom>
            <a:solidFill>
              <a:srgbClr val="CC6600">
                <a:alpha val="74901"/>
              </a:srgbClr>
            </a:solidFill>
            <a:ln w="2857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24601" name="Group 42"/>
            <p:cNvGrpSpPr>
              <a:grpSpLocks/>
            </p:cNvGrpSpPr>
            <p:nvPr/>
          </p:nvGrpSpPr>
          <p:grpSpPr bwMode="auto">
            <a:xfrm>
              <a:off x="-16" y="1880"/>
              <a:ext cx="5782" cy="513"/>
              <a:chOff x="-16" y="2024"/>
              <a:chExt cx="5782" cy="513"/>
            </a:xfrm>
          </p:grpSpPr>
          <p:grpSp>
            <p:nvGrpSpPr>
              <p:cNvPr id="24602" name="Group 34"/>
              <p:cNvGrpSpPr>
                <a:grpSpLocks/>
              </p:cNvGrpSpPr>
              <p:nvPr/>
            </p:nvGrpSpPr>
            <p:grpSpPr bwMode="auto">
              <a:xfrm>
                <a:off x="-16" y="2024"/>
                <a:ext cx="5782" cy="513"/>
                <a:chOff x="-16" y="2024"/>
                <a:chExt cx="5782" cy="513"/>
              </a:xfrm>
            </p:grpSpPr>
            <p:sp>
              <p:nvSpPr>
                <p:cNvPr id="24604" name="Rectangle 32" descr="90%"/>
                <p:cNvSpPr>
                  <a:spLocks noChangeArrowheads="1"/>
                </p:cNvSpPr>
                <p:nvPr/>
              </p:nvSpPr>
              <p:spPr bwMode="auto">
                <a:xfrm>
                  <a:off x="3379" y="2024"/>
                  <a:ext cx="2381" cy="499"/>
                </a:xfrm>
                <a:prstGeom prst="rect">
                  <a:avLst/>
                </a:prstGeom>
                <a:pattFill prst="pct90">
                  <a:fgClr>
                    <a:srgbClr val="CC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4605" name="Rectangle 33" descr="90%"/>
                <p:cNvSpPr>
                  <a:spLocks noChangeArrowheads="1"/>
                </p:cNvSpPr>
                <p:nvPr/>
              </p:nvSpPr>
              <p:spPr bwMode="auto">
                <a:xfrm>
                  <a:off x="-16" y="2024"/>
                  <a:ext cx="498" cy="499"/>
                </a:xfrm>
                <a:prstGeom prst="rect">
                  <a:avLst/>
                </a:prstGeom>
                <a:pattFill prst="pct90">
                  <a:fgClr>
                    <a:srgbClr val="CC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24606" name="Group 30"/>
                <p:cNvGrpSpPr>
                  <a:grpSpLocks/>
                </p:cNvGrpSpPr>
                <p:nvPr/>
              </p:nvGrpSpPr>
              <p:grpSpPr bwMode="auto">
                <a:xfrm>
                  <a:off x="0" y="2024"/>
                  <a:ext cx="5766" cy="513"/>
                  <a:chOff x="0" y="2024"/>
                  <a:chExt cx="5766" cy="513"/>
                </a:xfrm>
              </p:grpSpPr>
              <p:grpSp>
                <p:nvGrpSpPr>
                  <p:cNvPr id="24607" name="Group 7"/>
                  <p:cNvGrpSpPr>
                    <a:grpSpLocks/>
                  </p:cNvGrpSpPr>
                  <p:nvPr/>
                </p:nvGrpSpPr>
                <p:grpSpPr bwMode="auto">
                  <a:xfrm>
                    <a:off x="567" y="2216"/>
                    <a:ext cx="2721" cy="305"/>
                    <a:chOff x="567" y="2250"/>
                    <a:chExt cx="2721" cy="273"/>
                  </a:xfrm>
                </p:grpSpPr>
                <p:sp>
                  <p:nvSpPr>
                    <p:cNvPr id="24611" name="Rectangle 4"/>
                    <p:cNvSpPr>
                      <a:spLocks noChangeArrowheads="1"/>
                    </p:cNvSpPr>
                    <p:nvPr/>
                  </p:nvSpPr>
                  <p:spPr bwMode="auto">
                    <a:xfrm>
                      <a:off x="567" y="2432"/>
                      <a:ext cx="2720" cy="91"/>
                    </a:xfrm>
                    <a:prstGeom prst="rect">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4612" name="Rectangle 5"/>
                    <p:cNvSpPr>
                      <a:spLocks noChangeArrowheads="1"/>
                    </p:cNvSpPr>
                    <p:nvPr/>
                  </p:nvSpPr>
                  <p:spPr bwMode="auto">
                    <a:xfrm>
                      <a:off x="1469" y="2341"/>
                      <a:ext cx="1814" cy="9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4613" name="Rectangle 6"/>
                    <p:cNvSpPr>
                      <a:spLocks noChangeArrowheads="1"/>
                    </p:cNvSpPr>
                    <p:nvPr/>
                  </p:nvSpPr>
                  <p:spPr bwMode="auto">
                    <a:xfrm>
                      <a:off x="2381" y="2250"/>
                      <a:ext cx="907" cy="91"/>
                    </a:xfrm>
                    <a:prstGeom prst="rect">
                      <a:avLst/>
                    </a:prstGeom>
                    <a:solidFill>
                      <a:srgbClr val="0066F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sp>
                <p:nvSpPr>
                  <p:cNvPr id="24608" name="Rectangle 19"/>
                  <p:cNvSpPr>
                    <a:spLocks noChangeArrowheads="1"/>
                  </p:cNvSpPr>
                  <p:nvPr/>
                </p:nvSpPr>
                <p:spPr bwMode="auto">
                  <a:xfrm>
                    <a:off x="484" y="2024"/>
                    <a:ext cx="2895" cy="5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4609" name="Line 28"/>
                  <p:cNvSpPr>
                    <a:spLocks noChangeShapeType="1"/>
                  </p:cNvSpPr>
                  <p:nvPr/>
                </p:nvSpPr>
                <p:spPr bwMode="auto">
                  <a:xfrm>
                    <a:off x="0" y="2024"/>
                    <a:ext cx="57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4610" name="Line 29"/>
                  <p:cNvSpPr>
                    <a:spLocks noChangeShapeType="1"/>
                  </p:cNvSpPr>
                  <p:nvPr/>
                </p:nvSpPr>
                <p:spPr bwMode="auto">
                  <a:xfrm>
                    <a:off x="6" y="2536"/>
                    <a:ext cx="57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grpSp>
          <p:sp>
            <p:nvSpPr>
              <p:cNvPr id="256041" name="Text Box 41"/>
              <p:cNvSpPr txBox="1">
                <a:spLocks noChangeArrowheads="1"/>
              </p:cNvSpPr>
              <p:nvPr/>
            </p:nvSpPr>
            <p:spPr bwMode="auto">
              <a:xfrm>
                <a:off x="4230" y="2115"/>
                <a:ext cx="681"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800" b="1">
                    <a:solidFill>
                      <a:srgbClr val="99CCFF"/>
                    </a:solidFill>
                    <a:effectLst>
                      <a:outerShdw blurRad="38100" dist="38100" dir="2700000" algn="tl">
                        <a:srgbClr val="000000"/>
                      </a:outerShdw>
                    </a:effectLst>
                    <a:latin typeface="Arial" charset="0"/>
                  </a:rPr>
                  <a:t>NRG</a:t>
                </a:r>
              </a:p>
            </p:txBody>
          </p:sp>
        </p:grpSp>
      </p:grpSp>
      <p:grpSp>
        <p:nvGrpSpPr>
          <p:cNvPr id="8" name="Group 45"/>
          <p:cNvGrpSpPr>
            <a:grpSpLocks/>
          </p:cNvGrpSpPr>
          <p:nvPr/>
        </p:nvGrpSpPr>
        <p:grpSpPr bwMode="auto">
          <a:xfrm>
            <a:off x="2860675" y="79375"/>
            <a:ext cx="5010150" cy="2971800"/>
            <a:chOff x="1802" y="194"/>
            <a:chExt cx="3156" cy="1872"/>
          </a:xfrm>
        </p:grpSpPr>
        <p:sp>
          <p:nvSpPr>
            <p:cNvPr id="24598" name="Text Box 24"/>
            <p:cNvSpPr txBox="1">
              <a:spLocks noChangeArrowheads="1"/>
            </p:cNvSpPr>
            <p:nvPr/>
          </p:nvSpPr>
          <p:spPr bwMode="auto">
            <a:xfrm>
              <a:off x="1802" y="1778"/>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000000"/>
                  </a:solidFill>
                </a:rPr>
                <a:t>1</a:t>
              </a:r>
            </a:p>
          </p:txBody>
        </p:sp>
        <p:sp>
          <p:nvSpPr>
            <p:cNvPr id="24599" name="Text Box 44"/>
            <p:cNvSpPr txBox="1">
              <a:spLocks noChangeArrowheads="1"/>
            </p:cNvSpPr>
            <p:nvPr/>
          </p:nvSpPr>
          <p:spPr bwMode="auto">
            <a:xfrm>
              <a:off x="4686" y="194"/>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000000"/>
                  </a:solidFill>
                </a:rPr>
                <a:t>1</a:t>
              </a:r>
            </a:p>
          </p:txBody>
        </p:sp>
      </p:grpSp>
      <p:sp>
        <p:nvSpPr>
          <p:cNvPr id="256046" name="Text Box 46"/>
          <p:cNvSpPr txBox="1">
            <a:spLocks noChangeArrowheads="1"/>
          </p:cNvSpPr>
          <p:nvPr/>
        </p:nvSpPr>
        <p:spPr bwMode="auto">
          <a:xfrm>
            <a:off x="6350" y="6308725"/>
            <a:ext cx="468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3333CC"/>
                </a:solidFill>
              </a:rPr>
              <a:t>4.</a:t>
            </a:r>
          </a:p>
        </p:txBody>
      </p:sp>
      <p:sp>
        <p:nvSpPr>
          <p:cNvPr id="256047" name="Text Box 47"/>
          <p:cNvSpPr txBox="1">
            <a:spLocks noChangeArrowheads="1"/>
          </p:cNvSpPr>
          <p:nvPr/>
        </p:nvSpPr>
        <p:spPr bwMode="auto">
          <a:xfrm>
            <a:off x="558800" y="6308725"/>
            <a:ext cx="861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b="1">
                <a:solidFill>
                  <a:srgbClr val="3333CC"/>
                </a:solidFill>
              </a:rPr>
              <a:t>Filter (dik aluminium) houdt </a:t>
            </a:r>
            <a:r>
              <a:rPr lang="nl-NL" altLang="nl-NL" b="1">
                <a:solidFill>
                  <a:srgbClr val="3333CC"/>
                </a:solidFill>
                <a:latin typeface="Symbol" pitchFamily="18" charset="2"/>
              </a:rPr>
              <a:t>a</a:t>
            </a:r>
            <a:r>
              <a:rPr lang="nl-NL" altLang="nl-NL" b="1">
                <a:solidFill>
                  <a:srgbClr val="3333CC"/>
                </a:solidFill>
              </a:rPr>
              <a:t> en </a:t>
            </a:r>
            <a:r>
              <a:rPr lang="nl-NL" altLang="nl-NL" b="1">
                <a:solidFill>
                  <a:srgbClr val="3333CC"/>
                </a:solidFill>
                <a:latin typeface="Symbol" pitchFamily="18" charset="2"/>
              </a:rPr>
              <a:t>b</a:t>
            </a:r>
            <a:r>
              <a:rPr lang="nl-NL" altLang="nl-NL" b="1">
                <a:solidFill>
                  <a:srgbClr val="3333CC"/>
                </a:solidFill>
              </a:rPr>
              <a:t>-straling tegen</a:t>
            </a:r>
          </a:p>
        </p:txBody>
      </p:sp>
      <p:sp>
        <p:nvSpPr>
          <p:cNvPr id="256050" name="AutoShape 50"/>
          <p:cNvSpPr>
            <a:spLocks noChangeArrowheads="1"/>
          </p:cNvSpPr>
          <p:nvPr/>
        </p:nvSpPr>
        <p:spPr bwMode="auto">
          <a:xfrm flipH="1">
            <a:off x="179388" y="549275"/>
            <a:ext cx="3744912" cy="1079500"/>
          </a:xfrm>
          <a:prstGeom prst="wedgeRoundRectCallout">
            <a:avLst>
              <a:gd name="adj1" fmla="val -38176"/>
              <a:gd name="adj2" fmla="val 168528"/>
              <a:gd name="adj3" fmla="val 16667"/>
            </a:avLst>
          </a:prstGeom>
          <a:solidFill>
            <a:srgbClr val="99FFCC"/>
          </a:solidFill>
          <a:ln w="9525">
            <a:solidFill>
              <a:schemeClr val="tx1"/>
            </a:solidFill>
            <a:miter lim="800000"/>
            <a:headEnd/>
            <a:tailEnd/>
          </a:ln>
        </p:spPr>
        <p:txBody>
          <a:bodyPr/>
          <a:lstStyle/>
          <a:p>
            <a:pPr fontAlgn="base">
              <a:spcBef>
                <a:spcPct val="0"/>
              </a:spcBef>
              <a:spcAft>
                <a:spcPct val="0"/>
              </a:spcAft>
              <a:defRPr/>
            </a:pPr>
            <a:r>
              <a:rPr lang="en-US" sz="2800">
                <a:solidFill>
                  <a:srgbClr val="FF3300"/>
                </a:solidFill>
                <a:effectLst>
                  <a:outerShdw blurRad="38100" dist="38100" dir="2700000" algn="tl">
                    <a:srgbClr val="000000"/>
                  </a:outerShdw>
                </a:effectLst>
                <a:latin typeface="Comic Sans MS" pitchFamily="66" charset="0"/>
              </a:rPr>
              <a:t>Mag geen a-straling tegenhouden!</a:t>
            </a:r>
            <a:endParaRPr lang="nl-NL" sz="2800">
              <a:solidFill>
                <a:srgbClr val="FF33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06657024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56002"/>
                                        </p:tgtEl>
                                        <p:attrNameLst>
                                          <p:attrName>style.visibility</p:attrName>
                                        </p:attrNameLst>
                                      </p:cBhvr>
                                      <p:to>
                                        <p:strVal val="visible"/>
                                      </p:to>
                                    </p:set>
                                    <p:animEffect transition="in" filter="wipe(left)">
                                      <p:cBhvr>
                                        <p:cTn id="7" dur="500"/>
                                        <p:tgtEl>
                                          <p:spTgt spid="256002"/>
                                        </p:tgtEl>
                                      </p:cBhvr>
                                    </p:animEffect>
                                  </p:childTnLst>
                                </p:cTn>
                              </p:par>
                            </p:childTnLst>
                          </p:cTn>
                        </p:par>
                        <p:par>
                          <p:cTn id="8" fill="hold" nodeType="afterGroup">
                            <p:stCondLst>
                              <p:cond delay="2500"/>
                            </p:stCondLst>
                            <p:childTnLst>
                              <p:par>
                                <p:cTn id="9" presetID="9" presetClass="entr" presetSubtype="0" fill="hold" nodeType="afterEffect">
                                  <p:stCondLst>
                                    <p:cond delay="0"/>
                                  </p:stCondLst>
                                  <p:childTnLst>
                                    <p:set>
                                      <p:cBhvr>
                                        <p:cTn id="10" dur="1" fill="hold">
                                          <p:stCondLst>
                                            <p:cond delay="0"/>
                                          </p:stCondLst>
                                        </p:cTn>
                                        <p:tgtEl>
                                          <p:spTgt spid="256022"/>
                                        </p:tgtEl>
                                        <p:attrNameLst>
                                          <p:attrName>style.visibility</p:attrName>
                                        </p:attrNameLst>
                                      </p:cBhvr>
                                      <p:to>
                                        <p:strVal val="visible"/>
                                      </p:to>
                                    </p:set>
                                    <p:animEffect transition="in" filter="dissolve">
                                      <p:cBhvr>
                                        <p:cTn id="11" dur="500"/>
                                        <p:tgtEl>
                                          <p:spTgt spid="2560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56035"/>
                                        </p:tgtEl>
                                        <p:attrNameLst>
                                          <p:attrName>style.visibility</p:attrName>
                                        </p:attrNameLst>
                                      </p:cBhvr>
                                      <p:to>
                                        <p:strVal val="visible"/>
                                      </p:to>
                                    </p:set>
                                    <p:animEffect transition="in" filter="dissolve">
                                      <p:cBhvr>
                                        <p:cTn id="26" dur="500"/>
                                        <p:tgtEl>
                                          <p:spTgt spid="25603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6036"/>
                                        </p:tgtEl>
                                        <p:attrNameLst>
                                          <p:attrName>style.visibility</p:attrName>
                                        </p:attrNameLst>
                                      </p:cBhvr>
                                      <p:to>
                                        <p:strVal val="visible"/>
                                      </p:to>
                                    </p:set>
                                    <p:animEffect transition="in" filter="wipe(left)">
                                      <p:cBhvr>
                                        <p:cTn id="31" dur="500"/>
                                        <p:tgtEl>
                                          <p:spTgt spid="2560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6050"/>
                                        </p:tgtEl>
                                        <p:attrNameLst>
                                          <p:attrName>style.visibility</p:attrName>
                                        </p:attrNameLst>
                                      </p:cBhvr>
                                      <p:to>
                                        <p:strVal val="visible"/>
                                      </p:to>
                                    </p:set>
                                    <p:animEffect transition="in" filter="wipe(down)">
                                      <p:cBhvr>
                                        <p:cTn id="36" dur="500"/>
                                        <p:tgtEl>
                                          <p:spTgt spid="256050"/>
                                        </p:tgtEl>
                                      </p:cBhvr>
                                    </p:animEffect>
                                  </p:childTnLst>
                                  <p:subTnLst>
                                    <p:set>
                                      <p:cBhvr override="childStyle">
                                        <p:cTn dur="1" fill="hold" display="0" masterRel="nextClick" afterEffect="1"/>
                                        <p:tgtEl>
                                          <p:spTgt spid="256050"/>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256025"/>
                                        </p:tgtEl>
                                        <p:attrNameLst>
                                          <p:attrName>style.visibility</p:attrName>
                                        </p:attrNameLst>
                                      </p:cBhvr>
                                      <p:to>
                                        <p:strVal val="visible"/>
                                      </p:to>
                                    </p:set>
                                    <p:anim calcmode="lin" valueType="num">
                                      <p:cBhvr additive="base">
                                        <p:cTn id="41" dur="500" fill="hold"/>
                                        <p:tgtEl>
                                          <p:spTgt spid="256025"/>
                                        </p:tgtEl>
                                        <p:attrNameLst>
                                          <p:attrName>ppt_x</p:attrName>
                                        </p:attrNameLst>
                                      </p:cBhvr>
                                      <p:tavLst>
                                        <p:tav tm="0">
                                          <p:val>
                                            <p:strVal val="#ppt_x"/>
                                          </p:val>
                                        </p:tav>
                                        <p:tav tm="100000">
                                          <p:val>
                                            <p:strVal val="#ppt_x"/>
                                          </p:val>
                                        </p:tav>
                                      </p:tavLst>
                                    </p:anim>
                                    <p:anim calcmode="lin" valueType="num">
                                      <p:cBhvr additive="base">
                                        <p:cTn id="42" dur="500" fill="hold"/>
                                        <p:tgtEl>
                                          <p:spTgt spid="256025"/>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500"/>
                            </p:stCondLst>
                            <p:childTnLst>
                              <p:par>
                                <p:cTn id="44" presetID="9"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dissolve">
                                      <p:cBhvr>
                                        <p:cTn id="46" dur="500"/>
                                        <p:tgtEl>
                                          <p:spTgt spid="2"/>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256037"/>
                                        </p:tgtEl>
                                        <p:attrNameLst>
                                          <p:attrName>style.visibility</p:attrName>
                                        </p:attrNameLst>
                                      </p:cBhvr>
                                      <p:to>
                                        <p:strVal val="visible"/>
                                      </p:to>
                                    </p:set>
                                    <p:animEffect transition="in" filter="dissolve">
                                      <p:cBhvr>
                                        <p:cTn id="50" dur="500"/>
                                        <p:tgtEl>
                                          <p:spTgt spid="25603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6038"/>
                                        </p:tgtEl>
                                        <p:attrNameLst>
                                          <p:attrName>style.visibility</p:attrName>
                                        </p:attrNameLst>
                                      </p:cBhvr>
                                      <p:to>
                                        <p:strVal val="visible"/>
                                      </p:to>
                                    </p:set>
                                    <p:animEffect transition="in" filter="wipe(left)">
                                      <p:cBhvr>
                                        <p:cTn id="55" dur="500"/>
                                        <p:tgtEl>
                                          <p:spTgt spid="25603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56012"/>
                                        </p:tgtEl>
                                        <p:attrNameLst>
                                          <p:attrName>style.visibility</p:attrName>
                                        </p:attrNameLst>
                                      </p:cBhvr>
                                      <p:to>
                                        <p:strVal val="visible"/>
                                      </p:to>
                                    </p:set>
                                    <p:anim calcmode="lin" valueType="num">
                                      <p:cBhvr additive="base">
                                        <p:cTn id="60" dur="500" fill="hold"/>
                                        <p:tgtEl>
                                          <p:spTgt spid="256012"/>
                                        </p:tgtEl>
                                        <p:attrNameLst>
                                          <p:attrName>ppt_x</p:attrName>
                                        </p:attrNameLst>
                                      </p:cBhvr>
                                      <p:tavLst>
                                        <p:tav tm="0">
                                          <p:val>
                                            <p:strVal val="#ppt_x"/>
                                          </p:val>
                                        </p:tav>
                                        <p:tav tm="100000">
                                          <p:val>
                                            <p:strVal val="#ppt_x"/>
                                          </p:val>
                                        </p:tav>
                                      </p:tavLst>
                                    </p:anim>
                                    <p:anim calcmode="lin" valueType="num">
                                      <p:cBhvr additive="base">
                                        <p:cTn id="61" dur="500" fill="hold"/>
                                        <p:tgtEl>
                                          <p:spTgt spid="256012"/>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256026"/>
                                        </p:tgtEl>
                                        <p:attrNameLst>
                                          <p:attrName>style.visibility</p:attrName>
                                        </p:attrNameLst>
                                      </p:cBhvr>
                                      <p:to>
                                        <p:strVal val="visible"/>
                                      </p:to>
                                    </p:set>
                                    <p:anim calcmode="lin" valueType="num">
                                      <p:cBhvr additive="base">
                                        <p:cTn id="66" dur="500" fill="hold"/>
                                        <p:tgtEl>
                                          <p:spTgt spid="256026"/>
                                        </p:tgtEl>
                                        <p:attrNameLst>
                                          <p:attrName>ppt_x</p:attrName>
                                        </p:attrNameLst>
                                      </p:cBhvr>
                                      <p:tavLst>
                                        <p:tav tm="0">
                                          <p:val>
                                            <p:strVal val="#ppt_x"/>
                                          </p:val>
                                        </p:tav>
                                        <p:tav tm="100000">
                                          <p:val>
                                            <p:strVal val="#ppt_x"/>
                                          </p:val>
                                        </p:tav>
                                      </p:tavLst>
                                    </p:anim>
                                    <p:anim calcmode="lin" valueType="num">
                                      <p:cBhvr additive="base">
                                        <p:cTn id="67" dur="500" fill="hold"/>
                                        <p:tgtEl>
                                          <p:spTgt spid="256026"/>
                                        </p:tgtEl>
                                        <p:attrNameLst>
                                          <p:attrName>ppt_y</p:attrName>
                                        </p:attrNameLst>
                                      </p:cBhvr>
                                      <p:tavLst>
                                        <p:tav tm="0">
                                          <p:val>
                                            <p:strVal val="0-#ppt_h/2"/>
                                          </p:val>
                                        </p:tav>
                                        <p:tav tm="100000">
                                          <p:val>
                                            <p:strVal val="#ppt_y"/>
                                          </p:val>
                                        </p:tav>
                                      </p:tavLst>
                                    </p:anim>
                                  </p:childTnLst>
                                </p:cTn>
                              </p:par>
                            </p:childTnLst>
                          </p:cTn>
                        </p:par>
                        <p:par>
                          <p:cTn id="68" fill="hold" nodeType="afterGroup">
                            <p:stCondLst>
                              <p:cond delay="500"/>
                            </p:stCondLst>
                            <p:childTnLst>
                              <p:par>
                                <p:cTn id="69" presetID="9" presetClass="entr" presetSubtype="0" fill="hold" grpId="0" nodeType="afterEffect">
                                  <p:stCondLst>
                                    <p:cond delay="0"/>
                                  </p:stCondLst>
                                  <p:childTnLst>
                                    <p:set>
                                      <p:cBhvr>
                                        <p:cTn id="70" dur="1" fill="hold">
                                          <p:stCondLst>
                                            <p:cond delay="0"/>
                                          </p:stCondLst>
                                        </p:cTn>
                                        <p:tgtEl>
                                          <p:spTgt spid="256039"/>
                                        </p:tgtEl>
                                        <p:attrNameLst>
                                          <p:attrName>style.visibility</p:attrName>
                                        </p:attrNameLst>
                                      </p:cBhvr>
                                      <p:to>
                                        <p:strVal val="visible"/>
                                      </p:to>
                                    </p:set>
                                    <p:animEffect transition="in" filter="dissolve">
                                      <p:cBhvr>
                                        <p:cTn id="71" dur="500"/>
                                        <p:tgtEl>
                                          <p:spTgt spid="25603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56040"/>
                                        </p:tgtEl>
                                        <p:attrNameLst>
                                          <p:attrName>style.visibility</p:attrName>
                                        </p:attrNameLst>
                                      </p:cBhvr>
                                      <p:to>
                                        <p:strVal val="visible"/>
                                      </p:to>
                                    </p:set>
                                    <p:animEffect transition="in" filter="wipe(left)">
                                      <p:cBhvr>
                                        <p:cTn id="76" dur="500"/>
                                        <p:tgtEl>
                                          <p:spTgt spid="25604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56017"/>
                                        </p:tgtEl>
                                        <p:attrNameLst>
                                          <p:attrName>style.visibility</p:attrName>
                                        </p:attrNameLst>
                                      </p:cBhvr>
                                      <p:to>
                                        <p:strVal val="visible"/>
                                      </p:to>
                                    </p:set>
                                    <p:anim calcmode="lin" valueType="num">
                                      <p:cBhvr additive="base">
                                        <p:cTn id="81" dur="500" fill="hold"/>
                                        <p:tgtEl>
                                          <p:spTgt spid="256017"/>
                                        </p:tgtEl>
                                        <p:attrNameLst>
                                          <p:attrName>ppt_x</p:attrName>
                                        </p:attrNameLst>
                                      </p:cBhvr>
                                      <p:tavLst>
                                        <p:tav tm="0">
                                          <p:val>
                                            <p:strVal val="#ppt_x"/>
                                          </p:val>
                                        </p:tav>
                                        <p:tav tm="100000">
                                          <p:val>
                                            <p:strVal val="#ppt_x"/>
                                          </p:val>
                                        </p:tav>
                                      </p:tavLst>
                                    </p:anim>
                                    <p:anim calcmode="lin" valueType="num">
                                      <p:cBhvr additive="base">
                                        <p:cTn id="82" dur="500" fill="hold"/>
                                        <p:tgtEl>
                                          <p:spTgt spid="256017"/>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256027"/>
                                        </p:tgtEl>
                                        <p:attrNameLst>
                                          <p:attrName>style.visibility</p:attrName>
                                        </p:attrNameLst>
                                      </p:cBhvr>
                                      <p:to>
                                        <p:strVal val="visible"/>
                                      </p:to>
                                    </p:set>
                                    <p:anim calcmode="lin" valueType="num">
                                      <p:cBhvr additive="base">
                                        <p:cTn id="87" dur="500" fill="hold"/>
                                        <p:tgtEl>
                                          <p:spTgt spid="256027"/>
                                        </p:tgtEl>
                                        <p:attrNameLst>
                                          <p:attrName>ppt_x</p:attrName>
                                        </p:attrNameLst>
                                      </p:cBhvr>
                                      <p:tavLst>
                                        <p:tav tm="0">
                                          <p:val>
                                            <p:strVal val="#ppt_x"/>
                                          </p:val>
                                        </p:tav>
                                        <p:tav tm="100000">
                                          <p:val>
                                            <p:strVal val="#ppt_x"/>
                                          </p:val>
                                        </p:tav>
                                      </p:tavLst>
                                    </p:anim>
                                    <p:anim calcmode="lin" valueType="num">
                                      <p:cBhvr additive="base">
                                        <p:cTn id="88" dur="500" fill="hold"/>
                                        <p:tgtEl>
                                          <p:spTgt spid="256027"/>
                                        </p:tgtEl>
                                        <p:attrNameLst>
                                          <p:attrName>ppt_y</p:attrName>
                                        </p:attrNameLst>
                                      </p:cBhvr>
                                      <p:tavLst>
                                        <p:tav tm="0">
                                          <p:val>
                                            <p:strVal val="0-#ppt_h/2"/>
                                          </p:val>
                                        </p:tav>
                                        <p:tav tm="100000">
                                          <p:val>
                                            <p:strVal val="#ppt_y"/>
                                          </p:val>
                                        </p:tav>
                                      </p:tavLst>
                                    </p:anim>
                                  </p:childTnLst>
                                </p:cTn>
                              </p:par>
                            </p:childTnLst>
                          </p:cTn>
                        </p:par>
                        <p:par>
                          <p:cTn id="89" fill="hold" nodeType="afterGroup">
                            <p:stCondLst>
                              <p:cond delay="500"/>
                            </p:stCondLst>
                            <p:childTnLst>
                              <p:par>
                                <p:cTn id="90" presetID="9" presetClass="entr" presetSubtype="0" fill="hold" grpId="0" nodeType="afterEffect">
                                  <p:stCondLst>
                                    <p:cond delay="0"/>
                                  </p:stCondLst>
                                  <p:childTnLst>
                                    <p:set>
                                      <p:cBhvr>
                                        <p:cTn id="91" dur="1" fill="hold">
                                          <p:stCondLst>
                                            <p:cond delay="0"/>
                                          </p:stCondLst>
                                        </p:cTn>
                                        <p:tgtEl>
                                          <p:spTgt spid="256046"/>
                                        </p:tgtEl>
                                        <p:attrNameLst>
                                          <p:attrName>style.visibility</p:attrName>
                                        </p:attrNameLst>
                                      </p:cBhvr>
                                      <p:to>
                                        <p:strVal val="visible"/>
                                      </p:to>
                                    </p:set>
                                    <p:animEffect transition="in" filter="dissolve">
                                      <p:cBhvr>
                                        <p:cTn id="92" dur="500"/>
                                        <p:tgtEl>
                                          <p:spTgt spid="25604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56047"/>
                                        </p:tgtEl>
                                        <p:attrNameLst>
                                          <p:attrName>style.visibility</p:attrName>
                                        </p:attrNameLst>
                                      </p:cBhvr>
                                      <p:to>
                                        <p:strVal val="visible"/>
                                      </p:to>
                                    </p:set>
                                    <p:animEffect transition="in" filter="wipe(left)">
                                      <p:cBhvr>
                                        <p:cTn id="97" dur="500"/>
                                        <p:tgtEl>
                                          <p:spTgt spid="25604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56018"/>
                                        </p:tgtEl>
                                        <p:attrNameLst>
                                          <p:attrName>style.visibility</p:attrName>
                                        </p:attrNameLst>
                                      </p:cBhvr>
                                      <p:to>
                                        <p:strVal val="visible"/>
                                      </p:to>
                                    </p:set>
                                    <p:anim calcmode="lin" valueType="num">
                                      <p:cBhvr additive="base">
                                        <p:cTn id="102" dur="500" fill="hold"/>
                                        <p:tgtEl>
                                          <p:spTgt spid="256018"/>
                                        </p:tgtEl>
                                        <p:attrNameLst>
                                          <p:attrName>ppt_x</p:attrName>
                                        </p:attrNameLst>
                                      </p:cBhvr>
                                      <p:tavLst>
                                        <p:tav tm="0">
                                          <p:val>
                                            <p:strVal val="#ppt_x"/>
                                          </p:val>
                                        </p:tav>
                                        <p:tav tm="100000">
                                          <p:val>
                                            <p:strVal val="#ppt_x"/>
                                          </p:val>
                                        </p:tav>
                                      </p:tavLst>
                                    </p:anim>
                                    <p:anim calcmode="lin" valueType="num">
                                      <p:cBhvr additive="base">
                                        <p:cTn id="103" dur="500" fill="hold"/>
                                        <p:tgtEl>
                                          <p:spTgt spid="25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autoUpdateAnimBg="0"/>
      <p:bldP spid="256012" grpId="0"/>
      <p:bldP spid="256017" grpId="0"/>
      <p:bldP spid="256018" grpId="0"/>
      <p:bldP spid="256025" grpId="0"/>
      <p:bldP spid="256026" grpId="0"/>
      <p:bldP spid="256027" grpId="0"/>
      <p:bldP spid="256035" grpId="0"/>
      <p:bldP spid="256036" grpId="0"/>
      <p:bldP spid="256037" grpId="0"/>
      <p:bldP spid="256038" grpId="0"/>
      <p:bldP spid="256039" grpId="0"/>
      <p:bldP spid="256040" grpId="0"/>
      <p:bldP spid="256046" grpId="0"/>
      <p:bldP spid="256047" grpId="0"/>
      <p:bldP spid="25605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0" y="0"/>
            <a:ext cx="8532813" cy="476250"/>
          </a:xfrm>
        </p:spPr>
        <p:txBody>
          <a:bodyPr/>
          <a:lstStyle/>
          <a:p>
            <a:pPr algn="l" eaLnBrk="1" hangingPunct="1">
              <a:buClr>
                <a:srgbClr val="FF3300"/>
              </a:buClr>
              <a:buFontTx/>
              <a:buChar char="•"/>
              <a:defRPr/>
            </a:pPr>
            <a:r>
              <a:rPr lang="en-US" sz="3200" b="1" smtClean="0">
                <a:effectLst>
                  <a:outerShdw blurRad="38100" dist="38100" dir="2700000" algn="tl">
                    <a:srgbClr val="FFFFFF"/>
                  </a:outerShdw>
                </a:effectLst>
              </a:rPr>
              <a:t> </a:t>
            </a:r>
            <a:r>
              <a:rPr lang="en-US" sz="3200" b="1" smtClean="0">
                <a:solidFill>
                  <a:srgbClr val="FF3300"/>
                </a:solidFill>
                <a:effectLst>
                  <a:outerShdw blurRad="38100" dist="38100" dir="2700000" algn="tl">
                    <a:srgbClr val="000000"/>
                  </a:outerShdw>
                </a:effectLst>
              </a:rPr>
              <a:t>Detail van een bestraalde emulsie</a:t>
            </a:r>
            <a:endParaRPr lang="nl-NL" sz="3200" b="1" smtClean="0">
              <a:solidFill>
                <a:srgbClr val="FF3300"/>
              </a:solidFill>
              <a:effectLst>
                <a:outerShdw blurRad="38100" dist="38100" dir="2700000" algn="tl">
                  <a:srgbClr val="000000"/>
                </a:outerShdw>
              </a:effectLst>
            </a:endParaRPr>
          </a:p>
        </p:txBody>
      </p:sp>
      <p:pic>
        <p:nvPicPr>
          <p:cNvPr id="97284" name="Picture 4" descr="ba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70104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70256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97282"/>
                                        </p:tgtEl>
                                        <p:attrNameLst>
                                          <p:attrName>style.visibility</p:attrName>
                                        </p:attrNameLst>
                                      </p:cBhvr>
                                      <p:to>
                                        <p:strVal val="visible"/>
                                      </p:to>
                                    </p:set>
                                    <p:animEffect transition="in" filter="wipe(left)">
                                      <p:cBhvr>
                                        <p:cTn id="7" dur="5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7284"/>
                                        </p:tgtEl>
                                        <p:attrNameLst>
                                          <p:attrName>style.visibility</p:attrName>
                                        </p:attrNameLst>
                                      </p:cBhvr>
                                      <p:to>
                                        <p:strVal val="visible"/>
                                      </p:to>
                                    </p:set>
                                    <p:animEffect transition="in" filter="dissolve">
                                      <p:cBhvr>
                                        <p:cTn id="12"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8" name="Rectangle 4"/>
          <p:cNvSpPr>
            <a:spLocks noGrp="1" noChangeArrowheads="1"/>
          </p:cNvSpPr>
          <p:nvPr>
            <p:ph type="ctrTitle" idx="4294967295"/>
          </p:nvPr>
        </p:nvSpPr>
        <p:spPr>
          <a:xfrm>
            <a:off x="76200" y="76200"/>
            <a:ext cx="9067800" cy="1143000"/>
          </a:xfrm>
        </p:spPr>
        <p:txBody>
          <a:bodyPr/>
          <a:lstStyle/>
          <a:p>
            <a:pPr algn="l" eaLnBrk="1" hangingPunct="1"/>
            <a:r>
              <a:rPr lang="en-US" altLang="nl-NL" sz="4000" b="1" smtClean="0">
                <a:solidFill>
                  <a:schemeClr val="accent2"/>
                </a:solidFill>
                <a:effectLst>
                  <a:outerShdw blurRad="38100" dist="38100" dir="2700000" algn="tl">
                    <a:srgbClr val="000000"/>
                  </a:outerShdw>
                </a:effectLst>
              </a:rPr>
              <a:t>1895: Konrad R</a:t>
            </a:r>
            <a:r>
              <a:rPr lang="en-US" altLang="nl-NL" sz="4000" b="1" smtClean="0">
                <a:solidFill>
                  <a:schemeClr val="accent2"/>
                </a:solidFill>
                <a:effectLst>
                  <a:outerShdw blurRad="38100" dist="38100" dir="2700000" algn="tl">
                    <a:srgbClr val="000000"/>
                  </a:outerShdw>
                </a:effectLst>
                <a:cs typeface="Times New Roman" pitchFamily="18" charset="0"/>
              </a:rPr>
              <a:t>ö</a:t>
            </a:r>
            <a:r>
              <a:rPr lang="en-US" altLang="nl-NL" sz="4000" b="1" smtClean="0">
                <a:solidFill>
                  <a:schemeClr val="accent2"/>
                </a:solidFill>
                <a:effectLst>
                  <a:outerShdw blurRad="38100" dist="38100" dir="2700000" algn="tl">
                    <a:srgbClr val="000000"/>
                  </a:outerShdw>
                </a:effectLst>
              </a:rPr>
              <a:t>ntgen ontdekt</a:t>
            </a:r>
            <a:br>
              <a:rPr lang="en-US" altLang="nl-NL" sz="4000" b="1" smtClean="0">
                <a:solidFill>
                  <a:schemeClr val="accent2"/>
                </a:solidFill>
                <a:effectLst>
                  <a:outerShdw blurRad="38100" dist="38100" dir="2700000" algn="tl">
                    <a:srgbClr val="000000"/>
                  </a:outerShdw>
                </a:effectLst>
              </a:rPr>
            </a:br>
            <a:r>
              <a:rPr lang="en-US" altLang="nl-NL" sz="4000" b="1" smtClean="0">
                <a:solidFill>
                  <a:schemeClr val="accent2"/>
                </a:solidFill>
                <a:effectLst>
                  <a:outerShdw blurRad="38100" dist="38100" dir="2700000" algn="tl">
                    <a:srgbClr val="000000"/>
                  </a:outerShdw>
                </a:effectLst>
              </a:rPr>
              <a:t>          r</a:t>
            </a:r>
            <a:r>
              <a:rPr lang="en-US" altLang="nl-NL" sz="4000" b="1" smtClean="0">
                <a:solidFill>
                  <a:schemeClr val="accent2"/>
                </a:solidFill>
                <a:effectLst>
                  <a:outerShdw blurRad="38100" dist="38100" dir="2700000" algn="tl">
                    <a:srgbClr val="000000"/>
                  </a:outerShdw>
                </a:effectLst>
                <a:cs typeface="Times New Roman" pitchFamily="18" charset="0"/>
              </a:rPr>
              <a:t>ö</a:t>
            </a:r>
            <a:r>
              <a:rPr lang="en-US" altLang="nl-NL" sz="4000" b="1" smtClean="0">
                <a:solidFill>
                  <a:schemeClr val="accent2"/>
                </a:solidFill>
                <a:effectLst>
                  <a:outerShdw blurRad="38100" dist="38100" dir="2700000" algn="tl">
                    <a:srgbClr val="000000"/>
                  </a:outerShdw>
                </a:effectLst>
              </a:rPr>
              <a:t>ntgenstraling</a:t>
            </a:r>
            <a:endParaRPr lang="nl-NL" altLang="nl-NL" sz="4000" b="1" smtClean="0">
              <a:solidFill>
                <a:schemeClr val="accent2"/>
              </a:solidFill>
              <a:effectLst>
                <a:outerShdw blurRad="38100" dist="38100" dir="2700000" algn="tl">
                  <a:srgbClr val="000000"/>
                </a:outerShdw>
              </a:effectLst>
            </a:endParaRPr>
          </a:p>
        </p:txBody>
      </p:sp>
      <p:pic>
        <p:nvPicPr>
          <p:cNvPr id="150532" name="Picture 4" descr="Rongen en eerste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431925"/>
            <a:ext cx="6191250" cy="536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8249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0532"/>
                                        </p:tgtEl>
                                        <p:attrNameLst>
                                          <p:attrName>style.visibility</p:attrName>
                                        </p:attrNameLst>
                                      </p:cBhvr>
                                      <p:to>
                                        <p:strVal val="visible"/>
                                      </p:to>
                                    </p:set>
                                    <p:animEffect transition="in" filter="dissolve">
                                      <p:cBhvr>
                                        <p:cTn id="11" dur="5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0" y="0"/>
            <a:ext cx="8532813" cy="476250"/>
          </a:xfrm>
        </p:spPr>
        <p:txBody>
          <a:bodyPr/>
          <a:lstStyle/>
          <a:p>
            <a:pPr algn="l" eaLnBrk="1" hangingPunct="1">
              <a:buClr>
                <a:srgbClr val="FF3300"/>
              </a:buClr>
              <a:buFontTx/>
              <a:buChar char="•"/>
              <a:defRPr/>
            </a:pPr>
            <a:r>
              <a:rPr lang="en-US" sz="3200" b="1" smtClean="0">
                <a:effectLst>
                  <a:outerShdw blurRad="38100" dist="38100" dir="2700000" algn="tl">
                    <a:srgbClr val="FFFFFF"/>
                  </a:outerShdw>
                </a:effectLst>
              </a:rPr>
              <a:t> </a:t>
            </a:r>
            <a:r>
              <a:rPr lang="en-US" sz="3200" b="1" smtClean="0">
                <a:solidFill>
                  <a:srgbClr val="FF0000"/>
                </a:solidFill>
                <a:effectLst>
                  <a:outerShdw blurRad="38100" dist="38100" dir="2700000" algn="tl">
                    <a:srgbClr val="000000"/>
                  </a:outerShdw>
                </a:effectLst>
              </a:rPr>
              <a:t>Persoonlijke dosismeter</a:t>
            </a:r>
            <a:endParaRPr lang="nl-NL" sz="3200" b="1" smtClean="0">
              <a:solidFill>
                <a:srgbClr val="FF0000"/>
              </a:solidFill>
              <a:effectLst>
                <a:outerShdw blurRad="38100" dist="38100" dir="2700000" algn="tl">
                  <a:srgbClr val="000000"/>
                </a:outerShdw>
              </a:effectLst>
            </a:endParaRPr>
          </a:p>
        </p:txBody>
      </p:sp>
      <p:pic>
        <p:nvPicPr>
          <p:cNvPr id="258052" name="Picture 4" descr="Dos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565150"/>
            <a:ext cx="57721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4" name="AutoShape 6"/>
          <p:cNvSpPr>
            <a:spLocks noChangeArrowheads="1"/>
          </p:cNvSpPr>
          <p:nvPr/>
        </p:nvSpPr>
        <p:spPr bwMode="auto">
          <a:xfrm flipH="1">
            <a:off x="323850" y="5084763"/>
            <a:ext cx="4679950" cy="1511300"/>
          </a:xfrm>
          <a:prstGeom prst="wedgeRoundRectCallout">
            <a:avLst>
              <a:gd name="adj1" fmla="val -94306"/>
              <a:gd name="adj2" fmla="val -197375"/>
              <a:gd name="adj3" fmla="val 16667"/>
            </a:avLst>
          </a:prstGeom>
          <a:solidFill>
            <a:srgbClr val="99FFCC"/>
          </a:solidFill>
          <a:ln w="9525">
            <a:solidFill>
              <a:schemeClr val="tx1"/>
            </a:solidFill>
            <a:miter lim="800000"/>
            <a:headEnd/>
            <a:tailEnd/>
          </a:ln>
          <a:effectLst/>
        </p:spPr>
        <p:txBody>
          <a:bodyPr/>
          <a:lstStyle/>
          <a:p>
            <a:pPr fontAlgn="base">
              <a:spcBef>
                <a:spcPct val="0"/>
              </a:spcBef>
              <a:spcAft>
                <a:spcPct val="0"/>
              </a:spcAft>
              <a:defRPr/>
            </a:pPr>
            <a:r>
              <a:rPr lang="en-US" sz="2800">
                <a:solidFill>
                  <a:srgbClr val="FF3300"/>
                </a:solidFill>
                <a:effectLst>
                  <a:outerShdw blurRad="38100" dist="38100" dir="2700000" algn="tl">
                    <a:srgbClr val="000000"/>
                  </a:outerShdw>
                </a:effectLst>
                <a:latin typeface="Comic Sans MS" pitchFamily="66" charset="0"/>
              </a:rPr>
              <a:t>Ontvangen dosis is meteen afleesbaar. Met waarschuwingssignaal!</a:t>
            </a:r>
            <a:endParaRPr lang="nl-NL" sz="2800">
              <a:solidFill>
                <a:srgbClr val="FF3300"/>
              </a:solidFill>
              <a:effectLst>
                <a:outerShdw blurRad="38100" dist="38100" dir="2700000" algn="tl">
                  <a:srgbClr val="000000"/>
                </a:outerShdw>
              </a:effectLst>
              <a:latin typeface="Comic Sans MS" pitchFamily="66" charset="0"/>
            </a:endParaRPr>
          </a:p>
        </p:txBody>
      </p:sp>
      <p:sp>
        <p:nvSpPr>
          <p:cNvPr id="258055" name="AutoShape 7"/>
          <p:cNvSpPr>
            <a:spLocks noChangeArrowheads="1"/>
          </p:cNvSpPr>
          <p:nvPr/>
        </p:nvSpPr>
        <p:spPr bwMode="auto">
          <a:xfrm flipH="1">
            <a:off x="323850" y="2349500"/>
            <a:ext cx="1800225" cy="647700"/>
          </a:xfrm>
          <a:prstGeom prst="wedgeRoundRectCallout">
            <a:avLst>
              <a:gd name="adj1" fmla="val -232014"/>
              <a:gd name="adj2" fmla="val 59065"/>
              <a:gd name="adj3" fmla="val 16667"/>
            </a:avLst>
          </a:prstGeom>
          <a:solidFill>
            <a:srgbClr val="99FFCC"/>
          </a:solidFill>
          <a:ln w="9525">
            <a:solidFill>
              <a:schemeClr val="tx1"/>
            </a:solidFill>
            <a:miter lim="800000"/>
            <a:headEnd/>
            <a:tailEnd/>
          </a:ln>
          <a:effectLst/>
        </p:spPr>
        <p:txBody>
          <a:bodyPr/>
          <a:lstStyle/>
          <a:p>
            <a:pPr fontAlgn="base">
              <a:spcBef>
                <a:spcPct val="0"/>
              </a:spcBef>
              <a:spcAft>
                <a:spcPct val="0"/>
              </a:spcAft>
              <a:defRPr/>
            </a:pPr>
            <a:r>
              <a:rPr lang="en-US" sz="2800">
                <a:solidFill>
                  <a:srgbClr val="FF3300"/>
                </a:solidFill>
                <a:effectLst>
                  <a:outerShdw blurRad="38100" dist="38100" dir="2700000" algn="tl">
                    <a:srgbClr val="000000"/>
                  </a:outerShdw>
                </a:effectLst>
                <a:latin typeface="Comic Sans MS" pitchFamily="66" charset="0"/>
              </a:rPr>
              <a:t>GM-buis</a:t>
            </a:r>
            <a:endParaRPr lang="nl-NL" sz="2800">
              <a:solidFill>
                <a:srgbClr val="FF33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18555498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58050"/>
                                        </p:tgtEl>
                                        <p:attrNameLst>
                                          <p:attrName>style.visibility</p:attrName>
                                        </p:attrNameLst>
                                      </p:cBhvr>
                                      <p:to>
                                        <p:strVal val="visible"/>
                                      </p:to>
                                    </p:set>
                                    <p:animEffect transition="in" filter="wipe(left)">
                                      <p:cBhvr>
                                        <p:cTn id="7" dur="500"/>
                                        <p:tgtEl>
                                          <p:spTgt spid="258050"/>
                                        </p:tgtEl>
                                      </p:cBhvr>
                                    </p:animEffect>
                                  </p:childTnLst>
                                </p:cTn>
                              </p:par>
                            </p:childTnLst>
                          </p:cTn>
                        </p:par>
                        <p:par>
                          <p:cTn id="8" fill="hold" nodeType="afterGroup">
                            <p:stCondLst>
                              <p:cond delay="2500"/>
                            </p:stCondLst>
                            <p:childTnLst>
                              <p:par>
                                <p:cTn id="9" presetID="9" presetClass="entr" presetSubtype="0" fill="hold" nodeType="afterEffect">
                                  <p:stCondLst>
                                    <p:cond delay="0"/>
                                  </p:stCondLst>
                                  <p:childTnLst>
                                    <p:set>
                                      <p:cBhvr>
                                        <p:cTn id="10" dur="1" fill="hold">
                                          <p:stCondLst>
                                            <p:cond delay="0"/>
                                          </p:stCondLst>
                                        </p:cTn>
                                        <p:tgtEl>
                                          <p:spTgt spid="258052"/>
                                        </p:tgtEl>
                                        <p:attrNameLst>
                                          <p:attrName>style.visibility</p:attrName>
                                        </p:attrNameLst>
                                      </p:cBhvr>
                                      <p:to>
                                        <p:strVal val="visible"/>
                                      </p:to>
                                    </p:set>
                                    <p:animEffect transition="in" filter="dissolve">
                                      <p:cBhvr>
                                        <p:cTn id="11" dur="500"/>
                                        <p:tgtEl>
                                          <p:spTgt spid="2580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58054"/>
                                        </p:tgtEl>
                                        <p:attrNameLst>
                                          <p:attrName>style.visibility</p:attrName>
                                        </p:attrNameLst>
                                      </p:cBhvr>
                                      <p:to>
                                        <p:strVal val="visible"/>
                                      </p:to>
                                    </p:set>
                                    <p:animEffect transition="in" filter="wipe(right)">
                                      <p:cBhvr>
                                        <p:cTn id="16" dur="500"/>
                                        <p:tgtEl>
                                          <p:spTgt spid="258054"/>
                                        </p:tgtEl>
                                      </p:cBhvr>
                                    </p:animEffect>
                                  </p:childTnLst>
                                  <p:subTnLst>
                                    <p:set>
                                      <p:cBhvr override="childStyle">
                                        <p:cTn dur="1" fill="hold" display="0" masterRel="nextClick" afterEffect="1"/>
                                        <p:tgtEl>
                                          <p:spTgt spid="258054"/>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58055"/>
                                        </p:tgtEl>
                                        <p:attrNameLst>
                                          <p:attrName>style.visibility</p:attrName>
                                        </p:attrNameLst>
                                      </p:cBhvr>
                                      <p:to>
                                        <p:strVal val="visible"/>
                                      </p:to>
                                    </p:set>
                                    <p:animEffect transition="in" filter="wipe(right)">
                                      <p:cBhvr>
                                        <p:cTn id="21" dur="500"/>
                                        <p:tgtEl>
                                          <p:spTgt spid="258055"/>
                                        </p:tgtEl>
                                      </p:cBhvr>
                                    </p:animEffect>
                                  </p:childTnLst>
                                  <p:subTnLst>
                                    <p:set>
                                      <p:cBhvr override="childStyle">
                                        <p:cTn dur="1" fill="hold" display="0" masterRel="nextClick" afterEffect="1"/>
                                        <p:tgtEl>
                                          <p:spTgt spid="25805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utoUpdateAnimBg="0"/>
      <p:bldP spid="258054" grpId="0" animBg="1"/>
      <p:bldP spid="25805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solidFill>
                  <a:srgbClr val="FF3300"/>
                </a:solidFill>
                <a:effectLst>
                  <a:outerShdw blurRad="38100" dist="38100" dir="2700000" algn="tl">
                    <a:srgbClr val="000000"/>
                  </a:outerShdw>
                </a:effectLst>
              </a:rPr>
              <a:t>Wilsonvat.</a:t>
            </a:r>
            <a:endParaRPr lang="nl-NL" sz="4000" b="1" smtClean="0">
              <a:solidFill>
                <a:srgbClr val="FF3300"/>
              </a:solidFill>
              <a:effectLst>
                <a:outerShdw blurRad="38100" dist="38100" dir="2700000" algn="tl">
                  <a:srgbClr val="000000"/>
                </a:outerShdw>
              </a:effectLst>
            </a:endParaRPr>
          </a:p>
        </p:txBody>
      </p:sp>
      <p:grpSp>
        <p:nvGrpSpPr>
          <p:cNvPr id="2" name="Group 87"/>
          <p:cNvGrpSpPr>
            <a:grpSpLocks/>
          </p:cNvGrpSpPr>
          <p:nvPr/>
        </p:nvGrpSpPr>
        <p:grpSpPr bwMode="auto">
          <a:xfrm>
            <a:off x="762000" y="1295400"/>
            <a:ext cx="5881688" cy="4343400"/>
            <a:chOff x="1008" y="816"/>
            <a:chExt cx="3705" cy="2736"/>
          </a:xfrm>
        </p:grpSpPr>
        <p:sp>
          <p:nvSpPr>
            <p:cNvPr id="27691" name="Freeform 9"/>
            <p:cNvSpPr>
              <a:spLocks/>
            </p:cNvSpPr>
            <p:nvPr/>
          </p:nvSpPr>
          <p:spPr bwMode="auto">
            <a:xfrm>
              <a:off x="1008" y="816"/>
              <a:ext cx="3701" cy="1399"/>
            </a:xfrm>
            <a:custGeom>
              <a:avLst/>
              <a:gdLst>
                <a:gd name="T0" fmla="*/ 0 w 3701"/>
                <a:gd name="T1" fmla="*/ 0 h 1399"/>
                <a:gd name="T2" fmla="*/ 5 w 3701"/>
                <a:gd name="T3" fmla="*/ 1399 h 1399"/>
                <a:gd name="T4" fmla="*/ 3698 w 3701"/>
                <a:gd name="T5" fmla="*/ 1399 h 1399"/>
                <a:gd name="T6" fmla="*/ 3701 w 3701"/>
                <a:gd name="T7" fmla="*/ 7 h 1399"/>
                <a:gd name="T8" fmla="*/ 0 60000 65536"/>
                <a:gd name="T9" fmla="*/ 0 60000 65536"/>
                <a:gd name="T10" fmla="*/ 0 60000 65536"/>
                <a:gd name="T11" fmla="*/ 0 60000 65536"/>
                <a:gd name="T12" fmla="*/ 0 w 3701"/>
                <a:gd name="T13" fmla="*/ 0 h 1399"/>
                <a:gd name="T14" fmla="*/ 3701 w 3701"/>
                <a:gd name="T15" fmla="*/ 1399 h 1399"/>
              </a:gdLst>
              <a:ahLst/>
              <a:cxnLst>
                <a:cxn ang="T8">
                  <a:pos x="T0" y="T1"/>
                </a:cxn>
                <a:cxn ang="T9">
                  <a:pos x="T2" y="T3"/>
                </a:cxn>
                <a:cxn ang="T10">
                  <a:pos x="T4" y="T5"/>
                </a:cxn>
                <a:cxn ang="T11">
                  <a:pos x="T6" y="T7"/>
                </a:cxn>
              </a:cxnLst>
              <a:rect l="T12" t="T13" r="T14" b="T15"/>
              <a:pathLst>
                <a:path w="3701" h="1399">
                  <a:moveTo>
                    <a:pt x="0" y="0"/>
                  </a:moveTo>
                  <a:lnTo>
                    <a:pt x="5" y="1399"/>
                  </a:lnTo>
                  <a:lnTo>
                    <a:pt x="3698" y="1399"/>
                  </a:lnTo>
                  <a:lnTo>
                    <a:pt x="3701" y="7"/>
                  </a:lnTo>
                </a:path>
              </a:pathLst>
            </a:custGeom>
            <a:noFill/>
            <a:ln w="7620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7692" name="Line 11"/>
            <p:cNvSpPr>
              <a:spLocks noChangeShapeType="1"/>
            </p:cNvSpPr>
            <p:nvPr/>
          </p:nvSpPr>
          <p:spPr bwMode="auto">
            <a:xfrm>
              <a:off x="1008" y="816"/>
              <a:ext cx="3696"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7693" name="Rectangle 20" descr="5%"/>
            <p:cNvSpPr>
              <a:spLocks noChangeArrowheads="1"/>
            </p:cNvSpPr>
            <p:nvPr/>
          </p:nvSpPr>
          <p:spPr bwMode="auto">
            <a:xfrm>
              <a:off x="1017" y="2208"/>
              <a:ext cx="3696" cy="1344"/>
            </a:xfrm>
            <a:prstGeom prst="rect">
              <a:avLst/>
            </a:prstGeom>
            <a:pattFill prst="pct5">
              <a:fgClr>
                <a:schemeClr val="folHlink"/>
              </a:fgClr>
              <a:bgClr>
                <a:schemeClr val="bg1"/>
              </a:bgClr>
            </a:pattFill>
            <a:ln w="57150">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sp>
        <p:nvSpPr>
          <p:cNvPr id="96277" name="Text Box 21"/>
          <p:cNvSpPr txBox="1">
            <a:spLocks noChangeArrowheads="1"/>
          </p:cNvSpPr>
          <p:nvPr/>
        </p:nvSpPr>
        <p:spPr bwMode="auto">
          <a:xfrm>
            <a:off x="1447800" y="4175125"/>
            <a:ext cx="4191000" cy="7620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400">
                <a:solidFill>
                  <a:srgbClr val="000000"/>
                </a:solidFill>
                <a:effectLst>
                  <a:outerShdw blurRad="38100" dist="38100" dir="2700000" algn="tl">
                    <a:srgbClr val="FFFFFF"/>
                  </a:outerShdw>
                </a:effectLst>
              </a:rPr>
              <a:t>koolzuursneeuw</a:t>
            </a:r>
            <a:endParaRPr lang="nl-NL" sz="4400">
              <a:solidFill>
                <a:srgbClr val="000000"/>
              </a:solidFill>
              <a:effectLst>
                <a:outerShdw blurRad="38100" dist="38100" dir="2700000" algn="tl">
                  <a:srgbClr val="FFFFFF"/>
                </a:outerShdw>
              </a:effectLst>
            </a:endParaRPr>
          </a:p>
        </p:txBody>
      </p:sp>
      <p:sp>
        <p:nvSpPr>
          <p:cNvPr id="96278" name="Line 22"/>
          <p:cNvSpPr>
            <a:spLocks noChangeShapeType="1"/>
          </p:cNvSpPr>
          <p:nvPr/>
        </p:nvSpPr>
        <p:spPr bwMode="auto">
          <a:xfrm>
            <a:off x="1219200" y="2438400"/>
            <a:ext cx="4267200"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nvGrpSpPr>
          <p:cNvPr id="3" name="Group 85"/>
          <p:cNvGrpSpPr>
            <a:grpSpLocks/>
          </p:cNvGrpSpPr>
          <p:nvPr/>
        </p:nvGrpSpPr>
        <p:grpSpPr bwMode="auto">
          <a:xfrm>
            <a:off x="1614488" y="2330450"/>
            <a:ext cx="3340100" cy="184150"/>
            <a:chOff x="1545" y="1468"/>
            <a:chExt cx="2104" cy="116"/>
          </a:xfrm>
        </p:grpSpPr>
        <p:sp>
          <p:nvSpPr>
            <p:cNvPr id="27686" name="AutoShape 54"/>
            <p:cNvSpPr>
              <a:spLocks noChangeArrowheads="1"/>
            </p:cNvSpPr>
            <p:nvPr/>
          </p:nvSpPr>
          <p:spPr bwMode="auto">
            <a:xfrm>
              <a:off x="1545" y="1488"/>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7" name="AutoShape 61"/>
            <p:cNvSpPr>
              <a:spLocks noChangeArrowheads="1"/>
            </p:cNvSpPr>
            <p:nvPr/>
          </p:nvSpPr>
          <p:spPr bwMode="auto">
            <a:xfrm rot="-1054850" flipH="1" flipV="1">
              <a:off x="2141" y="1483"/>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8" name="AutoShape 67"/>
            <p:cNvSpPr>
              <a:spLocks noChangeArrowheads="1"/>
            </p:cNvSpPr>
            <p:nvPr/>
          </p:nvSpPr>
          <p:spPr bwMode="auto">
            <a:xfrm rot="-884601">
              <a:off x="3046" y="1486"/>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9" name="AutoShape 73"/>
            <p:cNvSpPr>
              <a:spLocks noChangeArrowheads="1"/>
            </p:cNvSpPr>
            <p:nvPr/>
          </p:nvSpPr>
          <p:spPr bwMode="auto">
            <a:xfrm rot="1840913">
              <a:off x="2543" y="1468"/>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90" name="AutoShape 79"/>
            <p:cNvSpPr>
              <a:spLocks noChangeArrowheads="1"/>
            </p:cNvSpPr>
            <p:nvPr/>
          </p:nvSpPr>
          <p:spPr bwMode="auto">
            <a:xfrm rot="2076254">
              <a:off x="3553" y="1482"/>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grpSp>
        <p:nvGrpSpPr>
          <p:cNvPr id="4" name="Group 84"/>
          <p:cNvGrpSpPr>
            <a:grpSpLocks/>
          </p:cNvGrpSpPr>
          <p:nvPr/>
        </p:nvGrpSpPr>
        <p:grpSpPr bwMode="auto">
          <a:xfrm>
            <a:off x="1371600" y="1965325"/>
            <a:ext cx="4102100" cy="950913"/>
            <a:chOff x="1392" y="1238"/>
            <a:chExt cx="2584" cy="599"/>
          </a:xfrm>
        </p:grpSpPr>
        <p:sp>
          <p:nvSpPr>
            <p:cNvPr id="27666" name="Oval 55"/>
            <p:cNvSpPr>
              <a:spLocks noChangeAspect="1" noChangeArrowheads="1"/>
            </p:cNvSpPr>
            <p:nvPr/>
          </p:nvSpPr>
          <p:spPr bwMode="auto">
            <a:xfrm>
              <a:off x="1392" y="1545"/>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67" name="Oval 56"/>
            <p:cNvSpPr>
              <a:spLocks noChangeAspect="1" noChangeArrowheads="1"/>
            </p:cNvSpPr>
            <p:nvPr/>
          </p:nvSpPr>
          <p:spPr bwMode="auto">
            <a:xfrm>
              <a:off x="1611" y="1545"/>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68" name="Oval 57"/>
            <p:cNvSpPr>
              <a:spLocks noChangeAspect="1" noChangeArrowheads="1"/>
            </p:cNvSpPr>
            <p:nvPr/>
          </p:nvSpPr>
          <p:spPr bwMode="auto">
            <a:xfrm>
              <a:off x="1737" y="1296"/>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69" name="Oval 58"/>
            <p:cNvSpPr>
              <a:spLocks noChangeAspect="1" noChangeArrowheads="1"/>
            </p:cNvSpPr>
            <p:nvPr/>
          </p:nvSpPr>
          <p:spPr bwMode="auto">
            <a:xfrm>
              <a:off x="1545" y="1296"/>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0" name="Oval 62"/>
            <p:cNvSpPr>
              <a:spLocks noChangeAspect="1" noChangeArrowheads="1"/>
            </p:cNvSpPr>
            <p:nvPr/>
          </p:nvSpPr>
          <p:spPr bwMode="auto">
            <a:xfrm rot="-1054850" flipH="1" flipV="1">
              <a:off x="2162" y="1303"/>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1" name="Oval 63"/>
            <p:cNvSpPr>
              <a:spLocks noChangeAspect="1" noChangeArrowheads="1"/>
            </p:cNvSpPr>
            <p:nvPr/>
          </p:nvSpPr>
          <p:spPr bwMode="auto">
            <a:xfrm rot="-1054850" flipH="1" flipV="1">
              <a:off x="1953" y="1370"/>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2" name="Oval 64"/>
            <p:cNvSpPr>
              <a:spLocks noChangeAspect="1" noChangeArrowheads="1"/>
            </p:cNvSpPr>
            <p:nvPr/>
          </p:nvSpPr>
          <p:spPr bwMode="auto">
            <a:xfrm rot="-1054850" flipH="1" flipV="1">
              <a:off x="1908" y="1645"/>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3" name="Oval 65"/>
            <p:cNvSpPr>
              <a:spLocks noChangeAspect="1" noChangeArrowheads="1"/>
            </p:cNvSpPr>
            <p:nvPr/>
          </p:nvSpPr>
          <p:spPr bwMode="auto">
            <a:xfrm rot="-1054850" flipH="1" flipV="1">
              <a:off x="2091" y="1587"/>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4" name="Oval 68"/>
            <p:cNvSpPr>
              <a:spLocks noChangeAspect="1" noChangeArrowheads="1"/>
            </p:cNvSpPr>
            <p:nvPr/>
          </p:nvSpPr>
          <p:spPr bwMode="auto">
            <a:xfrm rot="-884601">
              <a:off x="2923" y="1566"/>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5" name="Oval 69"/>
            <p:cNvSpPr>
              <a:spLocks noChangeAspect="1" noChangeArrowheads="1"/>
            </p:cNvSpPr>
            <p:nvPr/>
          </p:nvSpPr>
          <p:spPr bwMode="auto">
            <a:xfrm rot="-884601">
              <a:off x="3135" y="1511"/>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6" name="Oval 70"/>
            <p:cNvSpPr>
              <a:spLocks noChangeAspect="1" noChangeArrowheads="1"/>
            </p:cNvSpPr>
            <p:nvPr/>
          </p:nvSpPr>
          <p:spPr bwMode="auto">
            <a:xfrm rot="-884601">
              <a:off x="3193" y="1238"/>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7" name="Oval 71"/>
            <p:cNvSpPr>
              <a:spLocks noChangeAspect="1" noChangeArrowheads="1"/>
            </p:cNvSpPr>
            <p:nvPr/>
          </p:nvSpPr>
          <p:spPr bwMode="auto">
            <a:xfrm rot="-884601">
              <a:off x="3007" y="1287"/>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8" name="Oval 74"/>
            <p:cNvSpPr>
              <a:spLocks noChangeAspect="1" noChangeArrowheads="1"/>
            </p:cNvSpPr>
            <p:nvPr/>
          </p:nvSpPr>
          <p:spPr bwMode="auto">
            <a:xfrm rot="1840913">
              <a:off x="2351" y="1439"/>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79" name="Oval 75"/>
            <p:cNvSpPr>
              <a:spLocks noChangeAspect="1" noChangeArrowheads="1"/>
            </p:cNvSpPr>
            <p:nvPr/>
          </p:nvSpPr>
          <p:spPr bwMode="auto">
            <a:xfrm rot="1840913">
              <a:off x="2540" y="1551"/>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0" name="Oval 76"/>
            <p:cNvSpPr>
              <a:spLocks noChangeAspect="1" noChangeArrowheads="1"/>
            </p:cNvSpPr>
            <p:nvPr/>
          </p:nvSpPr>
          <p:spPr bwMode="auto">
            <a:xfrm rot="1840913">
              <a:off x="2775" y="1401"/>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1" name="Oval 77"/>
            <p:cNvSpPr>
              <a:spLocks noChangeAspect="1" noChangeArrowheads="1"/>
            </p:cNvSpPr>
            <p:nvPr/>
          </p:nvSpPr>
          <p:spPr bwMode="auto">
            <a:xfrm rot="1840913">
              <a:off x="2610" y="1303"/>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2" name="Oval 80"/>
            <p:cNvSpPr>
              <a:spLocks noChangeAspect="1" noChangeArrowheads="1"/>
            </p:cNvSpPr>
            <p:nvPr/>
          </p:nvSpPr>
          <p:spPr bwMode="auto">
            <a:xfrm rot="2076254">
              <a:off x="3359" y="1460"/>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3" name="Oval 81"/>
            <p:cNvSpPr>
              <a:spLocks noChangeAspect="1" noChangeArrowheads="1"/>
            </p:cNvSpPr>
            <p:nvPr/>
          </p:nvSpPr>
          <p:spPr bwMode="auto">
            <a:xfrm rot="2076254">
              <a:off x="3539" y="1585"/>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4" name="Oval 82"/>
            <p:cNvSpPr>
              <a:spLocks noChangeAspect="1" noChangeArrowheads="1"/>
            </p:cNvSpPr>
            <p:nvPr/>
          </p:nvSpPr>
          <p:spPr bwMode="auto">
            <a:xfrm rot="2076254">
              <a:off x="3784" y="1451"/>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85" name="Oval 83"/>
            <p:cNvSpPr>
              <a:spLocks noChangeAspect="1" noChangeArrowheads="1"/>
            </p:cNvSpPr>
            <p:nvPr/>
          </p:nvSpPr>
          <p:spPr bwMode="auto">
            <a:xfrm rot="2076254">
              <a:off x="3626" y="1342"/>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sp>
        <p:nvSpPr>
          <p:cNvPr id="96342" name="AutoShape 86"/>
          <p:cNvSpPr>
            <a:spLocks noChangeArrowheads="1"/>
          </p:cNvSpPr>
          <p:nvPr/>
        </p:nvSpPr>
        <p:spPr bwMode="auto">
          <a:xfrm>
            <a:off x="6172200" y="14288"/>
            <a:ext cx="2971800" cy="1357312"/>
          </a:xfrm>
          <a:prstGeom prst="wedgeRoundRectCallout">
            <a:avLst>
              <a:gd name="adj1" fmla="val -57477"/>
              <a:gd name="adj2" fmla="val 70704"/>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600">
                <a:solidFill>
                  <a:srgbClr val="3333CC"/>
                </a:solidFill>
                <a:effectLst>
                  <a:outerShdw blurRad="38100" dist="38100" dir="2700000" algn="tl">
                    <a:srgbClr val="C0C0C0"/>
                  </a:outerShdw>
                </a:effectLst>
              </a:rPr>
              <a:t>lucht/alcohol</a:t>
            </a:r>
          </a:p>
          <a:p>
            <a:pPr algn="ctr" fontAlgn="base">
              <a:spcBef>
                <a:spcPct val="0"/>
              </a:spcBef>
              <a:spcAft>
                <a:spcPct val="0"/>
              </a:spcAft>
              <a:defRPr/>
            </a:pPr>
            <a:r>
              <a:rPr lang="en-US" sz="3600">
                <a:solidFill>
                  <a:srgbClr val="3333CC"/>
                </a:solidFill>
                <a:effectLst>
                  <a:outerShdw blurRad="38100" dist="38100" dir="2700000" algn="tl">
                    <a:srgbClr val="C0C0C0"/>
                  </a:outerShdw>
                </a:effectLst>
              </a:rPr>
              <a:t>damp</a:t>
            </a:r>
            <a:endParaRPr lang="nl-NL" sz="3600">
              <a:solidFill>
                <a:srgbClr val="3333CC"/>
              </a:solidFill>
              <a:effectLst>
                <a:outerShdw blurRad="38100" dist="38100" dir="2700000" algn="tl">
                  <a:srgbClr val="C0C0C0"/>
                </a:outerShdw>
              </a:effectLst>
            </a:endParaRPr>
          </a:p>
        </p:txBody>
      </p:sp>
      <p:sp>
        <p:nvSpPr>
          <p:cNvPr id="96344" name="AutoShape 88"/>
          <p:cNvSpPr>
            <a:spLocks noChangeArrowheads="1"/>
          </p:cNvSpPr>
          <p:nvPr/>
        </p:nvSpPr>
        <p:spPr bwMode="auto">
          <a:xfrm>
            <a:off x="6705600" y="3138488"/>
            <a:ext cx="2438400" cy="1357312"/>
          </a:xfrm>
          <a:prstGeom prst="wedgeRoundRectCallout">
            <a:avLst>
              <a:gd name="adj1" fmla="val -158398"/>
              <a:gd name="adj2" fmla="val -101463"/>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a:solidFill>
                  <a:srgbClr val="FF3300"/>
                </a:solidFill>
                <a:effectLst>
                  <a:outerShdw blurRad="38100" dist="38100" dir="2700000" algn="tl">
                    <a:srgbClr val="C0C0C0"/>
                  </a:outerShdw>
                </a:effectLst>
              </a:rPr>
              <a:t>ionen</a:t>
            </a:r>
          </a:p>
          <a:p>
            <a:pPr algn="ctr" fontAlgn="base">
              <a:spcBef>
                <a:spcPct val="0"/>
              </a:spcBef>
              <a:spcAft>
                <a:spcPct val="0"/>
              </a:spcAft>
              <a:defRPr/>
            </a:pPr>
            <a:r>
              <a:rPr lang="en-US" sz="4000">
                <a:solidFill>
                  <a:srgbClr val="FF3300"/>
                </a:solidFill>
                <a:effectLst>
                  <a:outerShdw blurRad="38100" dist="38100" dir="2700000" algn="tl">
                    <a:srgbClr val="C0C0C0"/>
                  </a:outerShdw>
                </a:effectLst>
              </a:rPr>
              <a:t>spoor</a:t>
            </a:r>
            <a:endParaRPr lang="nl-NL" sz="4000">
              <a:solidFill>
                <a:srgbClr val="FF3300"/>
              </a:solidFill>
              <a:effectLst>
                <a:outerShdw blurRad="38100" dist="38100" dir="2700000" algn="tl">
                  <a:srgbClr val="C0C0C0"/>
                </a:outerShdw>
              </a:effectLst>
            </a:endParaRPr>
          </a:p>
        </p:txBody>
      </p:sp>
      <p:sp>
        <p:nvSpPr>
          <p:cNvPr id="96345" name="AutoShape 89"/>
          <p:cNvSpPr>
            <a:spLocks noChangeArrowheads="1"/>
          </p:cNvSpPr>
          <p:nvPr/>
        </p:nvSpPr>
        <p:spPr bwMode="auto">
          <a:xfrm>
            <a:off x="6781800" y="4738688"/>
            <a:ext cx="2333625" cy="2043112"/>
          </a:xfrm>
          <a:prstGeom prst="wedgeRoundRectCallout">
            <a:avLst>
              <a:gd name="adj1" fmla="val -198778"/>
              <a:gd name="adj2" fmla="val -152407"/>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a:solidFill>
                  <a:srgbClr val="B2B2B2"/>
                </a:solidFill>
                <a:effectLst>
                  <a:outerShdw blurRad="38100" dist="38100" dir="2700000" algn="tl">
                    <a:srgbClr val="C0C0C0"/>
                  </a:outerShdw>
                </a:effectLst>
              </a:rPr>
              <a:t>alcohol</a:t>
            </a:r>
          </a:p>
          <a:p>
            <a:pPr algn="ctr" fontAlgn="base">
              <a:spcBef>
                <a:spcPct val="0"/>
              </a:spcBef>
              <a:spcAft>
                <a:spcPct val="0"/>
              </a:spcAft>
              <a:defRPr/>
            </a:pPr>
            <a:r>
              <a:rPr lang="en-US" sz="4000">
                <a:solidFill>
                  <a:srgbClr val="B2B2B2"/>
                </a:solidFill>
                <a:effectLst>
                  <a:outerShdw blurRad="38100" dist="38100" dir="2700000" algn="tl">
                    <a:srgbClr val="C0C0C0"/>
                  </a:outerShdw>
                </a:effectLst>
              </a:rPr>
              <a:t>druppels</a:t>
            </a:r>
          </a:p>
          <a:p>
            <a:pPr algn="ctr" fontAlgn="base">
              <a:spcBef>
                <a:spcPct val="0"/>
              </a:spcBef>
              <a:spcAft>
                <a:spcPct val="0"/>
              </a:spcAft>
              <a:defRPr/>
            </a:pPr>
            <a:r>
              <a:rPr lang="en-US" sz="3000">
                <a:solidFill>
                  <a:srgbClr val="B2B2B2"/>
                </a:solidFill>
                <a:effectLst>
                  <a:outerShdw blurRad="38100" dist="38100" dir="2700000" algn="tl">
                    <a:srgbClr val="C0C0C0"/>
                  </a:outerShdw>
                </a:effectLst>
              </a:rPr>
              <a:t>(nevelspoor)</a:t>
            </a:r>
            <a:endParaRPr lang="nl-NL" sz="3000">
              <a:solidFill>
                <a:srgbClr val="B2B2B2"/>
              </a:solidFill>
              <a:effectLst>
                <a:outerShdw blurRad="38100" dist="38100" dir="2700000" algn="tl">
                  <a:srgbClr val="C0C0C0"/>
                </a:outerShdw>
              </a:effectLst>
            </a:endParaRPr>
          </a:p>
        </p:txBody>
      </p:sp>
      <p:grpSp>
        <p:nvGrpSpPr>
          <p:cNvPr id="5" name="Group 18"/>
          <p:cNvGrpSpPr>
            <a:grpSpLocks/>
          </p:cNvGrpSpPr>
          <p:nvPr/>
        </p:nvGrpSpPr>
        <p:grpSpPr bwMode="auto">
          <a:xfrm>
            <a:off x="-609600" y="1990725"/>
            <a:ext cx="1919288" cy="752475"/>
            <a:chOff x="1440" y="726"/>
            <a:chExt cx="1209" cy="474"/>
          </a:xfrm>
        </p:grpSpPr>
        <p:grpSp>
          <p:nvGrpSpPr>
            <p:cNvPr id="27662" name="Group 17"/>
            <p:cNvGrpSpPr>
              <a:grpSpLocks/>
            </p:cNvGrpSpPr>
            <p:nvPr/>
          </p:nvGrpSpPr>
          <p:grpSpPr bwMode="auto">
            <a:xfrm>
              <a:off x="1440" y="768"/>
              <a:ext cx="1152" cy="432"/>
              <a:chOff x="1440" y="768"/>
              <a:chExt cx="1152" cy="432"/>
            </a:xfrm>
          </p:grpSpPr>
          <p:sp>
            <p:nvSpPr>
              <p:cNvPr id="27664" name="Rectangle 13"/>
              <p:cNvSpPr>
                <a:spLocks noChangeArrowheads="1"/>
              </p:cNvSpPr>
              <p:nvPr/>
            </p:nvSpPr>
            <p:spPr bwMode="auto">
              <a:xfrm>
                <a:off x="1920" y="768"/>
                <a:ext cx="672" cy="432"/>
              </a:xfrm>
              <a:prstGeom prst="rect">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27665" name="Line 14"/>
              <p:cNvSpPr>
                <a:spLocks noChangeShapeType="1"/>
              </p:cNvSpPr>
              <p:nvPr/>
            </p:nvSpPr>
            <p:spPr bwMode="auto">
              <a:xfrm flipH="1">
                <a:off x="1440" y="978"/>
                <a:ext cx="48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96272" name="Text Box 16"/>
            <p:cNvSpPr txBox="1">
              <a:spLocks noChangeArrowheads="1"/>
            </p:cNvSpPr>
            <p:nvPr/>
          </p:nvSpPr>
          <p:spPr bwMode="auto">
            <a:xfrm>
              <a:off x="1881" y="726"/>
              <a:ext cx="768" cy="44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a:solidFill>
                    <a:srgbClr val="FF3300"/>
                  </a:solidFill>
                  <a:effectLst>
                    <a:outerShdw blurRad="38100" dist="38100" dir="2700000" algn="tl">
                      <a:srgbClr val="000000"/>
                    </a:outerShdw>
                  </a:effectLst>
                </a:rPr>
                <a:t>Bron</a:t>
              </a:r>
              <a:endParaRPr lang="nl-NL" sz="4000">
                <a:solidFill>
                  <a:srgbClr val="FF3300"/>
                </a:solidFill>
                <a:effectLst>
                  <a:outerShdw blurRad="38100" dist="38100" dir="2700000" algn="tl">
                    <a:srgbClr val="000000"/>
                  </a:outerShdw>
                </a:effectLst>
              </a:endParaRPr>
            </a:p>
          </p:txBody>
        </p:sp>
      </p:grpSp>
      <p:sp>
        <p:nvSpPr>
          <p:cNvPr id="96346" name="Text Box 90"/>
          <p:cNvSpPr txBox="1">
            <a:spLocks noChangeArrowheads="1"/>
          </p:cNvSpPr>
          <p:nvPr/>
        </p:nvSpPr>
        <p:spPr bwMode="auto">
          <a:xfrm>
            <a:off x="3048000" y="609600"/>
            <a:ext cx="21336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000000"/>
                  </a:outerShdw>
                </a:effectLst>
              </a:rPr>
              <a:t>plexiglas</a:t>
            </a:r>
            <a:endParaRPr lang="nl-NL" sz="3600" b="1">
              <a:solidFill>
                <a:srgbClr val="FF3300"/>
              </a:solidFill>
              <a:effectLst>
                <a:outerShdw blurRad="38100" dist="38100" dir="2700000" algn="tl">
                  <a:srgbClr val="000000"/>
                </a:outerShdw>
              </a:effectLst>
            </a:endParaRPr>
          </a:p>
        </p:txBody>
      </p:sp>
      <p:sp>
        <p:nvSpPr>
          <p:cNvPr id="96347" name="AutoShape 91"/>
          <p:cNvSpPr>
            <a:spLocks noChangeArrowheads="1"/>
          </p:cNvSpPr>
          <p:nvPr/>
        </p:nvSpPr>
        <p:spPr bwMode="auto">
          <a:xfrm>
            <a:off x="6705600" y="1600200"/>
            <a:ext cx="2438400" cy="1295400"/>
          </a:xfrm>
          <a:prstGeom prst="wedgeRoundRectCallout">
            <a:avLst>
              <a:gd name="adj1" fmla="val -113736"/>
              <a:gd name="adj2" fmla="val 13847"/>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a:solidFill>
                  <a:srgbClr val="000000"/>
                </a:solidFill>
                <a:effectLst>
                  <a:outerShdw blurRad="38100" dist="38100" dir="2700000" algn="tl">
                    <a:srgbClr val="C0C0C0"/>
                  </a:outerShdw>
                </a:effectLst>
              </a:rPr>
              <a:t>baan </a:t>
            </a:r>
            <a:r>
              <a:rPr lang="en-US" sz="4000">
                <a:solidFill>
                  <a:srgbClr val="000000"/>
                </a:solidFill>
                <a:effectLst>
                  <a:outerShdw blurRad="38100" dist="38100" dir="2700000" algn="tl">
                    <a:srgbClr val="C0C0C0"/>
                  </a:outerShdw>
                </a:effectLst>
                <a:latin typeface="Symbol" pitchFamily="18" charset="2"/>
              </a:rPr>
              <a:t>a</a:t>
            </a:r>
            <a:r>
              <a:rPr lang="en-US" sz="4000">
                <a:solidFill>
                  <a:srgbClr val="000000"/>
                </a:solidFill>
                <a:effectLst>
                  <a:outerShdw blurRad="38100" dist="38100" dir="2700000" algn="tl">
                    <a:srgbClr val="C0C0C0"/>
                  </a:outerShdw>
                </a:effectLst>
              </a:rPr>
              <a:t>-deeltje</a:t>
            </a:r>
            <a:endParaRPr lang="nl-NL" sz="400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5346474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96258"/>
                                        </p:tgtEl>
                                        <p:attrNameLst>
                                          <p:attrName>style.visibility</p:attrName>
                                        </p:attrNameLst>
                                      </p:cBhvr>
                                      <p:to>
                                        <p:strVal val="visible"/>
                                      </p:to>
                                    </p:set>
                                    <p:animEffect transition="in" filter="wipe(left)">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6277"/>
                                        </p:tgtEl>
                                        <p:attrNameLst>
                                          <p:attrName>style.visibility</p:attrName>
                                        </p:attrNameLst>
                                      </p:cBhvr>
                                      <p:to>
                                        <p:strVal val="visible"/>
                                      </p:to>
                                    </p:set>
                                    <p:anim calcmode="lin" valueType="num">
                                      <p:cBhvr additive="base">
                                        <p:cTn id="17" dur="500" fill="hold"/>
                                        <p:tgtEl>
                                          <p:spTgt spid="96277"/>
                                        </p:tgtEl>
                                        <p:attrNameLst>
                                          <p:attrName>ppt_x</p:attrName>
                                        </p:attrNameLst>
                                      </p:cBhvr>
                                      <p:tavLst>
                                        <p:tav tm="0">
                                          <p:val>
                                            <p:strVal val="1+#ppt_w/2"/>
                                          </p:val>
                                        </p:tav>
                                        <p:tav tm="100000">
                                          <p:val>
                                            <p:strVal val="#ppt_x"/>
                                          </p:val>
                                        </p:tav>
                                      </p:tavLst>
                                    </p:anim>
                                    <p:anim calcmode="lin" valueType="num">
                                      <p:cBhvr additive="base">
                                        <p:cTn id="18" dur="500" fill="hold"/>
                                        <p:tgtEl>
                                          <p:spTgt spid="9627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96346"/>
                                        </p:tgtEl>
                                        <p:attrNameLst>
                                          <p:attrName>style.visibility</p:attrName>
                                        </p:attrNameLst>
                                      </p:cBhvr>
                                      <p:to>
                                        <p:strVal val="visible"/>
                                      </p:to>
                                    </p:set>
                                    <p:anim calcmode="lin" valueType="num">
                                      <p:cBhvr additive="base">
                                        <p:cTn id="29" dur="500" fill="hold"/>
                                        <p:tgtEl>
                                          <p:spTgt spid="96346"/>
                                        </p:tgtEl>
                                        <p:attrNameLst>
                                          <p:attrName>ppt_x</p:attrName>
                                        </p:attrNameLst>
                                      </p:cBhvr>
                                      <p:tavLst>
                                        <p:tav tm="0">
                                          <p:val>
                                            <p:strVal val="#ppt_x"/>
                                          </p:val>
                                        </p:tav>
                                        <p:tav tm="100000">
                                          <p:val>
                                            <p:strVal val="#ppt_x"/>
                                          </p:val>
                                        </p:tav>
                                      </p:tavLst>
                                    </p:anim>
                                    <p:anim calcmode="lin" valueType="num">
                                      <p:cBhvr additive="base">
                                        <p:cTn id="30" dur="500" fill="hold"/>
                                        <p:tgtEl>
                                          <p:spTgt spid="96346"/>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6342"/>
                                        </p:tgtEl>
                                        <p:attrNameLst>
                                          <p:attrName>style.visibility</p:attrName>
                                        </p:attrNameLst>
                                      </p:cBhvr>
                                      <p:to>
                                        <p:strVal val="visible"/>
                                      </p:to>
                                    </p:set>
                                    <p:animEffect transition="in" filter="dissolve">
                                      <p:cBhvr>
                                        <p:cTn id="35" dur="500"/>
                                        <p:tgtEl>
                                          <p:spTgt spid="9634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6278"/>
                                        </p:tgtEl>
                                        <p:attrNameLst>
                                          <p:attrName>style.visibility</p:attrName>
                                        </p:attrNameLst>
                                      </p:cBhvr>
                                      <p:to>
                                        <p:strVal val="visible"/>
                                      </p:to>
                                    </p:set>
                                    <p:animEffect transition="in" filter="wipe(left)">
                                      <p:cBhvr>
                                        <p:cTn id="40" dur="500"/>
                                        <p:tgtEl>
                                          <p:spTgt spid="962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6347"/>
                                        </p:tgtEl>
                                        <p:attrNameLst>
                                          <p:attrName>style.visibility</p:attrName>
                                        </p:attrNameLst>
                                      </p:cBhvr>
                                      <p:to>
                                        <p:strVal val="visible"/>
                                      </p:to>
                                    </p:set>
                                    <p:animEffect transition="in" filter="dissolve">
                                      <p:cBhvr>
                                        <p:cTn id="45" dur="500"/>
                                        <p:tgtEl>
                                          <p:spTgt spid="963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dissolve">
                                      <p:cBhvr>
                                        <p:cTn id="50" dur="500"/>
                                        <p:tgtEl>
                                          <p:spTgt spid="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96344"/>
                                        </p:tgtEl>
                                        <p:attrNameLst>
                                          <p:attrName>style.visibility</p:attrName>
                                        </p:attrNameLst>
                                      </p:cBhvr>
                                      <p:to>
                                        <p:strVal val="visible"/>
                                      </p:to>
                                    </p:set>
                                    <p:animEffect transition="in" filter="dissolve">
                                      <p:cBhvr>
                                        <p:cTn id="55" dur="500"/>
                                        <p:tgtEl>
                                          <p:spTgt spid="9634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dissolve">
                                      <p:cBhvr>
                                        <p:cTn id="60" dur="500"/>
                                        <p:tgtEl>
                                          <p:spTgt spid="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96345"/>
                                        </p:tgtEl>
                                        <p:attrNameLst>
                                          <p:attrName>style.visibility</p:attrName>
                                        </p:attrNameLst>
                                      </p:cBhvr>
                                      <p:to>
                                        <p:strVal val="visible"/>
                                      </p:to>
                                    </p:set>
                                    <p:animEffect transition="in" filter="dissolve">
                                      <p:cBhvr>
                                        <p:cTn id="65" dur="500"/>
                                        <p:tgtEl>
                                          <p:spTgt spid="9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77" grpId="0" autoUpdateAnimBg="0"/>
      <p:bldP spid="96278" grpId="0" animBg="1"/>
      <p:bldP spid="96342" grpId="0" animBg="1" autoUpdateAnimBg="0"/>
      <p:bldP spid="96344" grpId="0" animBg="1" autoUpdateAnimBg="0"/>
      <p:bldP spid="96345" grpId="0" animBg="1" autoUpdateAnimBg="0"/>
      <p:bldP spid="96346" grpId="0" autoUpdateAnimBg="0"/>
      <p:bldP spid="9634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solidFill>
                  <a:srgbClr val="FF3300"/>
                </a:solidFill>
                <a:effectLst>
                  <a:outerShdw blurRad="38100" dist="38100" dir="2700000" algn="tl">
                    <a:srgbClr val="000000"/>
                  </a:outerShdw>
                </a:effectLst>
              </a:rPr>
              <a:t>Wilsonvat (foto).</a:t>
            </a:r>
            <a:endParaRPr lang="nl-NL" sz="4000" b="1" smtClean="0">
              <a:solidFill>
                <a:srgbClr val="FF3300"/>
              </a:solidFill>
              <a:effectLst>
                <a:outerShdw blurRad="38100" dist="38100" dir="2700000" algn="tl">
                  <a:srgbClr val="000000"/>
                </a:outerShdw>
              </a:effectLst>
            </a:endParaRPr>
          </a:p>
        </p:txBody>
      </p:sp>
      <p:pic>
        <p:nvPicPr>
          <p:cNvPr id="108547" name="Picture 3" descr="wilsonv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1066800"/>
            <a:ext cx="4243387"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AutoShape 4"/>
          <p:cNvSpPr>
            <a:spLocks noChangeArrowheads="1"/>
          </p:cNvSpPr>
          <p:nvPr/>
        </p:nvSpPr>
        <p:spPr bwMode="auto">
          <a:xfrm>
            <a:off x="228600" y="3505200"/>
            <a:ext cx="4114800" cy="1600200"/>
          </a:xfrm>
          <a:prstGeom prst="wedgeRoundRectCallout">
            <a:avLst>
              <a:gd name="adj1" fmla="val 93171"/>
              <a:gd name="adj2" fmla="val -10815"/>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Nevelsporen van </a:t>
            </a:r>
            <a:r>
              <a:rPr lang="en-US" sz="4000" b="1">
                <a:solidFill>
                  <a:srgbClr val="3333CC"/>
                </a:solidFill>
                <a:effectLst>
                  <a:outerShdw blurRad="38100" dist="38100" dir="2700000" algn="tl">
                    <a:srgbClr val="C0C0C0"/>
                  </a:outerShdw>
                </a:effectLst>
                <a:latin typeface="Symbol" pitchFamily="18" charset="2"/>
              </a:rPr>
              <a:t>a</a:t>
            </a:r>
            <a:r>
              <a:rPr lang="en-US" sz="4000" b="1">
                <a:solidFill>
                  <a:srgbClr val="3333CC"/>
                </a:solidFill>
                <a:effectLst>
                  <a:outerShdw blurRad="38100" dist="38100" dir="2700000" algn="tl">
                    <a:srgbClr val="C0C0C0"/>
                  </a:outerShdw>
                </a:effectLst>
              </a:rPr>
              <a:t>-straling</a:t>
            </a:r>
            <a:endParaRPr lang="nl-NL" sz="4000" b="1">
              <a:solidFill>
                <a:srgbClr val="3333CC"/>
              </a:solidFill>
              <a:effectLst>
                <a:outerShdw blurRad="38100" dist="38100" dir="2700000" algn="tl">
                  <a:srgbClr val="C0C0C0"/>
                </a:outerShdw>
              </a:effectLst>
            </a:endParaRPr>
          </a:p>
        </p:txBody>
      </p:sp>
      <p:sp>
        <p:nvSpPr>
          <p:cNvPr id="108549" name="AutoShape 5"/>
          <p:cNvSpPr>
            <a:spLocks noChangeArrowheads="1"/>
          </p:cNvSpPr>
          <p:nvPr/>
        </p:nvSpPr>
        <p:spPr bwMode="auto">
          <a:xfrm>
            <a:off x="128588" y="1066800"/>
            <a:ext cx="4214812" cy="2133600"/>
          </a:xfrm>
          <a:prstGeom prst="wedgeRoundRectCallout">
            <a:avLst>
              <a:gd name="adj1" fmla="val 119981"/>
              <a:gd name="adj2" fmla="val 55579"/>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Nevelspoortje van </a:t>
            </a:r>
            <a:r>
              <a:rPr lang="en-US" sz="4000" b="1">
                <a:solidFill>
                  <a:srgbClr val="3333CC"/>
                </a:solidFill>
                <a:effectLst>
                  <a:outerShdw blurRad="38100" dist="38100" dir="2700000" algn="tl">
                    <a:srgbClr val="C0C0C0"/>
                  </a:outerShdw>
                </a:effectLst>
                <a:latin typeface="Symbol" pitchFamily="18" charset="2"/>
              </a:rPr>
              <a:t>b</a:t>
            </a:r>
            <a:r>
              <a:rPr lang="en-US" sz="4000" b="1" baseline="30000">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rPr>
              <a:t>-straling</a:t>
            </a:r>
          </a:p>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(electronen)</a:t>
            </a:r>
            <a:endParaRPr lang="nl-NL" sz="4000" b="1">
              <a:solidFill>
                <a:srgbClr val="3333CC"/>
              </a:solidFill>
              <a:effectLst>
                <a:outerShdw blurRad="38100" dist="38100" dir="2700000" algn="tl">
                  <a:srgbClr val="C0C0C0"/>
                </a:outerShdw>
              </a:effectLst>
            </a:endParaRPr>
          </a:p>
        </p:txBody>
      </p:sp>
      <p:sp>
        <p:nvSpPr>
          <p:cNvPr id="108550" name="AutoShape 6"/>
          <p:cNvSpPr>
            <a:spLocks noChangeArrowheads="1"/>
          </p:cNvSpPr>
          <p:nvPr/>
        </p:nvSpPr>
        <p:spPr bwMode="auto">
          <a:xfrm>
            <a:off x="304800" y="5715000"/>
            <a:ext cx="3987800" cy="914400"/>
          </a:xfrm>
          <a:prstGeom prst="wedgeRoundRectCallout">
            <a:avLst>
              <a:gd name="adj1" fmla="val 106926"/>
              <a:gd name="adj2" fmla="val -72398"/>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Bron</a:t>
            </a:r>
            <a:endParaRPr lang="nl-NL" sz="40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179839423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08546"/>
                                        </p:tgtEl>
                                        <p:attrNameLst>
                                          <p:attrName>style.visibility</p:attrName>
                                        </p:attrNameLst>
                                      </p:cBhvr>
                                      <p:to>
                                        <p:strVal val="visible"/>
                                      </p:to>
                                    </p:set>
                                    <p:animEffect transition="in" filter="wipe(left)">
                                      <p:cBhvr>
                                        <p:cTn id="7" dur="5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dissolve">
                                      <p:cBhvr>
                                        <p:cTn id="12" dur="500"/>
                                        <p:tgtEl>
                                          <p:spTgt spid="108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50"/>
                                        </p:tgtEl>
                                        <p:attrNameLst>
                                          <p:attrName>style.visibility</p:attrName>
                                        </p:attrNameLst>
                                      </p:cBhvr>
                                      <p:to>
                                        <p:strVal val="visible"/>
                                      </p:to>
                                    </p:set>
                                    <p:animEffect transition="in" filter="dissolve">
                                      <p:cBhvr>
                                        <p:cTn id="17" dur="500"/>
                                        <p:tgtEl>
                                          <p:spTgt spid="1085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548"/>
                                        </p:tgtEl>
                                        <p:attrNameLst>
                                          <p:attrName>style.visibility</p:attrName>
                                        </p:attrNameLst>
                                      </p:cBhvr>
                                      <p:to>
                                        <p:strVal val="visible"/>
                                      </p:to>
                                    </p:set>
                                    <p:animEffect transition="in" filter="dissolve">
                                      <p:cBhvr>
                                        <p:cTn id="22" dur="500"/>
                                        <p:tgtEl>
                                          <p:spTgt spid="1085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8549"/>
                                        </p:tgtEl>
                                        <p:attrNameLst>
                                          <p:attrName>style.visibility</p:attrName>
                                        </p:attrNameLst>
                                      </p:cBhvr>
                                      <p:to>
                                        <p:strVal val="visible"/>
                                      </p:to>
                                    </p:set>
                                    <p:animEffect transition="in" filter="dissolve">
                                      <p:cBhvr>
                                        <p:cTn id="27"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8" grpId="0" animBg="1" autoUpdateAnimBg="0"/>
      <p:bldP spid="108549" grpId="0" animBg="1" autoUpdateAnimBg="0"/>
      <p:bldP spid="10855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0" y="0"/>
            <a:ext cx="9144000" cy="990600"/>
          </a:xfrm>
        </p:spPr>
        <p:txBody>
          <a:bodyPr/>
          <a:lstStyle/>
          <a:p>
            <a:pPr algn="l" eaLnBrk="1" hangingPunct="1">
              <a:buClr>
                <a:srgbClr val="FF3300"/>
              </a:buClr>
              <a:defRPr/>
            </a:pPr>
            <a:r>
              <a:rPr lang="en-US" sz="4000" b="1" smtClean="0">
                <a:solidFill>
                  <a:srgbClr val="FF3300"/>
                </a:solidFill>
                <a:effectLst>
                  <a:outerShdw blurRad="38100" dist="38100" dir="2700000" algn="tl">
                    <a:srgbClr val="000000"/>
                  </a:outerShdw>
                </a:effectLst>
                <a:hlinkClick r:id="rId4" action="ppaction://hlinkfile"/>
              </a:rPr>
              <a:t>Wilsonvat: </a:t>
            </a:r>
            <a:r>
              <a:rPr lang="en-US" sz="4000" b="1" smtClean="0">
                <a:solidFill>
                  <a:srgbClr val="FF3300"/>
                </a:solidFill>
                <a:effectLst>
                  <a:outerShdw blurRad="38100" dist="38100" dir="2700000" algn="tl">
                    <a:srgbClr val="000000"/>
                  </a:outerShdw>
                </a:effectLst>
                <a:latin typeface="Symbol" pitchFamily="18" charset="2"/>
                <a:hlinkClick r:id="rId4" action="ppaction://hlinkfile"/>
              </a:rPr>
              <a:t>a</a:t>
            </a:r>
            <a:r>
              <a:rPr lang="en-US" sz="4000" b="1" smtClean="0">
                <a:solidFill>
                  <a:srgbClr val="FF3300"/>
                </a:solidFill>
                <a:effectLst>
                  <a:outerShdw blurRad="38100" dist="38100" dir="2700000" algn="tl">
                    <a:srgbClr val="000000"/>
                  </a:outerShdw>
                </a:effectLst>
                <a:hlinkClick r:id="rId4" action="ppaction://hlinkfile"/>
              </a:rPr>
              <a:t> en </a:t>
            </a:r>
            <a:r>
              <a:rPr lang="en-US" sz="4000" b="1" smtClean="0">
                <a:solidFill>
                  <a:srgbClr val="FF3300"/>
                </a:solidFill>
                <a:effectLst>
                  <a:outerShdw blurRad="38100" dist="38100" dir="2700000" algn="tl">
                    <a:srgbClr val="000000"/>
                  </a:outerShdw>
                </a:effectLst>
                <a:latin typeface="Symbol" pitchFamily="18" charset="2"/>
                <a:hlinkClick r:id="rId4" action="ppaction://hlinkfile"/>
              </a:rPr>
              <a:t>b</a:t>
            </a:r>
            <a:r>
              <a:rPr lang="en-US" sz="4000" b="1" baseline="30000" smtClean="0">
                <a:solidFill>
                  <a:srgbClr val="FF3300"/>
                </a:solidFill>
                <a:effectLst>
                  <a:outerShdw blurRad="38100" dist="38100" dir="2700000" algn="tl">
                    <a:srgbClr val="000000"/>
                  </a:outerShdw>
                </a:effectLst>
                <a:latin typeface="Symbol" pitchFamily="18" charset="2"/>
                <a:hlinkClick r:id="rId4" action="ppaction://hlinkfile"/>
              </a:rPr>
              <a:t>-</a:t>
            </a:r>
            <a:r>
              <a:rPr lang="en-US" sz="4000" b="1" smtClean="0">
                <a:solidFill>
                  <a:srgbClr val="FF3300"/>
                </a:solidFill>
                <a:effectLst>
                  <a:outerShdw blurRad="38100" dist="38100" dir="2700000" algn="tl">
                    <a:srgbClr val="000000"/>
                  </a:outerShdw>
                </a:effectLst>
                <a:hlinkClick r:id="rId4" action="ppaction://hlinkfile"/>
              </a:rPr>
              <a:t> straling</a:t>
            </a:r>
            <a:r>
              <a:rPr lang="en-US" sz="3600" b="1" smtClean="0">
                <a:solidFill>
                  <a:srgbClr val="FF3300"/>
                </a:solidFill>
                <a:effectLst>
                  <a:outerShdw blurRad="38100" dist="38100" dir="2700000" algn="tl">
                    <a:srgbClr val="000000"/>
                  </a:outerShdw>
                </a:effectLst>
                <a:hlinkClick r:id="rId4" action="ppaction://hlinkfile"/>
              </a:rPr>
              <a:t>:</a:t>
            </a:r>
            <a:endParaRPr lang="nl-NL" sz="3600" b="1" smtClean="0">
              <a:solidFill>
                <a:srgbClr val="FF3300"/>
              </a:solidFill>
              <a:effectLst>
                <a:outerShdw blurRad="38100" dist="38100" dir="2700000" algn="tl">
                  <a:srgbClr val="000000"/>
                </a:outerShdw>
              </a:effectLst>
            </a:endParaRPr>
          </a:p>
        </p:txBody>
      </p:sp>
      <p:pic>
        <p:nvPicPr>
          <p:cNvPr id="149513" name="Wilsonvat alpha en beta.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2195513" y="1646238"/>
            <a:ext cx="6948487"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4" name="Text Box 10"/>
          <p:cNvSpPr txBox="1">
            <a:spLocks noChangeArrowheads="1"/>
          </p:cNvSpPr>
          <p:nvPr/>
        </p:nvSpPr>
        <p:spPr bwMode="auto">
          <a:xfrm>
            <a:off x="0" y="981075"/>
            <a:ext cx="6300788" cy="4572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400" b="1">
                <a:solidFill>
                  <a:srgbClr val="00CC99"/>
                </a:solidFill>
                <a:effectLst>
                  <a:outerShdw blurRad="38100" dist="38100" dir="2700000" algn="tl">
                    <a:srgbClr val="000000"/>
                  </a:outerShdw>
                </a:effectLst>
              </a:rPr>
              <a:t>Klik op de link voor het filmpje</a:t>
            </a:r>
          </a:p>
        </p:txBody>
      </p:sp>
    </p:spTree>
    <p:extLst>
      <p:ext uri="{BB962C8B-B14F-4D97-AF65-F5344CB8AC3E}">
        <p14:creationId xmlns:p14="http://schemas.microsoft.com/office/powerpoint/2010/main" val="352536895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49506"/>
                                        </p:tgtEl>
                                        <p:attrNameLst>
                                          <p:attrName>style.visibility</p:attrName>
                                        </p:attrNameLst>
                                      </p:cBhvr>
                                      <p:to>
                                        <p:strVal val="visible"/>
                                      </p:to>
                                    </p:set>
                                    <p:animEffect transition="in" filter="wipe(left)">
                                      <p:cBhvr>
                                        <p:cTn id="7" dur="500"/>
                                        <p:tgtEl>
                                          <p:spTgt spid="1495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95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49513"/>
                                        </p:tgtEl>
                                      </p:cBhvr>
                                    </p:cmd>
                                  </p:childTnLst>
                                </p:cTn>
                              </p:par>
                            </p:childTnLst>
                          </p:cTn>
                        </p:par>
                      </p:childTnLst>
                    </p:cTn>
                  </p:par>
                </p:childTnLst>
              </p:cTn>
              <p:nextCondLst>
                <p:cond evt="onClick" delay="0">
                  <p:tgtEl>
                    <p:spTgt spid="149513"/>
                  </p:tgtEl>
                </p:cond>
              </p:nextCondLst>
            </p:seq>
            <p:video>
              <p:cMediaNode>
                <p:cTn id="13" fill="hold" display="0">
                  <p:stCondLst>
                    <p:cond delay="indefinite"/>
                  </p:stCondLst>
                  <p:endCondLst>
                    <p:cond evt="onNext" delay="0">
                      <p:tgtEl>
                        <p:sldTgt/>
                      </p:tgtEl>
                    </p:cond>
                    <p:cond evt="onPrev" delay="0">
                      <p:tgtEl>
                        <p:sldTgt/>
                      </p:tgtEl>
                    </p:cond>
                  </p:endCondLst>
                </p:cTn>
                <p:tgtEl>
                  <p:spTgt spid="149513"/>
                </p:tgtEl>
              </p:cMediaNode>
            </p:video>
          </p:childTnLst>
        </p:cTn>
      </p:par>
    </p:tnLst>
    <p:bldLst>
      <p:bldP spid="14950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0" y="0"/>
            <a:ext cx="9144000" cy="990600"/>
          </a:xfrm>
        </p:spPr>
        <p:txBody>
          <a:bodyPr/>
          <a:lstStyle/>
          <a:p>
            <a:pPr algn="l" eaLnBrk="1" hangingPunct="1">
              <a:buClr>
                <a:srgbClr val="FF3300"/>
              </a:buClr>
              <a:defRPr/>
            </a:pPr>
            <a:r>
              <a:rPr lang="en-US" sz="4000" b="1" smtClean="0">
                <a:solidFill>
                  <a:srgbClr val="FF3300"/>
                </a:solidFill>
                <a:effectLst>
                  <a:outerShdw blurRad="38100" dist="38100" dir="2700000" algn="tl">
                    <a:srgbClr val="000000"/>
                  </a:outerShdw>
                </a:effectLst>
                <a:hlinkClick r:id="rId4" action="ppaction://hlinkfile"/>
              </a:rPr>
              <a:t>Wilsonvat: </a:t>
            </a:r>
            <a:r>
              <a:rPr lang="en-US" sz="4000" b="1" smtClean="0">
                <a:solidFill>
                  <a:srgbClr val="FF3300"/>
                </a:solidFill>
                <a:effectLst>
                  <a:outerShdw blurRad="38100" dist="38100" dir="2700000" algn="tl">
                    <a:srgbClr val="000000"/>
                  </a:outerShdw>
                </a:effectLst>
                <a:latin typeface="Symbol" pitchFamily="18" charset="2"/>
                <a:hlinkClick r:id="rId4" action="ppaction://hlinkfile"/>
              </a:rPr>
              <a:t>b</a:t>
            </a:r>
            <a:r>
              <a:rPr lang="en-US" sz="4000" b="1" baseline="30000" smtClean="0">
                <a:solidFill>
                  <a:srgbClr val="FF3300"/>
                </a:solidFill>
                <a:effectLst>
                  <a:outerShdw blurRad="38100" dist="38100" dir="2700000" algn="tl">
                    <a:srgbClr val="000000"/>
                  </a:outerShdw>
                </a:effectLst>
                <a:latin typeface="Symbol" pitchFamily="18" charset="2"/>
                <a:hlinkClick r:id="rId4" action="ppaction://hlinkfile"/>
              </a:rPr>
              <a:t>-</a:t>
            </a:r>
            <a:r>
              <a:rPr lang="en-US" sz="4000" b="1" smtClean="0">
                <a:solidFill>
                  <a:srgbClr val="FF3300"/>
                </a:solidFill>
                <a:effectLst>
                  <a:outerShdw blurRad="38100" dist="38100" dir="2700000" algn="tl">
                    <a:srgbClr val="000000"/>
                  </a:outerShdw>
                </a:effectLst>
                <a:hlinkClick r:id="rId4" action="ppaction://hlinkfile"/>
              </a:rPr>
              <a:t> straling</a:t>
            </a:r>
            <a:r>
              <a:rPr lang="en-US" sz="3600" b="1" smtClean="0">
                <a:solidFill>
                  <a:srgbClr val="FF3300"/>
                </a:solidFill>
                <a:effectLst>
                  <a:outerShdw blurRad="38100" dist="38100" dir="2700000" algn="tl">
                    <a:srgbClr val="000000"/>
                  </a:outerShdw>
                </a:effectLst>
                <a:hlinkClick r:id="rId4" action="ppaction://hlinkfile"/>
              </a:rPr>
              <a:t>:</a:t>
            </a:r>
            <a:endParaRPr lang="nl-NL" sz="3600" b="1" smtClean="0">
              <a:solidFill>
                <a:srgbClr val="FF3300"/>
              </a:solidFill>
              <a:effectLst>
                <a:outerShdw blurRad="38100" dist="38100" dir="2700000" algn="tl">
                  <a:srgbClr val="000000"/>
                </a:outerShdw>
              </a:effectLst>
            </a:endParaRPr>
          </a:p>
        </p:txBody>
      </p:sp>
      <p:pic>
        <p:nvPicPr>
          <p:cNvPr id="157701" name="Wilsonvat beta.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835150" y="1376363"/>
            <a:ext cx="730885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Text Box 6"/>
          <p:cNvSpPr txBox="1">
            <a:spLocks noChangeArrowheads="1"/>
          </p:cNvSpPr>
          <p:nvPr/>
        </p:nvSpPr>
        <p:spPr bwMode="auto">
          <a:xfrm>
            <a:off x="25400" y="892175"/>
            <a:ext cx="6300788" cy="4572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nl-NL" sz="2400" b="1">
                <a:solidFill>
                  <a:srgbClr val="00CC99"/>
                </a:solidFill>
                <a:effectLst>
                  <a:outerShdw blurRad="38100" dist="38100" dir="2700000" algn="tl">
                    <a:srgbClr val="000000"/>
                  </a:outerShdw>
                </a:effectLst>
              </a:rPr>
              <a:t>Klik op de link voor het filmpje</a:t>
            </a:r>
          </a:p>
        </p:txBody>
      </p:sp>
    </p:spTree>
    <p:extLst>
      <p:ext uri="{BB962C8B-B14F-4D97-AF65-F5344CB8AC3E}">
        <p14:creationId xmlns:p14="http://schemas.microsoft.com/office/powerpoint/2010/main" val="140570903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57698"/>
                                        </p:tgtEl>
                                        <p:attrNameLst>
                                          <p:attrName>style.visibility</p:attrName>
                                        </p:attrNameLst>
                                      </p:cBhvr>
                                      <p:to>
                                        <p:strVal val="visible"/>
                                      </p:to>
                                    </p:set>
                                    <p:animEffect transition="in" filter="wipe(left)">
                                      <p:cBhvr>
                                        <p:cTn id="7" dur="500"/>
                                        <p:tgtEl>
                                          <p:spTgt spid="1576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770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57701"/>
                                        </p:tgtEl>
                                      </p:cBhvr>
                                    </p:cmd>
                                  </p:childTnLst>
                                </p:cTn>
                              </p:par>
                            </p:childTnLst>
                          </p:cTn>
                        </p:par>
                      </p:childTnLst>
                    </p:cTn>
                  </p:par>
                </p:childTnLst>
              </p:cTn>
              <p:nextCondLst>
                <p:cond evt="onClick" delay="0">
                  <p:tgtEl>
                    <p:spTgt spid="157701"/>
                  </p:tgtEl>
                </p:cond>
              </p:nextCondLst>
            </p:seq>
            <p:video>
              <p:cMediaNode>
                <p:cTn id="13" fill="hold" display="0">
                  <p:stCondLst>
                    <p:cond delay="indefinite"/>
                  </p:stCondLst>
                  <p:endCondLst>
                    <p:cond evt="onNext" delay="0">
                      <p:tgtEl>
                        <p:sldTgt/>
                      </p:tgtEl>
                    </p:cond>
                    <p:cond evt="onPrev" delay="0">
                      <p:tgtEl>
                        <p:sldTgt/>
                      </p:tgtEl>
                    </p:cond>
                  </p:endCondLst>
                </p:cTn>
                <p:tgtEl>
                  <p:spTgt spid="157701"/>
                </p:tgtEl>
              </p:cMediaNode>
            </p:video>
          </p:childTnLst>
        </p:cTn>
      </p:par>
    </p:tnLst>
    <p:bldLst>
      <p:bldP spid="15769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0130" name="Picture 34" descr="GM tell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4679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8" name="Rectangle 2"/>
          <p:cNvSpPr>
            <a:spLocks noGrp="1" noChangeArrowheads="1"/>
          </p:cNvSpPr>
          <p:nvPr>
            <p:ph type="ctrTitle"/>
          </p:nvPr>
        </p:nvSpPr>
        <p:spPr>
          <a:xfrm>
            <a:off x="0" y="0"/>
            <a:ext cx="9144000" cy="404813"/>
          </a:xfrm>
        </p:spPr>
        <p:txBody>
          <a:bodyPr/>
          <a:lstStyle/>
          <a:p>
            <a:pPr algn="l" eaLnBrk="1" hangingPunct="1">
              <a:buClr>
                <a:srgbClr val="FF3300"/>
              </a:buClr>
              <a:buFontTx/>
              <a:buChar char="•"/>
              <a:defRPr/>
            </a:pPr>
            <a:r>
              <a:rPr lang="en-US" sz="3600" b="1" smtClean="0">
                <a:solidFill>
                  <a:srgbClr val="FF3300"/>
                </a:solidFill>
                <a:effectLst>
                  <a:outerShdw blurRad="38100" dist="38100" dir="2700000" algn="tl">
                    <a:srgbClr val="000000"/>
                  </a:outerShdw>
                </a:effectLst>
              </a:rPr>
              <a:t>Geiger-Müller teller</a:t>
            </a:r>
            <a:endParaRPr lang="nl-NL" sz="3600" b="1" smtClean="0">
              <a:solidFill>
                <a:schemeClr val="accent2"/>
              </a:solidFill>
              <a:effectLst>
                <a:outerShdw blurRad="38100" dist="38100" dir="2700000" algn="tl">
                  <a:srgbClr val="000000"/>
                </a:outerShdw>
              </a:effectLst>
            </a:endParaRPr>
          </a:p>
        </p:txBody>
      </p:sp>
      <p:sp>
        <p:nvSpPr>
          <p:cNvPr id="260125" name="AutoShape 29"/>
          <p:cNvSpPr>
            <a:spLocks noChangeArrowheads="1"/>
          </p:cNvSpPr>
          <p:nvPr/>
        </p:nvSpPr>
        <p:spPr bwMode="auto">
          <a:xfrm>
            <a:off x="468313" y="5300663"/>
            <a:ext cx="1295400" cy="1152525"/>
          </a:xfrm>
          <a:prstGeom prst="wedgeRoundRectCallout">
            <a:avLst>
              <a:gd name="adj1" fmla="val -20588"/>
              <a:gd name="adj2" fmla="val -324106"/>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600" b="1">
                <a:solidFill>
                  <a:srgbClr val="3333CC"/>
                </a:solidFill>
                <a:effectLst>
                  <a:outerShdw blurRad="38100" dist="38100" dir="2700000" algn="tl">
                    <a:srgbClr val="C0C0C0"/>
                  </a:outerShdw>
                </a:effectLst>
              </a:rPr>
              <a:t>GM buis</a:t>
            </a:r>
            <a:endParaRPr lang="nl-NL" sz="3600" b="1">
              <a:solidFill>
                <a:srgbClr val="3333CC"/>
              </a:solidFill>
              <a:effectLst>
                <a:outerShdw blurRad="38100" dist="38100" dir="2700000" algn="tl">
                  <a:srgbClr val="C0C0C0"/>
                </a:outerShdw>
              </a:effectLst>
            </a:endParaRPr>
          </a:p>
        </p:txBody>
      </p:sp>
      <p:pic>
        <p:nvPicPr>
          <p:cNvPr id="260131" name="Picture 35" descr="Schema GM te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708400"/>
            <a:ext cx="61214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32" name="AutoShape 36"/>
          <p:cNvSpPr>
            <a:spLocks noChangeArrowheads="1"/>
          </p:cNvSpPr>
          <p:nvPr/>
        </p:nvSpPr>
        <p:spPr bwMode="auto">
          <a:xfrm>
            <a:off x="6877050" y="1125538"/>
            <a:ext cx="1295400" cy="790575"/>
          </a:xfrm>
          <a:prstGeom prst="wedgeRoundRectCallout">
            <a:avLst>
              <a:gd name="adj1" fmla="val -277083"/>
              <a:gd name="adj2" fmla="val 30319"/>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600" b="1">
                <a:solidFill>
                  <a:srgbClr val="3333CC"/>
                </a:solidFill>
                <a:effectLst>
                  <a:outerShdw blurRad="38100" dist="38100" dir="2700000" algn="tl">
                    <a:srgbClr val="C0C0C0"/>
                  </a:outerShdw>
                </a:effectLst>
              </a:rPr>
              <a:t>teller</a:t>
            </a:r>
            <a:endParaRPr lang="nl-NL" sz="3600" b="1">
              <a:solidFill>
                <a:srgbClr val="3333CC"/>
              </a:solidFill>
              <a:effectLst>
                <a:outerShdw blurRad="38100" dist="38100" dir="2700000" algn="tl">
                  <a:srgbClr val="C0C0C0"/>
                </a:outerShdw>
              </a:effectLst>
            </a:endParaRPr>
          </a:p>
        </p:txBody>
      </p:sp>
      <p:sp>
        <p:nvSpPr>
          <p:cNvPr id="260134" name="AutoShape 38"/>
          <p:cNvSpPr>
            <a:spLocks noChangeArrowheads="1"/>
          </p:cNvSpPr>
          <p:nvPr/>
        </p:nvSpPr>
        <p:spPr bwMode="auto">
          <a:xfrm>
            <a:off x="5508625" y="2133600"/>
            <a:ext cx="1295400" cy="1152525"/>
          </a:xfrm>
          <a:prstGeom prst="wedgeRoundRectCallout">
            <a:avLst>
              <a:gd name="adj1" fmla="val -77449"/>
              <a:gd name="adj2" fmla="val 115565"/>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600" b="1">
                <a:solidFill>
                  <a:srgbClr val="3333CC"/>
                </a:solidFill>
                <a:effectLst>
                  <a:outerShdw blurRad="38100" dist="38100" dir="2700000" algn="tl">
                    <a:srgbClr val="C0C0C0"/>
                  </a:outerShdw>
                </a:effectLst>
              </a:rPr>
              <a:t>GM buis</a:t>
            </a:r>
            <a:endParaRPr lang="nl-NL" sz="36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176768508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60098"/>
                                        </p:tgtEl>
                                        <p:attrNameLst>
                                          <p:attrName>style.visibility</p:attrName>
                                        </p:attrNameLst>
                                      </p:cBhvr>
                                      <p:to>
                                        <p:strVal val="visible"/>
                                      </p:to>
                                    </p:set>
                                    <p:animEffect transition="in" filter="wipe(left)">
                                      <p:cBhvr>
                                        <p:cTn id="7" dur="500"/>
                                        <p:tgtEl>
                                          <p:spTgt spid="260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0130"/>
                                        </p:tgtEl>
                                        <p:attrNameLst>
                                          <p:attrName>style.visibility</p:attrName>
                                        </p:attrNameLst>
                                      </p:cBhvr>
                                      <p:to>
                                        <p:strVal val="visible"/>
                                      </p:to>
                                    </p:set>
                                    <p:animEffect transition="in" filter="dissolve">
                                      <p:cBhvr>
                                        <p:cTn id="12" dur="500"/>
                                        <p:tgtEl>
                                          <p:spTgt spid="260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0125"/>
                                        </p:tgtEl>
                                        <p:attrNameLst>
                                          <p:attrName>style.visibility</p:attrName>
                                        </p:attrNameLst>
                                      </p:cBhvr>
                                      <p:to>
                                        <p:strVal val="visible"/>
                                      </p:to>
                                    </p:set>
                                    <p:animEffect transition="in" filter="wipe(down)">
                                      <p:cBhvr>
                                        <p:cTn id="17" dur="500"/>
                                        <p:tgtEl>
                                          <p:spTgt spid="260125"/>
                                        </p:tgtEl>
                                      </p:cBhvr>
                                    </p:animEffect>
                                  </p:childTnLst>
                                  <p:subTnLst>
                                    <p:set>
                                      <p:cBhvr override="childStyle">
                                        <p:cTn dur="1" fill="hold" display="0" masterRel="nextClick" afterEffect="1"/>
                                        <p:tgtEl>
                                          <p:spTgt spid="260125"/>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0132"/>
                                        </p:tgtEl>
                                        <p:attrNameLst>
                                          <p:attrName>style.visibility</p:attrName>
                                        </p:attrNameLst>
                                      </p:cBhvr>
                                      <p:to>
                                        <p:strVal val="visible"/>
                                      </p:to>
                                    </p:set>
                                    <p:animEffect transition="in" filter="wipe(left)">
                                      <p:cBhvr>
                                        <p:cTn id="22" dur="500"/>
                                        <p:tgtEl>
                                          <p:spTgt spid="260132"/>
                                        </p:tgtEl>
                                      </p:cBhvr>
                                    </p:animEffect>
                                  </p:childTnLst>
                                  <p:subTnLst>
                                    <p:set>
                                      <p:cBhvr override="childStyle">
                                        <p:cTn dur="1" fill="hold" display="0" masterRel="nextClick" afterEffect="1"/>
                                        <p:tgtEl>
                                          <p:spTgt spid="26013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60131"/>
                                        </p:tgtEl>
                                        <p:attrNameLst>
                                          <p:attrName>style.visibility</p:attrName>
                                        </p:attrNameLst>
                                      </p:cBhvr>
                                      <p:to>
                                        <p:strVal val="visible"/>
                                      </p:to>
                                    </p:set>
                                    <p:animEffect transition="in" filter="dissolve">
                                      <p:cBhvr>
                                        <p:cTn id="27" dur="500"/>
                                        <p:tgtEl>
                                          <p:spTgt spid="2601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0134"/>
                                        </p:tgtEl>
                                        <p:attrNameLst>
                                          <p:attrName>style.visibility</p:attrName>
                                        </p:attrNameLst>
                                      </p:cBhvr>
                                      <p:to>
                                        <p:strVal val="visible"/>
                                      </p:to>
                                    </p:set>
                                    <p:animEffect transition="in" filter="wipe(down)">
                                      <p:cBhvr>
                                        <p:cTn id="32" dur="500"/>
                                        <p:tgtEl>
                                          <p:spTgt spid="260134"/>
                                        </p:tgtEl>
                                      </p:cBhvr>
                                    </p:animEffect>
                                  </p:childTnLst>
                                  <p:subTnLst>
                                    <p:set>
                                      <p:cBhvr override="childStyle">
                                        <p:cTn dur="1" fill="hold" display="0" masterRel="nextClick" afterEffect="1"/>
                                        <p:tgtEl>
                                          <p:spTgt spid="2601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autoUpdateAnimBg="0"/>
      <p:bldP spid="260125" grpId="0" animBg="1"/>
      <p:bldP spid="260132" grpId="0" animBg="1"/>
      <p:bldP spid="26013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solidFill>
                  <a:srgbClr val="FF3300"/>
                </a:solidFill>
                <a:effectLst>
                  <a:outerShdw blurRad="38100" dist="38100" dir="2700000" algn="tl">
                    <a:srgbClr val="000000"/>
                  </a:outerShdw>
                </a:effectLst>
              </a:rPr>
              <a:t>Werking GM teller: </a:t>
            </a:r>
            <a:r>
              <a:rPr lang="en-US" sz="4000" b="1" smtClean="0">
                <a:solidFill>
                  <a:schemeClr val="accent2"/>
                </a:solidFill>
                <a:effectLst>
                  <a:outerShdw blurRad="38100" dist="38100" dir="2700000" algn="tl">
                    <a:srgbClr val="000000"/>
                  </a:outerShdw>
                </a:effectLst>
              </a:rPr>
              <a:t>(serieschakeling)</a:t>
            </a:r>
            <a:endParaRPr lang="nl-NL" sz="4000" b="1" smtClean="0">
              <a:solidFill>
                <a:schemeClr val="accent2"/>
              </a:solidFill>
              <a:effectLst>
                <a:outerShdw blurRad="38100" dist="38100" dir="2700000" algn="tl">
                  <a:srgbClr val="000000"/>
                </a:outerShdw>
              </a:effectLst>
            </a:endParaRPr>
          </a:p>
        </p:txBody>
      </p:sp>
      <p:sp>
        <p:nvSpPr>
          <p:cNvPr id="98307" name="Rectangle 3"/>
          <p:cNvSpPr>
            <a:spLocks noChangeArrowheads="1"/>
          </p:cNvSpPr>
          <p:nvPr/>
        </p:nvSpPr>
        <p:spPr bwMode="auto">
          <a:xfrm>
            <a:off x="0" y="4343400"/>
            <a:ext cx="6858000" cy="990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Geen gesloten stroomkring</a:t>
            </a:r>
          </a:p>
        </p:txBody>
      </p:sp>
      <p:grpSp>
        <p:nvGrpSpPr>
          <p:cNvPr id="2" name="Group 33"/>
          <p:cNvGrpSpPr>
            <a:grpSpLocks/>
          </p:cNvGrpSpPr>
          <p:nvPr/>
        </p:nvGrpSpPr>
        <p:grpSpPr bwMode="auto">
          <a:xfrm>
            <a:off x="1363663" y="1628775"/>
            <a:ext cx="4602162" cy="2181225"/>
            <a:chOff x="859" y="1026"/>
            <a:chExt cx="2899" cy="1374"/>
          </a:xfrm>
        </p:grpSpPr>
        <p:sp>
          <p:nvSpPr>
            <p:cNvPr id="32783" name="Rectangle 32" descr="5%"/>
            <p:cNvSpPr>
              <a:spLocks noChangeArrowheads="1"/>
            </p:cNvSpPr>
            <p:nvPr/>
          </p:nvSpPr>
          <p:spPr bwMode="auto">
            <a:xfrm>
              <a:off x="1152" y="1776"/>
              <a:ext cx="1056" cy="336"/>
            </a:xfrm>
            <a:prstGeom prst="rect">
              <a:avLst/>
            </a:prstGeom>
            <a:pattFill prst="pct5">
              <a:fgClr>
                <a:srgbClr val="FF33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32784" name="Group 25"/>
            <p:cNvGrpSpPr>
              <a:grpSpLocks/>
            </p:cNvGrpSpPr>
            <p:nvPr/>
          </p:nvGrpSpPr>
          <p:grpSpPr bwMode="auto">
            <a:xfrm>
              <a:off x="859" y="1026"/>
              <a:ext cx="2899" cy="1374"/>
              <a:chOff x="859" y="768"/>
              <a:chExt cx="2899" cy="1374"/>
            </a:xfrm>
          </p:grpSpPr>
          <p:grpSp>
            <p:nvGrpSpPr>
              <p:cNvPr id="32785" name="Group 11"/>
              <p:cNvGrpSpPr>
                <a:grpSpLocks/>
              </p:cNvGrpSpPr>
              <p:nvPr/>
            </p:nvGrpSpPr>
            <p:grpSpPr bwMode="auto">
              <a:xfrm>
                <a:off x="1152" y="1488"/>
                <a:ext cx="1056" cy="384"/>
                <a:chOff x="1152" y="1488"/>
                <a:chExt cx="1056" cy="384"/>
              </a:xfrm>
            </p:grpSpPr>
            <p:sp>
              <p:nvSpPr>
                <p:cNvPr id="32796" name="Line 5"/>
                <p:cNvSpPr>
                  <a:spLocks noChangeShapeType="1"/>
                </p:cNvSpPr>
                <p:nvPr/>
              </p:nvSpPr>
              <p:spPr bwMode="auto">
                <a:xfrm>
                  <a:off x="1152" y="1488"/>
                  <a:ext cx="0" cy="384"/>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2797" name="Line 6"/>
                <p:cNvSpPr>
                  <a:spLocks noChangeShapeType="1"/>
                </p:cNvSpPr>
                <p:nvPr/>
              </p:nvSpPr>
              <p:spPr bwMode="auto">
                <a:xfrm>
                  <a:off x="2208" y="1488"/>
                  <a:ext cx="0" cy="384"/>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2798" name="Line 7"/>
                <p:cNvSpPr>
                  <a:spLocks noChangeShapeType="1"/>
                </p:cNvSpPr>
                <p:nvPr/>
              </p:nvSpPr>
              <p:spPr bwMode="auto">
                <a:xfrm>
                  <a:off x="1152" y="1872"/>
                  <a:ext cx="10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2799" name="Line 8"/>
                <p:cNvSpPr>
                  <a:spLocks noChangeShapeType="1"/>
                </p:cNvSpPr>
                <p:nvPr/>
              </p:nvSpPr>
              <p:spPr bwMode="auto">
                <a:xfrm>
                  <a:off x="1152" y="1488"/>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2800" name="Line 9"/>
                <p:cNvSpPr>
                  <a:spLocks noChangeShapeType="1"/>
                </p:cNvSpPr>
                <p:nvPr/>
              </p:nvSpPr>
              <p:spPr bwMode="auto">
                <a:xfrm>
                  <a:off x="1818" y="1488"/>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2801" name="Line 10"/>
                <p:cNvSpPr>
                  <a:spLocks noChangeShapeType="1"/>
                </p:cNvSpPr>
                <p:nvPr/>
              </p:nvSpPr>
              <p:spPr bwMode="auto">
                <a:xfrm>
                  <a:off x="1536" y="148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32786" name="Rectangle 15"/>
              <p:cNvSpPr>
                <a:spLocks noChangeArrowheads="1"/>
              </p:cNvSpPr>
              <p:nvPr/>
            </p:nvSpPr>
            <p:spPr bwMode="auto">
              <a:xfrm>
                <a:off x="2775" y="1998"/>
                <a:ext cx="816" cy="1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32787" name="Group 22"/>
              <p:cNvGrpSpPr>
                <a:grpSpLocks/>
              </p:cNvGrpSpPr>
              <p:nvPr/>
            </p:nvGrpSpPr>
            <p:grpSpPr bwMode="auto">
              <a:xfrm>
                <a:off x="859" y="768"/>
                <a:ext cx="2899" cy="1298"/>
                <a:chOff x="859" y="768"/>
                <a:chExt cx="2899" cy="1298"/>
              </a:xfrm>
            </p:grpSpPr>
            <p:grpSp>
              <p:nvGrpSpPr>
                <p:cNvPr id="32788" name="Group 19"/>
                <p:cNvGrpSpPr>
                  <a:grpSpLocks/>
                </p:cNvGrpSpPr>
                <p:nvPr/>
              </p:nvGrpSpPr>
              <p:grpSpPr bwMode="auto">
                <a:xfrm>
                  <a:off x="859" y="960"/>
                  <a:ext cx="2899" cy="1106"/>
                  <a:chOff x="859" y="960"/>
                  <a:chExt cx="2899" cy="1106"/>
                </a:xfrm>
              </p:grpSpPr>
              <p:sp>
                <p:nvSpPr>
                  <p:cNvPr id="32791" name="Line 12"/>
                  <p:cNvSpPr>
                    <a:spLocks noChangeShapeType="1"/>
                  </p:cNvSpPr>
                  <p:nvPr/>
                </p:nvSpPr>
                <p:spPr bwMode="auto">
                  <a:xfrm flipH="1">
                    <a:off x="864" y="1680"/>
                    <a:ext cx="13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2792" name="Freeform 13"/>
                  <p:cNvSpPr>
                    <a:spLocks/>
                  </p:cNvSpPr>
                  <p:nvPr/>
                </p:nvSpPr>
                <p:spPr bwMode="auto">
                  <a:xfrm>
                    <a:off x="859" y="960"/>
                    <a:ext cx="5" cy="720"/>
                  </a:xfrm>
                  <a:custGeom>
                    <a:avLst/>
                    <a:gdLst>
                      <a:gd name="T0" fmla="*/ 5 w 5"/>
                      <a:gd name="T1" fmla="*/ 720 h 720"/>
                      <a:gd name="T2" fmla="*/ 0 w 5"/>
                      <a:gd name="T3" fmla="*/ 0 h 720"/>
                      <a:gd name="T4" fmla="*/ 0 60000 65536"/>
                      <a:gd name="T5" fmla="*/ 0 60000 65536"/>
                      <a:gd name="T6" fmla="*/ 0 w 5"/>
                      <a:gd name="T7" fmla="*/ 0 h 720"/>
                      <a:gd name="T8" fmla="*/ 5 w 5"/>
                      <a:gd name="T9" fmla="*/ 720 h 720"/>
                    </a:gdLst>
                    <a:ahLst/>
                    <a:cxnLst>
                      <a:cxn ang="T4">
                        <a:pos x="T0" y="T1"/>
                      </a:cxn>
                      <a:cxn ang="T5">
                        <a:pos x="T2" y="T3"/>
                      </a:cxn>
                    </a:cxnLst>
                    <a:rect l="T6" t="T7" r="T8" b="T9"/>
                    <a:pathLst>
                      <a:path w="5" h="720">
                        <a:moveTo>
                          <a:pt x="5" y="720"/>
                        </a:moveTo>
                        <a:lnTo>
                          <a:pt x="0"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2793" name="Freeform 14"/>
                  <p:cNvSpPr>
                    <a:spLocks/>
                  </p:cNvSpPr>
                  <p:nvPr/>
                </p:nvSpPr>
                <p:spPr bwMode="auto">
                  <a:xfrm>
                    <a:off x="2064" y="1872"/>
                    <a:ext cx="720" cy="194"/>
                  </a:xfrm>
                  <a:custGeom>
                    <a:avLst/>
                    <a:gdLst>
                      <a:gd name="T0" fmla="*/ 0 w 720"/>
                      <a:gd name="T1" fmla="*/ 0 h 194"/>
                      <a:gd name="T2" fmla="*/ 2 w 720"/>
                      <a:gd name="T3" fmla="*/ 194 h 194"/>
                      <a:gd name="T4" fmla="*/ 720 w 720"/>
                      <a:gd name="T5" fmla="*/ 192 h 194"/>
                      <a:gd name="T6" fmla="*/ 0 60000 65536"/>
                      <a:gd name="T7" fmla="*/ 0 60000 65536"/>
                      <a:gd name="T8" fmla="*/ 0 60000 65536"/>
                      <a:gd name="T9" fmla="*/ 0 w 720"/>
                      <a:gd name="T10" fmla="*/ 0 h 194"/>
                      <a:gd name="T11" fmla="*/ 720 w 720"/>
                      <a:gd name="T12" fmla="*/ 194 h 194"/>
                    </a:gdLst>
                    <a:ahLst/>
                    <a:cxnLst>
                      <a:cxn ang="T6">
                        <a:pos x="T0" y="T1"/>
                      </a:cxn>
                      <a:cxn ang="T7">
                        <a:pos x="T2" y="T3"/>
                      </a:cxn>
                      <a:cxn ang="T8">
                        <a:pos x="T4" y="T5"/>
                      </a:cxn>
                    </a:cxnLst>
                    <a:rect l="T9" t="T10" r="T11" b="T12"/>
                    <a:pathLst>
                      <a:path w="720" h="194">
                        <a:moveTo>
                          <a:pt x="0" y="0"/>
                        </a:moveTo>
                        <a:lnTo>
                          <a:pt x="2" y="194"/>
                        </a:lnTo>
                        <a:lnTo>
                          <a:pt x="720" y="192"/>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2794" name="Freeform 16"/>
                  <p:cNvSpPr>
                    <a:spLocks/>
                  </p:cNvSpPr>
                  <p:nvPr/>
                </p:nvSpPr>
                <p:spPr bwMode="auto">
                  <a:xfrm>
                    <a:off x="2679" y="960"/>
                    <a:ext cx="1079" cy="1106"/>
                  </a:xfrm>
                  <a:custGeom>
                    <a:avLst/>
                    <a:gdLst>
                      <a:gd name="T0" fmla="*/ 921 w 1079"/>
                      <a:gd name="T1" fmla="*/ 1104 h 1106"/>
                      <a:gd name="T2" fmla="*/ 1079 w 1079"/>
                      <a:gd name="T3" fmla="*/ 1106 h 1106"/>
                      <a:gd name="T4" fmla="*/ 1079 w 1079"/>
                      <a:gd name="T5" fmla="*/ 0 h 1106"/>
                      <a:gd name="T6" fmla="*/ 0 w 1079"/>
                      <a:gd name="T7" fmla="*/ 0 h 1106"/>
                      <a:gd name="T8" fmla="*/ 0 60000 65536"/>
                      <a:gd name="T9" fmla="*/ 0 60000 65536"/>
                      <a:gd name="T10" fmla="*/ 0 60000 65536"/>
                      <a:gd name="T11" fmla="*/ 0 60000 65536"/>
                      <a:gd name="T12" fmla="*/ 0 w 1079"/>
                      <a:gd name="T13" fmla="*/ 0 h 1106"/>
                      <a:gd name="T14" fmla="*/ 1079 w 1079"/>
                      <a:gd name="T15" fmla="*/ 1106 h 1106"/>
                    </a:gdLst>
                    <a:ahLst/>
                    <a:cxnLst>
                      <a:cxn ang="T8">
                        <a:pos x="T0" y="T1"/>
                      </a:cxn>
                      <a:cxn ang="T9">
                        <a:pos x="T2" y="T3"/>
                      </a:cxn>
                      <a:cxn ang="T10">
                        <a:pos x="T4" y="T5"/>
                      </a:cxn>
                      <a:cxn ang="T11">
                        <a:pos x="T6" y="T7"/>
                      </a:cxn>
                    </a:cxnLst>
                    <a:rect l="T12" t="T13" r="T14" b="T15"/>
                    <a:pathLst>
                      <a:path w="1079" h="1106">
                        <a:moveTo>
                          <a:pt x="921" y="1104"/>
                        </a:moveTo>
                        <a:lnTo>
                          <a:pt x="1079" y="1106"/>
                        </a:lnTo>
                        <a:lnTo>
                          <a:pt x="1079" y="0"/>
                        </a:lnTo>
                        <a:lnTo>
                          <a:pt x="0"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2795" name="Freeform 18"/>
                  <p:cNvSpPr>
                    <a:spLocks/>
                  </p:cNvSpPr>
                  <p:nvPr/>
                </p:nvSpPr>
                <p:spPr bwMode="auto">
                  <a:xfrm>
                    <a:off x="869" y="960"/>
                    <a:ext cx="1682" cy="1"/>
                  </a:xfrm>
                  <a:custGeom>
                    <a:avLst/>
                    <a:gdLst>
                      <a:gd name="T0" fmla="*/ 0 w 1682"/>
                      <a:gd name="T1" fmla="*/ 0 h 1"/>
                      <a:gd name="T2" fmla="*/ 1682 w 1682"/>
                      <a:gd name="T3" fmla="*/ 0 h 1"/>
                      <a:gd name="T4" fmla="*/ 0 60000 65536"/>
                      <a:gd name="T5" fmla="*/ 0 60000 65536"/>
                      <a:gd name="T6" fmla="*/ 0 w 1682"/>
                      <a:gd name="T7" fmla="*/ 0 h 1"/>
                      <a:gd name="T8" fmla="*/ 1682 w 1682"/>
                      <a:gd name="T9" fmla="*/ 1 h 1"/>
                    </a:gdLst>
                    <a:ahLst/>
                    <a:cxnLst>
                      <a:cxn ang="T4">
                        <a:pos x="T0" y="T1"/>
                      </a:cxn>
                      <a:cxn ang="T5">
                        <a:pos x="T2" y="T3"/>
                      </a:cxn>
                    </a:cxnLst>
                    <a:rect l="T6" t="T7" r="T8" b="T9"/>
                    <a:pathLst>
                      <a:path w="1682" h="1">
                        <a:moveTo>
                          <a:pt x="0" y="0"/>
                        </a:moveTo>
                        <a:lnTo>
                          <a:pt x="1682"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
              <p:nvSpPr>
                <p:cNvPr id="32789" name="Line 20"/>
                <p:cNvSpPr>
                  <a:spLocks noChangeShapeType="1"/>
                </p:cNvSpPr>
                <p:nvPr/>
              </p:nvSpPr>
              <p:spPr bwMode="auto">
                <a:xfrm>
                  <a:off x="2544" y="768"/>
                  <a:ext cx="0" cy="38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2790" name="Line 21"/>
                <p:cNvSpPr>
                  <a:spLocks noChangeShapeType="1"/>
                </p:cNvSpPr>
                <p:nvPr/>
              </p:nvSpPr>
              <p:spPr bwMode="auto">
                <a:xfrm>
                  <a:off x="2688" y="864"/>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grpSp>
      </p:grpSp>
      <p:sp>
        <p:nvSpPr>
          <p:cNvPr id="98328" name="Rectangle 24"/>
          <p:cNvSpPr>
            <a:spLocks noChangeArrowheads="1"/>
          </p:cNvSpPr>
          <p:nvPr/>
        </p:nvSpPr>
        <p:spPr bwMode="auto">
          <a:xfrm>
            <a:off x="2895600" y="914400"/>
            <a:ext cx="2667000" cy="8382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Ub = 250 V</a:t>
            </a:r>
          </a:p>
        </p:txBody>
      </p:sp>
      <p:sp>
        <p:nvSpPr>
          <p:cNvPr id="98330" name="Rectangle 26"/>
          <p:cNvSpPr>
            <a:spLocks noChangeArrowheads="1"/>
          </p:cNvSpPr>
          <p:nvPr/>
        </p:nvSpPr>
        <p:spPr bwMode="auto">
          <a:xfrm>
            <a:off x="3738563" y="3519488"/>
            <a:ext cx="2667000" cy="976312"/>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R</a:t>
            </a:r>
            <a:r>
              <a:rPr lang="en-US" sz="3600" b="1" baseline="-25000">
                <a:solidFill>
                  <a:srgbClr val="3333CC"/>
                </a:solidFill>
                <a:effectLst>
                  <a:outerShdw blurRad="38100" dist="38100" dir="2700000" algn="tl">
                    <a:srgbClr val="000000"/>
                  </a:outerShdw>
                </a:effectLst>
              </a:rPr>
              <a:t>2</a:t>
            </a:r>
            <a:r>
              <a:rPr lang="en-US" sz="3600" b="1">
                <a:solidFill>
                  <a:srgbClr val="3333CC"/>
                </a:solidFill>
                <a:effectLst>
                  <a:outerShdw blurRad="38100" dist="38100" dir="2700000" algn="tl">
                    <a:srgbClr val="000000"/>
                  </a:outerShdw>
                </a:effectLst>
              </a:rPr>
              <a:t> = 1 M</a:t>
            </a:r>
            <a:r>
              <a:rPr lang="en-US" sz="3600" b="1">
                <a:solidFill>
                  <a:srgbClr val="3333CC"/>
                </a:solidFill>
                <a:effectLst>
                  <a:outerShdw blurRad="38100" dist="38100" dir="2700000" algn="tl">
                    <a:srgbClr val="000000"/>
                  </a:outerShdw>
                </a:effectLst>
                <a:latin typeface="Symbol" pitchFamily="18" charset="2"/>
              </a:rPr>
              <a:t>W</a:t>
            </a:r>
          </a:p>
        </p:txBody>
      </p:sp>
      <p:sp>
        <p:nvSpPr>
          <p:cNvPr id="98331" name="Rectangle 27"/>
          <p:cNvSpPr>
            <a:spLocks noChangeArrowheads="1"/>
          </p:cNvSpPr>
          <p:nvPr/>
        </p:nvSpPr>
        <p:spPr bwMode="auto">
          <a:xfrm>
            <a:off x="1676400" y="3124200"/>
            <a:ext cx="1752600" cy="9144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R</a:t>
            </a:r>
            <a:r>
              <a:rPr lang="en-US" sz="3600" b="1" baseline="-25000">
                <a:solidFill>
                  <a:srgbClr val="3333CC"/>
                </a:solidFill>
                <a:effectLst>
                  <a:outerShdw blurRad="38100" dist="38100" dir="2700000" algn="tl">
                    <a:srgbClr val="000000"/>
                  </a:outerShdw>
                </a:effectLst>
              </a:rPr>
              <a:t>1</a:t>
            </a:r>
            <a:r>
              <a:rPr lang="en-US" sz="3600" b="1">
                <a:solidFill>
                  <a:srgbClr val="3333CC"/>
                </a:solidFill>
                <a:effectLst>
                  <a:outerShdw blurRad="38100" dist="38100" dir="2700000" algn="tl">
                    <a:srgbClr val="000000"/>
                  </a:outerShdw>
                </a:effectLst>
              </a:rPr>
              <a:t> = </a:t>
            </a:r>
            <a:r>
              <a:rPr lang="en-US" sz="4000" b="1">
                <a:solidFill>
                  <a:srgbClr val="3333CC"/>
                </a:solidFill>
                <a:effectLst>
                  <a:outerShdw blurRad="38100" dist="38100" dir="2700000" algn="tl">
                    <a:srgbClr val="000000"/>
                  </a:outerShdw>
                </a:effectLst>
                <a:cs typeface="Times New Roman" pitchFamily="18" charset="0"/>
              </a:rPr>
              <a:t>∞</a:t>
            </a:r>
          </a:p>
        </p:txBody>
      </p:sp>
      <p:sp>
        <p:nvSpPr>
          <p:cNvPr id="98334" name="Rectangle 30"/>
          <p:cNvSpPr>
            <a:spLocks noChangeArrowheads="1"/>
          </p:cNvSpPr>
          <p:nvPr/>
        </p:nvSpPr>
        <p:spPr bwMode="auto">
          <a:xfrm>
            <a:off x="0" y="5105400"/>
            <a:ext cx="2438400" cy="8382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I = 0</a:t>
            </a:r>
          </a:p>
        </p:txBody>
      </p:sp>
      <p:sp>
        <p:nvSpPr>
          <p:cNvPr id="98335" name="Rectangle 31"/>
          <p:cNvSpPr>
            <a:spLocks noChangeArrowheads="1"/>
          </p:cNvSpPr>
          <p:nvPr/>
        </p:nvSpPr>
        <p:spPr bwMode="auto">
          <a:xfrm>
            <a:off x="0" y="5562600"/>
            <a:ext cx="4191000" cy="12954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U</a:t>
            </a:r>
            <a:r>
              <a:rPr lang="en-US" sz="3600" b="1" baseline="-25000">
                <a:solidFill>
                  <a:srgbClr val="3333CC"/>
                </a:solidFill>
                <a:effectLst>
                  <a:outerShdw blurRad="38100" dist="38100" dir="2700000" algn="tl">
                    <a:srgbClr val="000000"/>
                  </a:outerShdw>
                </a:effectLst>
              </a:rPr>
              <a:t>2</a:t>
            </a:r>
            <a:r>
              <a:rPr lang="en-US" sz="3600" b="1">
                <a:solidFill>
                  <a:srgbClr val="3333CC"/>
                </a:solidFill>
                <a:effectLst>
                  <a:outerShdw blurRad="38100" dist="38100" dir="2700000" algn="tl">
                    <a:srgbClr val="000000"/>
                  </a:outerShdw>
                </a:effectLst>
              </a:rPr>
              <a:t> = I R</a:t>
            </a:r>
            <a:r>
              <a:rPr lang="en-US" sz="3600" b="1" baseline="-25000">
                <a:solidFill>
                  <a:srgbClr val="3333CC"/>
                </a:solidFill>
                <a:effectLst>
                  <a:outerShdw blurRad="38100" dist="38100" dir="2700000" algn="tl">
                    <a:srgbClr val="000000"/>
                  </a:outerShdw>
                </a:effectLst>
              </a:rPr>
              <a:t>2</a:t>
            </a:r>
            <a:r>
              <a:rPr lang="en-US" sz="3600" b="1">
                <a:solidFill>
                  <a:srgbClr val="3333CC"/>
                </a:solidFill>
                <a:effectLst>
                  <a:outerShdw blurRad="38100" dist="38100" dir="2700000" algn="tl">
                    <a:srgbClr val="000000"/>
                  </a:outerShdw>
                </a:effectLst>
              </a:rPr>
              <a:t> = 0 V</a:t>
            </a:r>
          </a:p>
        </p:txBody>
      </p:sp>
      <p:sp>
        <p:nvSpPr>
          <p:cNvPr id="98338" name="AutoShape 34"/>
          <p:cNvSpPr>
            <a:spLocks noChangeArrowheads="1"/>
          </p:cNvSpPr>
          <p:nvPr/>
        </p:nvSpPr>
        <p:spPr bwMode="auto">
          <a:xfrm>
            <a:off x="42863" y="838200"/>
            <a:ext cx="1295400" cy="990600"/>
          </a:xfrm>
          <a:prstGeom prst="wedgeRoundRectCallout">
            <a:avLst>
              <a:gd name="adj1" fmla="val 123528"/>
              <a:gd name="adj2" fmla="val 164421"/>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Gas</a:t>
            </a:r>
            <a:endParaRPr lang="nl-NL" sz="4000" b="1">
              <a:solidFill>
                <a:srgbClr val="3333CC"/>
              </a:solidFill>
              <a:effectLst>
                <a:outerShdw blurRad="38100" dist="38100" dir="2700000" algn="tl">
                  <a:srgbClr val="C0C0C0"/>
                </a:outerShdw>
              </a:effectLst>
            </a:endParaRPr>
          </a:p>
        </p:txBody>
      </p:sp>
      <p:grpSp>
        <p:nvGrpSpPr>
          <p:cNvPr id="7" name="Group 42"/>
          <p:cNvGrpSpPr>
            <a:grpSpLocks/>
          </p:cNvGrpSpPr>
          <p:nvPr/>
        </p:nvGrpSpPr>
        <p:grpSpPr bwMode="auto">
          <a:xfrm>
            <a:off x="3733800" y="3670300"/>
            <a:ext cx="5410200" cy="1352550"/>
            <a:chOff x="2304" y="2322"/>
            <a:chExt cx="3408" cy="852"/>
          </a:xfrm>
        </p:grpSpPr>
        <p:sp>
          <p:nvSpPr>
            <p:cNvPr id="32780" name="Freeform 38"/>
            <p:cNvSpPr>
              <a:spLocks/>
            </p:cNvSpPr>
            <p:nvPr/>
          </p:nvSpPr>
          <p:spPr bwMode="auto">
            <a:xfrm>
              <a:off x="2304" y="2322"/>
              <a:ext cx="2350" cy="503"/>
            </a:xfrm>
            <a:custGeom>
              <a:avLst/>
              <a:gdLst>
                <a:gd name="T0" fmla="*/ 0 w 2350"/>
                <a:gd name="T1" fmla="*/ 0 h 503"/>
                <a:gd name="T2" fmla="*/ 0 w 2350"/>
                <a:gd name="T3" fmla="*/ 503 h 503"/>
                <a:gd name="T4" fmla="*/ 2350 w 2350"/>
                <a:gd name="T5" fmla="*/ 503 h 503"/>
                <a:gd name="T6" fmla="*/ 0 60000 65536"/>
                <a:gd name="T7" fmla="*/ 0 60000 65536"/>
                <a:gd name="T8" fmla="*/ 0 60000 65536"/>
                <a:gd name="T9" fmla="*/ 0 w 2350"/>
                <a:gd name="T10" fmla="*/ 0 h 503"/>
                <a:gd name="T11" fmla="*/ 2350 w 2350"/>
                <a:gd name="T12" fmla="*/ 503 h 503"/>
              </a:gdLst>
              <a:ahLst/>
              <a:cxnLst>
                <a:cxn ang="T6">
                  <a:pos x="T0" y="T1"/>
                </a:cxn>
                <a:cxn ang="T7">
                  <a:pos x="T2" y="T3"/>
                </a:cxn>
                <a:cxn ang="T8">
                  <a:pos x="T4" y="T5"/>
                </a:cxn>
              </a:cxnLst>
              <a:rect l="T9" t="T10" r="T11" b="T12"/>
              <a:pathLst>
                <a:path w="2350" h="503">
                  <a:moveTo>
                    <a:pt x="0" y="0"/>
                  </a:moveTo>
                  <a:lnTo>
                    <a:pt x="0" y="503"/>
                  </a:lnTo>
                  <a:lnTo>
                    <a:pt x="2350" y="503"/>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2781" name="Freeform 39"/>
            <p:cNvSpPr>
              <a:spLocks/>
            </p:cNvSpPr>
            <p:nvPr/>
          </p:nvSpPr>
          <p:spPr bwMode="auto">
            <a:xfrm>
              <a:off x="3685" y="2322"/>
              <a:ext cx="969" cy="320"/>
            </a:xfrm>
            <a:custGeom>
              <a:avLst/>
              <a:gdLst>
                <a:gd name="T0" fmla="*/ 0 w 969"/>
                <a:gd name="T1" fmla="*/ 0 h 320"/>
                <a:gd name="T2" fmla="*/ 0 w 969"/>
                <a:gd name="T3" fmla="*/ 64 h 320"/>
                <a:gd name="T4" fmla="*/ 630 w 969"/>
                <a:gd name="T5" fmla="*/ 55 h 320"/>
                <a:gd name="T6" fmla="*/ 630 w 969"/>
                <a:gd name="T7" fmla="*/ 320 h 320"/>
                <a:gd name="T8" fmla="*/ 969 w 969"/>
                <a:gd name="T9" fmla="*/ 320 h 320"/>
                <a:gd name="T10" fmla="*/ 0 60000 65536"/>
                <a:gd name="T11" fmla="*/ 0 60000 65536"/>
                <a:gd name="T12" fmla="*/ 0 60000 65536"/>
                <a:gd name="T13" fmla="*/ 0 60000 65536"/>
                <a:gd name="T14" fmla="*/ 0 60000 65536"/>
                <a:gd name="T15" fmla="*/ 0 w 969"/>
                <a:gd name="T16" fmla="*/ 0 h 320"/>
                <a:gd name="T17" fmla="*/ 969 w 969"/>
                <a:gd name="T18" fmla="*/ 320 h 320"/>
              </a:gdLst>
              <a:ahLst/>
              <a:cxnLst>
                <a:cxn ang="T10">
                  <a:pos x="T0" y="T1"/>
                </a:cxn>
                <a:cxn ang="T11">
                  <a:pos x="T2" y="T3"/>
                </a:cxn>
                <a:cxn ang="T12">
                  <a:pos x="T4" y="T5"/>
                </a:cxn>
                <a:cxn ang="T13">
                  <a:pos x="T6" y="T7"/>
                </a:cxn>
                <a:cxn ang="T14">
                  <a:pos x="T8" y="T9"/>
                </a:cxn>
              </a:cxnLst>
              <a:rect l="T15" t="T16" r="T17" b="T18"/>
              <a:pathLst>
                <a:path w="969" h="320">
                  <a:moveTo>
                    <a:pt x="0" y="0"/>
                  </a:moveTo>
                  <a:lnTo>
                    <a:pt x="0" y="64"/>
                  </a:lnTo>
                  <a:lnTo>
                    <a:pt x="630" y="55"/>
                  </a:lnTo>
                  <a:lnTo>
                    <a:pt x="630" y="320"/>
                  </a:lnTo>
                  <a:lnTo>
                    <a:pt x="969" y="32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8345" name="Text Box 41"/>
            <p:cNvSpPr txBox="1">
              <a:spLocks noChangeArrowheads="1"/>
            </p:cNvSpPr>
            <p:nvPr/>
          </p:nvSpPr>
          <p:spPr bwMode="auto">
            <a:xfrm>
              <a:off x="4656" y="2400"/>
              <a:ext cx="1056" cy="774"/>
            </a:xfrm>
            <a:prstGeom prst="rect">
              <a:avLst/>
            </a:prstGeom>
            <a:noFill/>
            <a:ln w="38100">
              <a:solidFill>
                <a:schemeClr val="tx1"/>
              </a:solid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000000"/>
                    </a:outerShdw>
                  </a:effectLst>
                </a:rPr>
                <a:t>Teller/LS</a:t>
              </a:r>
              <a:endParaRPr lang="nl-NL" sz="3600" b="1">
                <a:solidFill>
                  <a:srgbClr val="FF3300"/>
                </a:solidFill>
                <a:effectLst>
                  <a:outerShdw blurRad="38100" dist="38100" dir="2700000" algn="tl">
                    <a:srgbClr val="000000"/>
                  </a:outerShdw>
                </a:effectLst>
              </a:endParaRPr>
            </a:p>
          </p:txBody>
        </p:sp>
      </p:grpSp>
    </p:spTree>
    <p:extLst>
      <p:ext uri="{BB962C8B-B14F-4D97-AF65-F5344CB8AC3E}">
        <p14:creationId xmlns:p14="http://schemas.microsoft.com/office/powerpoint/2010/main" val="368919497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98306"/>
                                        </p:tgtEl>
                                        <p:attrNameLst>
                                          <p:attrName>style.visibility</p:attrName>
                                        </p:attrNameLst>
                                      </p:cBhvr>
                                      <p:to>
                                        <p:strVal val="visible"/>
                                      </p:to>
                                    </p:set>
                                    <p:animEffect transition="in" filter="wipe(left)">
                                      <p:cBhvr>
                                        <p:cTn id="7" dur="500"/>
                                        <p:tgtEl>
                                          <p:spTgt spid="9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338"/>
                                        </p:tgtEl>
                                        <p:attrNameLst>
                                          <p:attrName>style.visibility</p:attrName>
                                        </p:attrNameLst>
                                      </p:cBhvr>
                                      <p:to>
                                        <p:strVal val="visible"/>
                                      </p:to>
                                    </p:set>
                                    <p:animEffect transition="in" filter="dissolve">
                                      <p:cBhvr>
                                        <p:cTn id="17" dur="500"/>
                                        <p:tgtEl>
                                          <p:spTgt spid="983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98328"/>
                                        </p:tgtEl>
                                        <p:attrNameLst>
                                          <p:attrName>style.visibility</p:attrName>
                                        </p:attrNameLst>
                                      </p:cBhvr>
                                      <p:to>
                                        <p:strVal val="visible"/>
                                      </p:to>
                                    </p:set>
                                    <p:anim calcmode="lin" valueType="num">
                                      <p:cBhvr additive="base">
                                        <p:cTn id="22" dur="500" fill="hold"/>
                                        <p:tgtEl>
                                          <p:spTgt spid="98328"/>
                                        </p:tgtEl>
                                        <p:attrNameLst>
                                          <p:attrName>ppt_x</p:attrName>
                                        </p:attrNameLst>
                                      </p:cBhvr>
                                      <p:tavLst>
                                        <p:tav tm="0">
                                          <p:val>
                                            <p:strVal val="#ppt_x"/>
                                          </p:val>
                                        </p:tav>
                                        <p:tav tm="100000">
                                          <p:val>
                                            <p:strVal val="#ppt_x"/>
                                          </p:val>
                                        </p:tav>
                                      </p:tavLst>
                                    </p:anim>
                                    <p:anim calcmode="lin" valueType="num">
                                      <p:cBhvr additive="base">
                                        <p:cTn id="23" dur="500" fill="hold"/>
                                        <p:tgtEl>
                                          <p:spTgt spid="98328"/>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8331"/>
                                        </p:tgtEl>
                                        <p:attrNameLst>
                                          <p:attrName>style.visibility</p:attrName>
                                        </p:attrNameLst>
                                      </p:cBhvr>
                                      <p:to>
                                        <p:strVal val="visible"/>
                                      </p:to>
                                    </p:set>
                                    <p:anim calcmode="lin" valueType="num">
                                      <p:cBhvr additive="base">
                                        <p:cTn id="28" dur="500" fill="hold"/>
                                        <p:tgtEl>
                                          <p:spTgt spid="98331"/>
                                        </p:tgtEl>
                                        <p:attrNameLst>
                                          <p:attrName>ppt_x</p:attrName>
                                        </p:attrNameLst>
                                      </p:cBhvr>
                                      <p:tavLst>
                                        <p:tav tm="0">
                                          <p:val>
                                            <p:strVal val="#ppt_x"/>
                                          </p:val>
                                        </p:tav>
                                        <p:tav tm="100000">
                                          <p:val>
                                            <p:strVal val="#ppt_x"/>
                                          </p:val>
                                        </p:tav>
                                      </p:tavLst>
                                    </p:anim>
                                    <p:anim calcmode="lin" valueType="num">
                                      <p:cBhvr additive="base">
                                        <p:cTn id="29" dur="500" fill="hold"/>
                                        <p:tgtEl>
                                          <p:spTgt spid="9833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8330"/>
                                        </p:tgtEl>
                                        <p:attrNameLst>
                                          <p:attrName>style.visibility</p:attrName>
                                        </p:attrNameLst>
                                      </p:cBhvr>
                                      <p:to>
                                        <p:strVal val="visible"/>
                                      </p:to>
                                    </p:set>
                                    <p:anim calcmode="lin" valueType="num">
                                      <p:cBhvr additive="base">
                                        <p:cTn id="34" dur="500" fill="hold"/>
                                        <p:tgtEl>
                                          <p:spTgt spid="98330"/>
                                        </p:tgtEl>
                                        <p:attrNameLst>
                                          <p:attrName>ppt_x</p:attrName>
                                        </p:attrNameLst>
                                      </p:cBhvr>
                                      <p:tavLst>
                                        <p:tav tm="0">
                                          <p:val>
                                            <p:strVal val="#ppt_x"/>
                                          </p:val>
                                        </p:tav>
                                        <p:tav tm="100000">
                                          <p:val>
                                            <p:strVal val="#ppt_x"/>
                                          </p:val>
                                        </p:tav>
                                      </p:tavLst>
                                    </p:anim>
                                    <p:anim calcmode="lin" valueType="num">
                                      <p:cBhvr additive="base">
                                        <p:cTn id="35" dur="500" fill="hold"/>
                                        <p:tgtEl>
                                          <p:spTgt spid="9833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8307"/>
                                        </p:tgtEl>
                                        <p:attrNameLst>
                                          <p:attrName>style.visibility</p:attrName>
                                        </p:attrNameLst>
                                      </p:cBhvr>
                                      <p:to>
                                        <p:strVal val="visible"/>
                                      </p:to>
                                    </p:set>
                                    <p:animEffect transition="in" filter="wipe(left)">
                                      <p:cBhvr>
                                        <p:cTn id="40" dur="500"/>
                                        <p:tgtEl>
                                          <p:spTgt spid="9830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8334"/>
                                        </p:tgtEl>
                                        <p:attrNameLst>
                                          <p:attrName>style.visibility</p:attrName>
                                        </p:attrNameLst>
                                      </p:cBhvr>
                                      <p:to>
                                        <p:strVal val="visible"/>
                                      </p:to>
                                    </p:set>
                                    <p:animEffect transition="in" filter="wipe(left)">
                                      <p:cBhvr>
                                        <p:cTn id="45" dur="500"/>
                                        <p:tgtEl>
                                          <p:spTgt spid="983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8335"/>
                                        </p:tgtEl>
                                        <p:attrNameLst>
                                          <p:attrName>style.visibility</p:attrName>
                                        </p:attrNameLst>
                                      </p:cBhvr>
                                      <p:to>
                                        <p:strVal val="visible"/>
                                      </p:to>
                                    </p:set>
                                    <p:animEffect transition="in" filter="wipe(left)">
                                      <p:cBhvr>
                                        <p:cTn id="50" dur="500"/>
                                        <p:tgtEl>
                                          <p:spTgt spid="9833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7" grpId="0" autoUpdateAnimBg="0"/>
      <p:bldP spid="98328" grpId="0" autoUpdateAnimBg="0"/>
      <p:bldP spid="98330" grpId="0" autoUpdateAnimBg="0"/>
      <p:bldP spid="98331" grpId="0" autoUpdateAnimBg="0"/>
      <p:bldP spid="98334" grpId="0" autoUpdateAnimBg="0"/>
      <p:bldP spid="98335" grpId="0" autoUpdateAnimBg="0"/>
      <p:bldP spid="9833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52" name="Rectangle 24"/>
          <p:cNvSpPr>
            <a:spLocks noChangeArrowheads="1"/>
          </p:cNvSpPr>
          <p:nvPr/>
        </p:nvSpPr>
        <p:spPr bwMode="auto">
          <a:xfrm>
            <a:off x="1652588" y="2819400"/>
            <a:ext cx="2614612" cy="1033463"/>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R</a:t>
            </a:r>
            <a:r>
              <a:rPr lang="en-US" sz="3600" b="1" baseline="-25000">
                <a:solidFill>
                  <a:srgbClr val="3333CC"/>
                </a:solidFill>
                <a:effectLst>
                  <a:outerShdw blurRad="38100" dist="38100" dir="2700000" algn="tl">
                    <a:srgbClr val="000000"/>
                  </a:outerShdw>
                </a:effectLst>
              </a:rPr>
              <a:t>1</a:t>
            </a:r>
            <a:r>
              <a:rPr lang="en-US" sz="3600" b="1">
                <a:solidFill>
                  <a:srgbClr val="3333CC"/>
                </a:solidFill>
                <a:effectLst>
                  <a:outerShdw blurRad="38100" dist="38100" dir="2700000" algn="tl">
                    <a:srgbClr val="000000"/>
                  </a:outerShdw>
                </a:effectLst>
              </a:rPr>
              <a:t> = </a:t>
            </a:r>
            <a:r>
              <a:rPr lang="en-US" sz="4000" b="1">
                <a:solidFill>
                  <a:srgbClr val="3333CC"/>
                </a:solidFill>
                <a:effectLst>
                  <a:outerShdw blurRad="38100" dist="38100" dir="2700000" algn="tl">
                    <a:srgbClr val="000000"/>
                  </a:outerShdw>
                </a:effectLst>
              </a:rPr>
              <a:t>∞ </a:t>
            </a:r>
          </a:p>
        </p:txBody>
      </p:sp>
      <p:sp>
        <p:nvSpPr>
          <p:cNvPr id="99364" name="Rectangle 36"/>
          <p:cNvSpPr>
            <a:spLocks noChangeArrowheads="1"/>
          </p:cNvSpPr>
          <p:nvPr/>
        </p:nvSpPr>
        <p:spPr bwMode="auto">
          <a:xfrm>
            <a:off x="457200" y="2743200"/>
            <a:ext cx="2895600" cy="1066800"/>
          </a:xfrm>
          <a:prstGeom prst="rect">
            <a:avLst/>
          </a:prstGeom>
          <a:solidFill>
            <a:srgbClr val="FFFFCC"/>
          </a:solid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FF3300"/>
                </a:solidFill>
                <a:effectLst>
                  <a:outerShdw blurRad="38100" dist="38100" dir="2700000" algn="tl">
                    <a:srgbClr val="000000"/>
                  </a:outerShdw>
                </a:effectLst>
              </a:rPr>
              <a:t>R</a:t>
            </a:r>
            <a:r>
              <a:rPr lang="en-US" sz="3600" b="1" baseline="-25000">
                <a:solidFill>
                  <a:srgbClr val="FF3300"/>
                </a:solidFill>
                <a:effectLst>
                  <a:outerShdw blurRad="38100" dist="38100" dir="2700000" algn="tl">
                    <a:srgbClr val="000000"/>
                  </a:outerShdw>
                </a:effectLst>
              </a:rPr>
              <a:t>1</a:t>
            </a:r>
            <a:r>
              <a:rPr lang="en-US" sz="3600" b="1">
                <a:solidFill>
                  <a:srgbClr val="FF3300"/>
                </a:solidFill>
                <a:effectLst>
                  <a:outerShdw blurRad="38100" dist="38100" dir="2700000" algn="tl">
                    <a:srgbClr val="000000"/>
                  </a:outerShdw>
                </a:effectLst>
              </a:rPr>
              <a:t> = 0,25 M</a:t>
            </a:r>
            <a:r>
              <a:rPr lang="en-US" sz="3600" b="1">
                <a:solidFill>
                  <a:srgbClr val="FF3300"/>
                </a:solidFill>
                <a:effectLst>
                  <a:outerShdw blurRad="38100" dist="38100" dir="2700000" algn="tl">
                    <a:srgbClr val="000000"/>
                  </a:outerShdw>
                </a:effectLst>
                <a:latin typeface="Symbol" pitchFamily="18" charset="2"/>
              </a:rPr>
              <a:t>W</a:t>
            </a:r>
          </a:p>
        </p:txBody>
      </p:sp>
      <p:sp>
        <p:nvSpPr>
          <p:cNvPr id="99330" name="Rectangle 2"/>
          <p:cNvSpPr>
            <a:spLocks noGrp="1" noChangeArrowheads="1"/>
          </p:cNvSpPr>
          <p:nvPr>
            <p:ph type="ctrTitle"/>
          </p:nvPr>
        </p:nvSpPr>
        <p:spPr>
          <a:xfrm>
            <a:off x="0" y="0"/>
            <a:ext cx="5219700" cy="765175"/>
          </a:xfrm>
        </p:spPr>
        <p:txBody>
          <a:bodyPr/>
          <a:lstStyle/>
          <a:p>
            <a:pPr algn="l" eaLnBrk="1" hangingPunct="1">
              <a:buClr>
                <a:srgbClr val="FF3300"/>
              </a:buClr>
              <a:buFontTx/>
              <a:buChar char="•"/>
              <a:defRPr/>
            </a:pPr>
            <a:r>
              <a:rPr lang="en-US" sz="3600" b="1" smtClean="0">
                <a:effectLst>
                  <a:outerShdw blurRad="38100" dist="38100" dir="2700000" algn="tl">
                    <a:srgbClr val="FFFFFF"/>
                  </a:outerShdw>
                </a:effectLst>
              </a:rPr>
              <a:t> </a:t>
            </a:r>
            <a:r>
              <a:rPr lang="en-US" sz="3600" b="1" smtClean="0">
                <a:solidFill>
                  <a:srgbClr val="FF3300"/>
                </a:solidFill>
                <a:effectLst>
                  <a:outerShdw blurRad="38100" dist="38100" dir="2700000" algn="tl">
                    <a:srgbClr val="000000"/>
                  </a:outerShdw>
                </a:effectLst>
              </a:rPr>
              <a:t>Geiger-Müller teller.</a:t>
            </a:r>
            <a:endParaRPr lang="nl-NL" sz="3600" b="1" smtClean="0">
              <a:solidFill>
                <a:srgbClr val="FF3300"/>
              </a:solidFill>
              <a:effectLst>
                <a:outerShdw blurRad="38100" dist="38100" dir="2700000" algn="tl">
                  <a:srgbClr val="000000"/>
                </a:outerShdw>
              </a:effectLst>
            </a:endParaRPr>
          </a:p>
        </p:txBody>
      </p:sp>
      <p:sp>
        <p:nvSpPr>
          <p:cNvPr id="99354" name="Rectangle 26"/>
          <p:cNvSpPr>
            <a:spLocks noChangeArrowheads="1"/>
          </p:cNvSpPr>
          <p:nvPr/>
        </p:nvSpPr>
        <p:spPr bwMode="auto">
          <a:xfrm>
            <a:off x="0" y="4086225"/>
            <a:ext cx="9144000" cy="609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latin typeface="Symbol" pitchFamily="18" charset="2"/>
              </a:rPr>
              <a:t>a</a:t>
            </a:r>
            <a:r>
              <a:rPr lang="en-US" sz="3600" b="1">
                <a:solidFill>
                  <a:srgbClr val="3333CC"/>
                </a:solidFill>
                <a:effectLst>
                  <a:outerShdw blurRad="38100" dist="38100" dir="2700000" algn="tl">
                    <a:srgbClr val="000000"/>
                  </a:outerShdw>
                </a:effectLst>
              </a:rPr>
              <a:t>-deeltje ioniseert gasmolekulen.</a:t>
            </a:r>
          </a:p>
        </p:txBody>
      </p:sp>
      <p:sp>
        <p:nvSpPr>
          <p:cNvPr id="99355" name="Rectangle 27"/>
          <p:cNvSpPr>
            <a:spLocks noChangeArrowheads="1"/>
          </p:cNvSpPr>
          <p:nvPr/>
        </p:nvSpPr>
        <p:spPr bwMode="auto">
          <a:xfrm>
            <a:off x="0" y="5648325"/>
            <a:ext cx="9144000" cy="6858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4000" b="1">
                <a:solidFill>
                  <a:srgbClr val="3333CC"/>
                </a:solidFill>
                <a:effectLst>
                  <a:outerShdw blurRad="38100" dist="38100" dir="2700000" algn="tl">
                    <a:srgbClr val="000000"/>
                  </a:outerShdw>
                </a:effectLst>
              </a:rPr>
              <a:t>U</a:t>
            </a:r>
            <a:r>
              <a:rPr lang="en-US" sz="4000" b="1" baseline="-25000">
                <a:solidFill>
                  <a:srgbClr val="3333CC"/>
                </a:solidFill>
                <a:effectLst>
                  <a:outerShdw blurRad="38100" dist="38100" dir="2700000" algn="tl">
                    <a:srgbClr val="000000"/>
                  </a:outerShdw>
                </a:effectLst>
              </a:rPr>
              <a:t>2</a:t>
            </a:r>
            <a:r>
              <a:rPr lang="en-US" sz="4000" b="1">
                <a:solidFill>
                  <a:srgbClr val="3333CC"/>
                </a:solidFill>
                <a:effectLst>
                  <a:outerShdw blurRad="38100" dist="38100" dir="2700000" algn="tl">
                    <a:srgbClr val="000000"/>
                  </a:outerShdw>
                </a:effectLst>
              </a:rPr>
              <a:t> = I R</a:t>
            </a:r>
            <a:r>
              <a:rPr lang="en-US" sz="4000" b="1" baseline="-25000">
                <a:solidFill>
                  <a:srgbClr val="3333CC"/>
                </a:solidFill>
                <a:effectLst>
                  <a:outerShdw blurRad="38100" dist="38100" dir="2700000" algn="tl">
                    <a:srgbClr val="000000"/>
                  </a:outerShdw>
                </a:effectLst>
              </a:rPr>
              <a:t>2</a:t>
            </a:r>
            <a:r>
              <a:rPr lang="en-US" sz="4000" b="1">
                <a:solidFill>
                  <a:srgbClr val="3333CC"/>
                </a:solidFill>
                <a:effectLst>
                  <a:outerShdw blurRad="38100" dist="38100" dir="2700000" algn="tl">
                    <a:srgbClr val="000000"/>
                  </a:outerShdw>
                </a:effectLst>
              </a:rPr>
              <a:t> = 200.10</a:t>
            </a:r>
            <a:r>
              <a:rPr lang="en-US" sz="4000" b="1" baseline="30000">
                <a:solidFill>
                  <a:srgbClr val="3333CC"/>
                </a:solidFill>
                <a:effectLst>
                  <a:outerShdw blurRad="38100" dist="38100" dir="2700000" algn="tl">
                    <a:srgbClr val="000000"/>
                  </a:outerShdw>
                </a:effectLst>
              </a:rPr>
              <a:t>-6</a:t>
            </a:r>
            <a:r>
              <a:rPr lang="en-US" sz="4000" b="1">
                <a:solidFill>
                  <a:srgbClr val="3333CC"/>
                </a:solidFill>
                <a:effectLst>
                  <a:outerShdw blurRad="38100" dist="38100" dir="2700000" algn="tl">
                    <a:srgbClr val="000000"/>
                  </a:outerShdw>
                </a:effectLst>
              </a:rPr>
              <a:t> . 1.10</a:t>
            </a:r>
            <a:r>
              <a:rPr lang="en-US" sz="4000" b="1" baseline="30000">
                <a:solidFill>
                  <a:srgbClr val="3333CC"/>
                </a:solidFill>
                <a:effectLst>
                  <a:outerShdw blurRad="38100" dist="38100" dir="2700000" algn="tl">
                    <a:srgbClr val="000000"/>
                  </a:outerShdw>
                </a:effectLst>
              </a:rPr>
              <a:t>6</a:t>
            </a:r>
            <a:r>
              <a:rPr lang="en-US" sz="4000" b="1">
                <a:solidFill>
                  <a:srgbClr val="3333CC"/>
                </a:solidFill>
                <a:effectLst>
                  <a:outerShdw blurRad="38100" dist="38100" dir="2700000" algn="tl">
                    <a:srgbClr val="000000"/>
                  </a:outerShdw>
                </a:effectLst>
              </a:rPr>
              <a:t> = 200 V</a:t>
            </a:r>
          </a:p>
        </p:txBody>
      </p:sp>
      <p:sp>
        <p:nvSpPr>
          <p:cNvPr id="99357" name="Rectangle 29"/>
          <p:cNvSpPr>
            <a:spLocks noChangeArrowheads="1"/>
          </p:cNvSpPr>
          <p:nvPr/>
        </p:nvSpPr>
        <p:spPr bwMode="auto">
          <a:xfrm>
            <a:off x="0" y="6105525"/>
            <a:ext cx="7596188" cy="776288"/>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4000" b="1">
                <a:solidFill>
                  <a:srgbClr val="3333CC"/>
                </a:solidFill>
                <a:effectLst>
                  <a:outerShdw blurRad="38100" dist="38100" dir="2700000" algn="tl">
                    <a:srgbClr val="000000"/>
                  </a:outerShdw>
                </a:effectLst>
              </a:rPr>
              <a:t>U</a:t>
            </a:r>
            <a:r>
              <a:rPr lang="en-US" sz="4000" b="1" baseline="-25000">
                <a:solidFill>
                  <a:srgbClr val="3333CC"/>
                </a:solidFill>
                <a:effectLst>
                  <a:outerShdw blurRad="38100" dist="38100" dir="2700000" algn="tl">
                    <a:srgbClr val="000000"/>
                  </a:outerShdw>
                </a:effectLst>
              </a:rPr>
              <a:t>1</a:t>
            </a:r>
            <a:r>
              <a:rPr lang="en-US" sz="4000" b="1">
                <a:solidFill>
                  <a:srgbClr val="3333CC"/>
                </a:solidFill>
                <a:effectLst>
                  <a:outerShdw blurRad="38100" dist="38100" dir="2700000" algn="tl">
                    <a:srgbClr val="000000"/>
                  </a:outerShdw>
                </a:effectLst>
              </a:rPr>
              <a:t> = U</a:t>
            </a:r>
            <a:r>
              <a:rPr lang="en-US" sz="4000" b="1" baseline="-25000">
                <a:solidFill>
                  <a:srgbClr val="3333CC"/>
                </a:solidFill>
                <a:effectLst>
                  <a:outerShdw blurRad="38100" dist="38100" dir="2700000" algn="tl">
                    <a:srgbClr val="000000"/>
                  </a:outerShdw>
                </a:effectLst>
              </a:rPr>
              <a:t>b</a:t>
            </a:r>
            <a:r>
              <a:rPr lang="en-US" sz="4000" b="1">
                <a:solidFill>
                  <a:srgbClr val="3333CC"/>
                </a:solidFill>
                <a:effectLst>
                  <a:outerShdw blurRad="38100" dist="38100" dir="2700000" algn="tl">
                    <a:srgbClr val="000000"/>
                  </a:outerShdw>
                </a:effectLst>
              </a:rPr>
              <a:t> – U</a:t>
            </a:r>
            <a:r>
              <a:rPr lang="en-US" sz="4000" b="1" baseline="-25000">
                <a:solidFill>
                  <a:srgbClr val="3333CC"/>
                </a:solidFill>
                <a:effectLst>
                  <a:outerShdw blurRad="38100" dist="38100" dir="2700000" algn="tl">
                    <a:srgbClr val="000000"/>
                  </a:outerShdw>
                </a:effectLst>
              </a:rPr>
              <a:t>2</a:t>
            </a:r>
            <a:r>
              <a:rPr lang="en-US" sz="4000" b="1">
                <a:solidFill>
                  <a:srgbClr val="3333CC"/>
                </a:solidFill>
                <a:effectLst>
                  <a:outerShdw blurRad="38100" dist="38100" dir="2700000" algn="tl">
                    <a:srgbClr val="000000"/>
                  </a:outerShdw>
                </a:effectLst>
              </a:rPr>
              <a:t> = 250 – 200 = 50 V</a:t>
            </a:r>
          </a:p>
        </p:txBody>
      </p:sp>
      <p:sp>
        <p:nvSpPr>
          <p:cNvPr id="99360" name="Rectangle 32"/>
          <p:cNvSpPr>
            <a:spLocks noChangeArrowheads="1"/>
          </p:cNvSpPr>
          <p:nvPr/>
        </p:nvSpPr>
        <p:spPr bwMode="auto">
          <a:xfrm>
            <a:off x="0" y="5038725"/>
            <a:ext cx="6227763" cy="757238"/>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R</a:t>
            </a:r>
            <a:r>
              <a:rPr lang="en-US" sz="3600" b="1" baseline="-25000">
                <a:solidFill>
                  <a:srgbClr val="3333CC"/>
                </a:solidFill>
                <a:effectLst>
                  <a:outerShdw blurRad="38100" dist="38100" dir="2700000" algn="tl">
                    <a:srgbClr val="000000"/>
                  </a:outerShdw>
                </a:effectLst>
              </a:rPr>
              <a:t>1</a:t>
            </a:r>
            <a:r>
              <a:rPr lang="en-US" sz="3600" b="1">
                <a:solidFill>
                  <a:srgbClr val="3333CC"/>
                </a:solidFill>
                <a:effectLst>
                  <a:outerShdw blurRad="38100" dist="38100" dir="2700000" algn="tl">
                    <a:srgbClr val="000000"/>
                  </a:outerShdw>
                </a:effectLst>
              </a:rPr>
              <a:t> daalt bijv. tot 0,25 M</a:t>
            </a:r>
            <a:r>
              <a:rPr lang="en-US" sz="3600" b="1">
                <a:solidFill>
                  <a:srgbClr val="3333CC"/>
                </a:solidFill>
                <a:effectLst>
                  <a:outerShdw blurRad="38100" dist="38100" dir="2700000" algn="tl">
                    <a:srgbClr val="000000"/>
                  </a:outerShdw>
                </a:effectLst>
                <a:latin typeface="Symbol" pitchFamily="18" charset="2"/>
              </a:rPr>
              <a:t>W</a:t>
            </a:r>
            <a:r>
              <a:rPr lang="en-US" sz="3600" b="1">
                <a:solidFill>
                  <a:srgbClr val="3333CC"/>
                </a:solidFill>
                <a:effectLst>
                  <a:outerShdw blurRad="38100" dist="38100" dir="2700000" algn="tl">
                    <a:srgbClr val="000000"/>
                  </a:outerShdw>
                </a:effectLst>
              </a:rPr>
              <a:t>,</a:t>
            </a:r>
          </a:p>
        </p:txBody>
      </p:sp>
      <p:sp>
        <p:nvSpPr>
          <p:cNvPr id="99361" name="Rectangle 33"/>
          <p:cNvSpPr>
            <a:spLocks noChangeArrowheads="1"/>
          </p:cNvSpPr>
          <p:nvPr/>
        </p:nvSpPr>
        <p:spPr bwMode="auto">
          <a:xfrm>
            <a:off x="0" y="4605338"/>
            <a:ext cx="9144000" cy="609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Lawine-effect . . , gas wordt geleidend.</a:t>
            </a:r>
          </a:p>
        </p:txBody>
      </p:sp>
      <p:sp>
        <p:nvSpPr>
          <p:cNvPr id="99367" name="Text Box 39"/>
          <p:cNvSpPr txBox="1">
            <a:spLocks noChangeArrowheads="1"/>
          </p:cNvSpPr>
          <p:nvPr/>
        </p:nvSpPr>
        <p:spPr bwMode="auto">
          <a:xfrm>
            <a:off x="6096000" y="2133600"/>
            <a:ext cx="25908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I = 200 </a:t>
            </a:r>
            <a:r>
              <a:rPr lang="en-US" sz="4000" b="1">
                <a:solidFill>
                  <a:srgbClr val="FF3300"/>
                </a:solidFill>
                <a:effectLst>
                  <a:outerShdw blurRad="38100" dist="38100" dir="2700000" algn="tl">
                    <a:srgbClr val="000000"/>
                  </a:outerShdw>
                </a:effectLst>
                <a:latin typeface="Symbol" pitchFamily="18" charset="2"/>
              </a:rPr>
              <a:t>m</a:t>
            </a:r>
            <a:r>
              <a:rPr lang="en-US" sz="4000" b="1">
                <a:solidFill>
                  <a:srgbClr val="FF3300"/>
                </a:solidFill>
                <a:effectLst>
                  <a:outerShdw blurRad="38100" dist="38100" dir="2700000" algn="tl">
                    <a:srgbClr val="000000"/>
                  </a:outerShdw>
                </a:effectLst>
              </a:rPr>
              <a:t>A</a:t>
            </a:r>
            <a:endParaRPr lang="nl-NL" sz="4000" b="1">
              <a:solidFill>
                <a:srgbClr val="FF3300"/>
              </a:solidFill>
              <a:effectLst>
                <a:outerShdw blurRad="38100" dist="38100" dir="2700000" algn="tl">
                  <a:srgbClr val="000000"/>
                </a:outerShdw>
              </a:effectLst>
            </a:endParaRPr>
          </a:p>
        </p:txBody>
      </p:sp>
      <p:grpSp>
        <p:nvGrpSpPr>
          <p:cNvPr id="2" name="Group 45"/>
          <p:cNvGrpSpPr>
            <a:grpSpLocks/>
          </p:cNvGrpSpPr>
          <p:nvPr/>
        </p:nvGrpSpPr>
        <p:grpSpPr bwMode="auto">
          <a:xfrm>
            <a:off x="1371600" y="561975"/>
            <a:ext cx="7696200" cy="4010025"/>
            <a:chOff x="864" y="354"/>
            <a:chExt cx="4848" cy="2526"/>
          </a:xfrm>
        </p:grpSpPr>
        <p:grpSp>
          <p:nvGrpSpPr>
            <p:cNvPr id="33815" name="Group 31"/>
            <p:cNvGrpSpPr>
              <a:grpSpLocks/>
            </p:cNvGrpSpPr>
            <p:nvPr/>
          </p:nvGrpSpPr>
          <p:grpSpPr bwMode="auto">
            <a:xfrm>
              <a:off x="864" y="354"/>
              <a:ext cx="3173" cy="2271"/>
              <a:chOff x="859" y="576"/>
              <a:chExt cx="3173" cy="2271"/>
            </a:xfrm>
          </p:grpSpPr>
          <p:sp>
            <p:nvSpPr>
              <p:cNvPr id="33820" name="Rectangle 30" descr="5%"/>
              <p:cNvSpPr>
                <a:spLocks noChangeArrowheads="1"/>
              </p:cNvSpPr>
              <p:nvPr/>
            </p:nvSpPr>
            <p:spPr bwMode="auto">
              <a:xfrm>
                <a:off x="1152" y="1776"/>
                <a:ext cx="1056" cy="336"/>
              </a:xfrm>
              <a:prstGeom prst="rect">
                <a:avLst/>
              </a:prstGeom>
              <a:pattFill prst="pct5">
                <a:fgClr>
                  <a:srgbClr val="FF33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33821" name="Group 4"/>
              <p:cNvGrpSpPr>
                <a:grpSpLocks/>
              </p:cNvGrpSpPr>
              <p:nvPr/>
            </p:nvGrpSpPr>
            <p:grpSpPr bwMode="auto">
              <a:xfrm>
                <a:off x="859" y="1026"/>
                <a:ext cx="2899" cy="1374"/>
                <a:chOff x="859" y="768"/>
                <a:chExt cx="2899" cy="1374"/>
              </a:xfrm>
            </p:grpSpPr>
            <p:grpSp>
              <p:nvGrpSpPr>
                <p:cNvPr id="33824" name="Group 5"/>
                <p:cNvGrpSpPr>
                  <a:grpSpLocks/>
                </p:cNvGrpSpPr>
                <p:nvPr/>
              </p:nvGrpSpPr>
              <p:grpSpPr bwMode="auto">
                <a:xfrm>
                  <a:off x="1152" y="1488"/>
                  <a:ext cx="1056" cy="384"/>
                  <a:chOff x="1152" y="1488"/>
                  <a:chExt cx="1056" cy="384"/>
                </a:xfrm>
              </p:grpSpPr>
              <p:sp>
                <p:nvSpPr>
                  <p:cNvPr id="33835" name="Line 6"/>
                  <p:cNvSpPr>
                    <a:spLocks noChangeShapeType="1"/>
                  </p:cNvSpPr>
                  <p:nvPr/>
                </p:nvSpPr>
                <p:spPr bwMode="auto">
                  <a:xfrm>
                    <a:off x="1152" y="1488"/>
                    <a:ext cx="0" cy="384"/>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3836" name="Line 7"/>
                  <p:cNvSpPr>
                    <a:spLocks noChangeShapeType="1"/>
                  </p:cNvSpPr>
                  <p:nvPr/>
                </p:nvSpPr>
                <p:spPr bwMode="auto">
                  <a:xfrm>
                    <a:off x="2208" y="1488"/>
                    <a:ext cx="0" cy="384"/>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3837" name="Line 8"/>
                  <p:cNvSpPr>
                    <a:spLocks noChangeShapeType="1"/>
                  </p:cNvSpPr>
                  <p:nvPr/>
                </p:nvSpPr>
                <p:spPr bwMode="auto">
                  <a:xfrm>
                    <a:off x="1152" y="1872"/>
                    <a:ext cx="10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3838" name="Line 9"/>
                  <p:cNvSpPr>
                    <a:spLocks noChangeShapeType="1"/>
                  </p:cNvSpPr>
                  <p:nvPr/>
                </p:nvSpPr>
                <p:spPr bwMode="auto">
                  <a:xfrm>
                    <a:off x="1152" y="1488"/>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3839" name="Line 10"/>
                  <p:cNvSpPr>
                    <a:spLocks noChangeShapeType="1"/>
                  </p:cNvSpPr>
                  <p:nvPr/>
                </p:nvSpPr>
                <p:spPr bwMode="auto">
                  <a:xfrm>
                    <a:off x="1818" y="1488"/>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3840" name="Line 11"/>
                  <p:cNvSpPr>
                    <a:spLocks noChangeShapeType="1"/>
                  </p:cNvSpPr>
                  <p:nvPr/>
                </p:nvSpPr>
                <p:spPr bwMode="auto">
                  <a:xfrm>
                    <a:off x="1536" y="148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33825" name="Rectangle 12"/>
                <p:cNvSpPr>
                  <a:spLocks noChangeArrowheads="1"/>
                </p:cNvSpPr>
                <p:nvPr/>
              </p:nvSpPr>
              <p:spPr bwMode="auto">
                <a:xfrm>
                  <a:off x="2775" y="1998"/>
                  <a:ext cx="816" cy="1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33826" name="Group 13"/>
                <p:cNvGrpSpPr>
                  <a:grpSpLocks/>
                </p:cNvGrpSpPr>
                <p:nvPr/>
              </p:nvGrpSpPr>
              <p:grpSpPr bwMode="auto">
                <a:xfrm>
                  <a:off x="859" y="768"/>
                  <a:ext cx="2899" cy="1298"/>
                  <a:chOff x="859" y="768"/>
                  <a:chExt cx="2899" cy="1298"/>
                </a:xfrm>
              </p:grpSpPr>
              <p:grpSp>
                <p:nvGrpSpPr>
                  <p:cNvPr id="33827" name="Group 14"/>
                  <p:cNvGrpSpPr>
                    <a:grpSpLocks/>
                  </p:cNvGrpSpPr>
                  <p:nvPr/>
                </p:nvGrpSpPr>
                <p:grpSpPr bwMode="auto">
                  <a:xfrm>
                    <a:off x="859" y="960"/>
                    <a:ext cx="2899" cy="1106"/>
                    <a:chOff x="859" y="960"/>
                    <a:chExt cx="2899" cy="1106"/>
                  </a:xfrm>
                </p:grpSpPr>
                <p:sp>
                  <p:nvSpPr>
                    <p:cNvPr id="33830" name="Line 15"/>
                    <p:cNvSpPr>
                      <a:spLocks noChangeShapeType="1"/>
                    </p:cNvSpPr>
                    <p:nvPr/>
                  </p:nvSpPr>
                  <p:spPr bwMode="auto">
                    <a:xfrm flipH="1">
                      <a:off x="864" y="1680"/>
                      <a:ext cx="13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3831" name="Freeform 16"/>
                    <p:cNvSpPr>
                      <a:spLocks/>
                    </p:cNvSpPr>
                    <p:nvPr/>
                  </p:nvSpPr>
                  <p:spPr bwMode="auto">
                    <a:xfrm>
                      <a:off x="859" y="960"/>
                      <a:ext cx="5" cy="720"/>
                    </a:xfrm>
                    <a:custGeom>
                      <a:avLst/>
                      <a:gdLst>
                        <a:gd name="T0" fmla="*/ 5 w 5"/>
                        <a:gd name="T1" fmla="*/ 720 h 720"/>
                        <a:gd name="T2" fmla="*/ 0 w 5"/>
                        <a:gd name="T3" fmla="*/ 0 h 720"/>
                        <a:gd name="T4" fmla="*/ 0 60000 65536"/>
                        <a:gd name="T5" fmla="*/ 0 60000 65536"/>
                        <a:gd name="T6" fmla="*/ 0 w 5"/>
                        <a:gd name="T7" fmla="*/ 0 h 720"/>
                        <a:gd name="T8" fmla="*/ 5 w 5"/>
                        <a:gd name="T9" fmla="*/ 720 h 720"/>
                      </a:gdLst>
                      <a:ahLst/>
                      <a:cxnLst>
                        <a:cxn ang="T4">
                          <a:pos x="T0" y="T1"/>
                        </a:cxn>
                        <a:cxn ang="T5">
                          <a:pos x="T2" y="T3"/>
                        </a:cxn>
                      </a:cxnLst>
                      <a:rect l="T6" t="T7" r="T8" b="T9"/>
                      <a:pathLst>
                        <a:path w="5" h="720">
                          <a:moveTo>
                            <a:pt x="5" y="720"/>
                          </a:moveTo>
                          <a:lnTo>
                            <a:pt x="0"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3832" name="Freeform 17"/>
                    <p:cNvSpPr>
                      <a:spLocks/>
                    </p:cNvSpPr>
                    <p:nvPr/>
                  </p:nvSpPr>
                  <p:spPr bwMode="auto">
                    <a:xfrm>
                      <a:off x="2064" y="1872"/>
                      <a:ext cx="720" cy="194"/>
                    </a:xfrm>
                    <a:custGeom>
                      <a:avLst/>
                      <a:gdLst>
                        <a:gd name="T0" fmla="*/ 0 w 720"/>
                        <a:gd name="T1" fmla="*/ 0 h 194"/>
                        <a:gd name="T2" fmla="*/ 2 w 720"/>
                        <a:gd name="T3" fmla="*/ 194 h 194"/>
                        <a:gd name="T4" fmla="*/ 720 w 720"/>
                        <a:gd name="T5" fmla="*/ 192 h 194"/>
                        <a:gd name="T6" fmla="*/ 0 60000 65536"/>
                        <a:gd name="T7" fmla="*/ 0 60000 65536"/>
                        <a:gd name="T8" fmla="*/ 0 60000 65536"/>
                        <a:gd name="T9" fmla="*/ 0 w 720"/>
                        <a:gd name="T10" fmla="*/ 0 h 194"/>
                        <a:gd name="T11" fmla="*/ 720 w 720"/>
                        <a:gd name="T12" fmla="*/ 194 h 194"/>
                      </a:gdLst>
                      <a:ahLst/>
                      <a:cxnLst>
                        <a:cxn ang="T6">
                          <a:pos x="T0" y="T1"/>
                        </a:cxn>
                        <a:cxn ang="T7">
                          <a:pos x="T2" y="T3"/>
                        </a:cxn>
                        <a:cxn ang="T8">
                          <a:pos x="T4" y="T5"/>
                        </a:cxn>
                      </a:cxnLst>
                      <a:rect l="T9" t="T10" r="T11" b="T12"/>
                      <a:pathLst>
                        <a:path w="720" h="194">
                          <a:moveTo>
                            <a:pt x="0" y="0"/>
                          </a:moveTo>
                          <a:lnTo>
                            <a:pt x="2" y="194"/>
                          </a:lnTo>
                          <a:lnTo>
                            <a:pt x="720" y="192"/>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3833" name="Freeform 18"/>
                    <p:cNvSpPr>
                      <a:spLocks/>
                    </p:cNvSpPr>
                    <p:nvPr/>
                  </p:nvSpPr>
                  <p:spPr bwMode="auto">
                    <a:xfrm>
                      <a:off x="2679" y="960"/>
                      <a:ext cx="1079" cy="1106"/>
                    </a:xfrm>
                    <a:custGeom>
                      <a:avLst/>
                      <a:gdLst>
                        <a:gd name="T0" fmla="*/ 921 w 1079"/>
                        <a:gd name="T1" fmla="*/ 1104 h 1106"/>
                        <a:gd name="T2" fmla="*/ 1079 w 1079"/>
                        <a:gd name="T3" fmla="*/ 1106 h 1106"/>
                        <a:gd name="T4" fmla="*/ 1079 w 1079"/>
                        <a:gd name="T5" fmla="*/ 0 h 1106"/>
                        <a:gd name="T6" fmla="*/ 0 w 1079"/>
                        <a:gd name="T7" fmla="*/ 0 h 1106"/>
                        <a:gd name="T8" fmla="*/ 0 60000 65536"/>
                        <a:gd name="T9" fmla="*/ 0 60000 65536"/>
                        <a:gd name="T10" fmla="*/ 0 60000 65536"/>
                        <a:gd name="T11" fmla="*/ 0 60000 65536"/>
                        <a:gd name="T12" fmla="*/ 0 w 1079"/>
                        <a:gd name="T13" fmla="*/ 0 h 1106"/>
                        <a:gd name="T14" fmla="*/ 1079 w 1079"/>
                        <a:gd name="T15" fmla="*/ 1106 h 1106"/>
                      </a:gdLst>
                      <a:ahLst/>
                      <a:cxnLst>
                        <a:cxn ang="T8">
                          <a:pos x="T0" y="T1"/>
                        </a:cxn>
                        <a:cxn ang="T9">
                          <a:pos x="T2" y="T3"/>
                        </a:cxn>
                        <a:cxn ang="T10">
                          <a:pos x="T4" y="T5"/>
                        </a:cxn>
                        <a:cxn ang="T11">
                          <a:pos x="T6" y="T7"/>
                        </a:cxn>
                      </a:cxnLst>
                      <a:rect l="T12" t="T13" r="T14" b="T15"/>
                      <a:pathLst>
                        <a:path w="1079" h="1106">
                          <a:moveTo>
                            <a:pt x="921" y="1104"/>
                          </a:moveTo>
                          <a:lnTo>
                            <a:pt x="1079" y="1106"/>
                          </a:lnTo>
                          <a:lnTo>
                            <a:pt x="1079" y="0"/>
                          </a:lnTo>
                          <a:lnTo>
                            <a:pt x="0"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3834" name="Freeform 19"/>
                    <p:cNvSpPr>
                      <a:spLocks/>
                    </p:cNvSpPr>
                    <p:nvPr/>
                  </p:nvSpPr>
                  <p:spPr bwMode="auto">
                    <a:xfrm>
                      <a:off x="869" y="960"/>
                      <a:ext cx="1682" cy="1"/>
                    </a:xfrm>
                    <a:custGeom>
                      <a:avLst/>
                      <a:gdLst>
                        <a:gd name="T0" fmla="*/ 0 w 1682"/>
                        <a:gd name="T1" fmla="*/ 0 h 1"/>
                        <a:gd name="T2" fmla="*/ 1682 w 1682"/>
                        <a:gd name="T3" fmla="*/ 0 h 1"/>
                        <a:gd name="T4" fmla="*/ 0 60000 65536"/>
                        <a:gd name="T5" fmla="*/ 0 60000 65536"/>
                        <a:gd name="T6" fmla="*/ 0 w 1682"/>
                        <a:gd name="T7" fmla="*/ 0 h 1"/>
                        <a:gd name="T8" fmla="*/ 1682 w 1682"/>
                        <a:gd name="T9" fmla="*/ 1 h 1"/>
                      </a:gdLst>
                      <a:ahLst/>
                      <a:cxnLst>
                        <a:cxn ang="T4">
                          <a:pos x="T0" y="T1"/>
                        </a:cxn>
                        <a:cxn ang="T5">
                          <a:pos x="T2" y="T3"/>
                        </a:cxn>
                      </a:cxnLst>
                      <a:rect l="T6" t="T7" r="T8" b="T9"/>
                      <a:pathLst>
                        <a:path w="1682" h="1">
                          <a:moveTo>
                            <a:pt x="0" y="0"/>
                          </a:moveTo>
                          <a:lnTo>
                            <a:pt x="1682"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
                <p:nvSpPr>
                  <p:cNvPr id="33828" name="Line 20"/>
                  <p:cNvSpPr>
                    <a:spLocks noChangeShapeType="1"/>
                  </p:cNvSpPr>
                  <p:nvPr/>
                </p:nvSpPr>
                <p:spPr bwMode="auto">
                  <a:xfrm>
                    <a:off x="2544" y="768"/>
                    <a:ext cx="0" cy="38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33829" name="Line 21"/>
                  <p:cNvSpPr>
                    <a:spLocks noChangeShapeType="1"/>
                  </p:cNvSpPr>
                  <p:nvPr/>
                </p:nvSpPr>
                <p:spPr bwMode="auto">
                  <a:xfrm>
                    <a:off x="2688" y="864"/>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grpSp>
          <p:sp>
            <p:nvSpPr>
              <p:cNvPr id="99350" name="Rectangle 22"/>
              <p:cNvSpPr>
                <a:spLocks noChangeArrowheads="1"/>
              </p:cNvSpPr>
              <p:nvPr/>
            </p:nvSpPr>
            <p:spPr bwMode="auto">
              <a:xfrm>
                <a:off x="1824" y="576"/>
                <a:ext cx="1680" cy="528"/>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U</a:t>
                </a:r>
                <a:r>
                  <a:rPr lang="en-US" sz="3600" b="1" baseline="-25000">
                    <a:solidFill>
                      <a:srgbClr val="3333CC"/>
                    </a:solidFill>
                    <a:effectLst>
                      <a:outerShdw blurRad="38100" dist="38100" dir="2700000" algn="tl">
                        <a:srgbClr val="000000"/>
                      </a:outerShdw>
                    </a:effectLst>
                  </a:rPr>
                  <a:t>b</a:t>
                </a:r>
                <a:r>
                  <a:rPr lang="en-US" sz="3600" b="1">
                    <a:solidFill>
                      <a:srgbClr val="3333CC"/>
                    </a:solidFill>
                    <a:effectLst>
                      <a:outerShdw blurRad="38100" dist="38100" dir="2700000" algn="tl">
                        <a:srgbClr val="000000"/>
                      </a:outerShdw>
                    </a:effectLst>
                  </a:rPr>
                  <a:t> = 250 V</a:t>
                </a:r>
              </a:p>
            </p:txBody>
          </p:sp>
          <p:sp>
            <p:nvSpPr>
              <p:cNvPr id="99351" name="Rectangle 23"/>
              <p:cNvSpPr>
                <a:spLocks noChangeArrowheads="1"/>
              </p:cNvSpPr>
              <p:nvPr/>
            </p:nvSpPr>
            <p:spPr bwMode="auto">
              <a:xfrm>
                <a:off x="2352" y="2232"/>
                <a:ext cx="1680" cy="615"/>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R</a:t>
                </a:r>
                <a:r>
                  <a:rPr lang="en-US" sz="3600" b="1" baseline="-25000">
                    <a:solidFill>
                      <a:srgbClr val="3333CC"/>
                    </a:solidFill>
                    <a:effectLst>
                      <a:outerShdw blurRad="38100" dist="38100" dir="2700000" algn="tl">
                        <a:srgbClr val="000000"/>
                      </a:outerShdw>
                    </a:effectLst>
                  </a:rPr>
                  <a:t>2</a:t>
                </a:r>
                <a:r>
                  <a:rPr lang="en-US" sz="3600" b="1">
                    <a:solidFill>
                      <a:srgbClr val="3333CC"/>
                    </a:solidFill>
                    <a:effectLst>
                      <a:outerShdw blurRad="38100" dist="38100" dir="2700000" algn="tl">
                        <a:srgbClr val="000000"/>
                      </a:outerShdw>
                    </a:effectLst>
                  </a:rPr>
                  <a:t> = 1 M</a:t>
                </a:r>
                <a:r>
                  <a:rPr lang="en-US" sz="3600" b="1">
                    <a:solidFill>
                      <a:srgbClr val="3333CC"/>
                    </a:solidFill>
                    <a:effectLst>
                      <a:outerShdw blurRad="38100" dist="38100" dir="2700000" algn="tl">
                        <a:srgbClr val="000000"/>
                      </a:outerShdw>
                    </a:effectLst>
                    <a:latin typeface="Symbol" pitchFamily="18" charset="2"/>
                  </a:rPr>
                  <a:t>W</a:t>
                </a:r>
              </a:p>
            </p:txBody>
          </p:sp>
        </p:grpSp>
        <p:grpSp>
          <p:nvGrpSpPr>
            <p:cNvPr id="33816" name="Group 44"/>
            <p:cNvGrpSpPr>
              <a:grpSpLocks/>
            </p:cNvGrpSpPr>
            <p:nvPr/>
          </p:nvGrpSpPr>
          <p:grpSpPr bwMode="auto">
            <a:xfrm>
              <a:off x="2304" y="2112"/>
              <a:ext cx="3408" cy="768"/>
              <a:chOff x="2304" y="2112"/>
              <a:chExt cx="3408" cy="768"/>
            </a:xfrm>
          </p:grpSpPr>
          <p:sp>
            <p:nvSpPr>
              <p:cNvPr id="33817" name="Freeform 41"/>
              <p:cNvSpPr>
                <a:spLocks/>
              </p:cNvSpPr>
              <p:nvPr/>
            </p:nvSpPr>
            <p:spPr bwMode="auto">
              <a:xfrm>
                <a:off x="2304" y="2112"/>
                <a:ext cx="2587" cy="503"/>
              </a:xfrm>
              <a:custGeom>
                <a:avLst/>
                <a:gdLst>
                  <a:gd name="T0" fmla="*/ 0 w 2587"/>
                  <a:gd name="T1" fmla="*/ 0 h 503"/>
                  <a:gd name="T2" fmla="*/ 0 w 2587"/>
                  <a:gd name="T3" fmla="*/ 503 h 503"/>
                  <a:gd name="T4" fmla="*/ 2587 w 2587"/>
                  <a:gd name="T5" fmla="*/ 503 h 503"/>
                  <a:gd name="T6" fmla="*/ 0 60000 65536"/>
                  <a:gd name="T7" fmla="*/ 0 60000 65536"/>
                  <a:gd name="T8" fmla="*/ 0 60000 65536"/>
                  <a:gd name="T9" fmla="*/ 0 w 2587"/>
                  <a:gd name="T10" fmla="*/ 0 h 503"/>
                  <a:gd name="T11" fmla="*/ 2587 w 2587"/>
                  <a:gd name="T12" fmla="*/ 503 h 503"/>
                </a:gdLst>
                <a:ahLst/>
                <a:cxnLst>
                  <a:cxn ang="T6">
                    <a:pos x="T0" y="T1"/>
                  </a:cxn>
                  <a:cxn ang="T7">
                    <a:pos x="T2" y="T3"/>
                  </a:cxn>
                  <a:cxn ang="T8">
                    <a:pos x="T4" y="T5"/>
                  </a:cxn>
                </a:cxnLst>
                <a:rect l="T9" t="T10" r="T11" b="T12"/>
                <a:pathLst>
                  <a:path w="2587" h="503">
                    <a:moveTo>
                      <a:pt x="0" y="0"/>
                    </a:moveTo>
                    <a:lnTo>
                      <a:pt x="0" y="503"/>
                    </a:lnTo>
                    <a:lnTo>
                      <a:pt x="2587" y="503"/>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33818" name="Freeform 42"/>
              <p:cNvSpPr>
                <a:spLocks/>
              </p:cNvSpPr>
              <p:nvPr/>
            </p:nvSpPr>
            <p:spPr bwMode="auto">
              <a:xfrm>
                <a:off x="3685" y="2112"/>
                <a:ext cx="1206" cy="320"/>
              </a:xfrm>
              <a:custGeom>
                <a:avLst/>
                <a:gdLst>
                  <a:gd name="T0" fmla="*/ 0 w 1206"/>
                  <a:gd name="T1" fmla="*/ 0 h 320"/>
                  <a:gd name="T2" fmla="*/ 0 w 1206"/>
                  <a:gd name="T3" fmla="*/ 64 h 320"/>
                  <a:gd name="T4" fmla="*/ 630 w 1206"/>
                  <a:gd name="T5" fmla="*/ 55 h 320"/>
                  <a:gd name="T6" fmla="*/ 630 w 1206"/>
                  <a:gd name="T7" fmla="*/ 320 h 320"/>
                  <a:gd name="T8" fmla="*/ 1206 w 1206"/>
                  <a:gd name="T9" fmla="*/ 320 h 320"/>
                  <a:gd name="T10" fmla="*/ 0 60000 65536"/>
                  <a:gd name="T11" fmla="*/ 0 60000 65536"/>
                  <a:gd name="T12" fmla="*/ 0 60000 65536"/>
                  <a:gd name="T13" fmla="*/ 0 60000 65536"/>
                  <a:gd name="T14" fmla="*/ 0 60000 65536"/>
                  <a:gd name="T15" fmla="*/ 0 w 1206"/>
                  <a:gd name="T16" fmla="*/ 0 h 320"/>
                  <a:gd name="T17" fmla="*/ 1206 w 1206"/>
                  <a:gd name="T18" fmla="*/ 320 h 320"/>
                </a:gdLst>
                <a:ahLst/>
                <a:cxnLst>
                  <a:cxn ang="T10">
                    <a:pos x="T0" y="T1"/>
                  </a:cxn>
                  <a:cxn ang="T11">
                    <a:pos x="T2" y="T3"/>
                  </a:cxn>
                  <a:cxn ang="T12">
                    <a:pos x="T4" y="T5"/>
                  </a:cxn>
                  <a:cxn ang="T13">
                    <a:pos x="T6" y="T7"/>
                  </a:cxn>
                  <a:cxn ang="T14">
                    <a:pos x="T8" y="T9"/>
                  </a:cxn>
                </a:cxnLst>
                <a:rect l="T15" t="T16" r="T17" b="T18"/>
                <a:pathLst>
                  <a:path w="1206" h="320">
                    <a:moveTo>
                      <a:pt x="0" y="0"/>
                    </a:moveTo>
                    <a:lnTo>
                      <a:pt x="0" y="64"/>
                    </a:lnTo>
                    <a:lnTo>
                      <a:pt x="630" y="55"/>
                    </a:lnTo>
                    <a:lnTo>
                      <a:pt x="630" y="320"/>
                    </a:lnTo>
                    <a:lnTo>
                      <a:pt x="1206" y="320"/>
                    </a:ln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9371" name="Text Box 43"/>
              <p:cNvSpPr txBox="1">
                <a:spLocks noChangeArrowheads="1"/>
              </p:cNvSpPr>
              <p:nvPr/>
            </p:nvSpPr>
            <p:spPr bwMode="auto">
              <a:xfrm>
                <a:off x="4896" y="2184"/>
                <a:ext cx="816" cy="696"/>
              </a:xfrm>
              <a:prstGeom prst="rect">
                <a:avLst/>
              </a:prstGeom>
              <a:noFill/>
              <a:ln w="38100">
                <a:solidFill>
                  <a:schemeClr val="tx1"/>
                </a:solidFill>
                <a:miter lim="800000"/>
                <a:headEnd/>
                <a:tailEnd/>
              </a:ln>
              <a:effectLst/>
            </p:spPr>
            <p:txBody>
              <a:bodyPr>
                <a:spAutoFit/>
              </a:bodyPr>
              <a:lstStyle/>
              <a:p>
                <a:pPr fontAlgn="base">
                  <a:spcBef>
                    <a:spcPct val="50000"/>
                  </a:spcBef>
                  <a:spcAft>
                    <a:spcPct val="0"/>
                  </a:spcAft>
                  <a:defRPr/>
                </a:pPr>
                <a:r>
                  <a:rPr lang="en-US" sz="3200" b="1">
                    <a:solidFill>
                      <a:srgbClr val="FF3300"/>
                    </a:solidFill>
                    <a:effectLst>
                      <a:outerShdw blurRad="38100" dist="38100" dir="2700000" algn="tl">
                        <a:srgbClr val="000000"/>
                      </a:outerShdw>
                    </a:effectLst>
                  </a:rPr>
                  <a:t>Teller/LS</a:t>
                </a:r>
                <a:endParaRPr lang="nl-NL" sz="3200" b="1">
                  <a:solidFill>
                    <a:srgbClr val="FF3300"/>
                  </a:solidFill>
                  <a:effectLst>
                    <a:outerShdw blurRad="38100" dist="38100" dir="2700000" algn="tl">
                      <a:srgbClr val="000000"/>
                    </a:outerShdw>
                  </a:effectLst>
                </a:endParaRPr>
              </a:p>
            </p:txBody>
          </p:sp>
        </p:grpSp>
      </p:grpSp>
      <p:grpSp>
        <p:nvGrpSpPr>
          <p:cNvPr id="9" name="Group 35"/>
          <p:cNvGrpSpPr>
            <a:grpSpLocks/>
          </p:cNvGrpSpPr>
          <p:nvPr/>
        </p:nvGrpSpPr>
        <p:grpSpPr bwMode="auto">
          <a:xfrm>
            <a:off x="1333500" y="581025"/>
            <a:ext cx="1423988" cy="2074863"/>
            <a:chOff x="840" y="366"/>
            <a:chExt cx="897" cy="1307"/>
          </a:xfrm>
        </p:grpSpPr>
        <p:sp>
          <p:nvSpPr>
            <p:cNvPr id="33813" name="Freeform 28"/>
            <p:cNvSpPr>
              <a:spLocks/>
            </p:cNvSpPr>
            <p:nvPr/>
          </p:nvSpPr>
          <p:spPr bwMode="auto">
            <a:xfrm>
              <a:off x="1070" y="786"/>
              <a:ext cx="667" cy="887"/>
            </a:xfrm>
            <a:custGeom>
              <a:avLst/>
              <a:gdLst>
                <a:gd name="T0" fmla="*/ 0 w 667"/>
                <a:gd name="T1" fmla="*/ 0 h 887"/>
                <a:gd name="T2" fmla="*/ 667 w 667"/>
                <a:gd name="T3" fmla="*/ 887 h 887"/>
                <a:gd name="T4" fmla="*/ 0 60000 65536"/>
                <a:gd name="T5" fmla="*/ 0 60000 65536"/>
                <a:gd name="T6" fmla="*/ 0 w 667"/>
                <a:gd name="T7" fmla="*/ 0 h 887"/>
                <a:gd name="T8" fmla="*/ 667 w 667"/>
                <a:gd name="T9" fmla="*/ 887 h 887"/>
              </a:gdLst>
              <a:ahLst/>
              <a:cxnLst>
                <a:cxn ang="T4">
                  <a:pos x="T0" y="T1"/>
                </a:cxn>
                <a:cxn ang="T5">
                  <a:pos x="T2" y="T3"/>
                </a:cxn>
              </a:cxnLst>
              <a:rect l="T6" t="T7" r="T8" b="T9"/>
              <a:pathLst>
                <a:path w="667" h="887">
                  <a:moveTo>
                    <a:pt x="0" y="0"/>
                  </a:moveTo>
                  <a:lnTo>
                    <a:pt x="667" y="887"/>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99362" name="Text Box 34"/>
            <p:cNvSpPr txBox="1">
              <a:spLocks noChangeArrowheads="1"/>
            </p:cNvSpPr>
            <p:nvPr/>
          </p:nvSpPr>
          <p:spPr bwMode="auto">
            <a:xfrm>
              <a:off x="840" y="366"/>
              <a:ext cx="432" cy="48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400">
                  <a:solidFill>
                    <a:srgbClr val="FF3300"/>
                  </a:solidFill>
                  <a:effectLst>
                    <a:outerShdw blurRad="38100" dist="38100" dir="2700000" algn="tl">
                      <a:srgbClr val="000000"/>
                    </a:outerShdw>
                  </a:effectLst>
                  <a:latin typeface="Symbol" pitchFamily="18" charset="2"/>
                </a:rPr>
                <a:t>a</a:t>
              </a:r>
              <a:endParaRPr lang="nl-NL" sz="4400">
                <a:solidFill>
                  <a:srgbClr val="FF3300"/>
                </a:solidFill>
                <a:effectLst>
                  <a:outerShdw blurRad="38100" dist="38100" dir="2700000" algn="tl">
                    <a:srgbClr val="000000"/>
                  </a:outerShdw>
                </a:effectLst>
                <a:latin typeface="Symbol" pitchFamily="18" charset="2"/>
              </a:endParaRPr>
            </a:p>
          </p:txBody>
        </p:sp>
      </p:grpSp>
      <p:sp>
        <p:nvSpPr>
          <p:cNvPr id="99366" name="Line 38"/>
          <p:cNvSpPr>
            <a:spLocks noChangeShapeType="1"/>
          </p:cNvSpPr>
          <p:nvPr/>
        </p:nvSpPr>
        <p:spPr bwMode="auto">
          <a:xfrm flipV="1">
            <a:off x="5973763" y="2057400"/>
            <a:ext cx="0" cy="762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99374" name="Rectangle 46"/>
          <p:cNvSpPr>
            <a:spLocks noChangeArrowheads="1"/>
          </p:cNvSpPr>
          <p:nvPr/>
        </p:nvSpPr>
        <p:spPr bwMode="auto">
          <a:xfrm>
            <a:off x="5581650" y="5048250"/>
            <a:ext cx="3527425" cy="757238"/>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000000"/>
                  </a:outerShdw>
                </a:effectLst>
              </a:rPr>
              <a:t>I =U/R</a:t>
            </a:r>
            <a:r>
              <a:rPr lang="en-US" sz="3600" b="1" baseline="-25000">
                <a:solidFill>
                  <a:srgbClr val="3333CC"/>
                </a:solidFill>
                <a:effectLst>
                  <a:outerShdw blurRad="38100" dist="38100" dir="2700000" algn="tl">
                    <a:srgbClr val="000000"/>
                  </a:outerShdw>
                </a:effectLst>
              </a:rPr>
              <a:t>v</a:t>
            </a:r>
            <a:r>
              <a:rPr lang="en-US" sz="3600" b="1">
                <a:solidFill>
                  <a:srgbClr val="3333CC"/>
                </a:solidFill>
                <a:effectLst>
                  <a:outerShdw blurRad="38100" dist="38100" dir="2700000" algn="tl">
                    <a:srgbClr val="000000"/>
                  </a:outerShdw>
                </a:effectLst>
              </a:rPr>
              <a:t> = 200</a:t>
            </a:r>
            <a:r>
              <a:rPr lang="en-US" sz="3600" b="1">
                <a:solidFill>
                  <a:srgbClr val="3333CC"/>
                </a:solidFill>
                <a:effectLst>
                  <a:outerShdw blurRad="38100" dist="38100" dir="2700000" algn="tl">
                    <a:srgbClr val="000000"/>
                  </a:outerShdw>
                </a:effectLst>
                <a:latin typeface="Symbol" pitchFamily="18" charset="2"/>
              </a:rPr>
              <a:t>m</a:t>
            </a:r>
            <a:r>
              <a:rPr lang="en-US" sz="3600" b="1">
                <a:solidFill>
                  <a:srgbClr val="3333CC"/>
                </a:solidFill>
                <a:effectLst>
                  <a:outerShdw blurRad="38100" dist="38100" dir="2700000" algn="tl">
                    <a:srgbClr val="000000"/>
                  </a:outerShdw>
                </a:effectLst>
              </a:rPr>
              <a:t>A</a:t>
            </a:r>
          </a:p>
        </p:txBody>
      </p:sp>
      <p:sp>
        <p:nvSpPr>
          <p:cNvPr id="99378" name="AutoShape 50"/>
          <p:cNvSpPr>
            <a:spLocks noChangeArrowheads="1"/>
          </p:cNvSpPr>
          <p:nvPr/>
        </p:nvSpPr>
        <p:spPr bwMode="auto">
          <a:xfrm>
            <a:off x="3203575" y="5648325"/>
            <a:ext cx="5940425" cy="1209675"/>
          </a:xfrm>
          <a:prstGeom prst="wedgeRoundRectCallout">
            <a:avLst>
              <a:gd name="adj1" fmla="val -55130"/>
              <a:gd name="adj2" fmla="val -224671"/>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200">
                <a:solidFill>
                  <a:srgbClr val="3333CC"/>
                </a:solidFill>
                <a:effectLst>
                  <a:outerShdw blurRad="38100" dist="38100" dir="2700000" algn="tl">
                    <a:srgbClr val="C0C0C0"/>
                  </a:outerShdw>
                </a:effectLst>
                <a:latin typeface="Comic Sans MS" pitchFamily="66" charset="0"/>
              </a:rPr>
              <a:t>Een gas geleidt niet, de weerstand is oneindig groot</a:t>
            </a:r>
            <a:endParaRPr lang="nl-NL" sz="3200">
              <a:solidFill>
                <a:srgbClr val="3333CC"/>
              </a:solidFill>
              <a:effectLst>
                <a:outerShdw blurRad="38100" dist="38100" dir="2700000" algn="tl">
                  <a:srgbClr val="C0C0C0"/>
                </a:outerShdw>
              </a:effectLst>
              <a:latin typeface="Comic Sans MS" pitchFamily="66" charset="0"/>
            </a:endParaRPr>
          </a:p>
        </p:txBody>
      </p:sp>
      <p:sp>
        <p:nvSpPr>
          <p:cNvPr id="99376" name="AutoShape 48"/>
          <p:cNvSpPr>
            <a:spLocks noChangeArrowheads="1"/>
          </p:cNvSpPr>
          <p:nvPr/>
        </p:nvSpPr>
        <p:spPr bwMode="auto">
          <a:xfrm>
            <a:off x="3708400" y="0"/>
            <a:ext cx="5435600" cy="1557338"/>
          </a:xfrm>
          <a:prstGeom prst="wedgeRoundRectCallout">
            <a:avLst>
              <a:gd name="adj1" fmla="val 23421"/>
              <a:gd name="adj2" fmla="val 284657"/>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200">
                <a:solidFill>
                  <a:srgbClr val="3333CC"/>
                </a:solidFill>
                <a:effectLst>
                  <a:outerShdw blurRad="38100" dist="38100" dir="2700000" algn="tl">
                    <a:srgbClr val="C0C0C0"/>
                  </a:outerShdw>
                </a:effectLst>
                <a:latin typeface="Comic Sans MS" pitchFamily="66" charset="0"/>
              </a:rPr>
              <a:t>I = U</a:t>
            </a:r>
            <a:r>
              <a:rPr lang="en-US" sz="3200" baseline="-25000">
                <a:solidFill>
                  <a:srgbClr val="3333CC"/>
                </a:solidFill>
                <a:effectLst>
                  <a:outerShdw blurRad="38100" dist="38100" dir="2700000" algn="tl">
                    <a:srgbClr val="C0C0C0"/>
                  </a:outerShdw>
                </a:effectLst>
                <a:latin typeface="Comic Sans MS" pitchFamily="66" charset="0"/>
              </a:rPr>
              <a:t>b</a:t>
            </a:r>
            <a:r>
              <a:rPr lang="en-US" sz="3200">
                <a:solidFill>
                  <a:srgbClr val="3333CC"/>
                </a:solidFill>
                <a:effectLst>
                  <a:outerShdw blurRad="38100" dist="38100" dir="2700000" algn="tl">
                    <a:srgbClr val="C0C0C0"/>
                  </a:outerShdw>
                </a:effectLst>
                <a:latin typeface="Comic Sans MS" pitchFamily="66" charset="0"/>
              </a:rPr>
              <a:t>/R</a:t>
            </a:r>
            <a:r>
              <a:rPr lang="en-US" sz="3200" baseline="-25000">
                <a:solidFill>
                  <a:srgbClr val="3333CC"/>
                </a:solidFill>
                <a:effectLst>
                  <a:outerShdw blurRad="38100" dist="38100" dir="2700000" algn="tl">
                    <a:srgbClr val="C0C0C0"/>
                  </a:outerShdw>
                </a:effectLst>
                <a:latin typeface="Comic Sans MS" pitchFamily="66" charset="0"/>
              </a:rPr>
              <a:t>v</a:t>
            </a:r>
            <a:r>
              <a:rPr lang="en-US" sz="3200">
                <a:solidFill>
                  <a:srgbClr val="3333CC"/>
                </a:solidFill>
                <a:effectLst>
                  <a:outerShdw blurRad="38100" dist="38100" dir="2700000" algn="tl">
                    <a:srgbClr val="C0C0C0"/>
                  </a:outerShdw>
                </a:effectLst>
                <a:latin typeface="Comic Sans MS" pitchFamily="66" charset="0"/>
              </a:rPr>
              <a:t> = </a:t>
            </a:r>
          </a:p>
          <a:p>
            <a:pPr algn="ctr" fontAlgn="base">
              <a:spcBef>
                <a:spcPct val="0"/>
              </a:spcBef>
              <a:spcAft>
                <a:spcPct val="0"/>
              </a:spcAft>
              <a:defRPr/>
            </a:pPr>
            <a:r>
              <a:rPr lang="en-US" sz="3200">
                <a:solidFill>
                  <a:srgbClr val="3333CC"/>
                </a:solidFill>
                <a:effectLst>
                  <a:outerShdw blurRad="38100" dist="38100" dir="2700000" algn="tl">
                    <a:srgbClr val="C0C0C0"/>
                  </a:outerShdw>
                </a:effectLst>
                <a:latin typeface="Comic Sans MS" pitchFamily="66" charset="0"/>
              </a:rPr>
              <a:t>250/(0,25 .10</a:t>
            </a:r>
            <a:r>
              <a:rPr lang="en-US" sz="3200" baseline="30000">
                <a:solidFill>
                  <a:srgbClr val="3333CC"/>
                </a:solidFill>
                <a:effectLst>
                  <a:outerShdw blurRad="38100" dist="38100" dir="2700000" algn="tl">
                    <a:srgbClr val="C0C0C0"/>
                  </a:outerShdw>
                </a:effectLst>
                <a:latin typeface="Comic Sans MS" pitchFamily="66" charset="0"/>
              </a:rPr>
              <a:t>6</a:t>
            </a:r>
            <a:r>
              <a:rPr lang="en-US" sz="3200">
                <a:solidFill>
                  <a:srgbClr val="3333CC"/>
                </a:solidFill>
                <a:effectLst>
                  <a:outerShdw blurRad="38100" dist="38100" dir="2700000" algn="tl">
                    <a:srgbClr val="C0C0C0"/>
                  </a:outerShdw>
                </a:effectLst>
                <a:latin typeface="Comic Sans MS" pitchFamily="66" charset="0"/>
              </a:rPr>
              <a:t> + 1 .10</a:t>
            </a:r>
            <a:r>
              <a:rPr lang="en-US" sz="3200" baseline="30000">
                <a:solidFill>
                  <a:srgbClr val="3333CC"/>
                </a:solidFill>
                <a:effectLst>
                  <a:outerShdw blurRad="38100" dist="38100" dir="2700000" algn="tl">
                    <a:srgbClr val="C0C0C0"/>
                  </a:outerShdw>
                </a:effectLst>
                <a:latin typeface="Comic Sans MS" pitchFamily="66" charset="0"/>
              </a:rPr>
              <a:t>6</a:t>
            </a:r>
            <a:r>
              <a:rPr lang="en-US" sz="3200">
                <a:solidFill>
                  <a:srgbClr val="3333CC"/>
                </a:solidFill>
                <a:effectLst>
                  <a:outerShdw blurRad="38100" dist="38100" dir="2700000" algn="tl">
                    <a:srgbClr val="C0C0C0"/>
                  </a:outerShdw>
                </a:effectLst>
                <a:latin typeface="Comic Sans MS" pitchFamily="66" charset="0"/>
              </a:rPr>
              <a:t>) =</a:t>
            </a:r>
          </a:p>
          <a:p>
            <a:pPr algn="ctr" fontAlgn="base">
              <a:spcBef>
                <a:spcPct val="0"/>
              </a:spcBef>
              <a:spcAft>
                <a:spcPct val="0"/>
              </a:spcAft>
              <a:defRPr/>
            </a:pPr>
            <a:r>
              <a:rPr lang="en-US" sz="3200">
                <a:solidFill>
                  <a:srgbClr val="3333CC"/>
                </a:solidFill>
                <a:effectLst>
                  <a:outerShdw blurRad="38100" dist="38100" dir="2700000" algn="tl">
                    <a:srgbClr val="C0C0C0"/>
                  </a:outerShdw>
                </a:effectLst>
                <a:latin typeface="Comic Sans MS" pitchFamily="66" charset="0"/>
              </a:rPr>
              <a:t>200.10</a:t>
            </a:r>
            <a:r>
              <a:rPr lang="en-US" sz="3200" baseline="30000">
                <a:solidFill>
                  <a:srgbClr val="3333CC"/>
                </a:solidFill>
                <a:effectLst>
                  <a:outerShdw blurRad="38100" dist="38100" dir="2700000" algn="tl">
                    <a:srgbClr val="C0C0C0"/>
                  </a:outerShdw>
                </a:effectLst>
                <a:latin typeface="Comic Sans MS" pitchFamily="66" charset="0"/>
              </a:rPr>
              <a:t>-6</a:t>
            </a:r>
            <a:r>
              <a:rPr lang="en-US" sz="3200">
                <a:solidFill>
                  <a:srgbClr val="3333CC"/>
                </a:solidFill>
                <a:effectLst>
                  <a:outerShdw blurRad="38100" dist="38100" dir="2700000" algn="tl">
                    <a:srgbClr val="C0C0C0"/>
                  </a:outerShdw>
                </a:effectLst>
                <a:latin typeface="Comic Sans MS" pitchFamily="66" charset="0"/>
              </a:rPr>
              <a:t> A</a:t>
            </a:r>
            <a:endParaRPr lang="nl-NL" sz="3200">
              <a:solidFill>
                <a:srgbClr val="3333CC"/>
              </a:solidFill>
              <a:effectLst>
                <a:outerShdw blurRad="38100" dist="38100" dir="2700000" algn="tl">
                  <a:srgbClr val="C0C0C0"/>
                </a:outerShdw>
              </a:effectLst>
              <a:latin typeface="Comic Sans MS" pitchFamily="66" charset="0"/>
            </a:endParaRPr>
          </a:p>
        </p:txBody>
      </p:sp>
      <p:sp>
        <p:nvSpPr>
          <p:cNvPr id="99375" name="AutoShape 47"/>
          <p:cNvSpPr>
            <a:spLocks noChangeArrowheads="1"/>
          </p:cNvSpPr>
          <p:nvPr/>
        </p:nvSpPr>
        <p:spPr bwMode="auto">
          <a:xfrm>
            <a:off x="4500563" y="0"/>
            <a:ext cx="4643437" cy="3213100"/>
          </a:xfrm>
          <a:prstGeom prst="wedgeRoundRectCallout">
            <a:avLst>
              <a:gd name="adj1" fmla="val -1625"/>
              <a:gd name="adj2" fmla="val 148569"/>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200">
                <a:solidFill>
                  <a:srgbClr val="3333CC"/>
                </a:solidFill>
                <a:effectLst>
                  <a:outerShdw blurRad="38100" dist="38100" dir="2700000" algn="tl">
                    <a:srgbClr val="C0C0C0"/>
                  </a:outerShdw>
                </a:effectLst>
                <a:latin typeface="Comic Sans MS" pitchFamily="66" charset="0"/>
              </a:rPr>
              <a:t>Bij 50 V versnellen de electronen nauwelijks meer en stopt het lawineaffect dus I wordt weer 0 A</a:t>
            </a:r>
            <a:endParaRPr lang="nl-NL" sz="3200">
              <a:solidFill>
                <a:srgbClr val="3333CC"/>
              </a:solidFill>
              <a:effectLst>
                <a:outerShdw blurRad="38100" dist="38100" dir="2700000" algn="tl">
                  <a:srgbClr val="C0C0C0"/>
                </a:outerShdw>
              </a:effectLst>
              <a:latin typeface="Comic Sans MS" pitchFamily="66" charset="0"/>
            </a:endParaRPr>
          </a:p>
        </p:txBody>
      </p:sp>
      <p:sp>
        <p:nvSpPr>
          <p:cNvPr id="99377" name="AutoShape 49"/>
          <p:cNvSpPr>
            <a:spLocks noChangeArrowheads="1"/>
          </p:cNvSpPr>
          <p:nvPr/>
        </p:nvSpPr>
        <p:spPr bwMode="auto">
          <a:xfrm>
            <a:off x="4640263" y="63500"/>
            <a:ext cx="4427537" cy="4149725"/>
          </a:xfrm>
          <a:prstGeom prst="wedgeRoundRectCallout">
            <a:avLst>
              <a:gd name="adj1" fmla="val -93921"/>
              <a:gd name="adj2" fmla="val 65495"/>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200">
                <a:solidFill>
                  <a:srgbClr val="3333CC"/>
                </a:solidFill>
                <a:effectLst>
                  <a:outerShdw blurRad="38100" dist="38100" dir="2700000" algn="tl">
                    <a:srgbClr val="C0C0C0"/>
                  </a:outerShdw>
                </a:effectLst>
                <a:latin typeface="Comic Sans MS" pitchFamily="66" charset="0"/>
              </a:rPr>
              <a:t>De electronen gaan  versneld naar de +pool, botsen tegen molekulen, er omtstaan nog meer ionen en electronen die weer gaan versnellen enz.</a:t>
            </a:r>
            <a:endParaRPr lang="nl-NL" sz="3200">
              <a:solidFill>
                <a:srgbClr val="3333CC"/>
              </a:solidFill>
              <a:effectLst>
                <a:outerShdw blurRad="38100" dist="38100" dir="2700000" algn="tl">
                  <a:srgbClr val="C0C0C0"/>
                </a:outerShdw>
              </a:effectLst>
              <a:latin typeface="Comic Sans MS" pitchFamily="66" charset="0"/>
            </a:endParaRPr>
          </a:p>
        </p:txBody>
      </p:sp>
      <p:sp>
        <p:nvSpPr>
          <p:cNvPr id="99379" name="AutoShape 51"/>
          <p:cNvSpPr>
            <a:spLocks noChangeArrowheads="1"/>
          </p:cNvSpPr>
          <p:nvPr/>
        </p:nvSpPr>
        <p:spPr bwMode="auto">
          <a:xfrm>
            <a:off x="4427538" y="5302250"/>
            <a:ext cx="4716462" cy="1222375"/>
          </a:xfrm>
          <a:prstGeom prst="wedgeRoundRectCallout">
            <a:avLst>
              <a:gd name="adj1" fmla="val -84569"/>
              <a:gd name="adj2" fmla="val -290778"/>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200">
                <a:solidFill>
                  <a:srgbClr val="3333CC"/>
                </a:solidFill>
                <a:effectLst>
                  <a:outerShdw blurRad="38100" dist="38100" dir="2700000" algn="tl">
                    <a:srgbClr val="C0C0C0"/>
                  </a:outerShdw>
                </a:effectLst>
                <a:latin typeface="Comic Sans MS" pitchFamily="66" charset="0"/>
              </a:rPr>
              <a:t>GM-buis met lucht en heel dun venster</a:t>
            </a:r>
            <a:endParaRPr lang="nl-NL" sz="3200">
              <a:solidFill>
                <a:srgbClr val="3333CC"/>
              </a:solidFill>
              <a:effectLst>
                <a:outerShdw blurRad="38100" dist="38100" dir="2700000" algn="tl">
                  <a:srgbClr val="C0C0C0"/>
                </a:outerShdw>
              </a:effectLst>
              <a:latin typeface="Comic Sans MS" pitchFamily="66" charset="0"/>
            </a:endParaRPr>
          </a:p>
        </p:txBody>
      </p:sp>
      <p:sp>
        <p:nvSpPr>
          <p:cNvPr id="99380" name="AutoShape 52"/>
          <p:cNvSpPr>
            <a:spLocks noChangeArrowheads="1"/>
          </p:cNvSpPr>
          <p:nvPr/>
        </p:nvSpPr>
        <p:spPr bwMode="auto">
          <a:xfrm>
            <a:off x="179388" y="188913"/>
            <a:ext cx="5867400" cy="1222375"/>
          </a:xfrm>
          <a:prstGeom prst="wedgeRoundRectCallout">
            <a:avLst>
              <a:gd name="adj1" fmla="val 62148"/>
              <a:gd name="adj2" fmla="val 409741"/>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200">
                <a:solidFill>
                  <a:srgbClr val="3333CC"/>
                </a:solidFill>
                <a:effectLst>
                  <a:outerShdw blurRad="38100" dist="38100" dir="2700000" algn="tl">
                    <a:srgbClr val="C0C0C0"/>
                  </a:outerShdw>
                </a:effectLst>
                <a:latin typeface="Comic Sans MS" pitchFamily="66" charset="0"/>
              </a:rPr>
              <a:t>Op telleringang staat even een  200V spanningspiek</a:t>
            </a:r>
            <a:endParaRPr lang="nl-NL" sz="3200">
              <a:solidFill>
                <a:srgbClr val="3333CC"/>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9883509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99330"/>
                                        </p:tgtEl>
                                        <p:attrNameLst>
                                          <p:attrName>style.visibility</p:attrName>
                                        </p:attrNameLst>
                                      </p:cBhvr>
                                      <p:to>
                                        <p:strVal val="visible"/>
                                      </p:to>
                                    </p:set>
                                    <p:animEffect transition="in" filter="wipe(left)">
                                      <p:cBhvr>
                                        <p:cTn id="7" dur="500"/>
                                        <p:tgtEl>
                                          <p:spTgt spid="99330"/>
                                        </p:tgtEl>
                                      </p:cBhvr>
                                    </p:animEffect>
                                  </p:childTnLst>
                                </p:cTn>
                              </p:par>
                            </p:childTnLst>
                          </p:cTn>
                        </p:par>
                        <p:par>
                          <p:cTn id="8" fill="hold" nodeType="afterGroup">
                            <p:stCondLst>
                              <p:cond delay="2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9379"/>
                                        </p:tgtEl>
                                        <p:attrNameLst>
                                          <p:attrName>style.visibility</p:attrName>
                                        </p:attrNameLst>
                                      </p:cBhvr>
                                      <p:to>
                                        <p:strVal val="visible"/>
                                      </p:to>
                                    </p:set>
                                    <p:animEffect transition="in" filter="dissolve">
                                      <p:cBhvr>
                                        <p:cTn id="16" dur="500"/>
                                        <p:tgtEl>
                                          <p:spTgt spid="99379"/>
                                        </p:tgtEl>
                                      </p:cBhvr>
                                    </p:animEffect>
                                  </p:childTnLst>
                                  <p:subTnLst>
                                    <p:set>
                                      <p:cBhvr override="childStyle">
                                        <p:cTn dur="1" fill="hold" display="0" masterRel="nextClick" afterEffect="1"/>
                                        <p:tgtEl>
                                          <p:spTgt spid="99379"/>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9352"/>
                                        </p:tgtEl>
                                        <p:attrNameLst>
                                          <p:attrName>style.visibility</p:attrName>
                                        </p:attrNameLst>
                                      </p:cBhvr>
                                      <p:to>
                                        <p:strVal val="visible"/>
                                      </p:to>
                                    </p:set>
                                    <p:animEffect transition="in" filter="dissolve">
                                      <p:cBhvr>
                                        <p:cTn id="21" dur="500"/>
                                        <p:tgtEl>
                                          <p:spTgt spid="9935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9378"/>
                                        </p:tgtEl>
                                        <p:attrNameLst>
                                          <p:attrName>style.visibility</p:attrName>
                                        </p:attrNameLst>
                                      </p:cBhvr>
                                      <p:to>
                                        <p:strVal val="visible"/>
                                      </p:to>
                                    </p:set>
                                    <p:animEffect transition="in" filter="dissolve">
                                      <p:cBhvr>
                                        <p:cTn id="26" dur="500"/>
                                        <p:tgtEl>
                                          <p:spTgt spid="99378"/>
                                        </p:tgtEl>
                                      </p:cBhvr>
                                    </p:animEffect>
                                  </p:childTnLst>
                                  <p:subTnLst>
                                    <p:set>
                                      <p:cBhvr override="childStyle">
                                        <p:cTn dur="1" fill="hold" display="0" masterRel="nextClick" afterEffect="1"/>
                                        <p:tgtEl>
                                          <p:spTgt spid="9937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Right)">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9354"/>
                                        </p:tgtEl>
                                        <p:attrNameLst>
                                          <p:attrName>style.visibility</p:attrName>
                                        </p:attrNameLst>
                                      </p:cBhvr>
                                      <p:to>
                                        <p:strVal val="visible"/>
                                      </p:to>
                                    </p:set>
                                    <p:animEffect transition="in" filter="wipe(left)">
                                      <p:cBhvr>
                                        <p:cTn id="36" dur="500"/>
                                        <p:tgtEl>
                                          <p:spTgt spid="993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9361"/>
                                        </p:tgtEl>
                                        <p:attrNameLst>
                                          <p:attrName>style.visibility</p:attrName>
                                        </p:attrNameLst>
                                      </p:cBhvr>
                                      <p:to>
                                        <p:strVal val="visible"/>
                                      </p:to>
                                    </p:set>
                                    <p:animEffect transition="in" filter="wipe(left)">
                                      <p:cBhvr>
                                        <p:cTn id="41" dur="500"/>
                                        <p:tgtEl>
                                          <p:spTgt spid="9936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9377"/>
                                        </p:tgtEl>
                                        <p:attrNameLst>
                                          <p:attrName>style.visibility</p:attrName>
                                        </p:attrNameLst>
                                      </p:cBhvr>
                                      <p:to>
                                        <p:strVal val="visible"/>
                                      </p:to>
                                    </p:set>
                                    <p:animEffect transition="in" filter="dissolve">
                                      <p:cBhvr>
                                        <p:cTn id="46" dur="500"/>
                                        <p:tgtEl>
                                          <p:spTgt spid="99377"/>
                                        </p:tgtEl>
                                      </p:cBhvr>
                                    </p:animEffect>
                                  </p:childTnLst>
                                  <p:subTnLst>
                                    <p:set>
                                      <p:cBhvr override="childStyle">
                                        <p:cTn dur="1" fill="hold" display="0" masterRel="nextClick" afterEffect="1"/>
                                        <p:tgtEl>
                                          <p:spTgt spid="99377"/>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9360"/>
                                        </p:tgtEl>
                                        <p:attrNameLst>
                                          <p:attrName>style.visibility</p:attrName>
                                        </p:attrNameLst>
                                      </p:cBhvr>
                                      <p:to>
                                        <p:strVal val="visible"/>
                                      </p:to>
                                    </p:set>
                                    <p:animEffect transition="in" filter="wipe(left)">
                                      <p:cBhvr>
                                        <p:cTn id="51" dur="500"/>
                                        <p:tgtEl>
                                          <p:spTgt spid="9936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99364"/>
                                        </p:tgtEl>
                                        <p:attrNameLst>
                                          <p:attrName>style.visibility</p:attrName>
                                        </p:attrNameLst>
                                      </p:cBhvr>
                                      <p:to>
                                        <p:strVal val="visible"/>
                                      </p:to>
                                    </p:set>
                                    <p:animEffect transition="in" filter="dissolve">
                                      <p:cBhvr>
                                        <p:cTn id="56" dur="500"/>
                                        <p:tgtEl>
                                          <p:spTgt spid="9936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9374"/>
                                        </p:tgtEl>
                                        <p:attrNameLst>
                                          <p:attrName>style.visibility</p:attrName>
                                        </p:attrNameLst>
                                      </p:cBhvr>
                                      <p:to>
                                        <p:strVal val="visible"/>
                                      </p:to>
                                    </p:set>
                                    <p:animEffect transition="in" filter="wipe(left)">
                                      <p:cBhvr>
                                        <p:cTn id="61" dur="500"/>
                                        <p:tgtEl>
                                          <p:spTgt spid="9937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99376"/>
                                        </p:tgtEl>
                                        <p:attrNameLst>
                                          <p:attrName>style.visibility</p:attrName>
                                        </p:attrNameLst>
                                      </p:cBhvr>
                                      <p:to>
                                        <p:strVal val="visible"/>
                                      </p:to>
                                    </p:set>
                                    <p:animEffect transition="in" filter="dissolve">
                                      <p:cBhvr>
                                        <p:cTn id="66" dur="500"/>
                                        <p:tgtEl>
                                          <p:spTgt spid="99376"/>
                                        </p:tgtEl>
                                      </p:cBhvr>
                                    </p:animEffect>
                                  </p:childTnLst>
                                  <p:subTnLst>
                                    <p:set>
                                      <p:cBhvr override="childStyle">
                                        <p:cTn dur="1" fill="hold" display="0" masterRel="nextClick" afterEffect="1"/>
                                        <p:tgtEl>
                                          <p:spTgt spid="99376"/>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99366"/>
                                        </p:tgtEl>
                                        <p:attrNameLst>
                                          <p:attrName>style.visibility</p:attrName>
                                        </p:attrNameLst>
                                      </p:cBhvr>
                                      <p:to>
                                        <p:strVal val="visible"/>
                                      </p:to>
                                    </p:set>
                                    <p:animEffect transition="in" filter="wipe(down)">
                                      <p:cBhvr>
                                        <p:cTn id="71" dur="500"/>
                                        <p:tgtEl>
                                          <p:spTgt spid="99366"/>
                                        </p:tgtEl>
                                      </p:cBhvr>
                                    </p:animEffect>
                                  </p:childTnLst>
                                </p:cTn>
                              </p:par>
                            </p:childTnLst>
                          </p:cTn>
                        </p:par>
                        <p:par>
                          <p:cTn id="72" fill="hold" nodeType="afterGroup">
                            <p:stCondLst>
                              <p:cond delay="500"/>
                            </p:stCondLst>
                            <p:childTnLst>
                              <p:par>
                                <p:cTn id="73" presetID="2" presetClass="entr" presetSubtype="2" fill="hold" grpId="0" nodeType="afterEffect">
                                  <p:stCondLst>
                                    <p:cond delay="0"/>
                                  </p:stCondLst>
                                  <p:childTnLst>
                                    <p:set>
                                      <p:cBhvr>
                                        <p:cTn id="74" dur="1" fill="hold">
                                          <p:stCondLst>
                                            <p:cond delay="0"/>
                                          </p:stCondLst>
                                        </p:cTn>
                                        <p:tgtEl>
                                          <p:spTgt spid="99367"/>
                                        </p:tgtEl>
                                        <p:attrNameLst>
                                          <p:attrName>style.visibility</p:attrName>
                                        </p:attrNameLst>
                                      </p:cBhvr>
                                      <p:to>
                                        <p:strVal val="visible"/>
                                      </p:to>
                                    </p:set>
                                    <p:anim calcmode="lin" valueType="num">
                                      <p:cBhvr additive="base">
                                        <p:cTn id="75" dur="500" fill="hold"/>
                                        <p:tgtEl>
                                          <p:spTgt spid="99367"/>
                                        </p:tgtEl>
                                        <p:attrNameLst>
                                          <p:attrName>ppt_x</p:attrName>
                                        </p:attrNameLst>
                                      </p:cBhvr>
                                      <p:tavLst>
                                        <p:tav tm="0">
                                          <p:val>
                                            <p:strVal val="1+#ppt_w/2"/>
                                          </p:val>
                                        </p:tav>
                                        <p:tav tm="100000">
                                          <p:val>
                                            <p:strVal val="#ppt_x"/>
                                          </p:val>
                                        </p:tav>
                                      </p:tavLst>
                                    </p:anim>
                                    <p:anim calcmode="lin" valueType="num">
                                      <p:cBhvr additive="base">
                                        <p:cTn id="76" dur="500" fill="hold"/>
                                        <p:tgtEl>
                                          <p:spTgt spid="99367"/>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9355"/>
                                        </p:tgtEl>
                                        <p:attrNameLst>
                                          <p:attrName>style.visibility</p:attrName>
                                        </p:attrNameLst>
                                      </p:cBhvr>
                                      <p:to>
                                        <p:strVal val="visible"/>
                                      </p:to>
                                    </p:set>
                                    <p:animEffect transition="in" filter="wipe(left)">
                                      <p:cBhvr>
                                        <p:cTn id="81" dur="500"/>
                                        <p:tgtEl>
                                          <p:spTgt spid="9935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99380"/>
                                        </p:tgtEl>
                                        <p:attrNameLst>
                                          <p:attrName>style.visibility</p:attrName>
                                        </p:attrNameLst>
                                      </p:cBhvr>
                                      <p:to>
                                        <p:strVal val="visible"/>
                                      </p:to>
                                    </p:set>
                                    <p:animEffect transition="in" filter="dissolve">
                                      <p:cBhvr>
                                        <p:cTn id="86" dur="500"/>
                                        <p:tgtEl>
                                          <p:spTgt spid="99380"/>
                                        </p:tgtEl>
                                      </p:cBhvr>
                                    </p:animEffect>
                                  </p:childTnLst>
                                  <p:subTnLst>
                                    <p:set>
                                      <p:cBhvr override="childStyle">
                                        <p:cTn dur="1" fill="hold" display="0" masterRel="nextClick" afterEffect="1"/>
                                        <p:tgtEl>
                                          <p:spTgt spid="99380"/>
                                        </p:tgtEl>
                                        <p:attrNameLst>
                                          <p:attrName>style.visibility</p:attrName>
                                        </p:attrNameLst>
                                      </p:cBhvr>
                                      <p:to>
                                        <p:strVal val="hidden"/>
                                      </p:to>
                                    </p:set>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99357"/>
                                        </p:tgtEl>
                                        <p:attrNameLst>
                                          <p:attrName>style.visibility</p:attrName>
                                        </p:attrNameLst>
                                      </p:cBhvr>
                                      <p:to>
                                        <p:strVal val="visible"/>
                                      </p:to>
                                    </p:set>
                                    <p:animEffect transition="in" filter="wipe(left)">
                                      <p:cBhvr>
                                        <p:cTn id="91" dur="500"/>
                                        <p:tgtEl>
                                          <p:spTgt spid="9935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99375"/>
                                        </p:tgtEl>
                                        <p:attrNameLst>
                                          <p:attrName>style.visibility</p:attrName>
                                        </p:attrNameLst>
                                      </p:cBhvr>
                                      <p:to>
                                        <p:strVal val="visible"/>
                                      </p:to>
                                    </p:set>
                                    <p:animEffect transition="in" filter="dissolve">
                                      <p:cBhvr>
                                        <p:cTn id="96" dur="500"/>
                                        <p:tgtEl>
                                          <p:spTgt spid="99375"/>
                                        </p:tgtEl>
                                      </p:cBhvr>
                                    </p:animEffect>
                                  </p:childTnLst>
                                  <p:subTnLst>
                                    <p:set>
                                      <p:cBhvr override="childStyle">
                                        <p:cTn dur="1" fill="hold" display="0" masterRel="nextClick" afterEffect="1"/>
                                        <p:tgtEl>
                                          <p:spTgt spid="993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2" grpId="0" autoUpdateAnimBg="0"/>
      <p:bldP spid="99364" grpId="0" animBg="1" autoUpdateAnimBg="0"/>
      <p:bldP spid="99330" grpId="0" autoUpdateAnimBg="0"/>
      <p:bldP spid="99354" grpId="0" autoUpdateAnimBg="0"/>
      <p:bldP spid="99355" grpId="0" autoUpdateAnimBg="0"/>
      <p:bldP spid="99357" grpId="0" autoUpdateAnimBg="0"/>
      <p:bldP spid="99360" grpId="0" autoUpdateAnimBg="0"/>
      <p:bldP spid="99361" grpId="0" autoUpdateAnimBg="0"/>
      <p:bldP spid="99367" grpId="0" autoUpdateAnimBg="0"/>
      <p:bldP spid="99366" grpId="0" animBg="1"/>
      <p:bldP spid="99374" grpId="0" autoUpdateAnimBg="0"/>
      <p:bldP spid="99378" grpId="0" animBg="1" autoUpdateAnimBg="0"/>
      <p:bldP spid="99376" grpId="0" animBg="1" autoUpdateAnimBg="0"/>
      <p:bldP spid="99375" grpId="0" animBg="1" autoUpdateAnimBg="0"/>
      <p:bldP spid="99377" grpId="0" animBg="1" autoUpdateAnimBg="0"/>
      <p:bldP spid="99379" grpId="0" animBg="1" autoUpdateAnimBg="0"/>
      <p:bldP spid="9938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9610" name="Object 42"/>
          <p:cNvGraphicFramePr>
            <a:graphicFrameLocks noChangeAspect="1"/>
          </p:cNvGraphicFramePr>
          <p:nvPr/>
        </p:nvGraphicFramePr>
        <p:xfrm>
          <a:off x="63500" y="819150"/>
          <a:ext cx="8964613" cy="4565650"/>
        </p:xfrm>
        <a:graphic>
          <a:graphicData uri="http://schemas.openxmlformats.org/presentationml/2006/ole">
            <mc:AlternateContent xmlns:mc="http://schemas.openxmlformats.org/markup-compatibility/2006">
              <mc:Choice xmlns:v="urn:schemas-microsoft-com:vml" Requires="v">
                <p:oleObj spid="_x0000_s1028" name="Grafiek" r:id="rId3" imgW="6134100" imgH="3124200" progId="Excel.Chart.8">
                  <p:embed/>
                </p:oleObj>
              </mc:Choice>
              <mc:Fallback>
                <p:oleObj name="Grafiek" r:id="rId3" imgW="6134100" imgH="31242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819150"/>
                        <a:ext cx="8964613"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0" name="Rectangle 2"/>
          <p:cNvSpPr>
            <a:spLocks noGrp="1" noChangeArrowheads="1"/>
          </p:cNvSpPr>
          <p:nvPr>
            <p:ph type="ctrTitle"/>
          </p:nvPr>
        </p:nvSpPr>
        <p:spPr>
          <a:xfrm>
            <a:off x="0" y="0"/>
            <a:ext cx="6324600" cy="990600"/>
          </a:xfrm>
        </p:spPr>
        <p:txBody>
          <a:bodyPr/>
          <a:lstStyle/>
          <a:p>
            <a:pPr algn="l" eaLnBrk="1" hangingPunct="1">
              <a:buClr>
                <a:srgbClr val="FF3300"/>
              </a:buClr>
              <a:buFontTx/>
              <a:buChar char="•"/>
              <a:defRPr/>
            </a:pPr>
            <a:r>
              <a:rPr lang="en-US" sz="4000" b="1" smtClean="0">
                <a:effectLst>
                  <a:outerShdw blurRad="38100" dist="38100" dir="2700000" algn="tl">
                    <a:srgbClr val="FFFFFF"/>
                  </a:outerShdw>
                </a:effectLst>
              </a:rPr>
              <a:t> </a:t>
            </a:r>
            <a:r>
              <a:rPr lang="en-US" sz="4000" b="1" smtClean="0">
                <a:solidFill>
                  <a:srgbClr val="FF3300"/>
                </a:solidFill>
                <a:effectLst>
                  <a:outerShdw blurRad="38100" dist="38100" dir="2700000" algn="tl">
                    <a:srgbClr val="000000"/>
                  </a:outerShdw>
                </a:effectLst>
              </a:rPr>
              <a:t>Geiger-Müller teller.</a:t>
            </a:r>
            <a:endParaRPr lang="nl-NL" sz="4000" b="1" smtClean="0">
              <a:solidFill>
                <a:srgbClr val="FF3300"/>
              </a:solidFill>
              <a:effectLst>
                <a:outerShdw blurRad="38100" dist="38100" dir="2700000" algn="tl">
                  <a:srgbClr val="000000"/>
                </a:outerShdw>
              </a:effectLst>
            </a:endParaRPr>
          </a:p>
        </p:txBody>
      </p:sp>
      <p:sp>
        <p:nvSpPr>
          <p:cNvPr id="109594" name="Rectangle 26"/>
          <p:cNvSpPr>
            <a:spLocks noChangeArrowheads="1"/>
          </p:cNvSpPr>
          <p:nvPr/>
        </p:nvSpPr>
        <p:spPr bwMode="auto">
          <a:xfrm>
            <a:off x="0" y="5149850"/>
            <a:ext cx="9144000" cy="609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 Dode tijd </a:t>
            </a:r>
            <a:r>
              <a:rPr lang="en-US" sz="3600" b="1">
                <a:solidFill>
                  <a:srgbClr val="3333CC"/>
                </a:solidFill>
                <a:effectLst>
                  <a:outerShdw blurRad="38100" dist="38100" dir="2700000" algn="tl">
                    <a:srgbClr val="000000"/>
                  </a:outerShdw>
                </a:effectLst>
                <a:sym typeface="Symbol" pitchFamily="18" charset="2"/>
              </a:rPr>
              <a:t> 1 </a:t>
            </a:r>
            <a:r>
              <a:rPr lang="en-US" sz="3600" b="1">
                <a:solidFill>
                  <a:srgbClr val="3333CC"/>
                </a:solidFill>
                <a:effectLst>
                  <a:outerShdw blurRad="38100" dist="38100" dir="2700000" algn="tl">
                    <a:srgbClr val="000000"/>
                  </a:outerShdw>
                </a:effectLst>
                <a:latin typeface="Symbol" pitchFamily="18" charset="2"/>
                <a:sym typeface="Symbol" pitchFamily="18" charset="2"/>
              </a:rPr>
              <a:t>m</a:t>
            </a:r>
            <a:r>
              <a:rPr lang="en-US" sz="3600" b="1">
                <a:solidFill>
                  <a:srgbClr val="3333CC"/>
                </a:solidFill>
                <a:effectLst>
                  <a:outerShdw blurRad="38100" dist="38100" dir="2700000" algn="tl">
                    <a:srgbClr val="000000"/>
                  </a:outerShdw>
                </a:effectLst>
                <a:sym typeface="Symbol" pitchFamily="18" charset="2"/>
              </a:rPr>
              <a:t>s = 10</a:t>
            </a:r>
            <a:r>
              <a:rPr lang="en-US" sz="3600" b="1" baseline="30000">
                <a:solidFill>
                  <a:srgbClr val="3333CC"/>
                </a:solidFill>
                <a:effectLst>
                  <a:outerShdw blurRad="38100" dist="38100" dir="2700000" algn="tl">
                    <a:srgbClr val="000000"/>
                  </a:outerShdw>
                </a:effectLst>
                <a:sym typeface="Symbol" pitchFamily="18" charset="2"/>
              </a:rPr>
              <a:t>-6</a:t>
            </a:r>
            <a:r>
              <a:rPr lang="en-US" sz="3600" b="1">
                <a:solidFill>
                  <a:srgbClr val="3333CC"/>
                </a:solidFill>
                <a:effectLst>
                  <a:outerShdw blurRad="38100" dist="38100" dir="2700000" algn="tl">
                    <a:srgbClr val="000000"/>
                  </a:outerShdw>
                </a:effectLst>
                <a:sym typeface="Symbol" pitchFamily="18" charset="2"/>
              </a:rPr>
              <a:t> s</a:t>
            </a:r>
            <a:endParaRPr lang="en-US" sz="3600" b="1">
              <a:solidFill>
                <a:srgbClr val="3333CC"/>
              </a:solidFill>
              <a:effectLst>
                <a:outerShdw blurRad="38100" dist="38100" dir="2700000" algn="tl">
                  <a:srgbClr val="000000"/>
                </a:outerShdw>
              </a:effectLst>
            </a:endParaRPr>
          </a:p>
        </p:txBody>
      </p:sp>
      <p:sp>
        <p:nvSpPr>
          <p:cNvPr id="109603" name="Rectangle 35"/>
          <p:cNvSpPr>
            <a:spLocks noChangeArrowheads="1"/>
          </p:cNvSpPr>
          <p:nvPr/>
        </p:nvSpPr>
        <p:spPr bwMode="auto">
          <a:xfrm>
            <a:off x="0" y="5964238"/>
            <a:ext cx="9144000" cy="609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 GM kan dus maximaal 10</a:t>
            </a:r>
            <a:r>
              <a:rPr lang="en-US" sz="3600" b="1" baseline="30000">
                <a:solidFill>
                  <a:srgbClr val="3333CC"/>
                </a:solidFill>
                <a:effectLst>
                  <a:outerShdw blurRad="38100" dist="38100" dir="2700000" algn="tl">
                    <a:srgbClr val="000000"/>
                  </a:outerShdw>
                </a:effectLst>
              </a:rPr>
              <a:t>6</a:t>
            </a:r>
            <a:r>
              <a:rPr lang="en-US" sz="3600" b="1">
                <a:solidFill>
                  <a:srgbClr val="3333CC"/>
                </a:solidFill>
                <a:effectLst>
                  <a:outerShdw blurRad="38100" dist="38100" dir="2700000" algn="tl">
                    <a:srgbClr val="000000"/>
                  </a:outerShdw>
                </a:effectLst>
              </a:rPr>
              <a:t> deeltjes/s tellen</a:t>
            </a:r>
          </a:p>
        </p:txBody>
      </p:sp>
      <p:sp>
        <p:nvSpPr>
          <p:cNvPr id="109604" name="Freeform 36"/>
          <p:cNvSpPr>
            <a:spLocks/>
          </p:cNvSpPr>
          <p:nvPr/>
        </p:nvSpPr>
        <p:spPr bwMode="auto">
          <a:xfrm>
            <a:off x="1814513" y="4029075"/>
            <a:ext cx="409575" cy="9525"/>
          </a:xfrm>
          <a:custGeom>
            <a:avLst/>
            <a:gdLst>
              <a:gd name="T0" fmla="*/ 0 w 258"/>
              <a:gd name="T1" fmla="*/ 0 h 6"/>
              <a:gd name="T2" fmla="*/ 258 w 258"/>
              <a:gd name="T3" fmla="*/ 6 h 6"/>
              <a:gd name="T4" fmla="*/ 0 60000 65536"/>
              <a:gd name="T5" fmla="*/ 0 60000 65536"/>
              <a:gd name="T6" fmla="*/ 0 w 258"/>
              <a:gd name="T7" fmla="*/ 0 h 6"/>
              <a:gd name="T8" fmla="*/ 258 w 258"/>
              <a:gd name="T9" fmla="*/ 6 h 6"/>
            </a:gdLst>
            <a:ahLst/>
            <a:cxnLst>
              <a:cxn ang="T4">
                <a:pos x="T0" y="T1"/>
              </a:cxn>
              <a:cxn ang="T5">
                <a:pos x="T2" y="T3"/>
              </a:cxn>
            </a:cxnLst>
            <a:rect l="T6" t="T7" r="T8" b="T9"/>
            <a:pathLst>
              <a:path w="258" h="6">
                <a:moveTo>
                  <a:pt x="0" y="0"/>
                </a:moveTo>
                <a:lnTo>
                  <a:pt x="258" y="6"/>
                </a:lnTo>
              </a:path>
            </a:pathLst>
          </a:custGeom>
          <a:noFill/>
          <a:ln w="57150" cmpd="sng">
            <a:solidFill>
              <a:schemeClr val="accent2"/>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09606" name="AutoShape 38"/>
          <p:cNvSpPr>
            <a:spLocks noChangeArrowheads="1"/>
          </p:cNvSpPr>
          <p:nvPr/>
        </p:nvSpPr>
        <p:spPr bwMode="auto">
          <a:xfrm>
            <a:off x="4787900" y="188913"/>
            <a:ext cx="3995738" cy="1662112"/>
          </a:xfrm>
          <a:prstGeom prst="wedgeRoundRectCallout">
            <a:avLst>
              <a:gd name="adj1" fmla="val -119130"/>
              <a:gd name="adj2" fmla="val 173495"/>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3333CC"/>
                </a:solidFill>
                <a:effectLst>
                  <a:outerShdw blurRad="38100" dist="38100" dir="2700000" algn="tl">
                    <a:srgbClr val="000000"/>
                  </a:outerShdw>
                </a:effectLst>
                <a:latin typeface="Comic Sans MS" pitchFamily="66" charset="0"/>
              </a:rPr>
              <a:t>In deze tijd kan de teller geen volgend deeltje tellen . . .</a:t>
            </a:r>
          </a:p>
        </p:txBody>
      </p:sp>
      <p:sp>
        <p:nvSpPr>
          <p:cNvPr id="109607" name="AutoShape 39"/>
          <p:cNvSpPr>
            <a:spLocks noChangeArrowheads="1"/>
          </p:cNvSpPr>
          <p:nvPr/>
        </p:nvSpPr>
        <p:spPr bwMode="auto">
          <a:xfrm>
            <a:off x="5084763" y="5094288"/>
            <a:ext cx="3995737" cy="1662112"/>
          </a:xfrm>
          <a:prstGeom prst="wedgeRoundRectCallout">
            <a:avLst>
              <a:gd name="adj1" fmla="val -60014"/>
              <a:gd name="adj2" fmla="val -148282"/>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3333CC"/>
                </a:solidFill>
                <a:effectLst>
                  <a:outerShdw blurRad="38100" dist="38100" dir="2700000" algn="tl">
                    <a:srgbClr val="000000"/>
                  </a:outerShdw>
                </a:effectLst>
                <a:latin typeface="Comic Sans MS" pitchFamily="66" charset="0"/>
              </a:rPr>
              <a:t>Twee deeltjes komen vlak na elkaar binnen, de teller telt maar één piek.</a:t>
            </a:r>
          </a:p>
        </p:txBody>
      </p:sp>
      <p:sp>
        <p:nvSpPr>
          <p:cNvPr id="109605" name="AutoShape 37"/>
          <p:cNvSpPr>
            <a:spLocks noChangeArrowheads="1"/>
          </p:cNvSpPr>
          <p:nvPr/>
        </p:nvSpPr>
        <p:spPr bwMode="auto">
          <a:xfrm>
            <a:off x="4932363" y="115888"/>
            <a:ext cx="3995737" cy="1662112"/>
          </a:xfrm>
          <a:prstGeom prst="wedgeRoundRectCallout">
            <a:avLst>
              <a:gd name="adj1" fmla="val -84486"/>
              <a:gd name="adj2" fmla="val 311796"/>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3333CC"/>
                </a:solidFill>
                <a:effectLst>
                  <a:outerShdw blurRad="38100" dist="38100" dir="2700000" algn="tl">
                    <a:srgbClr val="000000"/>
                  </a:outerShdw>
                </a:effectLst>
                <a:latin typeface="Comic Sans MS" pitchFamily="66" charset="0"/>
              </a:rPr>
              <a:t>Als ze “netjes na elkaar” binnen komen en niet (bijna) tegelijk . . .</a:t>
            </a:r>
          </a:p>
        </p:txBody>
      </p:sp>
      <p:sp>
        <p:nvSpPr>
          <p:cNvPr id="109612" name="AutoShape 44"/>
          <p:cNvSpPr>
            <a:spLocks noChangeArrowheads="1"/>
          </p:cNvSpPr>
          <p:nvPr/>
        </p:nvSpPr>
        <p:spPr bwMode="auto">
          <a:xfrm>
            <a:off x="5003800" y="4941888"/>
            <a:ext cx="3995738" cy="1662112"/>
          </a:xfrm>
          <a:prstGeom prst="wedgeRoundRectCallout">
            <a:avLst>
              <a:gd name="adj1" fmla="val -2046"/>
              <a:gd name="adj2" fmla="val -133000"/>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3333CC"/>
                </a:solidFill>
                <a:effectLst>
                  <a:outerShdw blurRad="38100" dist="38100" dir="2700000" algn="tl">
                    <a:srgbClr val="000000"/>
                  </a:outerShdw>
                </a:effectLst>
                <a:latin typeface="Comic Sans MS" pitchFamily="66" charset="0"/>
              </a:rPr>
              <a:t>Twee deeltjes komen (bijna) tegelijk binnen, de teller telt maar één piek.</a:t>
            </a:r>
          </a:p>
        </p:txBody>
      </p:sp>
      <p:sp>
        <p:nvSpPr>
          <p:cNvPr id="109611" name="AutoShape 43"/>
          <p:cNvSpPr>
            <a:spLocks noChangeArrowheads="1"/>
          </p:cNvSpPr>
          <p:nvPr/>
        </p:nvSpPr>
        <p:spPr bwMode="auto">
          <a:xfrm>
            <a:off x="4716463" y="5084763"/>
            <a:ext cx="4211637" cy="1368425"/>
          </a:xfrm>
          <a:prstGeom prst="wedgeRoundRectCallout">
            <a:avLst>
              <a:gd name="adj1" fmla="val -88144"/>
              <a:gd name="adj2" fmla="val -164037"/>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3333CC"/>
                </a:solidFill>
                <a:effectLst>
                  <a:outerShdw blurRad="38100" dist="38100" dir="2700000" algn="tl">
                    <a:srgbClr val="000000"/>
                  </a:outerShdw>
                </a:effectLst>
                <a:latin typeface="Comic Sans MS" pitchFamily="66" charset="0"/>
              </a:rPr>
              <a:t>Twee deeltjes komen tegelijk binnen, de teller telt maar één piek.</a:t>
            </a:r>
          </a:p>
        </p:txBody>
      </p:sp>
      <p:sp>
        <p:nvSpPr>
          <p:cNvPr id="109613" name="Rectangle 45"/>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Tree>
    <p:extLst>
      <p:ext uri="{BB962C8B-B14F-4D97-AF65-F5344CB8AC3E}">
        <p14:creationId xmlns:p14="http://schemas.microsoft.com/office/powerpoint/2010/main" val="126104960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wipe(left)">
                                      <p:cBhvr>
                                        <p:cTn id="7" dur="500"/>
                                        <p:tgtEl>
                                          <p:spTgt spid="10957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610"/>
                                        </p:tgtEl>
                                        <p:attrNameLst>
                                          <p:attrName>style.visibility</p:attrName>
                                        </p:attrNameLst>
                                      </p:cBhvr>
                                      <p:to>
                                        <p:strVal val="visible"/>
                                      </p:to>
                                    </p:set>
                                    <p:animEffect transition="in" filter="dissolve">
                                      <p:cBhvr>
                                        <p:cTn id="11" dur="500"/>
                                        <p:tgtEl>
                                          <p:spTgt spid="1096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9611"/>
                                        </p:tgtEl>
                                        <p:attrNameLst>
                                          <p:attrName>style.visibility</p:attrName>
                                        </p:attrNameLst>
                                      </p:cBhvr>
                                      <p:to>
                                        <p:strVal val="visible"/>
                                      </p:to>
                                    </p:set>
                                    <p:animEffect transition="in" filter="dissolve">
                                      <p:cBhvr>
                                        <p:cTn id="16" dur="500"/>
                                        <p:tgtEl>
                                          <p:spTgt spid="109611"/>
                                        </p:tgtEl>
                                      </p:cBhvr>
                                    </p:animEffect>
                                  </p:childTnLst>
                                  <p:subTnLst>
                                    <p:set>
                                      <p:cBhvr override="childStyle">
                                        <p:cTn dur="1" fill="hold" display="0" masterRel="nextClick" afterEffect="1"/>
                                        <p:tgtEl>
                                          <p:spTgt spid="109611"/>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9607"/>
                                        </p:tgtEl>
                                        <p:attrNameLst>
                                          <p:attrName>style.visibility</p:attrName>
                                        </p:attrNameLst>
                                      </p:cBhvr>
                                      <p:to>
                                        <p:strVal val="visible"/>
                                      </p:to>
                                    </p:set>
                                    <p:animEffect transition="in" filter="dissolve">
                                      <p:cBhvr>
                                        <p:cTn id="21" dur="500"/>
                                        <p:tgtEl>
                                          <p:spTgt spid="109607"/>
                                        </p:tgtEl>
                                      </p:cBhvr>
                                    </p:animEffect>
                                  </p:childTnLst>
                                  <p:subTnLst>
                                    <p:set>
                                      <p:cBhvr override="childStyle">
                                        <p:cTn dur="1" fill="hold" display="0" masterRel="nextClick" afterEffect="1"/>
                                        <p:tgtEl>
                                          <p:spTgt spid="109607"/>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9612"/>
                                        </p:tgtEl>
                                        <p:attrNameLst>
                                          <p:attrName>style.visibility</p:attrName>
                                        </p:attrNameLst>
                                      </p:cBhvr>
                                      <p:to>
                                        <p:strVal val="visible"/>
                                      </p:to>
                                    </p:set>
                                    <p:animEffect transition="in" filter="dissolve">
                                      <p:cBhvr>
                                        <p:cTn id="26" dur="500"/>
                                        <p:tgtEl>
                                          <p:spTgt spid="109612"/>
                                        </p:tgtEl>
                                      </p:cBhvr>
                                    </p:animEffect>
                                  </p:childTnLst>
                                  <p:subTnLst>
                                    <p:set>
                                      <p:cBhvr override="childStyle">
                                        <p:cTn dur="1" fill="hold" display="0" masterRel="nextClick" afterEffect="1"/>
                                        <p:tgtEl>
                                          <p:spTgt spid="109612"/>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9604"/>
                                        </p:tgtEl>
                                        <p:attrNameLst>
                                          <p:attrName>style.visibility</p:attrName>
                                        </p:attrNameLst>
                                      </p:cBhvr>
                                      <p:to>
                                        <p:strVal val="visible"/>
                                      </p:to>
                                    </p:set>
                                    <p:anim calcmode="lin" valueType="num">
                                      <p:cBhvr additive="base">
                                        <p:cTn id="31" dur="500" fill="hold"/>
                                        <p:tgtEl>
                                          <p:spTgt spid="109604"/>
                                        </p:tgtEl>
                                        <p:attrNameLst>
                                          <p:attrName>ppt_x</p:attrName>
                                        </p:attrNameLst>
                                      </p:cBhvr>
                                      <p:tavLst>
                                        <p:tav tm="0">
                                          <p:val>
                                            <p:strVal val="#ppt_x"/>
                                          </p:val>
                                        </p:tav>
                                        <p:tav tm="100000">
                                          <p:val>
                                            <p:strVal val="#ppt_x"/>
                                          </p:val>
                                        </p:tav>
                                      </p:tavLst>
                                    </p:anim>
                                    <p:anim calcmode="lin" valueType="num">
                                      <p:cBhvr additive="base">
                                        <p:cTn id="32" dur="500" fill="hold"/>
                                        <p:tgtEl>
                                          <p:spTgt spid="10960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9594"/>
                                        </p:tgtEl>
                                        <p:attrNameLst>
                                          <p:attrName>style.visibility</p:attrName>
                                        </p:attrNameLst>
                                      </p:cBhvr>
                                      <p:to>
                                        <p:strVal val="visible"/>
                                      </p:to>
                                    </p:set>
                                    <p:animEffect transition="in" filter="wipe(left)">
                                      <p:cBhvr>
                                        <p:cTn id="37" dur="500"/>
                                        <p:tgtEl>
                                          <p:spTgt spid="10959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9606"/>
                                        </p:tgtEl>
                                        <p:attrNameLst>
                                          <p:attrName>style.visibility</p:attrName>
                                        </p:attrNameLst>
                                      </p:cBhvr>
                                      <p:to>
                                        <p:strVal val="visible"/>
                                      </p:to>
                                    </p:set>
                                    <p:animEffect transition="in" filter="dissolve">
                                      <p:cBhvr>
                                        <p:cTn id="42" dur="500"/>
                                        <p:tgtEl>
                                          <p:spTgt spid="109606"/>
                                        </p:tgtEl>
                                      </p:cBhvr>
                                    </p:animEffect>
                                  </p:childTnLst>
                                  <p:subTnLst>
                                    <p:set>
                                      <p:cBhvr override="childStyle">
                                        <p:cTn dur="1" fill="hold" display="0" masterRel="nextClick" afterEffect="1"/>
                                        <p:tgtEl>
                                          <p:spTgt spid="109606"/>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9603"/>
                                        </p:tgtEl>
                                        <p:attrNameLst>
                                          <p:attrName>style.visibility</p:attrName>
                                        </p:attrNameLst>
                                      </p:cBhvr>
                                      <p:to>
                                        <p:strVal val="visible"/>
                                      </p:to>
                                    </p:set>
                                    <p:animEffect transition="in" filter="wipe(left)">
                                      <p:cBhvr>
                                        <p:cTn id="47" dur="500"/>
                                        <p:tgtEl>
                                          <p:spTgt spid="1096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9605"/>
                                        </p:tgtEl>
                                        <p:attrNameLst>
                                          <p:attrName>style.visibility</p:attrName>
                                        </p:attrNameLst>
                                      </p:cBhvr>
                                      <p:to>
                                        <p:strVal val="visible"/>
                                      </p:to>
                                    </p:set>
                                    <p:animEffect transition="in" filter="dissolve">
                                      <p:cBhvr>
                                        <p:cTn id="52" dur="500"/>
                                        <p:tgtEl>
                                          <p:spTgt spid="109605"/>
                                        </p:tgtEl>
                                      </p:cBhvr>
                                    </p:animEffect>
                                  </p:childTnLst>
                                  <p:subTnLst>
                                    <p:set>
                                      <p:cBhvr override="childStyle">
                                        <p:cTn dur="1" fill="hold" display="0" masterRel="nextClick" afterEffect="1"/>
                                        <p:tgtEl>
                                          <p:spTgt spid="10960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9610" grpId="0"/>
      <p:bldP spid="109570" grpId="0" autoUpdateAnimBg="0"/>
      <p:bldP spid="109594" grpId="0" autoUpdateAnimBg="0"/>
      <p:bldP spid="109603" grpId="0" autoUpdateAnimBg="0"/>
      <p:bldP spid="109604" grpId="0" animBg="1"/>
      <p:bldP spid="109606" grpId="0" animBg="1"/>
      <p:bldP spid="109607" grpId="0" animBg="1"/>
      <p:bldP spid="109605" grpId="0" animBg="1"/>
      <p:bldP spid="109612" grpId="0" animBg="1"/>
      <p:bldP spid="1096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0" y="76200"/>
            <a:ext cx="9144000" cy="473075"/>
          </a:xfrm>
        </p:spPr>
        <p:txBody>
          <a:bodyPr/>
          <a:lstStyle/>
          <a:p>
            <a:pPr algn="l" eaLnBrk="1" hangingPunct="1">
              <a:defRPr/>
            </a:pPr>
            <a:r>
              <a:rPr lang="en-US" sz="2000" b="1" smtClean="0">
                <a:solidFill>
                  <a:srgbClr val="FF3300"/>
                </a:solidFill>
                <a:effectLst>
                  <a:outerShdw blurRad="38100" dist="38100" dir="2700000" algn="tl">
                    <a:srgbClr val="000000"/>
                  </a:outerShdw>
                </a:effectLst>
              </a:rPr>
              <a:t>BINAS tabel 25: Isotopen</a:t>
            </a:r>
            <a:endParaRPr lang="nl-NL" sz="2000" b="1" smtClean="0">
              <a:solidFill>
                <a:srgbClr val="FF3300"/>
              </a:solidFill>
              <a:effectLst>
                <a:outerShdw blurRad="38100" dist="38100" dir="2700000" algn="tl">
                  <a:srgbClr val="000000"/>
                </a:outerShdw>
              </a:effectLst>
            </a:endParaRPr>
          </a:p>
        </p:txBody>
      </p:sp>
      <p:graphicFrame>
        <p:nvGraphicFramePr>
          <p:cNvPr id="251907" name="Group 3"/>
          <p:cNvGraphicFramePr>
            <a:graphicFrameLocks noGrp="1"/>
          </p:cNvGraphicFramePr>
          <p:nvPr/>
        </p:nvGraphicFramePr>
        <p:xfrm>
          <a:off x="88900" y="692150"/>
          <a:ext cx="8964613" cy="3246438"/>
        </p:xfrm>
        <a:graphic>
          <a:graphicData uri="http://schemas.openxmlformats.org/drawingml/2006/table">
            <a:tbl>
              <a:tblPr/>
              <a:tblGrid>
                <a:gridCol w="827088"/>
                <a:gridCol w="865187"/>
                <a:gridCol w="935038"/>
                <a:gridCol w="1223962"/>
                <a:gridCol w="1512888"/>
                <a:gridCol w="1368425"/>
                <a:gridCol w="2232025"/>
              </a:tblGrid>
              <a:tr h="1296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9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113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114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115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112,90409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113,90491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114,90388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115,90532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4,3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95,7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105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72 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6.1014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12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0,19,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K-vangst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2,8</a:t>
                      </a:r>
                      <a:endPar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6912573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wipe(left)">
                                      <p:cBhvr>
                                        <p:cTn id="7" dur="500"/>
                                        <p:tgtEl>
                                          <p:spTgt spid="25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8" name="Rectangle 4"/>
          <p:cNvSpPr>
            <a:spLocks noGrp="1" noChangeArrowheads="1"/>
          </p:cNvSpPr>
          <p:nvPr>
            <p:ph type="ctrTitle"/>
          </p:nvPr>
        </p:nvSpPr>
        <p:spPr>
          <a:xfrm>
            <a:off x="76200" y="76200"/>
            <a:ext cx="8839200" cy="1143000"/>
          </a:xfrm>
        </p:spPr>
        <p:txBody>
          <a:bodyPr/>
          <a:lstStyle/>
          <a:p>
            <a:pPr algn="l" eaLnBrk="1" hangingPunct="1">
              <a:defRPr/>
            </a:pPr>
            <a:r>
              <a:rPr lang="en-US" sz="4000" b="1" smtClean="0">
                <a:solidFill>
                  <a:schemeClr val="accent2"/>
                </a:solidFill>
                <a:effectLst>
                  <a:outerShdw blurRad="38100" dist="38100" dir="2700000" algn="tl">
                    <a:srgbClr val="000000"/>
                  </a:outerShdw>
                </a:effectLst>
              </a:rPr>
              <a:t>1896: Henri Becquerel ontdekt straling</a:t>
            </a:r>
            <a:br>
              <a:rPr lang="en-US" sz="4000" b="1" smtClean="0">
                <a:solidFill>
                  <a:schemeClr val="accent2"/>
                </a:solidFill>
                <a:effectLst>
                  <a:outerShdw blurRad="38100" dist="38100" dir="2700000" algn="tl">
                    <a:srgbClr val="000000"/>
                  </a:outerShdw>
                </a:effectLst>
              </a:rPr>
            </a:br>
            <a:r>
              <a:rPr lang="en-US" sz="4000" b="1" smtClean="0">
                <a:solidFill>
                  <a:schemeClr val="accent2"/>
                </a:solidFill>
                <a:effectLst>
                  <a:outerShdw blurRad="38100" dist="38100" dir="2700000" algn="tl">
                    <a:srgbClr val="000000"/>
                  </a:outerShdw>
                </a:effectLst>
              </a:rPr>
              <a:t>          van uranium.</a:t>
            </a:r>
            <a:endParaRPr lang="nl-NL" sz="4000" b="1" smtClean="0">
              <a:solidFill>
                <a:schemeClr val="accent2"/>
              </a:solidFill>
              <a:effectLst>
                <a:outerShdw blurRad="38100" dist="38100" dir="2700000" algn="tl">
                  <a:srgbClr val="000000"/>
                </a:outerShdw>
              </a:effectLst>
            </a:endParaRPr>
          </a:p>
        </p:txBody>
      </p:sp>
      <p:pic>
        <p:nvPicPr>
          <p:cNvPr id="9219" name="Picture 1028" descr="Henri_Becque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484313"/>
            <a:ext cx="44513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21601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ChangeArrowheads="1"/>
          </p:cNvSpPr>
          <p:nvPr/>
        </p:nvSpPr>
        <p:spPr bwMode="auto">
          <a:xfrm>
            <a:off x="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000000"/>
                  </a:outerShdw>
                </a:effectLst>
              </a:rPr>
              <a:t>BINAS tabel 25 isotopen:</a:t>
            </a:r>
            <a:endParaRPr lang="nl-NL" sz="3600" b="1">
              <a:solidFill>
                <a:srgbClr val="FF3300"/>
              </a:solidFill>
              <a:effectLst>
                <a:outerShdw blurRad="38100" dist="38100" dir="2700000" algn="tl">
                  <a:srgbClr val="000000"/>
                </a:outerShdw>
              </a:effectLst>
            </a:endParaRPr>
          </a:p>
        </p:txBody>
      </p:sp>
      <p:sp>
        <p:nvSpPr>
          <p:cNvPr id="117764" name="Rectangle 4"/>
          <p:cNvSpPr>
            <a:spLocks noChangeArrowheads="1"/>
          </p:cNvSpPr>
          <p:nvPr/>
        </p:nvSpPr>
        <p:spPr bwMode="auto">
          <a:xfrm>
            <a:off x="5181600" y="681038"/>
            <a:ext cx="4038600" cy="25908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atoomnummer: 84</a:t>
            </a:r>
          </a:p>
          <a:p>
            <a:pPr fontAlgn="base">
              <a:spcBef>
                <a:spcPct val="0"/>
              </a:spcBef>
              <a:spcAft>
                <a:spcPct val="0"/>
              </a:spcAft>
              <a:defRPr/>
            </a:pPr>
            <a:r>
              <a:rPr lang="en-US" sz="3600" b="1">
                <a:solidFill>
                  <a:srgbClr val="3333CC"/>
                </a:solidFill>
                <a:effectLst>
                  <a:outerShdw blurRad="38100" dist="38100" dir="2700000" algn="tl">
                    <a:srgbClr val="000000"/>
                  </a:outerShdw>
                </a:effectLst>
              </a:rPr>
              <a:t>symbool: Po</a:t>
            </a:r>
          </a:p>
          <a:p>
            <a:pPr fontAlgn="base">
              <a:spcBef>
                <a:spcPct val="0"/>
              </a:spcBef>
              <a:spcAft>
                <a:spcPct val="0"/>
              </a:spcAft>
              <a:defRPr/>
            </a:pPr>
            <a:r>
              <a:rPr lang="en-US" sz="3600" b="1">
                <a:solidFill>
                  <a:srgbClr val="3333CC"/>
                </a:solidFill>
                <a:effectLst>
                  <a:outerShdw blurRad="38100" dist="38100" dir="2700000" algn="tl">
                    <a:srgbClr val="000000"/>
                  </a:outerShdw>
                </a:effectLst>
              </a:rPr>
              <a:t>massagetal: 209</a:t>
            </a:r>
          </a:p>
          <a:p>
            <a:pPr fontAlgn="base">
              <a:spcBef>
                <a:spcPct val="0"/>
              </a:spcBef>
              <a:spcAft>
                <a:spcPct val="0"/>
              </a:spcAft>
              <a:defRPr/>
            </a:pPr>
            <a:r>
              <a:rPr lang="en-US" sz="3600" b="1">
                <a:solidFill>
                  <a:srgbClr val="3333CC"/>
                </a:solidFill>
                <a:effectLst>
                  <a:outerShdw blurRad="38100" dist="38100" dir="2700000" algn="tl">
                    <a:srgbClr val="000000"/>
                  </a:outerShdw>
                </a:effectLst>
              </a:rPr>
              <a:t>verval: </a:t>
            </a:r>
            <a:r>
              <a:rPr lang="en-US" sz="3600" b="1">
                <a:solidFill>
                  <a:srgbClr val="3333CC"/>
                </a:solidFill>
                <a:effectLst>
                  <a:outerShdw blurRad="38100" dist="38100" dir="2700000" algn="tl">
                    <a:srgbClr val="000000"/>
                  </a:outerShdw>
                </a:effectLst>
                <a:latin typeface="Symbol" pitchFamily="18" charset="2"/>
              </a:rPr>
              <a:t>a</a:t>
            </a:r>
            <a:endParaRPr lang="nl-NL" sz="3600" b="1">
              <a:solidFill>
                <a:srgbClr val="3333CC"/>
              </a:solidFill>
              <a:effectLst>
                <a:outerShdw blurRad="38100" dist="38100" dir="2700000" algn="tl">
                  <a:srgbClr val="000000"/>
                </a:outerShdw>
              </a:effectLst>
              <a:latin typeface="Symbol" pitchFamily="18" charset="2"/>
            </a:endParaRPr>
          </a:p>
        </p:txBody>
      </p:sp>
      <p:sp>
        <p:nvSpPr>
          <p:cNvPr id="117765" name="Rectangle 5"/>
          <p:cNvSpPr>
            <a:spLocks noChangeArrowheads="1"/>
          </p:cNvSpPr>
          <p:nvPr/>
        </p:nvSpPr>
        <p:spPr bwMode="auto">
          <a:xfrm>
            <a:off x="14288" y="5943600"/>
            <a:ext cx="3643312"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BINAS tabel 25:</a:t>
            </a:r>
            <a:endParaRPr lang="nl-NL" sz="3600" b="1">
              <a:solidFill>
                <a:srgbClr val="3333CC"/>
              </a:solidFill>
              <a:effectLst>
                <a:outerShdw blurRad="38100" dist="38100" dir="2700000" algn="tl">
                  <a:srgbClr val="000000"/>
                </a:outerShdw>
              </a:effectLst>
            </a:endParaRPr>
          </a:p>
        </p:txBody>
      </p:sp>
      <p:sp>
        <p:nvSpPr>
          <p:cNvPr id="117766" name="Rectangle 6"/>
          <p:cNvSpPr>
            <a:spLocks noChangeArrowheads="1"/>
          </p:cNvSpPr>
          <p:nvPr/>
        </p:nvSpPr>
        <p:spPr bwMode="auto">
          <a:xfrm>
            <a:off x="3492500" y="5940425"/>
            <a:ext cx="4038600" cy="757238"/>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atoomnummer 82:</a:t>
            </a:r>
            <a:endParaRPr lang="nl-NL" sz="3600" b="1">
              <a:solidFill>
                <a:srgbClr val="3333CC"/>
              </a:solidFill>
              <a:effectLst>
                <a:outerShdw blurRad="38100" dist="38100" dir="2700000" algn="tl">
                  <a:srgbClr val="000000"/>
                </a:outerShdw>
              </a:effectLst>
            </a:endParaRPr>
          </a:p>
        </p:txBody>
      </p:sp>
      <p:grpSp>
        <p:nvGrpSpPr>
          <p:cNvPr id="2" name="Group 7"/>
          <p:cNvGrpSpPr>
            <a:grpSpLocks/>
          </p:cNvGrpSpPr>
          <p:nvPr/>
        </p:nvGrpSpPr>
        <p:grpSpPr bwMode="auto">
          <a:xfrm>
            <a:off x="0" y="3505200"/>
            <a:ext cx="2686050" cy="1524000"/>
            <a:chOff x="276" y="2391"/>
            <a:chExt cx="1692" cy="960"/>
          </a:xfrm>
        </p:grpSpPr>
        <p:sp>
          <p:nvSpPr>
            <p:cNvPr id="117768" name="Rectangle 8"/>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84</a:t>
              </a:r>
              <a:endParaRPr lang="nl-NL" sz="4800" b="1">
                <a:solidFill>
                  <a:srgbClr val="3333CC"/>
                </a:solidFill>
                <a:effectLst>
                  <a:outerShdw blurRad="38100" dist="38100" dir="2700000" algn="tl">
                    <a:srgbClr val="000000"/>
                  </a:outerShdw>
                </a:effectLst>
              </a:endParaRPr>
            </a:p>
          </p:txBody>
        </p:sp>
        <p:sp>
          <p:nvSpPr>
            <p:cNvPr id="117769" name="Rectangle 9"/>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209</a:t>
              </a:r>
              <a:endParaRPr lang="nl-NL" sz="4800" b="1">
                <a:solidFill>
                  <a:srgbClr val="3333CC"/>
                </a:solidFill>
                <a:effectLst>
                  <a:outerShdw blurRad="38100" dist="38100" dir="2700000" algn="tl">
                    <a:srgbClr val="000000"/>
                  </a:outerShdw>
                </a:effectLst>
              </a:endParaRPr>
            </a:p>
          </p:txBody>
        </p:sp>
        <p:sp>
          <p:nvSpPr>
            <p:cNvPr id="117770" name="Rectangle 10"/>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Po</a:t>
              </a:r>
              <a:endParaRPr lang="nl-NL" sz="8000" b="1">
                <a:solidFill>
                  <a:srgbClr val="FF3300"/>
                </a:solidFill>
                <a:effectLst>
                  <a:outerShdw blurRad="38100" dist="38100" dir="2700000" algn="tl">
                    <a:srgbClr val="000000"/>
                  </a:outerShdw>
                </a:effectLst>
              </a:endParaRPr>
            </a:p>
          </p:txBody>
        </p:sp>
      </p:grpSp>
      <p:sp>
        <p:nvSpPr>
          <p:cNvPr id="117771" name="Rectangle 11"/>
          <p:cNvSpPr>
            <a:spLocks noChangeArrowheads="1"/>
          </p:cNvSpPr>
          <p:nvPr/>
        </p:nvSpPr>
        <p:spPr bwMode="auto">
          <a:xfrm>
            <a:off x="7216775" y="5897563"/>
            <a:ext cx="1171575"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000000"/>
                  </a:outerShdw>
                </a:effectLst>
              </a:rPr>
              <a:t>Pb</a:t>
            </a:r>
            <a:endParaRPr lang="nl-NL" sz="4000" b="1">
              <a:solidFill>
                <a:srgbClr val="FF3300"/>
              </a:solidFill>
              <a:effectLst>
                <a:outerShdw blurRad="38100" dist="38100" dir="2700000" algn="tl">
                  <a:srgbClr val="000000"/>
                </a:outerShdw>
              </a:effectLst>
            </a:endParaRPr>
          </a:p>
        </p:txBody>
      </p:sp>
      <p:grpSp>
        <p:nvGrpSpPr>
          <p:cNvPr id="3" name="Group 12"/>
          <p:cNvGrpSpPr>
            <a:grpSpLocks/>
          </p:cNvGrpSpPr>
          <p:nvPr/>
        </p:nvGrpSpPr>
        <p:grpSpPr bwMode="auto">
          <a:xfrm>
            <a:off x="3762375" y="3505200"/>
            <a:ext cx="2105025" cy="1524000"/>
            <a:chOff x="2178" y="2304"/>
            <a:chExt cx="1326" cy="960"/>
          </a:xfrm>
        </p:grpSpPr>
        <p:sp>
          <p:nvSpPr>
            <p:cNvPr id="117773" name="Rectangle 13"/>
            <p:cNvSpPr>
              <a:spLocks noChangeArrowheads="1"/>
            </p:cNvSpPr>
            <p:nvPr/>
          </p:nvSpPr>
          <p:spPr bwMode="auto">
            <a:xfrm>
              <a:off x="2178" y="2688"/>
              <a:ext cx="336"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2</a:t>
              </a:r>
              <a:endParaRPr lang="nl-NL" sz="4800" b="1">
                <a:solidFill>
                  <a:srgbClr val="3333CC"/>
                </a:solidFill>
                <a:effectLst>
                  <a:outerShdw blurRad="38100" dist="38100" dir="2700000" algn="tl">
                    <a:srgbClr val="000000"/>
                  </a:outerShdw>
                </a:effectLst>
              </a:endParaRPr>
            </a:p>
          </p:txBody>
        </p:sp>
        <p:sp>
          <p:nvSpPr>
            <p:cNvPr id="117774" name="Rectangle 14"/>
            <p:cNvSpPr>
              <a:spLocks noChangeArrowheads="1"/>
            </p:cNvSpPr>
            <p:nvPr/>
          </p:nvSpPr>
          <p:spPr bwMode="auto">
            <a:xfrm>
              <a:off x="2196" y="2304"/>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4</a:t>
              </a:r>
              <a:endParaRPr lang="nl-NL" sz="4800" b="1">
                <a:solidFill>
                  <a:srgbClr val="3333CC"/>
                </a:solidFill>
                <a:effectLst>
                  <a:outerShdw blurRad="38100" dist="38100" dir="2700000" algn="tl">
                    <a:srgbClr val="000000"/>
                  </a:outerShdw>
                </a:effectLst>
              </a:endParaRPr>
            </a:p>
          </p:txBody>
        </p:sp>
        <p:sp>
          <p:nvSpPr>
            <p:cNvPr id="117775" name="Rectangle 15"/>
            <p:cNvSpPr>
              <a:spLocks noChangeArrowheads="1"/>
            </p:cNvSpPr>
            <p:nvPr/>
          </p:nvSpPr>
          <p:spPr bwMode="auto">
            <a:xfrm>
              <a:off x="2400" y="2361"/>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He</a:t>
              </a:r>
              <a:endParaRPr lang="nl-NL" sz="8000" b="1">
                <a:solidFill>
                  <a:srgbClr val="FF3300"/>
                </a:solidFill>
                <a:effectLst>
                  <a:outerShdw blurRad="38100" dist="38100" dir="2700000" algn="tl">
                    <a:srgbClr val="000000"/>
                  </a:outerShdw>
                </a:effectLst>
              </a:endParaRPr>
            </a:p>
          </p:txBody>
        </p:sp>
      </p:grpSp>
      <p:sp>
        <p:nvSpPr>
          <p:cNvPr id="117776" name="Rectangle 16"/>
          <p:cNvSpPr>
            <a:spLocks noChangeArrowheads="1"/>
          </p:cNvSpPr>
          <p:nvPr/>
        </p:nvSpPr>
        <p:spPr bwMode="auto">
          <a:xfrm>
            <a:off x="6648450" y="4114800"/>
            <a:ext cx="10668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82</a:t>
            </a:r>
            <a:endParaRPr lang="nl-NL" sz="4800" b="1">
              <a:solidFill>
                <a:srgbClr val="3333CC"/>
              </a:solidFill>
              <a:effectLst>
                <a:outerShdw blurRad="38100" dist="38100" dir="2700000" algn="tl">
                  <a:srgbClr val="000000"/>
                </a:outerShdw>
              </a:effectLst>
            </a:endParaRPr>
          </a:p>
        </p:txBody>
      </p:sp>
      <p:sp>
        <p:nvSpPr>
          <p:cNvPr id="117777" name="Rectangle 17"/>
          <p:cNvSpPr>
            <a:spLocks noChangeArrowheads="1"/>
          </p:cNvSpPr>
          <p:nvPr/>
        </p:nvSpPr>
        <p:spPr bwMode="auto">
          <a:xfrm>
            <a:off x="6324600" y="3505200"/>
            <a:ext cx="13716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205</a:t>
            </a:r>
            <a:endParaRPr lang="nl-NL" sz="4800" b="1">
              <a:solidFill>
                <a:srgbClr val="3333CC"/>
              </a:solidFill>
              <a:effectLst>
                <a:outerShdw blurRad="38100" dist="38100" dir="2700000" algn="tl">
                  <a:srgbClr val="000000"/>
                </a:outerShdw>
              </a:effectLst>
            </a:endParaRPr>
          </a:p>
        </p:txBody>
      </p:sp>
      <p:sp>
        <p:nvSpPr>
          <p:cNvPr id="117778" name="Rectangle 18"/>
          <p:cNvSpPr>
            <a:spLocks noChangeArrowheads="1"/>
          </p:cNvSpPr>
          <p:nvPr/>
        </p:nvSpPr>
        <p:spPr bwMode="auto">
          <a:xfrm>
            <a:off x="7315200" y="3595688"/>
            <a:ext cx="11430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X</a:t>
            </a:r>
            <a:endParaRPr lang="nl-NL" sz="8000" b="1">
              <a:solidFill>
                <a:srgbClr val="FF3300"/>
              </a:solidFill>
              <a:effectLst>
                <a:outerShdw blurRad="38100" dist="38100" dir="2700000" algn="tl">
                  <a:srgbClr val="000000"/>
                </a:outerShdw>
              </a:effectLst>
            </a:endParaRPr>
          </a:p>
        </p:txBody>
      </p:sp>
      <p:sp>
        <p:nvSpPr>
          <p:cNvPr id="117779" name="Line 19"/>
          <p:cNvSpPr>
            <a:spLocks noChangeShapeType="1"/>
          </p:cNvSpPr>
          <p:nvPr/>
        </p:nvSpPr>
        <p:spPr bwMode="auto">
          <a:xfrm>
            <a:off x="2514600" y="4419600"/>
            <a:ext cx="762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17780" name="Rectangle 20"/>
          <p:cNvSpPr>
            <a:spLocks noChangeArrowheads="1"/>
          </p:cNvSpPr>
          <p:nvPr/>
        </p:nvSpPr>
        <p:spPr bwMode="auto">
          <a:xfrm>
            <a:off x="5638800" y="3738563"/>
            <a:ext cx="8382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FFFFFF"/>
                  </a:outerShdw>
                </a:effectLst>
              </a:rPr>
              <a:t>+</a:t>
            </a:r>
            <a:endParaRPr lang="nl-NL" sz="8000" b="1">
              <a:solidFill>
                <a:srgbClr val="000000"/>
              </a:solidFill>
              <a:effectLst>
                <a:outerShdw blurRad="38100" dist="38100" dir="2700000" algn="tl">
                  <a:srgbClr val="FFFFFF"/>
                </a:outerShdw>
              </a:effectLst>
            </a:endParaRPr>
          </a:p>
        </p:txBody>
      </p:sp>
      <p:sp>
        <p:nvSpPr>
          <p:cNvPr id="117781" name="Rectangle 21"/>
          <p:cNvSpPr>
            <a:spLocks noChangeArrowheads="1"/>
          </p:cNvSpPr>
          <p:nvPr/>
        </p:nvSpPr>
        <p:spPr bwMode="auto">
          <a:xfrm>
            <a:off x="7391400" y="3624263"/>
            <a:ext cx="1524000" cy="1281112"/>
          </a:xfrm>
          <a:prstGeom prst="rect">
            <a:avLst/>
          </a:prstGeom>
          <a:solidFill>
            <a:srgbClr val="FFFFCC"/>
          </a:solidFill>
          <a:ln w="9525">
            <a:noFill/>
            <a:miter lim="800000"/>
            <a:headEnd/>
            <a:tailEnd/>
          </a:ln>
          <a:effectLst/>
        </p:spPr>
        <p:txBody>
          <a:bodyPr/>
          <a:lstStyle/>
          <a:p>
            <a:pPr fontAlgn="base">
              <a:spcBef>
                <a:spcPct val="20000"/>
              </a:spcBef>
              <a:spcAft>
                <a:spcPct val="0"/>
              </a:spcAft>
              <a:defRPr/>
            </a:pPr>
            <a:r>
              <a:rPr lang="en-US" sz="8000" b="1">
                <a:solidFill>
                  <a:srgbClr val="3333CC"/>
                </a:solidFill>
                <a:effectLst>
                  <a:outerShdw blurRad="38100" dist="38100" dir="2700000" algn="tl">
                    <a:srgbClr val="000000"/>
                  </a:outerShdw>
                </a:effectLst>
              </a:rPr>
              <a:t>Pb</a:t>
            </a:r>
            <a:endParaRPr lang="nl-NL" sz="8000" b="1">
              <a:solidFill>
                <a:srgbClr val="3333CC"/>
              </a:solidFill>
              <a:effectLst>
                <a:outerShdw blurRad="38100" dist="38100" dir="2700000" algn="tl">
                  <a:srgbClr val="000000"/>
                </a:outerShdw>
              </a:effectLst>
            </a:endParaRPr>
          </a:p>
        </p:txBody>
      </p:sp>
      <p:sp>
        <p:nvSpPr>
          <p:cNvPr id="117782" name="Rectangle 22"/>
          <p:cNvSpPr>
            <a:spLocks noGrp="1" noChangeArrowheads="1"/>
          </p:cNvSpPr>
          <p:nvPr>
            <p:ph type="ctrTitle"/>
          </p:nvPr>
        </p:nvSpPr>
        <p:spPr>
          <a:xfrm>
            <a:off x="0" y="-76200"/>
            <a:ext cx="9144000" cy="7620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Radioactief verval Polonium-209 kern:</a:t>
            </a:r>
            <a:endParaRPr lang="nl-NL" sz="4000" b="1" smtClean="0">
              <a:solidFill>
                <a:srgbClr val="FF3300"/>
              </a:solidFill>
              <a:effectLst>
                <a:outerShdw blurRad="38100" dist="38100" dir="2700000" algn="tl">
                  <a:srgbClr val="000000"/>
                </a:outerShdw>
              </a:effectLst>
            </a:endParaRPr>
          </a:p>
        </p:txBody>
      </p:sp>
      <p:graphicFrame>
        <p:nvGraphicFramePr>
          <p:cNvPr id="117818" name="Group 58"/>
          <p:cNvGraphicFramePr>
            <a:graphicFrameLocks noGrp="1"/>
          </p:cNvGraphicFramePr>
          <p:nvPr/>
        </p:nvGraphicFramePr>
        <p:xfrm>
          <a:off x="106363" y="1477963"/>
          <a:ext cx="8964612" cy="3246437"/>
        </p:xfrm>
        <a:graphic>
          <a:graphicData uri="http://schemas.openxmlformats.org/drawingml/2006/table">
            <a:tbl>
              <a:tblPr/>
              <a:tblGrid>
                <a:gridCol w="827087"/>
                <a:gridCol w="865188"/>
                <a:gridCol w="935037"/>
                <a:gridCol w="1223963"/>
                <a:gridCol w="1512887"/>
                <a:gridCol w="1368425"/>
                <a:gridCol w="2232025"/>
              </a:tblGrid>
              <a:tr h="129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589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208,98243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200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α</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 4,09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Times New Roman" pitchFamily="18" charset="0"/>
                        </a:rPr>
                        <a:t>….</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17854" name="Group 94"/>
          <p:cNvGraphicFramePr>
            <a:graphicFrameLocks noGrp="1"/>
          </p:cNvGraphicFramePr>
          <p:nvPr/>
        </p:nvGraphicFramePr>
        <p:xfrm>
          <a:off x="57150" y="744538"/>
          <a:ext cx="9036050" cy="4124325"/>
        </p:xfrm>
        <a:graphic>
          <a:graphicData uri="http://schemas.openxmlformats.org/drawingml/2006/table">
            <a:tbl>
              <a:tblPr/>
              <a:tblGrid>
                <a:gridCol w="842963"/>
                <a:gridCol w="792162"/>
                <a:gridCol w="935038"/>
                <a:gridCol w="1249362"/>
                <a:gridCol w="1543050"/>
                <a:gridCol w="1397000"/>
                <a:gridCol w="2276475"/>
              </a:tblGrid>
              <a:tr h="909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r>
                        <a:rPr kumimoji="0" lang="nl-NL" sz="14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3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879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82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Pb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214</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203,97304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208,97446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206,97589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207,97664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208,98108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209,98418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210,98874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211,99191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213,99977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23,6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52,3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1,4.107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3,3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22,3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36,1 min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10,6 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26,8 min</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0,72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0,025,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γ</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0,5,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β</a:t>
                      </a:r>
                      <a:r>
                        <a:rPr kumimoji="0" lang="nl-NL" sz="1600" b="1" i="0" u="none" strike="noStrike" cap="none" normalizeH="0" baseline="30000" smtClean="0">
                          <a:ln>
                            <a:noFill/>
                          </a:ln>
                          <a:solidFill>
                            <a:schemeClr val="tx1"/>
                          </a:solidFill>
                          <a:effectLst>
                            <a:outerShdw blurRad="38100" dist="38100" dir="2700000" algn="tl">
                              <a:srgbClr val="FFFFFF"/>
                            </a:outerShdw>
                          </a:effectLst>
                          <a:latin typeface="Arial" charset="0"/>
                        </a:rPr>
                        <a:t>-</a:t>
                      </a: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 0,59, </a:t>
                      </a:r>
                      <a:r>
                        <a:rPr kumimoji="0" lang="el-GR" sz="1600" b="1" i="0" u="none" strike="noStrike" cap="none" normalizeH="0" baseline="0" smtClean="0">
                          <a:ln>
                            <a:noFill/>
                          </a:ln>
                          <a:solidFill>
                            <a:schemeClr val="tx1"/>
                          </a:solidFill>
                          <a:effectLst>
                            <a:outerShdw blurRad="38100" dist="38100" dir="2700000" algn="tl">
                              <a:srgbClr val="FFFFFF"/>
                            </a:outerShdw>
                          </a:effectLst>
                          <a:latin typeface="Arial" charset="0"/>
                          <a:cs typeface="Arial" charset="0"/>
                        </a:rPr>
                        <a:t>γ</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 0,65,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Arial" charset="0"/>
                        </a:rPr>
                        <a:t>γ</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200129253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wipe(left)">
                                      <p:cBhvr>
                                        <p:cTn id="7" dur="500"/>
                                        <p:tgtEl>
                                          <p:spTgt spid="11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7818"/>
                                        </p:tgtEl>
                                        <p:attrNameLst>
                                          <p:attrName>style.visibility</p:attrName>
                                        </p:attrNameLst>
                                      </p:cBhvr>
                                      <p:to>
                                        <p:strVal val="visible"/>
                                      </p:to>
                                    </p:set>
                                    <p:animEffect transition="in" filter="dissolve">
                                      <p:cBhvr>
                                        <p:cTn id="12" dur="500"/>
                                        <p:tgtEl>
                                          <p:spTgt spid="117818"/>
                                        </p:tgtEl>
                                      </p:cBhvr>
                                    </p:animEffect>
                                  </p:childTnLst>
                                  <p:subTnLst>
                                    <p:set>
                                      <p:cBhvr override="childStyle">
                                        <p:cTn dur="1" fill="hold" display="0" masterRel="nextClick" afterEffect="1"/>
                                        <p:tgtEl>
                                          <p:spTgt spid="11781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764"/>
                                        </p:tgtEl>
                                        <p:attrNameLst>
                                          <p:attrName>style.visibility</p:attrName>
                                        </p:attrNameLst>
                                      </p:cBhvr>
                                      <p:to>
                                        <p:strVal val="visible"/>
                                      </p:to>
                                    </p:set>
                                    <p:animEffect transition="in" filter="wipe(left)">
                                      <p:cBhvr>
                                        <p:cTn id="17" dur="500"/>
                                        <p:tgtEl>
                                          <p:spTgt spid="117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7779"/>
                                        </p:tgtEl>
                                        <p:attrNameLst>
                                          <p:attrName>style.visibility</p:attrName>
                                        </p:attrNameLst>
                                      </p:cBhvr>
                                      <p:to>
                                        <p:strVal val="visible"/>
                                      </p:to>
                                    </p:set>
                                    <p:animEffect transition="in" filter="wipe(left)">
                                      <p:cBhvr>
                                        <p:cTn id="27" dur="500"/>
                                        <p:tgtEl>
                                          <p:spTgt spid="1177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7780"/>
                                        </p:tgtEl>
                                        <p:attrNameLst>
                                          <p:attrName>style.visibility</p:attrName>
                                        </p:attrNameLst>
                                      </p:cBhvr>
                                      <p:to>
                                        <p:strVal val="visible"/>
                                      </p:to>
                                    </p:set>
                                    <p:animEffect transition="in" filter="dissolve">
                                      <p:cBhvr>
                                        <p:cTn id="37" dur="500"/>
                                        <p:tgtEl>
                                          <p:spTgt spid="1177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7778"/>
                                        </p:tgtEl>
                                        <p:attrNameLst>
                                          <p:attrName>style.visibility</p:attrName>
                                        </p:attrNameLst>
                                      </p:cBhvr>
                                      <p:to>
                                        <p:strVal val="visible"/>
                                      </p:to>
                                    </p:set>
                                    <p:animEffect transition="in" filter="dissolve">
                                      <p:cBhvr>
                                        <p:cTn id="42" dur="500"/>
                                        <p:tgtEl>
                                          <p:spTgt spid="1177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7776"/>
                                        </p:tgtEl>
                                        <p:attrNameLst>
                                          <p:attrName>style.visibility</p:attrName>
                                        </p:attrNameLst>
                                      </p:cBhvr>
                                      <p:to>
                                        <p:strVal val="visible"/>
                                      </p:to>
                                    </p:set>
                                    <p:anim calcmode="lin" valueType="num">
                                      <p:cBhvr additive="base">
                                        <p:cTn id="47" dur="500" fill="hold"/>
                                        <p:tgtEl>
                                          <p:spTgt spid="117776"/>
                                        </p:tgtEl>
                                        <p:attrNameLst>
                                          <p:attrName>ppt_x</p:attrName>
                                        </p:attrNameLst>
                                      </p:cBhvr>
                                      <p:tavLst>
                                        <p:tav tm="0">
                                          <p:val>
                                            <p:strVal val="#ppt_x"/>
                                          </p:val>
                                        </p:tav>
                                        <p:tav tm="100000">
                                          <p:val>
                                            <p:strVal val="#ppt_x"/>
                                          </p:val>
                                        </p:tav>
                                      </p:tavLst>
                                    </p:anim>
                                    <p:anim calcmode="lin" valueType="num">
                                      <p:cBhvr additive="base">
                                        <p:cTn id="48" dur="500" fill="hold"/>
                                        <p:tgtEl>
                                          <p:spTgt spid="11777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17777"/>
                                        </p:tgtEl>
                                        <p:attrNameLst>
                                          <p:attrName>style.visibility</p:attrName>
                                        </p:attrNameLst>
                                      </p:cBhvr>
                                      <p:to>
                                        <p:strVal val="visible"/>
                                      </p:to>
                                    </p:set>
                                    <p:anim calcmode="lin" valueType="num">
                                      <p:cBhvr additive="base">
                                        <p:cTn id="53" dur="500" fill="hold"/>
                                        <p:tgtEl>
                                          <p:spTgt spid="117777"/>
                                        </p:tgtEl>
                                        <p:attrNameLst>
                                          <p:attrName>ppt_x</p:attrName>
                                        </p:attrNameLst>
                                      </p:cBhvr>
                                      <p:tavLst>
                                        <p:tav tm="0">
                                          <p:val>
                                            <p:strVal val="1+#ppt_w/2"/>
                                          </p:val>
                                        </p:tav>
                                        <p:tav tm="100000">
                                          <p:val>
                                            <p:strVal val="#ppt_x"/>
                                          </p:val>
                                        </p:tav>
                                      </p:tavLst>
                                    </p:anim>
                                    <p:anim calcmode="lin" valueType="num">
                                      <p:cBhvr additive="base">
                                        <p:cTn id="54" dur="500" fill="hold"/>
                                        <p:tgtEl>
                                          <p:spTgt spid="117777"/>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7765"/>
                                        </p:tgtEl>
                                        <p:attrNameLst>
                                          <p:attrName>style.visibility</p:attrName>
                                        </p:attrNameLst>
                                      </p:cBhvr>
                                      <p:to>
                                        <p:strVal val="visible"/>
                                      </p:to>
                                    </p:set>
                                    <p:animEffect transition="in" filter="wipe(left)">
                                      <p:cBhvr>
                                        <p:cTn id="59" dur="500"/>
                                        <p:tgtEl>
                                          <p:spTgt spid="11776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7766"/>
                                        </p:tgtEl>
                                        <p:attrNameLst>
                                          <p:attrName>style.visibility</p:attrName>
                                        </p:attrNameLst>
                                      </p:cBhvr>
                                      <p:to>
                                        <p:strVal val="visible"/>
                                      </p:to>
                                    </p:set>
                                    <p:animEffect transition="in" filter="wipe(left)">
                                      <p:cBhvr>
                                        <p:cTn id="64" dur="500"/>
                                        <p:tgtEl>
                                          <p:spTgt spid="11776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117854"/>
                                        </p:tgtEl>
                                        <p:attrNameLst>
                                          <p:attrName>style.visibility</p:attrName>
                                        </p:attrNameLst>
                                      </p:cBhvr>
                                      <p:to>
                                        <p:strVal val="visible"/>
                                      </p:to>
                                    </p:set>
                                    <p:animEffect transition="in" filter="dissolve">
                                      <p:cBhvr>
                                        <p:cTn id="69" dur="500"/>
                                        <p:tgtEl>
                                          <p:spTgt spid="117854"/>
                                        </p:tgtEl>
                                      </p:cBhvr>
                                    </p:animEffect>
                                  </p:childTnLst>
                                  <p:subTnLst>
                                    <p:set>
                                      <p:cBhvr override="childStyle">
                                        <p:cTn dur="1" fill="hold" display="0" masterRel="nextClick" afterEffect="1"/>
                                        <p:tgtEl>
                                          <p:spTgt spid="117854"/>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117771"/>
                                        </p:tgtEl>
                                        <p:attrNameLst>
                                          <p:attrName>style.visibility</p:attrName>
                                        </p:attrNameLst>
                                      </p:cBhvr>
                                      <p:to>
                                        <p:strVal val="visible"/>
                                      </p:to>
                                    </p:set>
                                    <p:anim calcmode="lin" valueType="num">
                                      <p:cBhvr additive="base">
                                        <p:cTn id="74" dur="500" fill="hold"/>
                                        <p:tgtEl>
                                          <p:spTgt spid="117771"/>
                                        </p:tgtEl>
                                        <p:attrNameLst>
                                          <p:attrName>ppt_x</p:attrName>
                                        </p:attrNameLst>
                                      </p:cBhvr>
                                      <p:tavLst>
                                        <p:tav tm="0">
                                          <p:val>
                                            <p:strVal val="1+#ppt_w/2"/>
                                          </p:val>
                                        </p:tav>
                                        <p:tav tm="100000">
                                          <p:val>
                                            <p:strVal val="#ppt_x"/>
                                          </p:val>
                                        </p:tav>
                                      </p:tavLst>
                                    </p:anim>
                                    <p:anim calcmode="lin" valueType="num">
                                      <p:cBhvr additive="base">
                                        <p:cTn id="75" dur="500" fill="hold"/>
                                        <p:tgtEl>
                                          <p:spTgt spid="117771"/>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17781"/>
                                        </p:tgtEl>
                                        <p:attrNameLst>
                                          <p:attrName>style.visibility</p:attrName>
                                        </p:attrNameLst>
                                      </p:cBhvr>
                                      <p:to>
                                        <p:strVal val="visible"/>
                                      </p:to>
                                    </p:set>
                                    <p:anim calcmode="lin" valueType="num">
                                      <p:cBhvr additive="base">
                                        <p:cTn id="80" dur="500" fill="hold"/>
                                        <p:tgtEl>
                                          <p:spTgt spid="117781"/>
                                        </p:tgtEl>
                                        <p:attrNameLst>
                                          <p:attrName>ppt_x</p:attrName>
                                        </p:attrNameLst>
                                      </p:cBhvr>
                                      <p:tavLst>
                                        <p:tav tm="0">
                                          <p:val>
                                            <p:strVal val="#ppt_x"/>
                                          </p:val>
                                        </p:tav>
                                        <p:tav tm="100000">
                                          <p:val>
                                            <p:strVal val="#ppt_x"/>
                                          </p:val>
                                        </p:tav>
                                      </p:tavLst>
                                    </p:anim>
                                    <p:anim calcmode="lin" valueType="num">
                                      <p:cBhvr additive="base">
                                        <p:cTn id="81" dur="500" fill="hold"/>
                                        <p:tgtEl>
                                          <p:spTgt spid="117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P spid="117764" grpId="0" autoUpdateAnimBg="0"/>
      <p:bldP spid="117765" grpId="0" autoUpdateAnimBg="0"/>
      <p:bldP spid="117766" grpId="0" autoUpdateAnimBg="0"/>
      <p:bldP spid="117771" grpId="0" autoUpdateAnimBg="0"/>
      <p:bldP spid="117776" grpId="0" autoUpdateAnimBg="0"/>
      <p:bldP spid="117777" grpId="0" autoUpdateAnimBg="0"/>
      <p:bldP spid="117778" grpId="0" autoUpdateAnimBg="0"/>
      <p:bldP spid="117779" grpId="0" animBg="1"/>
      <p:bldP spid="117780" grpId="0" autoUpdateAnimBg="0"/>
      <p:bldP spid="11778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2" name="Rectangle 22"/>
          <p:cNvSpPr>
            <a:spLocks noGrp="1" noChangeArrowheads="1"/>
          </p:cNvSpPr>
          <p:nvPr>
            <p:ph type="ctrTitle" idx="4294967295"/>
          </p:nvPr>
        </p:nvSpPr>
        <p:spPr>
          <a:xfrm>
            <a:off x="0" y="-76200"/>
            <a:ext cx="8604250" cy="625475"/>
          </a:xfrm>
        </p:spPr>
        <p:txBody>
          <a:bodyPr/>
          <a:lstStyle/>
          <a:p>
            <a:pPr algn="l" eaLnBrk="1" hangingPunct="1"/>
            <a:r>
              <a:rPr lang="en-US" altLang="nl-NL" sz="3200" b="1" smtClean="0">
                <a:solidFill>
                  <a:srgbClr val="FF3300"/>
                </a:solidFill>
                <a:effectLst>
                  <a:outerShdw blurRad="38100" dist="38100" dir="2700000" algn="tl">
                    <a:srgbClr val="000000"/>
                  </a:outerShdw>
                </a:effectLst>
              </a:rPr>
              <a:t>Radioactief verval simulatie</a:t>
            </a:r>
            <a:endParaRPr lang="nl-NL" altLang="nl-NL" sz="3200" b="1" smtClean="0">
              <a:solidFill>
                <a:srgbClr val="FF3300"/>
              </a:solidFill>
              <a:effectLst>
                <a:outerShdw blurRad="38100" dist="38100" dir="2700000" algn="tl">
                  <a:srgbClr val="000000"/>
                </a:outerShdw>
              </a:effectLst>
            </a:endParaRPr>
          </a:p>
        </p:txBody>
      </p:sp>
      <p:sp>
        <p:nvSpPr>
          <p:cNvPr id="149594" name="Rectangle 90"/>
          <p:cNvSpPr>
            <a:spLocks noChangeArrowheads="1"/>
          </p:cNvSpPr>
          <p:nvPr/>
        </p:nvSpPr>
        <p:spPr bwMode="auto">
          <a:xfrm>
            <a:off x="0" y="1412875"/>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nl-NL" altLang="nl-NL" sz="2400">
                <a:solidFill>
                  <a:srgbClr val="000000"/>
                </a:solidFill>
                <a:hlinkClick r:id="rId2"/>
              </a:rPr>
              <a:t>http://www.agtijmensen.nl/Applets simulaties/Radioactiviteit.xls</a:t>
            </a:r>
            <a:endParaRPr lang="nl-NL" altLang="nl-NL" sz="2400">
              <a:solidFill>
                <a:srgbClr val="000000"/>
              </a:solidFill>
            </a:endParaRPr>
          </a:p>
        </p:txBody>
      </p:sp>
      <p:sp>
        <p:nvSpPr>
          <p:cNvPr id="2" name="Rectangle 22"/>
          <p:cNvSpPr>
            <a:spLocks noChangeArrowheads="1"/>
          </p:cNvSpPr>
          <p:nvPr/>
        </p:nvSpPr>
        <p:spPr bwMode="auto">
          <a:xfrm>
            <a:off x="0" y="549275"/>
            <a:ext cx="86042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New Roman" pitchFamily="18" charset="0"/>
              </a:defRPr>
            </a:lvl1pPr>
            <a:lvl2pPr algn="ctr" eaLnBrk="0" hangingPunct="0">
              <a:defRPr sz="4400">
                <a:solidFill>
                  <a:schemeClr val="tx2"/>
                </a:solidFill>
                <a:latin typeface="Times New Roman" pitchFamily="18" charset="0"/>
              </a:defRPr>
            </a:lvl2pPr>
            <a:lvl3pPr algn="ctr" eaLnBrk="0" hangingPunct="0">
              <a:defRPr sz="4400">
                <a:solidFill>
                  <a:schemeClr val="tx2"/>
                </a:solidFill>
                <a:latin typeface="Times New Roman" pitchFamily="18" charset="0"/>
              </a:defRPr>
            </a:lvl3pPr>
            <a:lvl4pPr algn="ctr" eaLnBrk="0" hangingPunct="0">
              <a:defRPr sz="4400">
                <a:solidFill>
                  <a:schemeClr val="tx2"/>
                </a:solidFill>
                <a:latin typeface="Times New Roman" pitchFamily="18" charset="0"/>
              </a:defRPr>
            </a:lvl4pPr>
            <a:lvl5pPr algn="ctr" eaLnBrk="0" hangingPunct="0">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l" eaLnBrk="1" fontAlgn="base" hangingPunct="1">
              <a:spcBef>
                <a:spcPct val="0"/>
              </a:spcBef>
              <a:spcAft>
                <a:spcPct val="0"/>
              </a:spcAft>
            </a:pPr>
            <a:r>
              <a:rPr lang="en-US" altLang="nl-NL" sz="3200" b="1">
                <a:solidFill>
                  <a:srgbClr val="FF3300"/>
                </a:solidFill>
                <a:effectLst>
                  <a:outerShdw blurRad="38100" dist="38100" dir="2700000" algn="tl">
                    <a:srgbClr val="000000"/>
                  </a:outerShdw>
                </a:effectLst>
              </a:rPr>
              <a:t>Simulatie werkt alleen online</a:t>
            </a:r>
            <a:endParaRPr lang="nl-NL" altLang="nl-NL" sz="3200" b="1">
              <a:solidFill>
                <a:srgbClr val="FF3300"/>
              </a:solidFill>
              <a:effectLst>
                <a:outerShdw blurRad="38100" dist="38100" dir="2700000" algn="tl">
                  <a:srgbClr val="000000"/>
                </a:outerShdw>
              </a:effectLst>
            </a:endParaRPr>
          </a:p>
        </p:txBody>
      </p:sp>
      <p:pic>
        <p:nvPicPr>
          <p:cNvPr id="149596" name="Picture 92" descr="vervalsimula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1989138"/>
            <a:ext cx="2641600" cy="486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98979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82"/>
                                        </p:tgtEl>
                                        <p:attrNameLst>
                                          <p:attrName>style.visibility</p:attrName>
                                        </p:attrNameLst>
                                      </p:cBhvr>
                                      <p:to>
                                        <p:strVal val="visible"/>
                                      </p:to>
                                    </p:set>
                                    <p:animEffect transition="in" filter="wipe(left)">
                                      <p:cBhvr>
                                        <p:cTn id="7" dur="500"/>
                                        <p:tgtEl>
                                          <p:spTgt spid="11778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9594"/>
                                        </p:tgtEl>
                                        <p:attrNameLst>
                                          <p:attrName>style.visibility</p:attrName>
                                        </p:attrNameLst>
                                      </p:cBhvr>
                                      <p:to>
                                        <p:strVal val="visible"/>
                                      </p:to>
                                    </p:set>
                                    <p:animEffect transition="in" filter="dissolve">
                                      <p:cBhvr>
                                        <p:cTn id="15" dur="500"/>
                                        <p:tgtEl>
                                          <p:spTgt spid="149594"/>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49596"/>
                                        </p:tgtEl>
                                        <p:attrNameLst>
                                          <p:attrName>style.visibility</p:attrName>
                                        </p:attrNameLst>
                                      </p:cBhvr>
                                      <p:to>
                                        <p:strVal val="visible"/>
                                      </p:to>
                                    </p:set>
                                    <p:animEffect transition="in" filter="dissolve">
                                      <p:cBhvr>
                                        <p:cTn id="19" dur="500"/>
                                        <p:tgtEl>
                                          <p:spTgt spid="149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2" grpId="0"/>
      <p:bldP spid="149594"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000000"/>
                  </a:outerShdw>
                </a:effectLst>
              </a:rPr>
              <a:t>BINAS tabel 25 isotopen:</a:t>
            </a:r>
            <a:endParaRPr lang="nl-NL" sz="3600" b="1">
              <a:solidFill>
                <a:srgbClr val="FF3300"/>
              </a:solidFill>
              <a:effectLst>
                <a:outerShdw blurRad="38100" dist="38100" dir="2700000" algn="tl">
                  <a:srgbClr val="000000"/>
                </a:outerShdw>
              </a:effectLst>
            </a:endParaRPr>
          </a:p>
        </p:txBody>
      </p:sp>
      <p:sp>
        <p:nvSpPr>
          <p:cNvPr id="118788" name="Rectangle 4"/>
          <p:cNvSpPr>
            <a:spLocks noChangeArrowheads="1"/>
          </p:cNvSpPr>
          <p:nvPr/>
        </p:nvSpPr>
        <p:spPr bwMode="auto">
          <a:xfrm>
            <a:off x="5181600" y="681038"/>
            <a:ext cx="4038600" cy="25908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atoomnummer: 11</a:t>
            </a:r>
          </a:p>
          <a:p>
            <a:pPr fontAlgn="base">
              <a:spcBef>
                <a:spcPct val="0"/>
              </a:spcBef>
              <a:spcAft>
                <a:spcPct val="0"/>
              </a:spcAft>
              <a:defRPr/>
            </a:pPr>
            <a:r>
              <a:rPr lang="en-US" sz="3600" b="1">
                <a:solidFill>
                  <a:srgbClr val="3333CC"/>
                </a:solidFill>
                <a:effectLst>
                  <a:outerShdw blurRad="38100" dist="38100" dir="2700000" algn="tl">
                    <a:srgbClr val="000000"/>
                  </a:outerShdw>
                </a:effectLst>
              </a:rPr>
              <a:t>symbool: Na</a:t>
            </a:r>
          </a:p>
          <a:p>
            <a:pPr fontAlgn="base">
              <a:spcBef>
                <a:spcPct val="0"/>
              </a:spcBef>
              <a:spcAft>
                <a:spcPct val="0"/>
              </a:spcAft>
              <a:defRPr/>
            </a:pPr>
            <a:r>
              <a:rPr lang="en-US" sz="3600" b="1">
                <a:solidFill>
                  <a:srgbClr val="3333CC"/>
                </a:solidFill>
                <a:effectLst>
                  <a:outerShdw blurRad="38100" dist="38100" dir="2700000" algn="tl">
                    <a:srgbClr val="000000"/>
                  </a:outerShdw>
                </a:effectLst>
              </a:rPr>
              <a:t>massagetal: 24</a:t>
            </a:r>
          </a:p>
          <a:p>
            <a:pPr fontAlgn="base">
              <a:spcBef>
                <a:spcPct val="0"/>
              </a:spcBef>
              <a:spcAft>
                <a:spcPct val="0"/>
              </a:spcAft>
              <a:defRPr/>
            </a:pPr>
            <a:r>
              <a:rPr lang="en-US" sz="3600" b="1">
                <a:solidFill>
                  <a:srgbClr val="3333CC"/>
                </a:solidFill>
                <a:effectLst>
                  <a:outerShdw blurRad="38100" dist="38100" dir="2700000" algn="tl">
                    <a:srgbClr val="000000"/>
                  </a:outerShdw>
                </a:effectLst>
              </a:rPr>
              <a:t>verval: </a:t>
            </a:r>
            <a:r>
              <a:rPr lang="en-US" sz="3600" b="1">
                <a:solidFill>
                  <a:srgbClr val="3333CC"/>
                </a:solidFill>
                <a:effectLst>
                  <a:outerShdw blurRad="38100" dist="38100" dir="2700000" algn="tl">
                    <a:srgbClr val="000000"/>
                  </a:outerShdw>
                </a:effectLst>
                <a:latin typeface="Symbol" pitchFamily="18" charset="2"/>
              </a:rPr>
              <a:t>b</a:t>
            </a:r>
            <a:r>
              <a:rPr lang="en-US" sz="3600" b="1" baseline="30000">
                <a:solidFill>
                  <a:srgbClr val="3333CC"/>
                </a:solidFill>
                <a:effectLst>
                  <a:outerShdw blurRad="38100" dist="38100" dir="2700000" algn="tl">
                    <a:srgbClr val="000000"/>
                  </a:outerShdw>
                </a:effectLst>
              </a:rPr>
              <a:t>-</a:t>
            </a:r>
            <a:endParaRPr lang="nl-NL" sz="3600" b="1" baseline="30000">
              <a:solidFill>
                <a:srgbClr val="3333CC"/>
              </a:solidFill>
              <a:effectLst>
                <a:outerShdw blurRad="38100" dist="38100" dir="2700000" algn="tl">
                  <a:srgbClr val="000000"/>
                </a:outerShdw>
              </a:effectLst>
            </a:endParaRPr>
          </a:p>
        </p:txBody>
      </p:sp>
      <p:sp>
        <p:nvSpPr>
          <p:cNvPr id="118789" name="Rectangle 5"/>
          <p:cNvSpPr>
            <a:spLocks noChangeArrowheads="1"/>
          </p:cNvSpPr>
          <p:nvPr/>
        </p:nvSpPr>
        <p:spPr bwMode="auto">
          <a:xfrm>
            <a:off x="14288" y="5943600"/>
            <a:ext cx="3643312"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BINAS tabel 25:</a:t>
            </a:r>
            <a:endParaRPr lang="nl-NL" sz="3600" b="1">
              <a:solidFill>
                <a:srgbClr val="3333CC"/>
              </a:solidFill>
              <a:effectLst>
                <a:outerShdw blurRad="38100" dist="38100" dir="2700000" algn="tl">
                  <a:srgbClr val="000000"/>
                </a:outerShdw>
              </a:effectLst>
            </a:endParaRPr>
          </a:p>
        </p:txBody>
      </p:sp>
      <p:sp>
        <p:nvSpPr>
          <p:cNvPr id="118790" name="Rectangle 6"/>
          <p:cNvSpPr>
            <a:spLocks noChangeArrowheads="1"/>
          </p:cNvSpPr>
          <p:nvPr/>
        </p:nvSpPr>
        <p:spPr bwMode="auto">
          <a:xfrm>
            <a:off x="3419475" y="5948363"/>
            <a:ext cx="4038600" cy="75723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000000"/>
                  </a:outerShdw>
                </a:effectLst>
              </a:rPr>
              <a:t>atoomnummer 12:</a:t>
            </a:r>
            <a:endParaRPr lang="nl-NL" sz="3600" b="1">
              <a:solidFill>
                <a:srgbClr val="3333CC"/>
              </a:solidFill>
              <a:effectLst>
                <a:outerShdw blurRad="38100" dist="38100" dir="2700000" algn="tl">
                  <a:srgbClr val="000000"/>
                </a:outerShdw>
              </a:effectLst>
            </a:endParaRPr>
          </a:p>
        </p:txBody>
      </p:sp>
      <p:grpSp>
        <p:nvGrpSpPr>
          <p:cNvPr id="2" name="Group 7"/>
          <p:cNvGrpSpPr>
            <a:grpSpLocks/>
          </p:cNvGrpSpPr>
          <p:nvPr/>
        </p:nvGrpSpPr>
        <p:grpSpPr bwMode="auto">
          <a:xfrm>
            <a:off x="0" y="3505200"/>
            <a:ext cx="2686050" cy="1524000"/>
            <a:chOff x="276" y="2391"/>
            <a:chExt cx="1692" cy="960"/>
          </a:xfrm>
        </p:grpSpPr>
        <p:sp>
          <p:nvSpPr>
            <p:cNvPr id="118792" name="Rectangle 8"/>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11</a:t>
              </a:r>
              <a:endParaRPr lang="nl-NL" sz="4800" b="1">
                <a:solidFill>
                  <a:srgbClr val="3333CC"/>
                </a:solidFill>
                <a:effectLst>
                  <a:outerShdw blurRad="38100" dist="38100" dir="2700000" algn="tl">
                    <a:srgbClr val="000000"/>
                  </a:outerShdw>
                </a:effectLst>
              </a:endParaRPr>
            </a:p>
          </p:txBody>
        </p:sp>
        <p:sp>
          <p:nvSpPr>
            <p:cNvPr id="118793" name="Rectangle 9"/>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24</a:t>
              </a:r>
              <a:endParaRPr lang="nl-NL" sz="4800" b="1">
                <a:solidFill>
                  <a:srgbClr val="3333CC"/>
                </a:solidFill>
                <a:effectLst>
                  <a:outerShdw blurRad="38100" dist="38100" dir="2700000" algn="tl">
                    <a:srgbClr val="000000"/>
                  </a:outerShdw>
                </a:effectLst>
              </a:endParaRPr>
            </a:p>
          </p:txBody>
        </p:sp>
        <p:sp>
          <p:nvSpPr>
            <p:cNvPr id="118794" name="Rectangle 10"/>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Na</a:t>
              </a:r>
              <a:endParaRPr lang="nl-NL" sz="8000" b="1">
                <a:solidFill>
                  <a:srgbClr val="FF3300"/>
                </a:solidFill>
                <a:effectLst>
                  <a:outerShdw blurRad="38100" dist="38100" dir="2700000" algn="tl">
                    <a:srgbClr val="000000"/>
                  </a:outerShdw>
                </a:effectLst>
              </a:endParaRPr>
            </a:p>
          </p:txBody>
        </p:sp>
      </p:grpSp>
      <p:sp>
        <p:nvSpPr>
          <p:cNvPr id="118795" name="Rectangle 11"/>
          <p:cNvSpPr>
            <a:spLocks noChangeArrowheads="1"/>
          </p:cNvSpPr>
          <p:nvPr/>
        </p:nvSpPr>
        <p:spPr bwMode="auto">
          <a:xfrm>
            <a:off x="7216775" y="5897563"/>
            <a:ext cx="1171575"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000000"/>
                  </a:outerShdw>
                </a:effectLst>
              </a:rPr>
              <a:t>Mg</a:t>
            </a:r>
            <a:endParaRPr lang="nl-NL" sz="4000" b="1">
              <a:solidFill>
                <a:srgbClr val="FF3300"/>
              </a:solidFill>
              <a:effectLst>
                <a:outerShdw blurRad="38100" dist="38100" dir="2700000" algn="tl">
                  <a:srgbClr val="000000"/>
                </a:outerShdw>
              </a:effectLst>
            </a:endParaRPr>
          </a:p>
        </p:txBody>
      </p:sp>
      <p:grpSp>
        <p:nvGrpSpPr>
          <p:cNvPr id="3" name="Group 12"/>
          <p:cNvGrpSpPr>
            <a:grpSpLocks/>
          </p:cNvGrpSpPr>
          <p:nvPr/>
        </p:nvGrpSpPr>
        <p:grpSpPr bwMode="auto">
          <a:xfrm>
            <a:off x="3595688" y="3505200"/>
            <a:ext cx="2271712" cy="1524000"/>
            <a:chOff x="2265" y="2208"/>
            <a:chExt cx="1431" cy="960"/>
          </a:xfrm>
        </p:grpSpPr>
        <p:sp>
          <p:nvSpPr>
            <p:cNvPr id="118797" name="Rectangle 13"/>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a:t>
              </a:r>
              <a:endParaRPr lang="nl-NL" sz="4800" b="1">
                <a:solidFill>
                  <a:srgbClr val="3333CC"/>
                </a:solidFill>
                <a:effectLst>
                  <a:outerShdw blurRad="38100" dist="38100" dir="2700000" algn="tl">
                    <a:srgbClr val="000000"/>
                  </a:outerShdw>
                </a:effectLst>
              </a:endParaRPr>
            </a:p>
          </p:txBody>
        </p:sp>
        <p:sp>
          <p:nvSpPr>
            <p:cNvPr id="118798" name="Rectangle 14"/>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0</a:t>
              </a:r>
              <a:endParaRPr lang="nl-NL" sz="4800" b="1">
                <a:solidFill>
                  <a:srgbClr val="3333CC"/>
                </a:solidFill>
                <a:effectLst>
                  <a:outerShdw blurRad="38100" dist="38100" dir="2700000" algn="tl">
                    <a:srgbClr val="000000"/>
                  </a:outerShdw>
                </a:effectLst>
              </a:endParaRPr>
            </a:p>
          </p:txBody>
        </p:sp>
        <p:sp>
          <p:nvSpPr>
            <p:cNvPr id="118799" name="Rectangle 15"/>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e</a:t>
              </a:r>
              <a:endParaRPr lang="nl-NL" sz="8000" b="1">
                <a:solidFill>
                  <a:srgbClr val="FF3300"/>
                </a:solidFill>
                <a:effectLst>
                  <a:outerShdw blurRad="38100" dist="38100" dir="2700000" algn="tl">
                    <a:srgbClr val="000000"/>
                  </a:outerShdw>
                </a:effectLst>
              </a:endParaRPr>
            </a:p>
          </p:txBody>
        </p:sp>
      </p:grpSp>
      <p:sp>
        <p:nvSpPr>
          <p:cNvPr id="118800" name="Rectangle 16"/>
          <p:cNvSpPr>
            <a:spLocks noChangeArrowheads="1"/>
          </p:cNvSpPr>
          <p:nvPr/>
        </p:nvSpPr>
        <p:spPr bwMode="auto">
          <a:xfrm>
            <a:off x="6648450" y="4114800"/>
            <a:ext cx="10668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12</a:t>
            </a:r>
            <a:endParaRPr lang="nl-NL" sz="4800" b="1">
              <a:solidFill>
                <a:srgbClr val="3333CC"/>
              </a:solidFill>
              <a:effectLst>
                <a:outerShdw blurRad="38100" dist="38100" dir="2700000" algn="tl">
                  <a:srgbClr val="000000"/>
                </a:outerShdw>
              </a:effectLst>
            </a:endParaRPr>
          </a:p>
        </p:txBody>
      </p:sp>
      <p:sp>
        <p:nvSpPr>
          <p:cNvPr id="118801" name="Rectangle 17"/>
          <p:cNvSpPr>
            <a:spLocks noChangeArrowheads="1"/>
          </p:cNvSpPr>
          <p:nvPr/>
        </p:nvSpPr>
        <p:spPr bwMode="auto">
          <a:xfrm>
            <a:off x="6324600" y="3505200"/>
            <a:ext cx="13716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24</a:t>
            </a:r>
            <a:endParaRPr lang="nl-NL" sz="4800" b="1">
              <a:solidFill>
                <a:srgbClr val="3333CC"/>
              </a:solidFill>
              <a:effectLst>
                <a:outerShdw blurRad="38100" dist="38100" dir="2700000" algn="tl">
                  <a:srgbClr val="000000"/>
                </a:outerShdw>
              </a:effectLst>
            </a:endParaRPr>
          </a:p>
        </p:txBody>
      </p:sp>
      <p:sp>
        <p:nvSpPr>
          <p:cNvPr id="118802" name="Rectangle 18"/>
          <p:cNvSpPr>
            <a:spLocks noChangeArrowheads="1"/>
          </p:cNvSpPr>
          <p:nvPr/>
        </p:nvSpPr>
        <p:spPr bwMode="auto">
          <a:xfrm>
            <a:off x="7315200" y="3595688"/>
            <a:ext cx="11430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X</a:t>
            </a:r>
            <a:endParaRPr lang="nl-NL" sz="8000" b="1">
              <a:solidFill>
                <a:srgbClr val="FF3300"/>
              </a:solidFill>
              <a:effectLst>
                <a:outerShdw blurRad="38100" dist="38100" dir="2700000" algn="tl">
                  <a:srgbClr val="000000"/>
                </a:outerShdw>
              </a:effectLst>
            </a:endParaRPr>
          </a:p>
        </p:txBody>
      </p:sp>
      <p:sp>
        <p:nvSpPr>
          <p:cNvPr id="118803" name="Line 19"/>
          <p:cNvSpPr>
            <a:spLocks noChangeShapeType="1"/>
          </p:cNvSpPr>
          <p:nvPr/>
        </p:nvSpPr>
        <p:spPr bwMode="auto">
          <a:xfrm>
            <a:off x="2514600" y="4419600"/>
            <a:ext cx="762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18804" name="Rectangle 20"/>
          <p:cNvSpPr>
            <a:spLocks noChangeArrowheads="1"/>
          </p:cNvSpPr>
          <p:nvPr/>
        </p:nvSpPr>
        <p:spPr bwMode="auto">
          <a:xfrm>
            <a:off x="5257800" y="3738563"/>
            <a:ext cx="8382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FFFFFF"/>
                  </a:outerShdw>
                </a:effectLst>
              </a:rPr>
              <a:t>+</a:t>
            </a:r>
            <a:endParaRPr lang="nl-NL" sz="8000" b="1">
              <a:solidFill>
                <a:srgbClr val="000000"/>
              </a:solidFill>
              <a:effectLst>
                <a:outerShdw blurRad="38100" dist="38100" dir="2700000" algn="tl">
                  <a:srgbClr val="FFFFFF"/>
                </a:outerShdw>
              </a:effectLst>
            </a:endParaRPr>
          </a:p>
        </p:txBody>
      </p:sp>
      <p:sp>
        <p:nvSpPr>
          <p:cNvPr id="118805" name="Rectangle 21"/>
          <p:cNvSpPr>
            <a:spLocks noChangeArrowheads="1"/>
          </p:cNvSpPr>
          <p:nvPr/>
        </p:nvSpPr>
        <p:spPr bwMode="auto">
          <a:xfrm>
            <a:off x="7391400" y="3624263"/>
            <a:ext cx="1752600" cy="1281112"/>
          </a:xfrm>
          <a:prstGeom prst="rect">
            <a:avLst/>
          </a:prstGeom>
          <a:solidFill>
            <a:srgbClr val="FFFFCC"/>
          </a:solidFill>
          <a:ln w="9525">
            <a:noFill/>
            <a:miter lim="800000"/>
            <a:headEnd/>
            <a:tailEnd/>
          </a:ln>
          <a:effectLst/>
        </p:spPr>
        <p:txBody>
          <a:bodyPr/>
          <a:lstStyle/>
          <a:p>
            <a:pPr fontAlgn="base">
              <a:spcBef>
                <a:spcPct val="20000"/>
              </a:spcBef>
              <a:spcAft>
                <a:spcPct val="0"/>
              </a:spcAft>
              <a:defRPr/>
            </a:pPr>
            <a:r>
              <a:rPr lang="en-US" sz="8000" b="1">
                <a:solidFill>
                  <a:srgbClr val="3333CC"/>
                </a:solidFill>
                <a:effectLst>
                  <a:outerShdw blurRad="38100" dist="38100" dir="2700000" algn="tl">
                    <a:srgbClr val="000000"/>
                  </a:outerShdw>
                </a:effectLst>
              </a:rPr>
              <a:t>Mg</a:t>
            </a:r>
            <a:endParaRPr lang="nl-NL" sz="8000" b="1">
              <a:solidFill>
                <a:srgbClr val="3333CC"/>
              </a:solidFill>
              <a:effectLst>
                <a:outerShdw blurRad="38100" dist="38100" dir="2700000" algn="tl">
                  <a:srgbClr val="000000"/>
                </a:outerShdw>
              </a:effectLst>
            </a:endParaRPr>
          </a:p>
        </p:txBody>
      </p:sp>
      <p:sp>
        <p:nvSpPr>
          <p:cNvPr id="118806" name="Rectangle 22"/>
          <p:cNvSpPr>
            <a:spLocks noGrp="1" noChangeArrowheads="1"/>
          </p:cNvSpPr>
          <p:nvPr>
            <p:ph type="ctrTitle"/>
          </p:nvPr>
        </p:nvSpPr>
        <p:spPr>
          <a:xfrm>
            <a:off x="0" y="0"/>
            <a:ext cx="9144000" cy="8382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Radioactief verval van Natrium-24 kern:</a:t>
            </a:r>
            <a:endParaRPr lang="nl-NL" sz="4000" b="1" smtClean="0">
              <a:solidFill>
                <a:srgbClr val="FF3300"/>
              </a:solidFill>
              <a:effectLst>
                <a:outerShdw blurRad="38100" dist="38100" dir="2700000" algn="tl">
                  <a:srgbClr val="000000"/>
                </a:outerShdw>
              </a:effectLst>
            </a:endParaRPr>
          </a:p>
        </p:txBody>
      </p:sp>
      <p:graphicFrame>
        <p:nvGraphicFramePr>
          <p:cNvPr id="118887" name="Group 103"/>
          <p:cNvGraphicFramePr>
            <a:graphicFrameLocks noGrp="1"/>
          </p:cNvGraphicFramePr>
          <p:nvPr/>
        </p:nvGraphicFramePr>
        <p:xfrm>
          <a:off x="103188" y="1444625"/>
          <a:ext cx="8964612" cy="4835525"/>
        </p:xfrm>
        <a:graphic>
          <a:graphicData uri="http://schemas.openxmlformats.org/drawingml/2006/table">
            <a:tbl>
              <a:tblPr/>
              <a:tblGrid>
                <a:gridCol w="827087"/>
                <a:gridCol w="865188"/>
                <a:gridCol w="935037"/>
                <a:gridCol w="1223963"/>
                <a:gridCol w="1512887"/>
                <a:gridCol w="1368425"/>
                <a:gridCol w="2232025"/>
              </a:tblGrid>
              <a:tr h="129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589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21,99444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22,98977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23,99096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2,6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14,8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cs typeface="Times New Roman" pitchFamily="18"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 4,09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cs typeface="Times New Roman" pitchFamily="18" charset="0"/>
                        </a:rPr>
                        <a:t>- </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1,39,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γ</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589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21,99958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23,98505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rPr>
                        <a:t>78,8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cs typeface="Times New Roman" pitchFamily="18"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 K vangst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118930" name="Group 146"/>
          <p:cNvGraphicFramePr>
            <a:graphicFrameLocks noGrp="1"/>
          </p:cNvGraphicFramePr>
          <p:nvPr/>
        </p:nvGraphicFramePr>
        <p:xfrm>
          <a:off x="115888" y="836613"/>
          <a:ext cx="8964612" cy="4835525"/>
        </p:xfrm>
        <a:graphic>
          <a:graphicData uri="http://schemas.openxmlformats.org/drawingml/2006/table">
            <a:tbl>
              <a:tblPr/>
              <a:tblGrid>
                <a:gridCol w="827087"/>
                <a:gridCol w="865188"/>
                <a:gridCol w="935037"/>
                <a:gridCol w="1223963"/>
                <a:gridCol w="1512887"/>
                <a:gridCol w="1368425"/>
                <a:gridCol w="2232025"/>
              </a:tblGrid>
              <a:tr h="129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589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21,99444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22,98977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23,99096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2,6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14,8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cs typeface="Times New Roman" pitchFamily="18"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 4,09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cs typeface="Times New Roman" pitchFamily="18" charset="0"/>
                        </a:rPr>
                        <a:t>- </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1,39, </a:t>
                      </a: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γ</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5890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21,99958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23,98505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rPr>
                        <a:t>78,8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2"/>
                          </a:solidFill>
                          <a:effectLst>
                            <a:outerShdw blurRad="38100" dist="38100" dir="2700000" algn="tl">
                              <a:srgbClr val="FFFFFF"/>
                            </a:outerShdw>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β</a:t>
                      </a:r>
                      <a:r>
                        <a:rPr kumimoji="0" lang="nl-NL" sz="1600" b="1" i="0" u="none" strike="noStrike" cap="none" normalizeH="0" baseline="30000" smtClean="0">
                          <a:ln>
                            <a:noFill/>
                          </a:ln>
                          <a:solidFill>
                            <a:srgbClr val="FF0000"/>
                          </a:solidFill>
                          <a:effectLst>
                            <a:outerShdw blurRad="38100" dist="38100" dir="2700000" algn="tl">
                              <a:srgbClr val="000000"/>
                            </a:outerShdw>
                          </a:effectLst>
                          <a:latin typeface="Arial" charset="0"/>
                          <a:cs typeface="Times New Roman" pitchFamily="18" charset="0"/>
                        </a:rPr>
                        <a:t>+</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 K vangst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133035892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wipe(left)">
                                      <p:cBhvr>
                                        <p:cTn id="7" dur="500"/>
                                        <p:tgtEl>
                                          <p:spTgt spid="118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8887"/>
                                        </p:tgtEl>
                                        <p:attrNameLst>
                                          <p:attrName>style.visibility</p:attrName>
                                        </p:attrNameLst>
                                      </p:cBhvr>
                                      <p:to>
                                        <p:strVal val="visible"/>
                                      </p:to>
                                    </p:set>
                                    <p:animEffect transition="in" filter="dissolve">
                                      <p:cBhvr>
                                        <p:cTn id="12" dur="500"/>
                                        <p:tgtEl>
                                          <p:spTgt spid="118887"/>
                                        </p:tgtEl>
                                      </p:cBhvr>
                                    </p:animEffect>
                                  </p:childTnLst>
                                  <p:subTnLst>
                                    <p:set>
                                      <p:cBhvr override="childStyle">
                                        <p:cTn dur="1" fill="hold" display="0" masterRel="nextClick" afterEffect="1"/>
                                        <p:tgtEl>
                                          <p:spTgt spid="11888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788"/>
                                        </p:tgtEl>
                                        <p:attrNameLst>
                                          <p:attrName>style.visibility</p:attrName>
                                        </p:attrNameLst>
                                      </p:cBhvr>
                                      <p:to>
                                        <p:strVal val="visible"/>
                                      </p:to>
                                    </p:set>
                                    <p:animEffect transition="in" filter="wipe(left)">
                                      <p:cBhvr>
                                        <p:cTn id="17" dur="500"/>
                                        <p:tgtEl>
                                          <p:spTgt spid="118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8803"/>
                                        </p:tgtEl>
                                        <p:attrNameLst>
                                          <p:attrName>style.visibility</p:attrName>
                                        </p:attrNameLst>
                                      </p:cBhvr>
                                      <p:to>
                                        <p:strVal val="visible"/>
                                      </p:to>
                                    </p:set>
                                    <p:animEffect transition="in" filter="wipe(left)">
                                      <p:cBhvr>
                                        <p:cTn id="27" dur="500"/>
                                        <p:tgtEl>
                                          <p:spTgt spid="1188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8804"/>
                                        </p:tgtEl>
                                        <p:attrNameLst>
                                          <p:attrName>style.visibility</p:attrName>
                                        </p:attrNameLst>
                                      </p:cBhvr>
                                      <p:to>
                                        <p:strVal val="visible"/>
                                      </p:to>
                                    </p:set>
                                    <p:animEffect transition="in" filter="dissolve">
                                      <p:cBhvr>
                                        <p:cTn id="37" dur="500"/>
                                        <p:tgtEl>
                                          <p:spTgt spid="1188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8802"/>
                                        </p:tgtEl>
                                        <p:attrNameLst>
                                          <p:attrName>style.visibility</p:attrName>
                                        </p:attrNameLst>
                                      </p:cBhvr>
                                      <p:to>
                                        <p:strVal val="visible"/>
                                      </p:to>
                                    </p:set>
                                    <p:animEffect transition="in" filter="dissolve">
                                      <p:cBhvr>
                                        <p:cTn id="42" dur="500"/>
                                        <p:tgtEl>
                                          <p:spTgt spid="1188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8800"/>
                                        </p:tgtEl>
                                        <p:attrNameLst>
                                          <p:attrName>style.visibility</p:attrName>
                                        </p:attrNameLst>
                                      </p:cBhvr>
                                      <p:to>
                                        <p:strVal val="visible"/>
                                      </p:to>
                                    </p:set>
                                    <p:anim calcmode="lin" valueType="num">
                                      <p:cBhvr additive="base">
                                        <p:cTn id="47" dur="500" fill="hold"/>
                                        <p:tgtEl>
                                          <p:spTgt spid="118800"/>
                                        </p:tgtEl>
                                        <p:attrNameLst>
                                          <p:attrName>ppt_x</p:attrName>
                                        </p:attrNameLst>
                                      </p:cBhvr>
                                      <p:tavLst>
                                        <p:tav tm="0">
                                          <p:val>
                                            <p:strVal val="#ppt_x"/>
                                          </p:val>
                                        </p:tav>
                                        <p:tav tm="100000">
                                          <p:val>
                                            <p:strVal val="#ppt_x"/>
                                          </p:val>
                                        </p:tav>
                                      </p:tavLst>
                                    </p:anim>
                                    <p:anim calcmode="lin" valueType="num">
                                      <p:cBhvr additive="base">
                                        <p:cTn id="48" dur="500" fill="hold"/>
                                        <p:tgtEl>
                                          <p:spTgt spid="11880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18801"/>
                                        </p:tgtEl>
                                        <p:attrNameLst>
                                          <p:attrName>style.visibility</p:attrName>
                                        </p:attrNameLst>
                                      </p:cBhvr>
                                      <p:to>
                                        <p:strVal val="visible"/>
                                      </p:to>
                                    </p:set>
                                    <p:anim calcmode="lin" valueType="num">
                                      <p:cBhvr additive="base">
                                        <p:cTn id="53" dur="500" fill="hold"/>
                                        <p:tgtEl>
                                          <p:spTgt spid="118801"/>
                                        </p:tgtEl>
                                        <p:attrNameLst>
                                          <p:attrName>ppt_x</p:attrName>
                                        </p:attrNameLst>
                                      </p:cBhvr>
                                      <p:tavLst>
                                        <p:tav tm="0">
                                          <p:val>
                                            <p:strVal val="1+#ppt_w/2"/>
                                          </p:val>
                                        </p:tav>
                                        <p:tav tm="100000">
                                          <p:val>
                                            <p:strVal val="#ppt_x"/>
                                          </p:val>
                                        </p:tav>
                                      </p:tavLst>
                                    </p:anim>
                                    <p:anim calcmode="lin" valueType="num">
                                      <p:cBhvr additive="base">
                                        <p:cTn id="54" dur="500" fill="hold"/>
                                        <p:tgtEl>
                                          <p:spTgt spid="118801"/>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8789"/>
                                        </p:tgtEl>
                                        <p:attrNameLst>
                                          <p:attrName>style.visibility</p:attrName>
                                        </p:attrNameLst>
                                      </p:cBhvr>
                                      <p:to>
                                        <p:strVal val="visible"/>
                                      </p:to>
                                    </p:set>
                                    <p:animEffect transition="in" filter="wipe(left)">
                                      <p:cBhvr>
                                        <p:cTn id="59" dur="500"/>
                                        <p:tgtEl>
                                          <p:spTgt spid="11878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8790"/>
                                        </p:tgtEl>
                                        <p:attrNameLst>
                                          <p:attrName>style.visibility</p:attrName>
                                        </p:attrNameLst>
                                      </p:cBhvr>
                                      <p:to>
                                        <p:strVal val="visible"/>
                                      </p:to>
                                    </p:set>
                                    <p:animEffect transition="in" filter="wipe(left)">
                                      <p:cBhvr>
                                        <p:cTn id="64" dur="500"/>
                                        <p:tgtEl>
                                          <p:spTgt spid="11879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118930"/>
                                        </p:tgtEl>
                                        <p:attrNameLst>
                                          <p:attrName>style.visibility</p:attrName>
                                        </p:attrNameLst>
                                      </p:cBhvr>
                                      <p:to>
                                        <p:strVal val="visible"/>
                                      </p:to>
                                    </p:set>
                                    <p:animEffect transition="in" filter="dissolve">
                                      <p:cBhvr>
                                        <p:cTn id="69" dur="500"/>
                                        <p:tgtEl>
                                          <p:spTgt spid="118930"/>
                                        </p:tgtEl>
                                      </p:cBhvr>
                                    </p:animEffect>
                                  </p:childTnLst>
                                  <p:subTnLst>
                                    <p:set>
                                      <p:cBhvr override="childStyle">
                                        <p:cTn dur="1" fill="hold" display="0" masterRel="nextClick" afterEffect="1"/>
                                        <p:tgtEl>
                                          <p:spTgt spid="118930"/>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118795"/>
                                        </p:tgtEl>
                                        <p:attrNameLst>
                                          <p:attrName>style.visibility</p:attrName>
                                        </p:attrNameLst>
                                      </p:cBhvr>
                                      <p:to>
                                        <p:strVal val="visible"/>
                                      </p:to>
                                    </p:set>
                                    <p:anim calcmode="lin" valueType="num">
                                      <p:cBhvr additive="base">
                                        <p:cTn id="74" dur="500" fill="hold"/>
                                        <p:tgtEl>
                                          <p:spTgt spid="118795"/>
                                        </p:tgtEl>
                                        <p:attrNameLst>
                                          <p:attrName>ppt_x</p:attrName>
                                        </p:attrNameLst>
                                      </p:cBhvr>
                                      <p:tavLst>
                                        <p:tav tm="0">
                                          <p:val>
                                            <p:strVal val="1+#ppt_w/2"/>
                                          </p:val>
                                        </p:tav>
                                        <p:tav tm="100000">
                                          <p:val>
                                            <p:strVal val="#ppt_x"/>
                                          </p:val>
                                        </p:tav>
                                      </p:tavLst>
                                    </p:anim>
                                    <p:anim calcmode="lin" valueType="num">
                                      <p:cBhvr additive="base">
                                        <p:cTn id="75" dur="500" fill="hold"/>
                                        <p:tgtEl>
                                          <p:spTgt spid="118795"/>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18805"/>
                                        </p:tgtEl>
                                        <p:attrNameLst>
                                          <p:attrName>style.visibility</p:attrName>
                                        </p:attrNameLst>
                                      </p:cBhvr>
                                      <p:to>
                                        <p:strVal val="visible"/>
                                      </p:to>
                                    </p:set>
                                    <p:anim calcmode="lin" valueType="num">
                                      <p:cBhvr additive="base">
                                        <p:cTn id="80" dur="500" fill="hold"/>
                                        <p:tgtEl>
                                          <p:spTgt spid="118805"/>
                                        </p:tgtEl>
                                        <p:attrNameLst>
                                          <p:attrName>ppt_x</p:attrName>
                                        </p:attrNameLst>
                                      </p:cBhvr>
                                      <p:tavLst>
                                        <p:tav tm="0">
                                          <p:val>
                                            <p:strVal val="#ppt_x"/>
                                          </p:val>
                                        </p:tav>
                                        <p:tav tm="100000">
                                          <p:val>
                                            <p:strVal val="#ppt_x"/>
                                          </p:val>
                                        </p:tav>
                                      </p:tavLst>
                                    </p:anim>
                                    <p:anim calcmode="lin" valueType="num">
                                      <p:cBhvr additive="base">
                                        <p:cTn id="81" dur="500" fill="hold"/>
                                        <p:tgtEl>
                                          <p:spTgt spid="118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P spid="118788" grpId="0" autoUpdateAnimBg="0"/>
      <p:bldP spid="118789" grpId="0" autoUpdateAnimBg="0"/>
      <p:bldP spid="118790" grpId="0" autoUpdateAnimBg="0"/>
      <p:bldP spid="118795" grpId="0" autoUpdateAnimBg="0"/>
      <p:bldP spid="118800" grpId="0" autoUpdateAnimBg="0"/>
      <p:bldP spid="118801" grpId="0" autoUpdateAnimBg="0"/>
      <p:bldP spid="118802" grpId="0" autoUpdateAnimBg="0"/>
      <p:bldP spid="118803" grpId="0" animBg="1"/>
      <p:bldP spid="118804" grpId="0" autoUpdateAnimBg="0"/>
      <p:bldP spid="11880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Nogmaals het verval Natrium-24 kern.</a:t>
            </a:r>
            <a:endParaRPr lang="nl-NL" sz="4000" b="1">
              <a:solidFill>
                <a:srgbClr val="FF3300"/>
              </a:solidFill>
              <a:effectLst>
                <a:outerShdw blurRad="38100" dist="38100" dir="2700000" algn="tl">
                  <a:srgbClr val="000000"/>
                </a:outerShdw>
              </a:effectLst>
            </a:endParaRPr>
          </a:p>
        </p:txBody>
      </p:sp>
      <p:sp>
        <p:nvSpPr>
          <p:cNvPr id="102405" name="Rectangle 5"/>
          <p:cNvSpPr>
            <a:spLocks noChangeArrowheads="1"/>
          </p:cNvSpPr>
          <p:nvPr/>
        </p:nvSpPr>
        <p:spPr bwMode="auto">
          <a:xfrm>
            <a:off x="0" y="2819400"/>
            <a:ext cx="9144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800" b="1">
                <a:solidFill>
                  <a:srgbClr val="3333CC"/>
                </a:solidFill>
                <a:effectLst>
                  <a:outerShdw blurRad="38100" dist="38100" dir="2700000" algn="tl">
                    <a:srgbClr val="000000"/>
                  </a:outerShdw>
                </a:effectLst>
              </a:rPr>
              <a:t>Kan een kern een electron uitzenden?</a:t>
            </a:r>
            <a:endParaRPr lang="nl-NL" sz="3800" b="1">
              <a:solidFill>
                <a:srgbClr val="3333CC"/>
              </a:solidFill>
              <a:effectLst>
                <a:outerShdw blurRad="38100" dist="38100" dir="2700000" algn="tl">
                  <a:srgbClr val="000000"/>
                </a:outerShdw>
              </a:effectLst>
            </a:endParaRPr>
          </a:p>
        </p:txBody>
      </p:sp>
      <p:grpSp>
        <p:nvGrpSpPr>
          <p:cNvPr id="2" name="Group 23"/>
          <p:cNvGrpSpPr>
            <a:grpSpLocks/>
          </p:cNvGrpSpPr>
          <p:nvPr/>
        </p:nvGrpSpPr>
        <p:grpSpPr bwMode="auto">
          <a:xfrm>
            <a:off x="0" y="990600"/>
            <a:ext cx="9144000" cy="1524000"/>
            <a:chOff x="0" y="624"/>
            <a:chExt cx="5760" cy="960"/>
          </a:xfrm>
        </p:grpSpPr>
        <p:grpSp>
          <p:nvGrpSpPr>
            <p:cNvPr id="37914" name="Group 7"/>
            <p:cNvGrpSpPr>
              <a:grpSpLocks/>
            </p:cNvGrpSpPr>
            <p:nvPr/>
          </p:nvGrpSpPr>
          <p:grpSpPr bwMode="auto">
            <a:xfrm>
              <a:off x="0" y="624"/>
              <a:ext cx="1692" cy="960"/>
              <a:chOff x="276" y="2391"/>
              <a:chExt cx="1692" cy="960"/>
            </a:xfrm>
          </p:grpSpPr>
          <p:sp>
            <p:nvSpPr>
              <p:cNvPr id="102408" name="Rectangle 8"/>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11</a:t>
                </a:r>
                <a:endParaRPr lang="nl-NL" sz="4800" b="1">
                  <a:solidFill>
                    <a:srgbClr val="3333CC"/>
                  </a:solidFill>
                  <a:effectLst>
                    <a:outerShdw blurRad="38100" dist="38100" dir="2700000" algn="tl">
                      <a:srgbClr val="000000"/>
                    </a:outerShdw>
                  </a:effectLst>
                </a:endParaRPr>
              </a:p>
            </p:txBody>
          </p:sp>
          <p:sp>
            <p:nvSpPr>
              <p:cNvPr id="102409" name="Rectangle 9"/>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24</a:t>
                </a:r>
                <a:endParaRPr lang="nl-NL" sz="4800" b="1">
                  <a:solidFill>
                    <a:srgbClr val="3333CC"/>
                  </a:solidFill>
                  <a:effectLst>
                    <a:outerShdw blurRad="38100" dist="38100" dir="2700000" algn="tl">
                      <a:srgbClr val="000000"/>
                    </a:outerShdw>
                  </a:effectLst>
                </a:endParaRPr>
              </a:p>
            </p:txBody>
          </p:sp>
          <p:sp>
            <p:nvSpPr>
              <p:cNvPr id="102410" name="Rectangle 10"/>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Na</a:t>
                </a:r>
                <a:endParaRPr lang="nl-NL" sz="8000" b="1">
                  <a:solidFill>
                    <a:srgbClr val="FF3300"/>
                  </a:solidFill>
                  <a:effectLst>
                    <a:outerShdw blurRad="38100" dist="38100" dir="2700000" algn="tl">
                      <a:srgbClr val="000000"/>
                    </a:outerShdw>
                  </a:effectLst>
                </a:endParaRPr>
              </a:p>
            </p:txBody>
          </p:sp>
        </p:grpSp>
        <p:grpSp>
          <p:nvGrpSpPr>
            <p:cNvPr id="37915" name="Group 22"/>
            <p:cNvGrpSpPr>
              <a:grpSpLocks/>
            </p:cNvGrpSpPr>
            <p:nvPr/>
          </p:nvGrpSpPr>
          <p:grpSpPr bwMode="auto">
            <a:xfrm>
              <a:off x="2265" y="624"/>
              <a:ext cx="1431" cy="960"/>
              <a:chOff x="2265" y="2208"/>
              <a:chExt cx="1431" cy="960"/>
            </a:xfrm>
          </p:grpSpPr>
          <p:sp>
            <p:nvSpPr>
              <p:cNvPr id="102413" name="Rectangle 13"/>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a:t>
                </a:r>
                <a:endParaRPr lang="nl-NL" sz="4800" b="1">
                  <a:solidFill>
                    <a:srgbClr val="3333CC"/>
                  </a:solidFill>
                  <a:effectLst>
                    <a:outerShdw blurRad="38100" dist="38100" dir="2700000" algn="tl">
                      <a:srgbClr val="000000"/>
                    </a:outerShdw>
                  </a:effectLst>
                </a:endParaRPr>
              </a:p>
            </p:txBody>
          </p:sp>
          <p:sp>
            <p:nvSpPr>
              <p:cNvPr id="102414" name="Rectangle 14"/>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0</a:t>
                </a:r>
                <a:endParaRPr lang="nl-NL" sz="4800" b="1">
                  <a:solidFill>
                    <a:srgbClr val="3333CC"/>
                  </a:solidFill>
                  <a:effectLst>
                    <a:outerShdw blurRad="38100" dist="38100" dir="2700000" algn="tl">
                      <a:srgbClr val="000000"/>
                    </a:outerShdw>
                  </a:effectLst>
                </a:endParaRPr>
              </a:p>
            </p:txBody>
          </p:sp>
          <p:sp>
            <p:nvSpPr>
              <p:cNvPr id="102415" name="Rectangle 15"/>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e</a:t>
                </a:r>
                <a:endParaRPr lang="nl-NL" sz="8000" b="1">
                  <a:solidFill>
                    <a:srgbClr val="FF3300"/>
                  </a:solidFill>
                  <a:effectLst>
                    <a:outerShdw blurRad="38100" dist="38100" dir="2700000" algn="tl">
                      <a:srgbClr val="000000"/>
                    </a:outerShdw>
                  </a:effectLst>
                </a:endParaRPr>
              </a:p>
            </p:txBody>
          </p:sp>
        </p:grpSp>
        <p:sp>
          <p:nvSpPr>
            <p:cNvPr id="102416" name="Rectangle 16"/>
            <p:cNvSpPr>
              <a:spLocks noChangeArrowheads="1"/>
            </p:cNvSpPr>
            <p:nvPr/>
          </p:nvSpPr>
          <p:spPr bwMode="auto">
            <a:xfrm>
              <a:off x="4188" y="1008"/>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12</a:t>
              </a:r>
              <a:endParaRPr lang="nl-NL" sz="4800" b="1">
                <a:solidFill>
                  <a:srgbClr val="3333CC"/>
                </a:solidFill>
                <a:effectLst>
                  <a:outerShdw blurRad="38100" dist="38100" dir="2700000" algn="tl">
                    <a:srgbClr val="000000"/>
                  </a:outerShdw>
                </a:effectLst>
              </a:endParaRPr>
            </a:p>
          </p:txBody>
        </p:sp>
        <p:sp>
          <p:nvSpPr>
            <p:cNvPr id="102417" name="Rectangle 17"/>
            <p:cNvSpPr>
              <a:spLocks noChangeArrowheads="1"/>
            </p:cNvSpPr>
            <p:nvPr/>
          </p:nvSpPr>
          <p:spPr bwMode="auto">
            <a:xfrm>
              <a:off x="3984" y="624"/>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24</a:t>
              </a:r>
              <a:endParaRPr lang="nl-NL" sz="4800" b="1">
                <a:solidFill>
                  <a:srgbClr val="3333CC"/>
                </a:solidFill>
                <a:effectLst>
                  <a:outerShdw blurRad="38100" dist="38100" dir="2700000" algn="tl">
                    <a:srgbClr val="000000"/>
                  </a:outerShdw>
                </a:effectLst>
              </a:endParaRPr>
            </a:p>
          </p:txBody>
        </p:sp>
        <p:sp>
          <p:nvSpPr>
            <p:cNvPr id="37918" name="Line 19"/>
            <p:cNvSpPr>
              <a:spLocks noChangeShapeType="1"/>
            </p:cNvSpPr>
            <p:nvPr/>
          </p:nvSpPr>
          <p:spPr bwMode="auto">
            <a:xfrm>
              <a:off x="1584" y="1200"/>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2420" name="Rectangle 20"/>
            <p:cNvSpPr>
              <a:spLocks noChangeArrowheads="1"/>
            </p:cNvSpPr>
            <p:nvPr/>
          </p:nvSpPr>
          <p:spPr bwMode="auto">
            <a:xfrm>
              <a:off x="3312" y="771"/>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FFFFFF"/>
                    </a:outerShdw>
                  </a:effectLst>
                </a:rPr>
                <a:t>+</a:t>
              </a:r>
              <a:endParaRPr lang="nl-NL" sz="8000" b="1">
                <a:solidFill>
                  <a:srgbClr val="000000"/>
                </a:solidFill>
                <a:effectLst>
                  <a:outerShdw blurRad="38100" dist="38100" dir="2700000" algn="tl">
                    <a:srgbClr val="FFFFFF"/>
                  </a:outerShdw>
                </a:effectLst>
              </a:endParaRPr>
            </a:p>
          </p:txBody>
        </p:sp>
        <p:sp>
          <p:nvSpPr>
            <p:cNvPr id="102421" name="Rectangle 21"/>
            <p:cNvSpPr>
              <a:spLocks noChangeArrowheads="1"/>
            </p:cNvSpPr>
            <p:nvPr/>
          </p:nvSpPr>
          <p:spPr bwMode="auto">
            <a:xfrm>
              <a:off x="4656" y="699"/>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3333CC"/>
                  </a:solidFill>
                  <a:effectLst>
                    <a:outerShdw blurRad="38100" dist="38100" dir="2700000" algn="tl">
                      <a:srgbClr val="000000"/>
                    </a:outerShdw>
                  </a:effectLst>
                </a:rPr>
                <a:t>Mg</a:t>
              </a:r>
              <a:endParaRPr lang="nl-NL" sz="8000" b="1">
                <a:solidFill>
                  <a:srgbClr val="3333CC"/>
                </a:solidFill>
                <a:effectLst>
                  <a:outerShdw blurRad="38100" dist="38100" dir="2700000" algn="tl">
                    <a:srgbClr val="000000"/>
                  </a:outerShdw>
                </a:effectLst>
              </a:endParaRPr>
            </a:p>
          </p:txBody>
        </p:sp>
      </p:grpSp>
      <p:grpSp>
        <p:nvGrpSpPr>
          <p:cNvPr id="5" name="Group 28"/>
          <p:cNvGrpSpPr>
            <a:grpSpLocks/>
          </p:cNvGrpSpPr>
          <p:nvPr/>
        </p:nvGrpSpPr>
        <p:grpSpPr bwMode="auto">
          <a:xfrm>
            <a:off x="0" y="3581400"/>
            <a:ext cx="3733800" cy="685800"/>
            <a:chOff x="0" y="2208"/>
            <a:chExt cx="2352" cy="432"/>
          </a:xfrm>
        </p:grpSpPr>
        <p:sp>
          <p:nvSpPr>
            <p:cNvPr id="102424" name="Rectangle 24"/>
            <p:cNvSpPr>
              <a:spLocks noChangeArrowheads="1"/>
            </p:cNvSpPr>
            <p:nvPr/>
          </p:nvSpPr>
          <p:spPr bwMode="auto">
            <a:xfrm>
              <a:off x="0" y="2208"/>
              <a:ext cx="1728" cy="432"/>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11 p + 13 n</a:t>
              </a:r>
              <a:endParaRPr lang="nl-NL" sz="4000" b="1">
                <a:solidFill>
                  <a:srgbClr val="3333CC"/>
                </a:solidFill>
                <a:effectLst>
                  <a:outerShdw blurRad="38100" dist="38100" dir="2700000" algn="tl">
                    <a:srgbClr val="000000"/>
                  </a:outerShdw>
                </a:effectLst>
              </a:endParaRPr>
            </a:p>
          </p:txBody>
        </p:sp>
        <p:sp>
          <p:nvSpPr>
            <p:cNvPr id="37913" name="Line 25"/>
            <p:cNvSpPr>
              <a:spLocks noChangeShapeType="1"/>
            </p:cNvSpPr>
            <p:nvPr/>
          </p:nvSpPr>
          <p:spPr bwMode="auto">
            <a:xfrm>
              <a:off x="1872" y="2475"/>
              <a:ext cx="48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102426" name="Rectangle 26"/>
          <p:cNvSpPr>
            <a:spLocks noChangeArrowheads="1"/>
          </p:cNvSpPr>
          <p:nvPr/>
        </p:nvSpPr>
        <p:spPr bwMode="auto">
          <a:xfrm>
            <a:off x="4114800" y="3581400"/>
            <a:ext cx="3429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defRPr/>
            </a:pPr>
            <a:r>
              <a:rPr lang="en-US" sz="4000" b="1">
                <a:solidFill>
                  <a:srgbClr val="3333CC"/>
                </a:solidFill>
                <a:effectLst>
                  <a:outerShdw blurRad="38100" dist="38100" dir="2700000" algn="tl">
                    <a:srgbClr val="000000"/>
                  </a:outerShdw>
                </a:effectLst>
              </a:rPr>
              <a:t>e + 12 p + 12 n</a:t>
            </a:r>
            <a:endParaRPr lang="nl-NL" sz="4000" b="1">
              <a:solidFill>
                <a:srgbClr val="3333CC"/>
              </a:solidFill>
              <a:effectLst>
                <a:outerShdw blurRad="38100" dist="38100" dir="2700000" algn="tl">
                  <a:srgbClr val="000000"/>
                </a:outerShdw>
              </a:effectLst>
            </a:endParaRPr>
          </a:p>
        </p:txBody>
      </p:sp>
      <p:sp>
        <p:nvSpPr>
          <p:cNvPr id="102430" name="Rectangle 30"/>
          <p:cNvSpPr>
            <a:spLocks noChangeArrowheads="1"/>
          </p:cNvSpPr>
          <p:nvPr/>
        </p:nvSpPr>
        <p:spPr bwMode="auto">
          <a:xfrm>
            <a:off x="0" y="4343400"/>
            <a:ext cx="9144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 Er is 1 n omgezet in 1 e en 1 p:</a:t>
            </a:r>
            <a:endParaRPr lang="nl-NL" sz="4000" b="1">
              <a:solidFill>
                <a:srgbClr val="3333CC"/>
              </a:solidFill>
              <a:effectLst>
                <a:outerShdw blurRad="38100" dist="38100" dir="2700000" algn="tl">
                  <a:srgbClr val="000000"/>
                </a:outerShdw>
              </a:effectLst>
            </a:endParaRPr>
          </a:p>
        </p:txBody>
      </p:sp>
      <p:grpSp>
        <p:nvGrpSpPr>
          <p:cNvPr id="6" name="Group 42"/>
          <p:cNvGrpSpPr>
            <a:grpSpLocks/>
          </p:cNvGrpSpPr>
          <p:nvPr/>
        </p:nvGrpSpPr>
        <p:grpSpPr bwMode="auto">
          <a:xfrm>
            <a:off x="0" y="5257800"/>
            <a:ext cx="9144000" cy="1524000"/>
            <a:chOff x="0" y="624"/>
            <a:chExt cx="5760" cy="960"/>
          </a:xfrm>
        </p:grpSpPr>
        <p:grpSp>
          <p:nvGrpSpPr>
            <p:cNvPr id="37899" name="Group 43"/>
            <p:cNvGrpSpPr>
              <a:grpSpLocks/>
            </p:cNvGrpSpPr>
            <p:nvPr/>
          </p:nvGrpSpPr>
          <p:grpSpPr bwMode="auto">
            <a:xfrm>
              <a:off x="0" y="624"/>
              <a:ext cx="1692" cy="960"/>
              <a:chOff x="276" y="2391"/>
              <a:chExt cx="1692" cy="960"/>
            </a:xfrm>
          </p:grpSpPr>
          <p:sp>
            <p:nvSpPr>
              <p:cNvPr id="102444" name="Rectangle 44"/>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0</a:t>
                </a:r>
                <a:endParaRPr lang="nl-NL" sz="4800" b="1">
                  <a:solidFill>
                    <a:srgbClr val="3333CC"/>
                  </a:solidFill>
                  <a:effectLst>
                    <a:outerShdw blurRad="38100" dist="38100" dir="2700000" algn="tl">
                      <a:srgbClr val="000000"/>
                    </a:outerShdw>
                  </a:effectLst>
                </a:endParaRPr>
              </a:p>
            </p:txBody>
          </p:sp>
          <p:sp>
            <p:nvSpPr>
              <p:cNvPr id="102445" name="Rectangle 45"/>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1</a:t>
                </a:r>
                <a:endParaRPr lang="nl-NL" sz="4800" b="1">
                  <a:solidFill>
                    <a:srgbClr val="3333CC"/>
                  </a:solidFill>
                  <a:effectLst>
                    <a:outerShdw blurRad="38100" dist="38100" dir="2700000" algn="tl">
                      <a:srgbClr val="000000"/>
                    </a:outerShdw>
                  </a:effectLst>
                </a:endParaRPr>
              </a:p>
            </p:txBody>
          </p:sp>
          <p:sp>
            <p:nvSpPr>
              <p:cNvPr id="102446" name="Rectangle 46"/>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n</a:t>
                </a:r>
                <a:endParaRPr lang="nl-NL" sz="8000" b="1">
                  <a:solidFill>
                    <a:srgbClr val="FF3300"/>
                  </a:solidFill>
                  <a:effectLst>
                    <a:outerShdw blurRad="38100" dist="38100" dir="2700000" algn="tl">
                      <a:srgbClr val="000000"/>
                    </a:outerShdw>
                  </a:effectLst>
                </a:endParaRPr>
              </a:p>
            </p:txBody>
          </p:sp>
        </p:grpSp>
        <p:grpSp>
          <p:nvGrpSpPr>
            <p:cNvPr id="37900" name="Group 47"/>
            <p:cNvGrpSpPr>
              <a:grpSpLocks/>
            </p:cNvGrpSpPr>
            <p:nvPr/>
          </p:nvGrpSpPr>
          <p:grpSpPr bwMode="auto">
            <a:xfrm>
              <a:off x="2265" y="624"/>
              <a:ext cx="1431" cy="960"/>
              <a:chOff x="2265" y="2208"/>
              <a:chExt cx="1431" cy="960"/>
            </a:xfrm>
          </p:grpSpPr>
          <p:sp>
            <p:nvSpPr>
              <p:cNvPr id="102448" name="Rectangle 48"/>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a:t>
                </a:r>
                <a:endParaRPr lang="nl-NL" sz="4800" b="1">
                  <a:solidFill>
                    <a:srgbClr val="3333CC"/>
                  </a:solidFill>
                  <a:effectLst>
                    <a:outerShdw blurRad="38100" dist="38100" dir="2700000" algn="tl">
                      <a:srgbClr val="000000"/>
                    </a:outerShdw>
                  </a:effectLst>
                </a:endParaRPr>
              </a:p>
            </p:txBody>
          </p:sp>
          <p:sp>
            <p:nvSpPr>
              <p:cNvPr id="102449" name="Rectangle 49"/>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0</a:t>
                </a:r>
                <a:endParaRPr lang="nl-NL" sz="4800" b="1">
                  <a:solidFill>
                    <a:srgbClr val="3333CC"/>
                  </a:solidFill>
                  <a:effectLst>
                    <a:outerShdw blurRad="38100" dist="38100" dir="2700000" algn="tl">
                      <a:srgbClr val="000000"/>
                    </a:outerShdw>
                  </a:effectLst>
                </a:endParaRPr>
              </a:p>
            </p:txBody>
          </p:sp>
          <p:sp>
            <p:nvSpPr>
              <p:cNvPr id="102450" name="Rectangle 50"/>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e</a:t>
                </a:r>
                <a:endParaRPr lang="nl-NL" sz="8000" b="1">
                  <a:solidFill>
                    <a:srgbClr val="FF3300"/>
                  </a:solidFill>
                  <a:effectLst>
                    <a:outerShdw blurRad="38100" dist="38100" dir="2700000" algn="tl">
                      <a:srgbClr val="000000"/>
                    </a:outerShdw>
                  </a:effectLst>
                </a:endParaRPr>
              </a:p>
            </p:txBody>
          </p:sp>
        </p:grpSp>
        <p:sp>
          <p:nvSpPr>
            <p:cNvPr id="102451" name="Rectangle 51"/>
            <p:cNvSpPr>
              <a:spLocks noChangeArrowheads="1"/>
            </p:cNvSpPr>
            <p:nvPr/>
          </p:nvSpPr>
          <p:spPr bwMode="auto">
            <a:xfrm>
              <a:off x="4188" y="1008"/>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a:t>
              </a:r>
              <a:endParaRPr lang="nl-NL" sz="4800" b="1">
                <a:solidFill>
                  <a:srgbClr val="3333CC"/>
                </a:solidFill>
                <a:effectLst>
                  <a:outerShdw blurRad="38100" dist="38100" dir="2700000" algn="tl">
                    <a:srgbClr val="000000"/>
                  </a:outerShdw>
                </a:effectLst>
              </a:endParaRPr>
            </a:p>
          </p:txBody>
        </p:sp>
        <p:sp>
          <p:nvSpPr>
            <p:cNvPr id="102452" name="Rectangle 52"/>
            <p:cNvSpPr>
              <a:spLocks noChangeArrowheads="1"/>
            </p:cNvSpPr>
            <p:nvPr/>
          </p:nvSpPr>
          <p:spPr bwMode="auto">
            <a:xfrm>
              <a:off x="3984" y="624"/>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1</a:t>
              </a:r>
              <a:endParaRPr lang="nl-NL" sz="4800" b="1">
                <a:solidFill>
                  <a:srgbClr val="3333CC"/>
                </a:solidFill>
                <a:effectLst>
                  <a:outerShdw blurRad="38100" dist="38100" dir="2700000" algn="tl">
                    <a:srgbClr val="000000"/>
                  </a:outerShdw>
                </a:effectLst>
              </a:endParaRPr>
            </a:p>
          </p:txBody>
        </p:sp>
        <p:sp>
          <p:nvSpPr>
            <p:cNvPr id="37903" name="Line 53"/>
            <p:cNvSpPr>
              <a:spLocks noChangeShapeType="1"/>
            </p:cNvSpPr>
            <p:nvPr/>
          </p:nvSpPr>
          <p:spPr bwMode="auto">
            <a:xfrm>
              <a:off x="1584" y="1200"/>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2454" name="Rectangle 54"/>
            <p:cNvSpPr>
              <a:spLocks noChangeArrowheads="1"/>
            </p:cNvSpPr>
            <p:nvPr/>
          </p:nvSpPr>
          <p:spPr bwMode="auto">
            <a:xfrm>
              <a:off x="3312" y="771"/>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FFFFFF"/>
                    </a:outerShdw>
                  </a:effectLst>
                </a:rPr>
                <a:t>+</a:t>
              </a:r>
              <a:endParaRPr lang="nl-NL" sz="8000" b="1">
                <a:solidFill>
                  <a:srgbClr val="000000"/>
                </a:solidFill>
                <a:effectLst>
                  <a:outerShdw blurRad="38100" dist="38100" dir="2700000" algn="tl">
                    <a:srgbClr val="FFFFFF"/>
                  </a:outerShdw>
                </a:effectLst>
              </a:endParaRPr>
            </a:p>
          </p:txBody>
        </p:sp>
        <p:sp>
          <p:nvSpPr>
            <p:cNvPr id="102455" name="Rectangle 55"/>
            <p:cNvSpPr>
              <a:spLocks noChangeArrowheads="1"/>
            </p:cNvSpPr>
            <p:nvPr/>
          </p:nvSpPr>
          <p:spPr bwMode="auto">
            <a:xfrm>
              <a:off x="4656" y="699"/>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3333CC"/>
                  </a:solidFill>
                  <a:effectLst>
                    <a:outerShdw blurRad="38100" dist="38100" dir="2700000" algn="tl">
                      <a:srgbClr val="000000"/>
                    </a:outerShdw>
                  </a:effectLst>
                </a:rPr>
                <a:t>p</a:t>
              </a:r>
              <a:endParaRPr lang="nl-NL" sz="8000" b="1">
                <a:solidFill>
                  <a:srgbClr val="3333CC"/>
                </a:solidFill>
                <a:effectLst>
                  <a:outerShdw blurRad="38100" dist="38100" dir="2700000" algn="tl">
                    <a:srgbClr val="000000"/>
                  </a:outerShdw>
                </a:effectLst>
              </a:endParaRPr>
            </a:p>
          </p:txBody>
        </p:sp>
      </p:grpSp>
      <p:sp>
        <p:nvSpPr>
          <p:cNvPr id="102456" name="AutoShape 56"/>
          <p:cNvSpPr>
            <a:spLocks noChangeArrowheads="1"/>
          </p:cNvSpPr>
          <p:nvPr/>
        </p:nvSpPr>
        <p:spPr bwMode="auto">
          <a:xfrm>
            <a:off x="250825" y="2708275"/>
            <a:ext cx="8893175" cy="1008063"/>
          </a:xfrm>
          <a:prstGeom prst="wedgeRoundRectCallout">
            <a:avLst>
              <a:gd name="adj1" fmla="val -17921"/>
              <a:gd name="adj2" fmla="val 283699"/>
              <a:gd name="adj3" fmla="val 16667"/>
            </a:avLst>
          </a:prstGeom>
          <a:solidFill>
            <a:srgbClr val="CCFFCC"/>
          </a:solidFill>
          <a:ln w="9525">
            <a:solidFill>
              <a:schemeClr val="tx1"/>
            </a:solidFill>
            <a:miter lim="800000"/>
            <a:headEnd/>
            <a:tailEnd/>
          </a:ln>
          <a:effectLst/>
        </p:spPr>
        <p:txBody>
          <a:bodyPr/>
          <a:lstStyle/>
          <a:p>
            <a:pPr fontAlgn="base">
              <a:spcBef>
                <a:spcPct val="0"/>
              </a:spcBef>
              <a:spcAft>
                <a:spcPct val="0"/>
              </a:spcAft>
              <a:defRPr/>
            </a:pPr>
            <a:r>
              <a:rPr lang="nl-NL" sz="2400" b="1">
                <a:solidFill>
                  <a:srgbClr val="3333CC"/>
                </a:solidFill>
                <a:effectLst>
                  <a:outerShdw blurRad="38100" dist="38100" dir="2700000" algn="tl">
                    <a:srgbClr val="000000"/>
                  </a:outerShdw>
                </a:effectLst>
                <a:latin typeface="Comic Sans MS" pitchFamily="66" charset="0"/>
              </a:rPr>
              <a:t>In de kern wordt een n omgezet in een e en een p.</a:t>
            </a:r>
          </a:p>
          <a:p>
            <a:pPr fontAlgn="base">
              <a:spcBef>
                <a:spcPct val="0"/>
              </a:spcBef>
              <a:spcAft>
                <a:spcPct val="0"/>
              </a:spcAft>
              <a:defRPr/>
            </a:pPr>
            <a:r>
              <a:rPr lang="nl-NL" sz="2400" b="1">
                <a:solidFill>
                  <a:srgbClr val="3333CC"/>
                </a:solidFill>
                <a:effectLst>
                  <a:outerShdw blurRad="38100" dist="38100" dir="2700000" algn="tl">
                    <a:srgbClr val="000000"/>
                  </a:outerShdw>
                </a:effectLst>
                <a:latin typeface="Comic Sans MS" pitchFamily="66" charset="0"/>
              </a:rPr>
              <a:t>Het p blijft in de kern, het e wordt uitgezonden!</a:t>
            </a:r>
          </a:p>
        </p:txBody>
      </p:sp>
      <p:sp>
        <p:nvSpPr>
          <p:cNvPr id="102457" name="Rectangle 57"/>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Tree>
    <p:extLst>
      <p:ext uri="{BB962C8B-B14F-4D97-AF65-F5344CB8AC3E}">
        <p14:creationId xmlns:p14="http://schemas.microsoft.com/office/powerpoint/2010/main" val="112465080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wipe(left)">
                                      <p:cBhvr>
                                        <p:cTn id="7" dur="500"/>
                                        <p:tgtEl>
                                          <p:spTgt spid="10240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05"/>
                                        </p:tgtEl>
                                        <p:attrNameLst>
                                          <p:attrName>style.visibility</p:attrName>
                                        </p:attrNameLst>
                                      </p:cBhvr>
                                      <p:to>
                                        <p:strVal val="visible"/>
                                      </p:to>
                                    </p:set>
                                    <p:animEffect transition="in" filter="wipe(left)">
                                      <p:cBhvr>
                                        <p:cTn id="16" dur="500"/>
                                        <p:tgtEl>
                                          <p:spTgt spid="1024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26"/>
                                        </p:tgtEl>
                                        <p:attrNameLst>
                                          <p:attrName>style.visibility</p:attrName>
                                        </p:attrNameLst>
                                      </p:cBhvr>
                                      <p:to>
                                        <p:strVal val="visible"/>
                                      </p:to>
                                    </p:set>
                                    <p:animEffect transition="in" filter="wipe(left)">
                                      <p:cBhvr>
                                        <p:cTn id="26" dur="500"/>
                                        <p:tgtEl>
                                          <p:spTgt spid="1024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430"/>
                                        </p:tgtEl>
                                        <p:attrNameLst>
                                          <p:attrName>style.visibility</p:attrName>
                                        </p:attrNameLst>
                                      </p:cBhvr>
                                      <p:to>
                                        <p:strVal val="visible"/>
                                      </p:to>
                                    </p:set>
                                    <p:animEffect transition="in" filter="wipe(left)">
                                      <p:cBhvr>
                                        <p:cTn id="31" dur="500"/>
                                        <p:tgtEl>
                                          <p:spTgt spid="10243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2456"/>
                                        </p:tgtEl>
                                        <p:attrNameLst>
                                          <p:attrName>style.visibility</p:attrName>
                                        </p:attrNameLst>
                                      </p:cBhvr>
                                      <p:to>
                                        <p:strVal val="visible"/>
                                      </p:to>
                                    </p:set>
                                    <p:animEffect transition="in" filter="dissolve">
                                      <p:cBhvr>
                                        <p:cTn id="41" dur="500"/>
                                        <p:tgtEl>
                                          <p:spTgt spid="102456"/>
                                        </p:tgtEl>
                                      </p:cBhvr>
                                    </p:animEffect>
                                  </p:childTnLst>
                                  <p:subTnLst>
                                    <p:set>
                                      <p:cBhvr override="childStyle">
                                        <p:cTn dur="1" fill="hold" display="0" masterRel="nextClick" afterEffect="1"/>
                                        <p:tgtEl>
                                          <p:spTgt spid="1024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5" grpId="0" autoUpdateAnimBg="0"/>
      <p:bldP spid="102426" grpId="0" autoUpdateAnimBg="0"/>
      <p:bldP spid="102430" grpId="0" autoUpdateAnimBg="0"/>
      <p:bldP spid="10245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000000"/>
                  </a:outerShdw>
                </a:effectLst>
              </a:rPr>
              <a:t>BINAS tabel 25 isotopen:</a:t>
            </a:r>
            <a:endParaRPr lang="nl-NL" sz="3600" b="1">
              <a:solidFill>
                <a:srgbClr val="FF3300"/>
              </a:solidFill>
              <a:effectLst>
                <a:outerShdw blurRad="38100" dist="38100" dir="2700000" algn="tl">
                  <a:srgbClr val="000000"/>
                </a:outerShdw>
              </a:effectLst>
            </a:endParaRPr>
          </a:p>
        </p:txBody>
      </p:sp>
      <p:sp>
        <p:nvSpPr>
          <p:cNvPr id="103428" name="Rectangle 4"/>
          <p:cNvSpPr>
            <a:spLocks noChangeArrowheads="1"/>
          </p:cNvSpPr>
          <p:nvPr/>
        </p:nvSpPr>
        <p:spPr bwMode="auto">
          <a:xfrm>
            <a:off x="5029200" y="733425"/>
            <a:ext cx="4038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halwaardetijd 200 j</a:t>
            </a:r>
          </a:p>
        </p:txBody>
      </p:sp>
      <p:graphicFrame>
        <p:nvGraphicFramePr>
          <p:cNvPr id="103471" name="Group 47"/>
          <p:cNvGraphicFramePr>
            <a:graphicFrameLocks noGrp="1"/>
          </p:cNvGraphicFramePr>
          <p:nvPr/>
        </p:nvGraphicFramePr>
        <p:xfrm>
          <a:off x="1524000" y="1752600"/>
          <a:ext cx="6096000" cy="4876800"/>
        </p:xfrm>
        <a:graphic>
          <a:graphicData uri="http://schemas.openxmlformats.org/drawingml/2006/table">
            <a:tbl>
              <a:tblPr/>
              <a:tblGrid>
                <a:gridCol w="3048000"/>
                <a:gridCol w="30480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tijd in j</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 Po</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0</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100</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200</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400</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600</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800</a:t>
                      </a: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72" name="Text Box 48"/>
          <p:cNvSpPr txBox="1">
            <a:spLocks noChangeArrowheads="1"/>
          </p:cNvSpPr>
          <p:nvPr/>
        </p:nvSpPr>
        <p:spPr bwMode="auto">
          <a:xfrm>
            <a:off x="4648200" y="3429000"/>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50</a:t>
            </a:r>
            <a:endParaRPr lang="nl-NL" sz="4000" b="1">
              <a:solidFill>
                <a:srgbClr val="FF3300"/>
              </a:solidFill>
              <a:effectLst>
                <a:outerShdw blurRad="38100" dist="38100" dir="2700000" algn="tl">
                  <a:srgbClr val="000000"/>
                </a:outerShdw>
              </a:effectLst>
            </a:endParaRPr>
          </a:p>
        </p:txBody>
      </p:sp>
      <p:sp>
        <p:nvSpPr>
          <p:cNvPr id="103473" name="Text Box 49"/>
          <p:cNvSpPr txBox="1">
            <a:spLocks noChangeArrowheads="1"/>
          </p:cNvSpPr>
          <p:nvPr/>
        </p:nvSpPr>
        <p:spPr bwMode="auto">
          <a:xfrm>
            <a:off x="4648200" y="4284663"/>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25</a:t>
            </a:r>
            <a:endParaRPr lang="nl-NL" sz="4000" b="1">
              <a:solidFill>
                <a:srgbClr val="FF3300"/>
              </a:solidFill>
              <a:effectLst>
                <a:outerShdw blurRad="38100" dist="38100" dir="2700000" algn="tl">
                  <a:srgbClr val="000000"/>
                </a:outerShdw>
              </a:effectLst>
            </a:endParaRPr>
          </a:p>
        </p:txBody>
      </p:sp>
      <p:sp>
        <p:nvSpPr>
          <p:cNvPr id="103474" name="Text Box 50"/>
          <p:cNvSpPr txBox="1">
            <a:spLocks noChangeArrowheads="1"/>
          </p:cNvSpPr>
          <p:nvPr/>
        </p:nvSpPr>
        <p:spPr bwMode="auto">
          <a:xfrm>
            <a:off x="4610100" y="5022850"/>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12,5</a:t>
            </a:r>
            <a:endParaRPr lang="nl-NL" sz="4000" b="1">
              <a:solidFill>
                <a:srgbClr val="FF3300"/>
              </a:solidFill>
              <a:effectLst>
                <a:outerShdw blurRad="38100" dist="38100" dir="2700000" algn="tl">
                  <a:srgbClr val="000000"/>
                </a:outerShdw>
              </a:effectLst>
            </a:endParaRPr>
          </a:p>
        </p:txBody>
      </p:sp>
      <p:sp>
        <p:nvSpPr>
          <p:cNvPr id="103475" name="Text Box 51"/>
          <p:cNvSpPr txBox="1">
            <a:spLocks noChangeArrowheads="1"/>
          </p:cNvSpPr>
          <p:nvPr/>
        </p:nvSpPr>
        <p:spPr bwMode="auto">
          <a:xfrm>
            <a:off x="4662488" y="5856288"/>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6,25</a:t>
            </a:r>
            <a:endParaRPr lang="nl-NL" sz="4000" b="1">
              <a:solidFill>
                <a:srgbClr val="FF3300"/>
              </a:solidFill>
              <a:effectLst>
                <a:outerShdw blurRad="38100" dist="38100" dir="2700000" algn="tl">
                  <a:srgbClr val="000000"/>
                </a:outerShdw>
              </a:effectLst>
            </a:endParaRPr>
          </a:p>
        </p:txBody>
      </p:sp>
      <p:sp>
        <p:nvSpPr>
          <p:cNvPr id="103476" name="Rectangle 52"/>
          <p:cNvSpPr>
            <a:spLocks noGrp="1" noChangeArrowheads="1"/>
          </p:cNvSpPr>
          <p:nvPr>
            <p:ph type="ctrTitle"/>
          </p:nvPr>
        </p:nvSpPr>
        <p:spPr>
          <a:xfrm>
            <a:off x="0" y="-76200"/>
            <a:ext cx="8458200" cy="838200"/>
          </a:xfrm>
        </p:spPr>
        <p:txBody>
          <a:bodyPr/>
          <a:lstStyle/>
          <a:p>
            <a:pPr algn="l" eaLnBrk="1" hangingPunct="1">
              <a:defRPr/>
            </a:pPr>
            <a:r>
              <a:rPr lang="en-US" sz="3800" b="1" smtClean="0">
                <a:solidFill>
                  <a:srgbClr val="FF3300"/>
                </a:solidFill>
                <a:effectLst>
                  <a:outerShdw blurRad="38100" dist="38100" dir="2700000" algn="tl">
                    <a:srgbClr val="000000"/>
                  </a:outerShdw>
                </a:effectLst>
              </a:rPr>
              <a:t>Halveringstijd van Polonium-209 kern:</a:t>
            </a:r>
            <a:endParaRPr lang="nl-NL" sz="3800" b="1" smtClean="0">
              <a:solidFill>
                <a:srgbClr val="FF3300"/>
              </a:solidFill>
              <a:effectLst>
                <a:outerShdw blurRad="38100" dist="38100" dir="2700000" algn="tl">
                  <a:srgbClr val="000000"/>
                </a:outerShdw>
              </a:effectLst>
            </a:endParaRPr>
          </a:p>
        </p:txBody>
      </p:sp>
      <p:graphicFrame>
        <p:nvGraphicFramePr>
          <p:cNvPr id="103515" name="Group 91"/>
          <p:cNvGraphicFramePr>
            <a:graphicFrameLocks noGrp="1"/>
          </p:cNvGraphicFramePr>
          <p:nvPr/>
        </p:nvGraphicFramePr>
        <p:xfrm>
          <a:off x="106363" y="1477963"/>
          <a:ext cx="8964612" cy="2095500"/>
        </p:xfrm>
        <a:graphic>
          <a:graphicData uri="http://schemas.openxmlformats.org/drawingml/2006/table">
            <a:tbl>
              <a:tblPr/>
              <a:tblGrid>
                <a:gridCol w="827087"/>
                <a:gridCol w="865188"/>
                <a:gridCol w="935037"/>
                <a:gridCol w="1223963"/>
                <a:gridCol w="1512887"/>
                <a:gridCol w="1368425"/>
                <a:gridCol w="2232025"/>
              </a:tblGrid>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nr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Symb.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Massa-getal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Atoom-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massa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Voorkomen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(in de natuur)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Halverings-</a:t>
                      </a:r>
                      <a:b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b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tijd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Verval en energie van het deeltje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s/min/u/d/j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MeV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208,98243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rPr>
                        <a:t>200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rPr>
                        <a:t>….</a:t>
                      </a:r>
                      <a:endPar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α</a:t>
                      </a:r>
                      <a:r>
                        <a:rPr kumimoji="0" lang="nl-NL" sz="1600" b="1" i="0" u="none" strike="noStrike" cap="none" normalizeH="0" baseline="0" smtClean="0">
                          <a:ln>
                            <a:noFill/>
                          </a:ln>
                          <a:solidFill>
                            <a:srgbClr val="FF0000"/>
                          </a:solidFill>
                          <a:effectLst>
                            <a:outerShdw blurRad="38100" dist="38100" dir="2700000" algn="tl">
                              <a:srgbClr val="000000"/>
                            </a:outerShdw>
                          </a:effectLst>
                          <a:latin typeface="Arial" charset="0"/>
                          <a:cs typeface="Times New Roman" pitchFamily="18" charset="0"/>
                        </a:rPr>
                        <a:t>, 4,09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cs typeface="Times New Roman" pitchFamily="18" charset="0"/>
                        </a:rPr>
                        <a:t>….</a:t>
                      </a:r>
                      <a:endParaRPr kumimoji="0" lang="nl-NL" sz="16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2051078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76"/>
                                        </p:tgtEl>
                                        <p:attrNameLst>
                                          <p:attrName>style.visibility</p:attrName>
                                        </p:attrNameLst>
                                      </p:cBhvr>
                                      <p:to>
                                        <p:strVal val="visible"/>
                                      </p:to>
                                    </p:set>
                                    <p:animEffect transition="in" filter="wipe(left)">
                                      <p:cBhvr>
                                        <p:cTn id="7" dur="500"/>
                                        <p:tgtEl>
                                          <p:spTgt spid="10347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427"/>
                                        </p:tgtEl>
                                        <p:attrNameLst>
                                          <p:attrName>style.visibility</p:attrName>
                                        </p:attrNameLst>
                                      </p:cBhvr>
                                      <p:to>
                                        <p:strVal val="visible"/>
                                      </p:to>
                                    </p:set>
                                    <p:animEffect transition="in" filter="wipe(left)">
                                      <p:cBhvr>
                                        <p:cTn id="11" dur="500"/>
                                        <p:tgtEl>
                                          <p:spTgt spid="1034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03515"/>
                                        </p:tgtEl>
                                        <p:attrNameLst>
                                          <p:attrName>style.visibility</p:attrName>
                                        </p:attrNameLst>
                                      </p:cBhvr>
                                      <p:to>
                                        <p:strVal val="visible"/>
                                      </p:to>
                                    </p:set>
                                    <p:animEffect transition="in" filter="dissolve">
                                      <p:cBhvr>
                                        <p:cTn id="16" dur="500"/>
                                        <p:tgtEl>
                                          <p:spTgt spid="103515"/>
                                        </p:tgtEl>
                                      </p:cBhvr>
                                    </p:animEffect>
                                  </p:childTnLst>
                                  <p:subTnLst>
                                    <p:set>
                                      <p:cBhvr override="childStyle">
                                        <p:cTn dur="1" fill="hold" display="0" masterRel="nextClick" afterEffect="1"/>
                                        <p:tgtEl>
                                          <p:spTgt spid="103515"/>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3428"/>
                                        </p:tgtEl>
                                        <p:attrNameLst>
                                          <p:attrName>style.visibility</p:attrName>
                                        </p:attrNameLst>
                                      </p:cBhvr>
                                      <p:to>
                                        <p:strVal val="visible"/>
                                      </p:to>
                                    </p:set>
                                    <p:animEffect transition="in" filter="wipe(left)">
                                      <p:cBhvr>
                                        <p:cTn id="21" dur="500"/>
                                        <p:tgtEl>
                                          <p:spTgt spid="1034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03471"/>
                                        </p:tgtEl>
                                        <p:attrNameLst>
                                          <p:attrName>style.visibility</p:attrName>
                                        </p:attrNameLst>
                                      </p:cBhvr>
                                      <p:to>
                                        <p:strVal val="visible"/>
                                      </p:to>
                                    </p:set>
                                    <p:animEffect transition="in" filter="dissolve">
                                      <p:cBhvr>
                                        <p:cTn id="26" dur="500"/>
                                        <p:tgtEl>
                                          <p:spTgt spid="1034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3472"/>
                                        </p:tgtEl>
                                        <p:attrNameLst>
                                          <p:attrName>style.visibility</p:attrName>
                                        </p:attrNameLst>
                                      </p:cBhvr>
                                      <p:to>
                                        <p:strVal val="visible"/>
                                      </p:to>
                                    </p:set>
                                    <p:animEffect transition="in" filter="dissolve">
                                      <p:cBhvr>
                                        <p:cTn id="31" dur="500"/>
                                        <p:tgtEl>
                                          <p:spTgt spid="1034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3473"/>
                                        </p:tgtEl>
                                        <p:attrNameLst>
                                          <p:attrName>style.visibility</p:attrName>
                                        </p:attrNameLst>
                                      </p:cBhvr>
                                      <p:to>
                                        <p:strVal val="visible"/>
                                      </p:to>
                                    </p:set>
                                    <p:animEffect transition="in" filter="dissolve">
                                      <p:cBhvr>
                                        <p:cTn id="36" dur="500"/>
                                        <p:tgtEl>
                                          <p:spTgt spid="1034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3474"/>
                                        </p:tgtEl>
                                        <p:attrNameLst>
                                          <p:attrName>style.visibility</p:attrName>
                                        </p:attrNameLst>
                                      </p:cBhvr>
                                      <p:to>
                                        <p:strVal val="visible"/>
                                      </p:to>
                                    </p:set>
                                    <p:animEffect transition="in" filter="dissolve">
                                      <p:cBhvr>
                                        <p:cTn id="41" dur="500"/>
                                        <p:tgtEl>
                                          <p:spTgt spid="10347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3475"/>
                                        </p:tgtEl>
                                        <p:attrNameLst>
                                          <p:attrName>style.visibility</p:attrName>
                                        </p:attrNameLst>
                                      </p:cBhvr>
                                      <p:to>
                                        <p:strVal val="visible"/>
                                      </p:to>
                                    </p:set>
                                    <p:animEffect transition="in" filter="dissolve">
                                      <p:cBhvr>
                                        <p:cTn id="46" dur="500"/>
                                        <p:tgtEl>
                                          <p:spTgt spid="103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P spid="103428" grpId="0" autoUpdateAnimBg="0"/>
      <p:bldP spid="103472" grpId="0" autoUpdateAnimBg="0"/>
      <p:bldP spid="103473" grpId="0" autoUpdateAnimBg="0"/>
      <p:bldP spid="103474" grpId="0" autoUpdateAnimBg="0"/>
      <p:bldP spid="103475" grpId="0" autoUpdateAnimBg="0"/>
      <p:bldP spid="10347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98" name="Object 22"/>
          <p:cNvGraphicFramePr>
            <a:graphicFrameLocks noChangeAspect="1"/>
          </p:cNvGraphicFramePr>
          <p:nvPr/>
        </p:nvGraphicFramePr>
        <p:xfrm>
          <a:off x="1066800" y="1449388"/>
          <a:ext cx="8077200" cy="5380037"/>
        </p:xfrm>
        <a:graphic>
          <a:graphicData uri="http://schemas.openxmlformats.org/presentationml/2006/ole">
            <mc:AlternateContent xmlns:mc="http://schemas.openxmlformats.org/markup-compatibility/2006">
              <mc:Choice xmlns:v="urn:schemas-microsoft-com:vml" Requires="v">
                <p:oleObj spid="_x0000_s2052" name="Grafiek" r:id="rId3" imgW="4860000" imgH="3244680" progId="Excel.Chart.8">
                  <p:embed/>
                </p:oleObj>
              </mc:Choice>
              <mc:Fallback>
                <p:oleObj name="Grafiek" r:id="rId3" imgW="4860000" imgH="324468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9388"/>
                        <a:ext cx="8077200" cy="538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78" name="Rectangle 2"/>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Halveringstijd van Polonium-209 kern.</a:t>
            </a:r>
            <a:endParaRPr lang="nl-NL" sz="4000" b="1">
              <a:solidFill>
                <a:srgbClr val="FF3300"/>
              </a:solidFill>
              <a:effectLst>
                <a:outerShdw blurRad="38100" dist="38100" dir="2700000" algn="tl">
                  <a:srgbClr val="000000"/>
                </a:outerShdw>
              </a:effectLst>
            </a:endParaRPr>
          </a:p>
        </p:txBody>
      </p:sp>
      <p:sp>
        <p:nvSpPr>
          <p:cNvPr id="101379" name="Rectangle 3"/>
          <p:cNvSpPr>
            <a:spLocks noChangeArrowheads="1"/>
          </p:cNvSpPr>
          <p:nvPr/>
        </p:nvSpPr>
        <p:spPr bwMode="auto">
          <a:xfrm>
            <a:off x="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000000"/>
                  </a:outerShdw>
                </a:effectLst>
              </a:rPr>
              <a:t>BINAS tabel 25 isotopen:</a:t>
            </a:r>
            <a:endParaRPr lang="nl-NL" sz="3600" b="1">
              <a:solidFill>
                <a:srgbClr val="FF3300"/>
              </a:solidFill>
              <a:effectLst>
                <a:outerShdw blurRad="38100" dist="38100" dir="2700000" algn="tl">
                  <a:srgbClr val="000000"/>
                </a:outerShdw>
              </a:effectLst>
            </a:endParaRPr>
          </a:p>
        </p:txBody>
      </p:sp>
      <p:sp>
        <p:nvSpPr>
          <p:cNvPr id="101380" name="Rectangle 4"/>
          <p:cNvSpPr>
            <a:spLocks noChangeArrowheads="1"/>
          </p:cNvSpPr>
          <p:nvPr/>
        </p:nvSpPr>
        <p:spPr bwMode="auto">
          <a:xfrm>
            <a:off x="5029200" y="733425"/>
            <a:ext cx="4038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halveringstijd 200 j</a:t>
            </a:r>
          </a:p>
        </p:txBody>
      </p:sp>
      <p:sp>
        <p:nvSpPr>
          <p:cNvPr id="101399" name="AutoShape 23"/>
          <p:cNvSpPr>
            <a:spLocks noChangeArrowheads="1"/>
          </p:cNvSpPr>
          <p:nvPr/>
        </p:nvSpPr>
        <p:spPr bwMode="auto">
          <a:xfrm>
            <a:off x="104775" y="5133975"/>
            <a:ext cx="2133600" cy="1676400"/>
          </a:xfrm>
          <a:prstGeom prst="wedgeRoundRectCallout">
            <a:avLst>
              <a:gd name="adj1" fmla="val 144792"/>
              <a:gd name="adj2" fmla="val -138542"/>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FF3300"/>
                </a:solidFill>
                <a:effectLst>
                  <a:outerShdw blurRad="38100" dist="38100" dir="2700000" algn="tl">
                    <a:srgbClr val="000000"/>
                  </a:outerShdw>
                </a:effectLst>
              </a:rPr>
              <a:t>50% bij 200 j</a:t>
            </a:r>
            <a:endParaRPr lang="nl-NL" sz="4000" b="1">
              <a:solidFill>
                <a:srgbClr val="FF3300"/>
              </a:solidFill>
              <a:effectLst>
                <a:outerShdw blurRad="38100" dist="38100" dir="2700000" algn="tl">
                  <a:srgbClr val="000000"/>
                </a:outerShdw>
              </a:effectLst>
            </a:endParaRPr>
          </a:p>
        </p:txBody>
      </p:sp>
      <p:sp>
        <p:nvSpPr>
          <p:cNvPr id="101400" name="AutoShape 24"/>
          <p:cNvSpPr>
            <a:spLocks noChangeArrowheads="1"/>
          </p:cNvSpPr>
          <p:nvPr/>
        </p:nvSpPr>
        <p:spPr bwMode="auto">
          <a:xfrm>
            <a:off x="4724400" y="1600200"/>
            <a:ext cx="2133600" cy="1524000"/>
          </a:xfrm>
          <a:prstGeom prst="wedgeRoundRectCallout">
            <a:avLst>
              <a:gd name="adj1" fmla="val -4838"/>
              <a:gd name="adj2" fmla="val 121981"/>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FF3300"/>
                </a:solidFill>
                <a:effectLst>
                  <a:outerShdw blurRad="38100" dist="38100" dir="2700000" algn="tl">
                    <a:srgbClr val="000000"/>
                  </a:outerShdw>
                </a:effectLst>
              </a:rPr>
              <a:t>25% bij 400 j</a:t>
            </a:r>
            <a:endParaRPr lang="nl-NL" sz="4000" b="1">
              <a:solidFill>
                <a:srgbClr val="FF3300"/>
              </a:solidFill>
              <a:effectLst>
                <a:outerShdw blurRad="38100" dist="38100" dir="2700000" algn="tl">
                  <a:srgbClr val="000000"/>
                </a:outerShdw>
              </a:effectLst>
            </a:endParaRPr>
          </a:p>
        </p:txBody>
      </p:sp>
      <p:sp>
        <p:nvSpPr>
          <p:cNvPr id="101401" name="AutoShape 25"/>
          <p:cNvSpPr>
            <a:spLocks noChangeArrowheads="1"/>
          </p:cNvSpPr>
          <p:nvPr/>
        </p:nvSpPr>
        <p:spPr bwMode="auto">
          <a:xfrm>
            <a:off x="7010400" y="1752600"/>
            <a:ext cx="2133600" cy="1524000"/>
          </a:xfrm>
          <a:prstGeom prst="wedgeRoundRectCallout">
            <a:avLst>
              <a:gd name="adj1" fmla="val -42185"/>
              <a:gd name="adj2" fmla="val 140106"/>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FF3300"/>
                </a:solidFill>
                <a:effectLst>
                  <a:outerShdw blurRad="38100" dist="38100" dir="2700000" algn="tl">
                    <a:srgbClr val="000000"/>
                  </a:outerShdw>
                </a:effectLst>
              </a:rPr>
              <a:t>12,5% bij 600 j</a:t>
            </a:r>
            <a:endParaRPr lang="nl-NL" sz="40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90047408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left)">
                                      <p:cBhvr>
                                        <p:cTn id="7" dur="500"/>
                                        <p:tgtEl>
                                          <p:spTgt spid="10137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1379"/>
                                        </p:tgtEl>
                                        <p:attrNameLst>
                                          <p:attrName>style.visibility</p:attrName>
                                        </p:attrNameLst>
                                      </p:cBhvr>
                                      <p:to>
                                        <p:strVal val="visible"/>
                                      </p:to>
                                    </p:set>
                                    <p:animEffect transition="in" filter="wipe(left)">
                                      <p:cBhvr>
                                        <p:cTn id="11" dur="500"/>
                                        <p:tgtEl>
                                          <p:spTgt spid="1013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1380"/>
                                        </p:tgtEl>
                                        <p:attrNameLst>
                                          <p:attrName>style.visibility</p:attrName>
                                        </p:attrNameLst>
                                      </p:cBhvr>
                                      <p:to>
                                        <p:strVal val="visible"/>
                                      </p:to>
                                    </p:set>
                                    <p:animEffect transition="in" filter="wipe(left)">
                                      <p:cBhvr>
                                        <p:cTn id="16" dur="500"/>
                                        <p:tgtEl>
                                          <p:spTgt spid="1013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1398"/>
                                        </p:tgtEl>
                                        <p:attrNameLst>
                                          <p:attrName>style.visibility</p:attrName>
                                        </p:attrNameLst>
                                      </p:cBhvr>
                                      <p:to>
                                        <p:strVal val="visible"/>
                                      </p:to>
                                    </p:set>
                                    <p:animEffect transition="in" filter="dissolve">
                                      <p:cBhvr>
                                        <p:cTn id="21" dur="500"/>
                                        <p:tgtEl>
                                          <p:spTgt spid="1013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1399"/>
                                        </p:tgtEl>
                                        <p:attrNameLst>
                                          <p:attrName>style.visibility</p:attrName>
                                        </p:attrNameLst>
                                      </p:cBhvr>
                                      <p:to>
                                        <p:strVal val="visible"/>
                                      </p:to>
                                    </p:set>
                                    <p:animEffect transition="in" filter="dissolve">
                                      <p:cBhvr>
                                        <p:cTn id="26" dur="500"/>
                                        <p:tgtEl>
                                          <p:spTgt spid="1013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1400"/>
                                        </p:tgtEl>
                                        <p:attrNameLst>
                                          <p:attrName>style.visibility</p:attrName>
                                        </p:attrNameLst>
                                      </p:cBhvr>
                                      <p:to>
                                        <p:strVal val="visible"/>
                                      </p:to>
                                    </p:set>
                                    <p:animEffect transition="in" filter="dissolve">
                                      <p:cBhvr>
                                        <p:cTn id="31" dur="500"/>
                                        <p:tgtEl>
                                          <p:spTgt spid="10140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1401"/>
                                        </p:tgtEl>
                                        <p:attrNameLst>
                                          <p:attrName>style.visibility</p:attrName>
                                        </p:attrNameLst>
                                      </p:cBhvr>
                                      <p:to>
                                        <p:strVal val="visible"/>
                                      </p:to>
                                    </p:set>
                                    <p:animEffect transition="in" filter="dissolve">
                                      <p:cBhvr>
                                        <p:cTn id="36" dur="500"/>
                                        <p:tgtEl>
                                          <p:spTgt spid="10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1398" grpId="0"/>
      <p:bldP spid="101378" grpId="0" autoUpdateAnimBg="0"/>
      <p:bldP spid="101379" grpId="0" autoUpdateAnimBg="0"/>
      <p:bldP spid="101380" grpId="0" autoUpdateAnimBg="0"/>
      <p:bldP spid="101399" grpId="0" animBg="1" autoUpdateAnimBg="0"/>
      <p:bldP spid="101400" grpId="0" animBg="1" autoUpdateAnimBg="0"/>
      <p:bldP spid="101401"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Halveringstijd Polonium-209 is 200 jaar.</a:t>
            </a:r>
            <a:endParaRPr lang="nl-NL" sz="4000" b="1">
              <a:solidFill>
                <a:srgbClr val="FF3300"/>
              </a:solidFill>
              <a:effectLst>
                <a:outerShdw blurRad="38100" dist="38100" dir="2700000" algn="tl">
                  <a:srgbClr val="000000"/>
                </a:outerShdw>
              </a:effectLst>
            </a:endParaRPr>
          </a:p>
        </p:txBody>
      </p:sp>
      <p:sp>
        <p:nvSpPr>
          <p:cNvPr id="105475" name="Rectangle 3"/>
          <p:cNvSpPr>
            <a:spLocks noChangeArrowheads="1"/>
          </p:cNvSpPr>
          <p:nvPr/>
        </p:nvSpPr>
        <p:spPr bwMode="auto">
          <a:xfrm>
            <a:off x="0" y="8382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Hoeveel % is er over na 1000 jaar?</a:t>
            </a:r>
            <a:endParaRPr lang="nl-NL" sz="4000" b="1">
              <a:solidFill>
                <a:srgbClr val="FF3300"/>
              </a:solidFill>
              <a:effectLst>
                <a:outerShdw blurRad="38100" dist="38100" dir="2700000" algn="tl">
                  <a:srgbClr val="000000"/>
                </a:outerShdw>
              </a:effectLst>
            </a:endParaRPr>
          </a:p>
        </p:txBody>
      </p:sp>
      <p:sp>
        <p:nvSpPr>
          <p:cNvPr id="105494" name="Rectangle 22"/>
          <p:cNvSpPr>
            <a:spLocks noChangeArrowheads="1"/>
          </p:cNvSpPr>
          <p:nvPr/>
        </p:nvSpPr>
        <p:spPr bwMode="auto">
          <a:xfrm>
            <a:off x="0" y="2438400"/>
            <a:ext cx="8305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000000"/>
                  </a:outerShdw>
                </a:effectLst>
              </a:rPr>
              <a:t>Hoeveel maal is het gehalveerd?</a:t>
            </a:r>
            <a:endParaRPr lang="nl-NL" sz="4400" b="1">
              <a:solidFill>
                <a:srgbClr val="3333CC"/>
              </a:solidFill>
              <a:effectLst>
                <a:outerShdw blurRad="38100" dist="38100" dir="2700000" algn="tl">
                  <a:srgbClr val="000000"/>
                </a:outerShdw>
              </a:effectLst>
            </a:endParaRPr>
          </a:p>
        </p:txBody>
      </p:sp>
      <p:sp>
        <p:nvSpPr>
          <p:cNvPr id="105495" name="Rectangle 23"/>
          <p:cNvSpPr>
            <a:spLocks noChangeArrowheads="1"/>
          </p:cNvSpPr>
          <p:nvPr/>
        </p:nvSpPr>
        <p:spPr bwMode="auto">
          <a:xfrm>
            <a:off x="8077200" y="2433638"/>
            <a:ext cx="990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000000"/>
                  </a:outerShdw>
                </a:effectLst>
              </a:rPr>
              <a:t>5 x</a:t>
            </a:r>
            <a:endParaRPr lang="nl-NL" sz="4400" b="1">
              <a:solidFill>
                <a:srgbClr val="FF3300"/>
              </a:solidFill>
              <a:effectLst>
                <a:outerShdw blurRad="38100" dist="38100" dir="2700000" algn="tl">
                  <a:srgbClr val="000000"/>
                </a:outerShdw>
              </a:effectLst>
            </a:endParaRPr>
          </a:p>
        </p:txBody>
      </p:sp>
      <p:sp>
        <p:nvSpPr>
          <p:cNvPr id="105496" name="Rectangle 24"/>
          <p:cNvSpPr>
            <a:spLocks noChangeArrowheads="1"/>
          </p:cNvSpPr>
          <p:nvPr/>
        </p:nvSpPr>
        <p:spPr bwMode="auto">
          <a:xfrm>
            <a:off x="0" y="3886200"/>
            <a:ext cx="5940425"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4400" b="1">
                <a:solidFill>
                  <a:srgbClr val="3333CC"/>
                </a:solidFill>
                <a:effectLst>
                  <a:outerShdw blurRad="38100" dist="38100" dir="2700000" algn="tl">
                    <a:srgbClr val="000000"/>
                  </a:outerShdw>
                </a:effectLst>
              </a:rPr>
              <a:t>½.½.½ .½ .½ . 100% =</a:t>
            </a:r>
            <a:r>
              <a:rPr lang="en-US" altLang="nl-NL" sz="4400" b="1">
                <a:solidFill>
                  <a:srgbClr val="FF3300"/>
                </a:solidFill>
                <a:effectLst>
                  <a:outerShdw blurRad="38100" dist="38100" dir="2700000" algn="tl">
                    <a:srgbClr val="000000"/>
                  </a:outerShdw>
                </a:effectLst>
              </a:rPr>
              <a:t> </a:t>
            </a:r>
            <a:endParaRPr lang="nl-NL" altLang="nl-NL" sz="4400" b="1">
              <a:solidFill>
                <a:srgbClr val="FF3300"/>
              </a:solidFill>
              <a:effectLst>
                <a:outerShdw blurRad="38100" dist="38100" dir="2700000" algn="tl">
                  <a:srgbClr val="000000"/>
                </a:outerShdw>
              </a:effectLst>
            </a:endParaRPr>
          </a:p>
        </p:txBody>
      </p:sp>
      <p:sp>
        <p:nvSpPr>
          <p:cNvPr id="105497" name="Rectangle 25"/>
          <p:cNvSpPr>
            <a:spLocks noChangeArrowheads="1"/>
          </p:cNvSpPr>
          <p:nvPr/>
        </p:nvSpPr>
        <p:spPr bwMode="auto">
          <a:xfrm>
            <a:off x="2174875" y="4678363"/>
            <a:ext cx="3744913"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400" b="1">
                <a:solidFill>
                  <a:srgbClr val="3333CC"/>
                </a:solidFill>
                <a:effectLst>
                  <a:outerShdw blurRad="38100" dist="38100" dir="2700000" algn="tl">
                    <a:srgbClr val="000000"/>
                  </a:outerShdw>
                </a:effectLst>
              </a:rPr>
              <a:t>(½)</a:t>
            </a:r>
            <a:r>
              <a:rPr lang="en-US" altLang="nl-NL" sz="4400" b="1" baseline="30000">
                <a:solidFill>
                  <a:srgbClr val="3333CC"/>
                </a:solidFill>
                <a:effectLst>
                  <a:outerShdw blurRad="38100" dist="38100" dir="2700000" algn="tl">
                    <a:srgbClr val="000000"/>
                  </a:outerShdw>
                </a:effectLst>
              </a:rPr>
              <a:t>5 </a:t>
            </a:r>
            <a:r>
              <a:rPr lang="en-US" altLang="nl-NL" sz="4400" b="1">
                <a:solidFill>
                  <a:srgbClr val="3333CC"/>
                </a:solidFill>
                <a:effectLst>
                  <a:outerShdw blurRad="38100" dist="38100" dir="2700000" algn="tl">
                    <a:srgbClr val="000000"/>
                  </a:outerShdw>
                </a:effectLst>
              </a:rPr>
              <a:t>. 100% =</a:t>
            </a:r>
            <a:r>
              <a:rPr lang="en-US" altLang="nl-NL" sz="4000" b="1" baseline="30000">
                <a:solidFill>
                  <a:srgbClr val="FF3300"/>
                </a:solidFill>
                <a:effectLst>
                  <a:outerShdw blurRad="38100" dist="38100" dir="2700000" algn="tl">
                    <a:srgbClr val="000000"/>
                  </a:outerShdw>
                </a:effectLst>
              </a:rPr>
              <a:t> </a:t>
            </a:r>
            <a:endParaRPr lang="nl-NL" altLang="nl-NL" sz="4000" b="1" baseline="30000">
              <a:solidFill>
                <a:srgbClr val="FF3300"/>
              </a:solidFill>
              <a:effectLst>
                <a:outerShdw blurRad="38100" dist="38100" dir="2700000" algn="tl">
                  <a:srgbClr val="000000"/>
                </a:outerShdw>
              </a:effectLst>
            </a:endParaRPr>
          </a:p>
        </p:txBody>
      </p:sp>
      <p:sp>
        <p:nvSpPr>
          <p:cNvPr id="105498" name="Rectangle 26"/>
          <p:cNvSpPr>
            <a:spLocks noChangeArrowheads="1"/>
          </p:cNvSpPr>
          <p:nvPr/>
        </p:nvSpPr>
        <p:spPr bwMode="auto">
          <a:xfrm>
            <a:off x="5530850" y="4678363"/>
            <a:ext cx="1925638"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400" b="1">
                <a:solidFill>
                  <a:srgbClr val="3333CC"/>
                </a:solidFill>
                <a:effectLst>
                  <a:outerShdw blurRad="38100" dist="38100" dir="2700000" algn="tl">
                    <a:srgbClr val="000000"/>
                  </a:outerShdw>
                </a:effectLst>
              </a:rPr>
              <a:t>3,125</a:t>
            </a:r>
            <a:endParaRPr lang="nl-NL" altLang="nl-NL" sz="4400" b="1" baseline="30000">
              <a:solidFill>
                <a:srgbClr val="3333CC"/>
              </a:solidFill>
              <a:effectLst>
                <a:outerShdw blurRad="38100" dist="38100" dir="2700000" algn="tl">
                  <a:srgbClr val="000000"/>
                </a:outerShdw>
              </a:effectLst>
            </a:endParaRPr>
          </a:p>
        </p:txBody>
      </p:sp>
      <p:sp>
        <p:nvSpPr>
          <p:cNvPr id="2" name="Rectangle 26"/>
          <p:cNvSpPr>
            <a:spLocks noChangeArrowheads="1"/>
          </p:cNvSpPr>
          <p:nvPr/>
        </p:nvSpPr>
        <p:spPr bwMode="auto">
          <a:xfrm>
            <a:off x="5067300" y="5373688"/>
            <a:ext cx="295275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400" b="1">
                <a:solidFill>
                  <a:srgbClr val="FF0000"/>
                </a:solidFill>
                <a:effectLst>
                  <a:outerShdw blurRad="38100" dist="38100" dir="2700000" algn="tl">
                    <a:srgbClr val="000000"/>
                  </a:outerShdw>
                </a:effectLst>
              </a:rPr>
              <a:t>= 3,13 %</a:t>
            </a:r>
            <a:endParaRPr lang="nl-NL" altLang="nl-NL" sz="4400" b="1" baseline="300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721687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wipe(left)">
                                      <p:cBhvr>
                                        <p:cTn id="7" dur="500"/>
                                        <p:tgtEl>
                                          <p:spTgt spid="1054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475"/>
                                        </p:tgtEl>
                                        <p:attrNameLst>
                                          <p:attrName>style.visibility</p:attrName>
                                        </p:attrNameLst>
                                      </p:cBhvr>
                                      <p:to>
                                        <p:strVal val="visible"/>
                                      </p:to>
                                    </p:set>
                                    <p:animEffect transition="in" filter="wipe(left)">
                                      <p:cBhvr>
                                        <p:cTn id="11" dur="500"/>
                                        <p:tgtEl>
                                          <p:spTgt spid="1054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494"/>
                                        </p:tgtEl>
                                        <p:attrNameLst>
                                          <p:attrName>style.visibility</p:attrName>
                                        </p:attrNameLst>
                                      </p:cBhvr>
                                      <p:to>
                                        <p:strVal val="visible"/>
                                      </p:to>
                                    </p:set>
                                    <p:animEffect transition="in" filter="wipe(left)">
                                      <p:cBhvr>
                                        <p:cTn id="16" dur="500"/>
                                        <p:tgtEl>
                                          <p:spTgt spid="1054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5495"/>
                                        </p:tgtEl>
                                        <p:attrNameLst>
                                          <p:attrName>style.visibility</p:attrName>
                                        </p:attrNameLst>
                                      </p:cBhvr>
                                      <p:to>
                                        <p:strVal val="visible"/>
                                      </p:to>
                                    </p:set>
                                    <p:animEffect transition="in" filter="wipe(left)">
                                      <p:cBhvr>
                                        <p:cTn id="21" dur="500"/>
                                        <p:tgtEl>
                                          <p:spTgt spid="1054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5496"/>
                                        </p:tgtEl>
                                        <p:attrNameLst>
                                          <p:attrName>style.visibility</p:attrName>
                                        </p:attrNameLst>
                                      </p:cBhvr>
                                      <p:to>
                                        <p:strVal val="visible"/>
                                      </p:to>
                                    </p:set>
                                    <p:animEffect transition="in" filter="wipe(left)">
                                      <p:cBhvr>
                                        <p:cTn id="26" dur="500"/>
                                        <p:tgtEl>
                                          <p:spTgt spid="10549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5497"/>
                                        </p:tgtEl>
                                        <p:attrNameLst>
                                          <p:attrName>style.visibility</p:attrName>
                                        </p:attrNameLst>
                                      </p:cBhvr>
                                      <p:to>
                                        <p:strVal val="visible"/>
                                      </p:to>
                                    </p:set>
                                    <p:animEffect transition="in" filter="wipe(left)">
                                      <p:cBhvr>
                                        <p:cTn id="31" dur="500"/>
                                        <p:tgtEl>
                                          <p:spTgt spid="10549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5498"/>
                                        </p:tgtEl>
                                        <p:attrNameLst>
                                          <p:attrName>style.visibility</p:attrName>
                                        </p:attrNameLst>
                                      </p:cBhvr>
                                      <p:to>
                                        <p:strVal val="visible"/>
                                      </p:to>
                                    </p:set>
                                    <p:animEffect transition="in" filter="wipe(left)">
                                      <p:cBhvr>
                                        <p:cTn id="36" dur="500"/>
                                        <p:tgtEl>
                                          <p:spTgt spid="10549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autoUpdateAnimBg="0"/>
      <p:bldP spid="105494" grpId="0" autoUpdateAnimBg="0"/>
      <p:bldP spid="105495" grpId="0" autoUpdateAnimBg="0"/>
      <p:bldP spid="105496" grpId="0" autoUpdateAnimBg="0"/>
      <p:bldP spid="105497" grpId="0" autoUpdateAnimBg="0"/>
      <p:bldP spid="105498" grpId="0" autoUpdateAnimBg="0"/>
      <p:bldP spid="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000000"/>
                  </a:outerShdw>
                </a:effectLst>
              </a:rPr>
              <a:t>Halveringstijd Po-209 is 200 jaar.</a:t>
            </a:r>
            <a:endParaRPr lang="nl-NL" sz="4400" b="1">
              <a:solidFill>
                <a:srgbClr val="FF3300"/>
              </a:solidFill>
              <a:effectLst>
                <a:outerShdw blurRad="38100" dist="38100" dir="2700000" algn="tl">
                  <a:srgbClr val="000000"/>
                </a:outerShdw>
              </a:effectLst>
            </a:endParaRPr>
          </a:p>
        </p:txBody>
      </p:sp>
      <p:sp>
        <p:nvSpPr>
          <p:cNvPr id="148483" name="Rectangle 3"/>
          <p:cNvSpPr>
            <a:spLocks noChangeArrowheads="1"/>
          </p:cNvSpPr>
          <p:nvPr/>
        </p:nvSpPr>
        <p:spPr bwMode="auto">
          <a:xfrm>
            <a:off x="0" y="8382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000000"/>
                  </a:outerShdw>
                </a:effectLst>
              </a:rPr>
              <a:t>Hoeveel % is er over na 300 jaar?</a:t>
            </a:r>
            <a:endParaRPr lang="nl-NL" sz="4400" b="1">
              <a:solidFill>
                <a:srgbClr val="FF3300"/>
              </a:solidFill>
              <a:effectLst>
                <a:outerShdw blurRad="38100" dist="38100" dir="2700000" algn="tl">
                  <a:srgbClr val="000000"/>
                </a:outerShdw>
              </a:effectLst>
            </a:endParaRPr>
          </a:p>
        </p:txBody>
      </p:sp>
      <p:sp>
        <p:nvSpPr>
          <p:cNvPr id="148484" name="Rectangle 4"/>
          <p:cNvSpPr>
            <a:spLocks noChangeArrowheads="1"/>
          </p:cNvSpPr>
          <p:nvPr/>
        </p:nvSpPr>
        <p:spPr bwMode="auto">
          <a:xfrm>
            <a:off x="1181100" y="3721100"/>
            <a:ext cx="39624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3333CC"/>
                </a:solidFill>
                <a:effectLst>
                  <a:outerShdw blurRad="38100" dist="38100" dir="2700000" algn="tl">
                    <a:srgbClr val="000000"/>
                  </a:outerShdw>
                </a:effectLst>
              </a:rPr>
              <a:t>= 100 . 0,3536 = </a:t>
            </a:r>
            <a:endParaRPr lang="nl-NL" sz="4400" b="1" baseline="30000">
              <a:solidFill>
                <a:srgbClr val="FF3300"/>
              </a:solidFill>
              <a:effectLst>
                <a:outerShdw blurRad="38100" dist="38100" dir="2700000" algn="tl">
                  <a:srgbClr val="000000"/>
                </a:outerShdw>
              </a:effectLst>
            </a:endParaRPr>
          </a:p>
        </p:txBody>
      </p:sp>
      <p:sp>
        <p:nvSpPr>
          <p:cNvPr id="148485" name="Rectangle 5"/>
          <p:cNvSpPr>
            <a:spLocks noChangeArrowheads="1"/>
          </p:cNvSpPr>
          <p:nvPr/>
        </p:nvSpPr>
        <p:spPr bwMode="auto">
          <a:xfrm>
            <a:off x="0" y="1828800"/>
            <a:ext cx="9144000" cy="838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400" b="1">
                <a:solidFill>
                  <a:srgbClr val="000000"/>
                </a:solidFill>
                <a:effectLst>
                  <a:outerShdw blurRad="38100" dist="38100" dir="2700000" algn="tl">
                    <a:srgbClr val="FFFFFF"/>
                  </a:outerShdw>
                </a:effectLst>
              </a:rPr>
              <a:t>N(t) = N(0).(1/2)</a:t>
            </a:r>
            <a:r>
              <a:rPr lang="en-US" altLang="nl-NL" sz="4400" b="1" baseline="30000">
                <a:solidFill>
                  <a:srgbClr val="000000"/>
                </a:solidFill>
                <a:effectLst>
                  <a:outerShdw blurRad="38100" dist="38100" dir="2700000" algn="tl">
                    <a:srgbClr val="FFFFFF"/>
                  </a:outerShdw>
                </a:effectLst>
              </a:rPr>
              <a:t>t/t½                           </a:t>
            </a:r>
            <a:r>
              <a:rPr lang="en-US" altLang="nl-NL" sz="4400" b="1">
                <a:solidFill>
                  <a:srgbClr val="000000"/>
                </a:solidFill>
                <a:effectLst>
                  <a:outerShdw blurRad="38100" dist="38100" dir="2700000" algn="tl">
                    <a:srgbClr val="FFFFFF"/>
                  </a:outerShdw>
                </a:effectLst>
              </a:rPr>
              <a:t>BINAS</a:t>
            </a:r>
            <a:endParaRPr lang="nl-NL" altLang="nl-NL" sz="4400" b="1">
              <a:solidFill>
                <a:srgbClr val="000000"/>
              </a:solidFill>
              <a:effectLst>
                <a:outerShdw blurRad="38100" dist="38100" dir="2700000" algn="tl">
                  <a:srgbClr val="FFFFFF"/>
                </a:outerShdw>
              </a:effectLst>
            </a:endParaRPr>
          </a:p>
        </p:txBody>
      </p:sp>
      <p:sp>
        <p:nvSpPr>
          <p:cNvPr id="148486" name="Rectangle 6"/>
          <p:cNvSpPr>
            <a:spLocks noChangeArrowheads="1"/>
          </p:cNvSpPr>
          <p:nvPr/>
        </p:nvSpPr>
        <p:spPr bwMode="auto">
          <a:xfrm>
            <a:off x="0" y="27432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000000"/>
                </a:solidFill>
                <a:effectLst>
                  <a:outerShdw blurRad="38100" dist="38100" dir="2700000" algn="tl">
                    <a:srgbClr val="FFFFFF"/>
                  </a:outerShdw>
                </a:effectLst>
              </a:rPr>
              <a:t>        = 100% .(1/2)</a:t>
            </a:r>
            <a:r>
              <a:rPr lang="en-US" sz="4400" b="1" baseline="30000">
                <a:solidFill>
                  <a:srgbClr val="000000"/>
                </a:solidFill>
                <a:effectLst>
                  <a:outerShdw blurRad="38100" dist="38100" dir="2700000" algn="tl">
                    <a:srgbClr val="FFFFFF"/>
                  </a:outerShdw>
                </a:effectLst>
              </a:rPr>
              <a:t>300/200</a:t>
            </a:r>
            <a:endParaRPr lang="nl-NL" sz="4400" b="1">
              <a:solidFill>
                <a:srgbClr val="000000"/>
              </a:solidFill>
              <a:effectLst>
                <a:outerShdw blurRad="38100" dist="38100" dir="2700000" algn="tl">
                  <a:srgbClr val="FFFFFF"/>
                </a:outerShdw>
              </a:effectLst>
            </a:endParaRPr>
          </a:p>
        </p:txBody>
      </p:sp>
      <p:sp>
        <p:nvSpPr>
          <p:cNvPr id="148487" name="Rectangle 7"/>
          <p:cNvSpPr>
            <a:spLocks noChangeArrowheads="1"/>
          </p:cNvSpPr>
          <p:nvPr/>
        </p:nvSpPr>
        <p:spPr bwMode="auto">
          <a:xfrm>
            <a:off x="5295900" y="3721100"/>
            <a:ext cx="19812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000000"/>
                  </a:outerShdw>
                </a:effectLst>
              </a:rPr>
              <a:t>35,4 %</a:t>
            </a:r>
            <a:endParaRPr lang="nl-NL" sz="4400" b="1" baseline="30000">
              <a:solidFill>
                <a:srgbClr val="FF3300"/>
              </a:solidFill>
              <a:effectLst>
                <a:outerShdw blurRad="38100" dist="38100" dir="2700000" algn="tl">
                  <a:srgbClr val="000000"/>
                </a:outerShdw>
              </a:effectLst>
            </a:endParaRPr>
          </a:p>
        </p:txBody>
      </p:sp>
      <p:sp>
        <p:nvSpPr>
          <p:cNvPr id="148488" name="Rectangle 8"/>
          <p:cNvSpPr>
            <a:spLocks noChangeArrowheads="1"/>
          </p:cNvSpPr>
          <p:nvPr/>
        </p:nvSpPr>
        <p:spPr bwMode="auto">
          <a:xfrm>
            <a:off x="0" y="4572000"/>
            <a:ext cx="59436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000000"/>
                  </a:outerShdw>
                </a:effectLst>
              </a:rPr>
              <a:t>N.B.: t/t</a:t>
            </a:r>
            <a:r>
              <a:rPr lang="en-US" sz="4400" b="1" baseline="-25000">
                <a:solidFill>
                  <a:srgbClr val="FF3300"/>
                </a:solidFill>
                <a:effectLst>
                  <a:outerShdw blurRad="38100" dist="38100" dir="2700000" algn="tl">
                    <a:srgbClr val="000000"/>
                  </a:outerShdw>
                </a:effectLst>
              </a:rPr>
              <a:t>1/2</a:t>
            </a:r>
            <a:r>
              <a:rPr lang="en-US" sz="4400" b="1">
                <a:solidFill>
                  <a:srgbClr val="FF3300"/>
                </a:solidFill>
                <a:effectLst>
                  <a:outerShdw blurRad="38100" dist="38100" dir="2700000" algn="tl">
                    <a:srgbClr val="000000"/>
                  </a:outerShdw>
                </a:effectLst>
              </a:rPr>
              <a:t> geeft aan . . .</a:t>
            </a:r>
            <a:endParaRPr lang="nl-NL" sz="4400" b="1" baseline="30000">
              <a:solidFill>
                <a:srgbClr val="FF3300"/>
              </a:solidFill>
              <a:effectLst>
                <a:outerShdw blurRad="38100" dist="38100" dir="2700000" algn="tl">
                  <a:srgbClr val="000000"/>
                </a:outerShdw>
              </a:effectLst>
            </a:endParaRPr>
          </a:p>
        </p:txBody>
      </p:sp>
      <p:sp>
        <p:nvSpPr>
          <p:cNvPr id="148489" name="Rectangle 9"/>
          <p:cNvSpPr>
            <a:spLocks noChangeArrowheads="1"/>
          </p:cNvSpPr>
          <p:nvPr/>
        </p:nvSpPr>
        <p:spPr bwMode="auto">
          <a:xfrm>
            <a:off x="0" y="5334000"/>
            <a:ext cx="9144000" cy="6858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000000"/>
                  </a:outerShdw>
                </a:effectLst>
              </a:rPr>
              <a:t>          hoeveel keer het is gehalveerd!</a:t>
            </a:r>
            <a:endParaRPr lang="nl-NL" sz="4400" b="1" baseline="30000">
              <a:solidFill>
                <a:srgbClr val="FF3300"/>
              </a:solidFill>
              <a:effectLst>
                <a:outerShdw blurRad="38100" dist="38100" dir="2700000" algn="tl">
                  <a:srgbClr val="000000"/>
                </a:outerShdw>
              </a:effectLst>
            </a:endParaRPr>
          </a:p>
        </p:txBody>
      </p:sp>
      <p:sp>
        <p:nvSpPr>
          <p:cNvPr id="148490" name="Rectangle 10"/>
          <p:cNvSpPr>
            <a:spLocks noChangeArrowheads="1"/>
          </p:cNvSpPr>
          <p:nvPr/>
        </p:nvSpPr>
        <p:spPr bwMode="auto">
          <a:xfrm>
            <a:off x="0" y="5791200"/>
            <a:ext cx="9144000" cy="10668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000000"/>
                </a:solidFill>
                <a:effectLst>
                  <a:outerShdw blurRad="38100" dist="38100" dir="2700000" algn="tl">
                    <a:srgbClr val="FFFFFF"/>
                  </a:outerShdw>
                </a:effectLst>
              </a:rPr>
              <a:t>t/t</a:t>
            </a:r>
            <a:r>
              <a:rPr lang="en-US" sz="4400" b="1" baseline="-25000">
                <a:solidFill>
                  <a:srgbClr val="000000"/>
                </a:solidFill>
                <a:effectLst>
                  <a:outerShdw blurRad="38100" dist="38100" dir="2700000" algn="tl">
                    <a:srgbClr val="FFFFFF"/>
                  </a:outerShdw>
                </a:effectLst>
              </a:rPr>
              <a:t>1/2</a:t>
            </a:r>
            <a:r>
              <a:rPr lang="en-US" sz="4400" b="1">
                <a:solidFill>
                  <a:srgbClr val="000000"/>
                </a:solidFill>
                <a:effectLst>
                  <a:outerShdw blurRad="38100" dist="38100" dir="2700000" algn="tl">
                    <a:srgbClr val="FFFFFF"/>
                  </a:outerShdw>
                </a:effectLst>
              </a:rPr>
              <a:t> = 1,5 dus 1 à 2 gehalveerd . . .</a:t>
            </a:r>
            <a:endParaRPr lang="nl-NL" sz="4400" b="1">
              <a:solidFill>
                <a:srgbClr val="000000"/>
              </a:solidFill>
              <a:effectLst>
                <a:outerShdw blurRad="38100" dist="38100" dir="2700000" algn="tl">
                  <a:srgbClr val="FFFFFF"/>
                </a:outerShdw>
              </a:effectLst>
            </a:endParaRPr>
          </a:p>
        </p:txBody>
      </p:sp>
      <p:sp>
        <p:nvSpPr>
          <p:cNvPr id="148492" name="Rectangle 12"/>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Tree>
    <p:extLst>
      <p:ext uri="{BB962C8B-B14F-4D97-AF65-F5344CB8AC3E}">
        <p14:creationId xmlns:p14="http://schemas.microsoft.com/office/powerpoint/2010/main" val="224886204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wipe(left)">
                                      <p:cBhvr>
                                        <p:cTn id="7" dur="5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gtEl>
                                        <p:attrNameLst>
                                          <p:attrName>style.visibility</p:attrName>
                                        </p:attrNameLst>
                                      </p:cBhvr>
                                      <p:to>
                                        <p:strVal val="visible"/>
                                      </p:to>
                                    </p:set>
                                    <p:animEffect transition="in" filter="wipe(left)">
                                      <p:cBhvr>
                                        <p:cTn id="12" dur="500"/>
                                        <p:tgtEl>
                                          <p:spTgt spid="148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5"/>
                                        </p:tgtEl>
                                        <p:attrNameLst>
                                          <p:attrName>style.visibility</p:attrName>
                                        </p:attrNameLst>
                                      </p:cBhvr>
                                      <p:to>
                                        <p:strVal val="visible"/>
                                      </p:to>
                                    </p:set>
                                    <p:animEffect transition="in" filter="wipe(left)">
                                      <p:cBhvr>
                                        <p:cTn id="17" dur="500"/>
                                        <p:tgtEl>
                                          <p:spTgt spid="1484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8486"/>
                                        </p:tgtEl>
                                        <p:attrNameLst>
                                          <p:attrName>style.visibility</p:attrName>
                                        </p:attrNameLst>
                                      </p:cBhvr>
                                      <p:to>
                                        <p:strVal val="visible"/>
                                      </p:to>
                                    </p:set>
                                    <p:animEffect transition="in" filter="wipe(left)">
                                      <p:cBhvr>
                                        <p:cTn id="22" dur="500"/>
                                        <p:tgtEl>
                                          <p:spTgt spid="1484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8484"/>
                                        </p:tgtEl>
                                        <p:attrNameLst>
                                          <p:attrName>style.visibility</p:attrName>
                                        </p:attrNameLst>
                                      </p:cBhvr>
                                      <p:to>
                                        <p:strVal val="visible"/>
                                      </p:to>
                                    </p:set>
                                    <p:animEffect transition="in" filter="wipe(left)">
                                      <p:cBhvr>
                                        <p:cTn id="27" dur="500"/>
                                        <p:tgtEl>
                                          <p:spTgt spid="1484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8487"/>
                                        </p:tgtEl>
                                        <p:attrNameLst>
                                          <p:attrName>style.visibility</p:attrName>
                                        </p:attrNameLst>
                                      </p:cBhvr>
                                      <p:to>
                                        <p:strVal val="visible"/>
                                      </p:to>
                                    </p:set>
                                    <p:animEffect transition="in" filter="wipe(left)">
                                      <p:cBhvr>
                                        <p:cTn id="32" dur="500"/>
                                        <p:tgtEl>
                                          <p:spTgt spid="1484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8488"/>
                                        </p:tgtEl>
                                        <p:attrNameLst>
                                          <p:attrName>style.visibility</p:attrName>
                                        </p:attrNameLst>
                                      </p:cBhvr>
                                      <p:to>
                                        <p:strVal val="visible"/>
                                      </p:to>
                                    </p:set>
                                    <p:animEffect transition="in" filter="wipe(left)">
                                      <p:cBhvr>
                                        <p:cTn id="37" dur="500"/>
                                        <p:tgtEl>
                                          <p:spTgt spid="1484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8489"/>
                                        </p:tgtEl>
                                        <p:attrNameLst>
                                          <p:attrName>style.visibility</p:attrName>
                                        </p:attrNameLst>
                                      </p:cBhvr>
                                      <p:to>
                                        <p:strVal val="visible"/>
                                      </p:to>
                                    </p:set>
                                    <p:animEffect transition="in" filter="wipe(left)">
                                      <p:cBhvr>
                                        <p:cTn id="42" dur="500"/>
                                        <p:tgtEl>
                                          <p:spTgt spid="1484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8490"/>
                                        </p:tgtEl>
                                        <p:attrNameLst>
                                          <p:attrName>style.visibility</p:attrName>
                                        </p:attrNameLst>
                                      </p:cBhvr>
                                      <p:to>
                                        <p:strVal val="visible"/>
                                      </p:to>
                                    </p:set>
                                    <p:animEffect transition="in" filter="wipe(left)">
                                      <p:cBhvr>
                                        <p:cTn id="47" dur="500"/>
                                        <p:tgtEl>
                                          <p:spTgt spid="14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3" grpId="0" autoUpdateAnimBg="0"/>
      <p:bldP spid="148484" grpId="0" autoUpdateAnimBg="0"/>
      <p:bldP spid="148485" grpId="0" animBg="1" autoUpdateAnimBg="0"/>
      <p:bldP spid="148486" grpId="0" autoUpdateAnimBg="0"/>
      <p:bldP spid="148487" grpId="0" autoUpdateAnimBg="0"/>
      <p:bldP spid="148488" grpId="0" autoUpdateAnimBg="0"/>
      <p:bldP spid="148489" grpId="0" autoUpdateAnimBg="0"/>
      <p:bldP spid="14849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9" name="Rectangle 3"/>
          <p:cNvSpPr>
            <a:spLocks noChangeArrowheads="1"/>
          </p:cNvSpPr>
          <p:nvPr/>
        </p:nvSpPr>
        <p:spPr bwMode="auto">
          <a:xfrm>
            <a:off x="0" y="8382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000000"/>
                  </a:outerShdw>
                </a:effectLst>
              </a:rPr>
              <a:t>Aantal vervallen kernen per sec of . .</a:t>
            </a:r>
            <a:endParaRPr lang="nl-NL" sz="4400" b="1">
              <a:solidFill>
                <a:srgbClr val="FF3300"/>
              </a:solidFill>
              <a:effectLst>
                <a:outerShdw blurRad="38100" dist="38100" dir="2700000" algn="tl">
                  <a:srgbClr val="000000"/>
                </a:outerShdw>
              </a:effectLst>
            </a:endParaRPr>
          </a:p>
        </p:txBody>
      </p:sp>
      <p:sp>
        <p:nvSpPr>
          <p:cNvPr id="142345" name="Rectangle 9"/>
          <p:cNvSpPr>
            <a:spLocks noChangeArrowheads="1"/>
          </p:cNvSpPr>
          <p:nvPr/>
        </p:nvSpPr>
        <p:spPr bwMode="auto">
          <a:xfrm>
            <a:off x="0" y="3581400"/>
            <a:ext cx="40386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3333CC"/>
                </a:solidFill>
                <a:effectLst>
                  <a:outerShdw blurRad="38100" dist="38100" dir="2700000" algn="tl">
                    <a:srgbClr val="000000"/>
                  </a:outerShdw>
                </a:effectLst>
              </a:rPr>
              <a:t>Eenheid van A:</a:t>
            </a:r>
            <a:endParaRPr lang="nl-NL" sz="4400" b="1" baseline="30000">
              <a:solidFill>
                <a:srgbClr val="FF3300"/>
              </a:solidFill>
              <a:effectLst>
                <a:outerShdw blurRad="38100" dist="38100" dir="2700000" algn="tl">
                  <a:srgbClr val="000000"/>
                </a:outerShdw>
              </a:effectLst>
            </a:endParaRPr>
          </a:p>
        </p:txBody>
      </p:sp>
      <p:sp>
        <p:nvSpPr>
          <p:cNvPr id="142346" name="Rectangle 10"/>
          <p:cNvSpPr>
            <a:spLocks noChangeArrowheads="1"/>
          </p:cNvSpPr>
          <p:nvPr/>
        </p:nvSpPr>
        <p:spPr bwMode="auto">
          <a:xfrm>
            <a:off x="0" y="18288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000000"/>
                </a:solidFill>
                <a:effectLst>
                  <a:outerShdw blurRad="38100" dist="38100" dir="2700000" algn="tl">
                    <a:srgbClr val="FFFFFF"/>
                  </a:outerShdw>
                </a:effectLst>
              </a:rPr>
              <a:t>Aantal uitgezonden deeltjes per sec.</a:t>
            </a:r>
            <a:endParaRPr lang="nl-NL" sz="4400" b="1">
              <a:solidFill>
                <a:srgbClr val="000000"/>
              </a:solidFill>
              <a:effectLst>
                <a:outerShdw blurRad="38100" dist="38100" dir="2700000" algn="tl">
                  <a:srgbClr val="FFFFFF"/>
                </a:outerShdw>
              </a:effectLst>
            </a:endParaRPr>
          </a:p>
        </p:txBody>
      </p:sp>
      <p:sp>
        <p:nvSpPr>
          <p:cNvPr id="142347" name="Rectangle 11"/>
          <p:cNvSpPr>
            <a:spLocks noChangeArrowheads="1"/>
          </p:cNvSpPr>
          <p:nvPr/>
        </p:nvSpPr>
        <p:spPr bwMode="auto">
          <a:xfrm>
            <a:off x="0" y="2743200"/>
            <a:ext cx="3276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000000"/>
                </a:solidFill>
                <a:effectLst>
                  <a:outerShdw blurRad="38100" dist="38100" dir="2700000" algn="tl">
                    <a:srgbClr val="FFFFFF"/>
                  </a:outerShdw>
                </a:effectLst>
              </a:rPr>
              <a:t> A = (-)dN/dt</a:t>
            </a:r>
            <a:endParaRPr lang="nl-NL" sz="4400" b="1">
              <a:solidFill>
                <a:srgbClr val="000000"/>
              </a:solidFill>
              <a:effectLst>
                <a:outerShdw blurRad="38100" dist="38100" dir="2700000" algn="tl">
                  <a:srgbClr val="FFFFFF"/>
                </a:outerShdw>
              </a:effectLst>
            </a:endParaRPr>
          </a:p>
        </p:txBody>
      </p:sp>
      <p:sp>
        <p:nvSpPr>
          <p:cNvPr id="142349" name="Rectangle 13"/>
          <p:cNvSpPr>
            <a:spLocks noChangeArrowheads="1"/>
          </p:cNvSpPr>
          <p:nvPr/>
        </p:nvSpPr>
        <p:spPr bwMode="auto">
          <a:xfrm>
            <a:off x="3962400" y="3624263"/>
            <a:ext cx="51816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000000"/>
                  </a:outerShdw>
                </a:effectLst>
              </a:rPr>
              <a:t>kernen/s of deeltjes/s</a:t>
            </a:r>
            <a:endParaRPr lang="nl-NL" sz="4400" b="1" baseline="30000">
              <a:solidFill>
                <a:srgbClr val="FF3300"/>
              </a:solidFill>
              <a:effectLst>
                <a:outerShdw blurRad="38100" dist="38100" dir="2700000" algn="tl">
                  <a:srgbClr val="000000"/>
                </a:outerShdw>
              </a:effectLst>
            </a:endParaRPr>
          </a:p>
        </p:txBody>
      </p:sp>
      <p:sp>
        <p:nvSpPr>
          <p:cNvPr id="142350" name="Rectangle 14"/>
          <p:cNvSpPr>
            <a:spLocks noChangeArrowheads="1"/>
          </p:cNvSpPr>
          <p:nvPr/>
        </p:nvSpPr>
        <p:spPr bwMode="auto">
          <a:xfrm>
            <a:off x="0" y="5334000"/>
            <a:ext cx="9144000" cy="6858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000" b="1">
                <a:solidFill>
                  <a:srgbClr val="FF3300"/>
                </a:solidFill>
                <a:effectLst>
                  <a:outerShdw blurRad="38100" dist="38100" dir="2700000" algn="tl">
                    <a:srgbClr val="000000"/>
                  </a:outerShdw>
                </a:effectLst>
              </a:rPr>
              <a:t>Verband tussen A en de N(t) – t  grafiek?</a:t>
            </a:r>
            <a:endParaRPr lang="nl-NL" sz="4000" b="1" baseline="30000">
              <a:solidFill>
                <a:srgbClr val="FF3300"/>
              </a:solidFill>
              <a:effectLst>
                <a:outerShdw blurRad="38100" dist="38100" dir="2700000" algn="tl">
                  <a:srgbClr val="000000"/>
                </a:outerShdw>
              </a:effectLst>
            </a:endParaRPr>
          </a:p>
        </p:txBody>
      </p:sp>
      <p:sp>
        <p:nvSpPr>
          <p:cNvPr id="142353" name="Rectangle 17"/>
          <p:cNvSpPr>
            <a:spLocks noChangeArrowheads="1"/>
          </p:cNvSpPr>
          <p:nvPr/>
        </p:nvSpPr>
        <p:spPr bwMode="auto">
          <a:xfrm>
            <a:off x="0" y="5791200"/>
            <a:ext cx="9144000" cy="10668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000" b="1">
                <a:solidFill>
                  <a:srgbClr val="000000"/>
                </a:solidFill>
                <a:effectLst>
                  <a:outerShdw blurRad="38100" dist="38100" dir="2700000" algn="tl">
                    <a:srgbClr val="FFFFFF"/>
                  </a:outerShdw>
                </a:effectLst>
              </a:rPr>
              <a:t>A = -dN/dt = -r.c. van de N(t) – t grafiek</a:t>
            </a:r>
            <a:endParaRPr lang="nl-NL" sz="4000" b="1">
              <a:solidFill>
                <a:srgbClr val="000000"/>
              </a:solidFill>
              <a:effectLst>
                <a:outerShdw blurRad="38100" dist="38100" dir="2700000" algn="tl">
                  <a:srgbClr val="FFFFFF"/>
                </a:outerShdw>
              </a:effectLst>
            </a:endParaRPr>
          </a:p>
        </p:txBody>
      </p:sp>
      <p:sp>
        <p:nvSpPr>
          <p:cNvPr id="142354" name="Rectangle 18"/>
          <p:cNvSpPr>
            <a:spLocks noChangeArrowheads="1"/>
          </p:cNvSpPr>
          <p:nvPr/>
        </p:nvSpPr>
        <p:spPr bwMode="auto">
          <a:xfrm>
            <a:off x="4038600" y="4419600"/>
            <a:ext cx="51054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000000"/>
                  </a:outerShdw>
                </a:effectLst>
              </a:rPr>
              <a:t>= Bequerel = Bq</a:t>
            </a:r>
            <a:endParaRPr lang="nl-NL" sz="4400" b="1">
              <a:solidFill>
                <a:srgbClr val="FF3300"/>
              </a:solidFill>
              <a:effectLst>
                <a:outerShdw blurRad="38100" dist="38100" dir="2700000" algn="tl">
                  <a:srgbClr val="000000"/>
                </a:outerShdw>
              </a:effectLst>
            </a:endParaRPr>
          </a:p>
        </p:txBody>
      </p:sp>
      <p:sp>
        <p:nvSpPr>
          <p:cNvPr id="142355" name="Rectangle 19"/>
          <p:cNvSpPr>
            <a:spLocks noGrp="1" noChangeArrowheads="1"/>
          </p:cNvSpPr>
          <p:nvPr>
            <p:ph type="ctrTitle"/>
          </p:nvPr>
        </p:nvSpPr>
        <p:spPr>
          <a:xfrm>
            <a:off x="76200" y="0"/>
            <a:ext cx="7239000" cy="914400"/>
          </a:xfrm>
        </p:spPr>
        <p:txBody>
          <a:bodyPr/>
          <a:lstStyle/>
          <a:p>
            <a:pPr algn="l" eaLnBrk="1" hangingPunct="1">
              <a:defRPr/>
            </a:pPr>
            <a:r>
              <a:rPr lang="en-US" b="1" smtClean="0">
                <a:solidFill>
                  <a:srgbClr val="FF3300"/>
                </a:solidFill>
                <a:effectLst>
                  <a:outerShdw blurRad="38100" dist="38100" dir="2700000" algn="tl">
                    <a:srgbClr val="000000"/>
                  </a:outerShdw>
                </a:effectLst>
              </a:rPr>
              <a:t>Activiteit A:</a:t>
            </a:r>
            <a:endParaRPr lang="nl-NL" b="1" smtClean="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19632300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355"/>
                                        </p:tgtEl>
                                        <p:attrNameLst>
                                          <p:attrName>style.visibility</p:attrName>
                                        </p:attrNameLst>
                                      </p:cBhvr>
                                      <p:to>
                                        <p:strVal val="visible"/>
                                      </p:to>
                                    </p:set>
                                    <p:animEffect transition="in" filter="wipe(left)">
                                      <p:cBhvr>
                                        <p:cTn id="7" dur="500"/>
                                        <p:tgtEl>
                                          <p:spTgt spid="142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339"/>
                                        </p:tgtEl>
                                        <p:attrNameLst>
                                          <p:attrName>style.visibility</p:attrName>
                                        </p:attrNameLst>
                                      </p:cBhvr>
                                      <p:to>
                                        <p:strVal val="visible"/>
                                      </p:to>
                                    </p:set>
                                    <p:animEffect transition="in" filter="wipe(left)">
                                      <p:cBhvr>
                                        <p:cTn id="12" dur="500"/>
                                        <p:tgtEl>
                                          <p:spTgt spid="142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2346"/>
                                        </p:tgtEl>
                                        <p:attrNameLst>
                                          <p:attrName>style.visibility</p:attrName>
                                        </p:attrNameLst>
                                      </p:cBhvr>
                                      <p:to>
                                        <p:strVal val="visible"/>
                                      </p:to>
                                    </p:set>
                                    <p:animEffect transition="in" filter="wipe(left)">
                                      <p:cBhvr>
                                        <p:cTn id="17" dur="500"/>
                                        <p:tgtEl>
                                          <p:spTgt spid="1423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2347"/>
                                        </p:tgtEl>
                                        <p:attrNameLst>
                                          <p:attrName>style.visibility</p:attrName>
                                        </p:attrNameLst>
                                      </p:cBhvr>
                                      <p:to>
                                        <p:strVal val="visible"/>
                                      </p:to>
                                    </p:set>
                                    <p:animEffect transition="in" filter="wipe(left)">
                                      <p:cBhvr>
                                        <p:cTn id="22" dur="500"/>
                                        <p:tgtEl>
                                          <p:spTgt spid="1423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2345"/>
                                        </p:tgtEl>
                                        <p:attrNameLst>
                                          <p:attrName>style.visibility</p:attrName>
                                        </p:attrNameLst>
                                      </p:cBhvr>
                                      <p:to>
                                        <p:strVal val="visible"/>
                                      </p:to>
                                    </p:set>
                                    <p:animEffect transition="in" filter="wipe(left)">
                                      <p:cBhvr>
                                        <p:cTn id="27" dur="500"/>
                                        <p:tgtEl>
                                          <p:spTgt spid="1423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2349"/>
                                        </p:tgtEl>
                                        <p:attrNameLst>
                                          <p:attrName>style.visibility</p:attrName>
                                        </p:attrNameLst>
                                      </p:cBhvr>
                                      <p:to>
                                        <p:strVal val="visible"/>
                                      </p:to>
                                    </p:set>
                                    <p:animEffect transition="in" filter="wipe(left)">
                                      <p:cBhvr>
                                        <p:cTn id="32" dur="500"/>
                                        <p:tgtEl>
                                          <p:spTgt spid="1423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2354"/>
                                        </p:tgtEl>
                                        <p:attrNameLst>
                                          <p:attrName>style.visibility</p:attrName>
                                        </p:attrNameLst>
                                      </p:cBhvr>
                                      <p:to>
                                        <p:strVal val="visible"/>
                                      </p:to>
                                    </p:set>
                                    <p:animEffect transition="in" filter="wipe(left)">
                                      <p:cBhvr>
                                        <p:cTn id="37" dur="500"/>
                                        <p:tgtEl>
                                          <p:spTgt spid="1423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2350"/>
                                        </p:tgtEl>
                                        <p:attrNameLst>
                                          <p:attrName>style.visibility</p:attrName>
                                        </p:attrNameLst>
                                      </p:cBhvr>
                                      <p:to>
                                        <p:strVal val="visible"/>
                                      </p:to>
                                    </p:set>
                                    <p:animEffect transition="in" filter="wipe(left)">
                                      <p:cBhvr>
                                        <p:cTn id="42" dur="500"/>
                                        <p:tgtEl>
                                          <p:spTgt spid="14235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2353"/>
                                        </p:tgtEl>
                                        <p:attrNameLst>
                                          <p:attrName>style.visibility</p:attrName>
                                        </p:attrNameLst>
                                      </p:cBhvr>
                                      <p:to>
                                        <p:strVal val="visible"/>
                                      </p:to>
                                    </p:set>
                                    <p:animEffect transition="in" filter="wipe(left)">
                                      <p:cBhvr>
                                        <p:cTn id="47" dur="500"/>
                                        <p:tgtEl>
                                          <p:spTgt spid="142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utoUpdateAnimBg="0"/>
      <p:bldP spid="142345" grpId="0" autoUpdateAnimBg="0"/>
      <p:bldP spid="142346" grpId="0" autoUpdateAnimBg="0"/>
      <p:bldP spid="142347" grpId="0" autoUpdateAnimBg="0"/>
      <p:bldP spid="142349" grpId="0" autoUpdateAnimBg="0"/>
      <p:bldP spid="142350" grpId="0" autoUpdateAnimBg="0"/>
      <p:bldP spid="142353" grpId="0" autoUpdateAnimBg="0"/>
      <p:bldP spid="142354" grpId="0" autoUpdateAnimBg="0"/>
      <p:bldP spid="14235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0240" name="Object 16"/>
          <p:cNvGraphicFramePr>
            <a:graphicFrameLocks noChangeAspect="1"/>
          </p:cNvGraphicFramePr>
          <p:nvPr/>
        </p:nvGraphicFramePr>
        <p:xfrm>
          <a:off x="0" y="1449388"/>
          <a:ext cx="9144000" cy="5408612"/>
        </p:xfrm>
        <a:graphic>
          <a:graphicData uri="http://schemas.openxmlformats.org/presentationml/2006/ole">
            <mc:AlternateContent xmlns:mc="http://schemas.openxmlformats.org/markup-compatibility/2006">
              <mc:Choice xmlns:v="urn:schemas-microsoft-com:vml" Requires="v">
                <p:oleObj spid="_x0000_s3076" name="Grafiek" r:id="rId3" imgW="4772025" imgH="3714750" progId="Excel.Chart.8">
                  <p:embed/>
                </p:oleObj>
              </mc:Choice>
              <mc:Fallback>
                <p:oleObj name="Grafiek" r:id="rId3" imgW="4772025" imgH="37147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9388"/>
                        <a:ext cx="9144000"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6" name="Rectangle 2"/>
          <p:cNvSpPr>
            <a:spLocks noChangeArrowheads="1"/>
          </p:cNvSpPr>
          <p:nvPr/>
        </p:nvSpPr>
        <p:spPr bwMode="auto">
          <a:xfrm>
            <a:off x="107950" y="315913"/>
            <a:ext cx="1439863" cy="838200"/>
          </a:xfrm>
          <a:prstGeom prst="rect">
            <a:avLst/>
          </a:prstGeom>
          <a:noFill/>
          <a:ln w="9525">
            <a:noFill/>
            <a:miter lim="800000"/>
            <a:headEnd/>
            <a:tailEnd/>
          </a:ln>
          <a:effectLst/>
        </p:spPr>
        <p:txBody>
          <a:bodyPr anchor="ctr"/>
          <a:lstStyle/>
          <a:p>
            <a:pPr fontAlgn="base">
              <a:spcBef>
                <a:spcPct val="0"/>
              </a:spcBef>
              <a:spcAft>
                <a:spcPct val="0"/>
              </a:spcAft>
              <a:defRPr/>
            </a:pPr>
            <a:r>
              <a:rPr lang="nl-NL" sz="3200" b="1" dirty="0">
                <a:solidFill>
                  <a:srgbClr val="3333CC"/>
                </a:solidFill>
                <a:effectLst>
                  <a:outerShdw blurRad="38100" dist="38100" dir="2700000" algn="tl">
                    <a:srgbClr val="000000"/>
                  </a:outerShdw>
                </a:effectLst>
              </a:rPr>
              <a:t>A(0) =</a:t>
            </a:r>
            <a:endParaRPr lang="nl-NL" sz="3200" b="1" dirty="0">
              <a:solidFill>
                <a:srgbClr val="FF3300"/>
              </a:solidFill>
              <a:effectLst>
                <a:outerShdw blurRad="38100" dist="38100" dir="2700000" algn="tl">
                  <a:srgbClr val="000000"/>
                </a:outerShdw>
              </a:effectLst>
            </a:endParaRPr>
          </a:p>
        </p:txBody>
      </p:sp>
      <p:sp>
        <p:nvSpPr>
          <p:cNvPr id="180228" name="Rectangle 4"/>
          <p:cNvSpPr>
            <a:spLocks noChangeArrowheads="1"/>
          </p:cNvSpPr>
          <p:nvPr/>
        </p:nvSpPr>
        <p:spPr bwMode="auto">
          <a:xfrm>
            <a:off x="4824413" y="298450"/>
            <a:ext cx="4319587"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dirty="0">
                <a:solidFill>
                  <a:srgbClr val="3333CC"/>
                </a:solidFill>
                <a:effectLst>
                  <a:outerShdw blurRad="38100" dist="38100" dir="2700000" algn="tl">
                    <a:srgbClr val="000000"/>
                  </a:outerShdw>
                </a:effectLst>
              </a:rPr>
              <a:t>1,25.10</a:t>
            </a:r>
            <a:r>
              <a:rPr lang="en-US" sz="3200" b="1" baseline="30000" dirty="0">
                <a:solidFill>
                  <a:srgbClr val="3333CC"/>
                </a:solidFill>
                <a:effectLst>
                  <a:outerShdw blurRad="38100" dist="38100" dir="2700000" algn="tl">
                    <a:srgbClr val="000000"/>
                  </a:outerShdw>
                </a:effectLst>
              </a:rPr>
              <a:t>16</a:t>
            </a:r>
            <a:r>
              <a:rPr lang="en-US" sz="3200" b="1" dirty="0">
                <a:solidFill>
                  <a:srgbClr val="3333CC"/>
                </a:solidFill>
                <a:effectLst>
                  <a:outerShdw blurRad="38100" dist="38100" dir="2700000" algn="tl">
                    <a:srgbClr val="000000"/>
                  </a:outerShdw>
                </a:effectLst>
              </a:rPr>
              <a:t> </a:t>
            </a:r>
            <a:r>
              <a:rPr lang="en-US" sz="3200" b="1" dirty="0" err="1">
                <a:solidFill>
                  <a:srgbClr val="3333CC"/>
                </a:solidFill>
                <a:effectLst>
                  <a:outerShdw blurRad="38100" dist="38100" dir="2700000" algn="tl">
                    <a:srgbClr val="000000"/>
                  </a:outerShdw>
                </a:effectLst>
              </a:rPr>
              <a:t>kernen</a:t>
            </a:r>
            <a:r>
              <a:rPr lang="en-US" sz="3200" b="1" dirty="0">
                <a:solidFill>
                  <a:srgbClr val="3333CC"/>
                </a:solidFill>
                <a:effectLst>
                  <a:outerShdw blurRad="38100" dist="38100" dir="2700000" algn="tl">
                    <a:srgbClr val="000000"/>
                  </a:outerShdw>
                </a:effectLst>
              </a:rPr>
              <a:t>/s</a:t>
            </a:r>
            <a:endParaRPr lang="nl-NL" sz="3200" b="1" dirty="0">
              <a:solidFill>
                <a:srgbClr val="3333CC"/>
              </a:solidFill>
              <a:effectLst>
                <a:outerShdw blurRad="38100" dist="38100" dir="2700000" algn="tl">
                  <a:srgbClr val="000000"/>
                </a:outerShdw>
              </a:effectLst>
            </a:endParaRPr>
          </a:p>
        </p:txBody>
      </p:sp>
      <p:sp>
        <p:nvSpPr>
          <p:cNvPr id="180234" name="Rectangle 10"/>
          <p:cNvSpPr>
            <a:spLocks noGrp="1" noChangeArrowheads="1"/>
          </p:cNvSpPr>
          <p:nvPr>
            <p:ph type="ctrTitle"/>
          </p:nvPr>
        </p:nvSpPr>
        <p:spPr>
          <a:xfrm>
            <a:off x="76200" y="0"/>
            <a:ext cx="9067800" cy="549275"/>
          </a:xfrm>
        </p:spPr>
        <p:txBody>
          <a:bodyPr/>
          <a:lstStyle/>
          <a:p>
            <a:pPr algn="l" eaLnBrk="1" hangingPunct="1">
              <a:defRPr/>
            </a:pPr>
            <a:r>
              <a:rPr lang="en-US" sz="3200" b="1" dirty="0" err="1" smtClean="0">
                <a:solidFill>
                  <a:srgbClr val="FF3300"/>
                </a:solidFill>
                <a:effectLst>
                  <a:outerShdw blurRad="38100" dist="38100" dir="2700000" algn="tl">
                    <a:srgbClr val="000000"/>
                  </a:outerShdw>
                </a:effectLst>
              </a:rPr>
              <a:t>Activiteit</a:t>
            </a:r>
            <a:r>
              <a:rPr lang="en-US" sz="3200" b="1" dirty="0" smtClean="0">
                <a:solidFill>
                  <a:srgbClr val="FF3300"/>
                </a:solidFill>
                <a:effectLst>
                  <a:outerShdw blurRad="38100" dist="38100" dir="2700000" algn="tl">
                    <a:srgbClr val="000000"/>
                  </a:outerShdw>
                </a:effectLst>
              </a:rPr>
              <a:t> van 0,37 mg Rn-220 (54,5 s; </a:t>
            </a:r>
            <a:r>
              <a:rPr lang="en-US" sz="3200" b="1" dirty="0" smtClean="0">
                <a:solidFill>
                  <a:srgbClr val="FF3300"/>
                </a:solidFill>
                <a:effectLst>
                  <a:outerShdw blurRad="38100" dist="38100" dir="2700000" algn="tl">
                    <a:srgbClr val="000000"/>
                  </a:outerShdw>
                </a:effectLst>
                <a:latin typeface="Symbol" pitchFamily="18" charset="2"/>
              </a:rPr>
              <a:t>a</a:t>
            </a:r>
            <a:r>
              <a:rPr lang="en-US" sz="3200" b="1" dirty="0" smtClean="0">
                <a:solidFill>
                  <a:srgbClr val="FF3300"/>
                </a:solidFill>
                <a:effectLst>
                  <a:outerShdw blurRad="38100" dist="38100" dir="2700000" algn="tl">
                    <a:srgbClr val="000000"/>
                  </a:outerShdw>
                </a:effectLst>
              </a:rPr>
              <a:t>)</a:t>
            </a:r>
            <a:endParaRPr lang="nl-NL" sz="3200" b="1" dirty="0" smtClean="0">
              <a:solidFill>
                <a:srgbClr val="FF3300"/>
              </a:solidFill>
              <a:effectLst>
                <a:outerShdw blurRad="38100" dist="38100" dir="2700000" algn="tl">
                  <a:srgbClr val="000000"/>
                </a:outerShdw>
              </a:effectLst>
            </a:endParaRPr>
          </a:p>
        </p:txBody>
      </p:sp>
      <p:sp>
        <p:nvSpPr>
          <p:cNvPr id="180236" name="Rectangle 12"/>
          <p:cNvSpPr>
            <a:spLocks noChangeArrowheads="1"/>
          </p:cNvSpPr>
          <p:nvPr/>
        </p:nvSpPr>
        <p:spPr bwMode="auto">
          <a:xfrm>
            <a:off x="2555875" y="290513"/>
            <a:ext cx="3311525" cy="838200"/>
          </a:xfrm>
          <a:prstGeom prst="rect">
            <a:avLst/>
          </a:prstGeom>
          <a:noFill/>
          <a:ln w="9525">
            <a:noFill/>
            <a:miter lim="800000"/>
            <a:headEnd/>
            <a:tailEnd/>
          </a:ln>
          <a:effectLst/>
        </p:spPr>
        <p:txBody>
          <a:bodyPr anchor="ctr"/>
          <a:lstStyle/>
          <a:p>
            <a:pPr fontAlgn="base">
              <a:spcBef>
                <a:spcPct val="0"/>
              </a:spcBef>
              <a:spcAft>
                <a:spcPct val="0"/>
              </a:spcAft>
              <a:defRPr/>
            </a:pPr>
            <a:r>
              <a:rPr lang="nl-NL" sz="3200" b="1" dirty="0">
                <a:solidFill>
                  <a:srgbClr val="3333CC"/>
                </a:solidFill>
                <a:effectLst>
                  <a:outerShdw blurRad="38100" dist="38100" dir="2700000" algn="tl">
                    <a:srgbClr val="000000"/>
                  </a:outerShdw>
                </a:effectLst>
              </a:rPr>
              <a:t>1,0.10</a:t>
            </a:r>
            <a:r>
              <a:rPr lang="nl-NL" sz="3200" b="1" baseline="30000" dirty="0">
                <a:solidFill>
                  <a:srgbClr val="3333CC"/>
                </a:solidFill>
                <a:effectLst>
                  <a:outerShdw blurRad="38100" dist="38100" dir="2700000" algn="tl">
                    <a:srgbClr val="000000"/>
                  </a:outerShdw>
                </a:effectLst>
              </a:rPr>
              <a:t>18</a:t>
            </a:r>
            <a:r>
              <a:rPr lang="nl-NL" sz="3200" b="1" dirty="0">
                <a:solidFill>
                  <a:srgbClr val="3333CC"/>
                </a:solidFill>
                <a:effectLst>
                  <a:outerShdw blurRad="38100" dist="38100" dir="2700000" algn="tl">
                    <a:srgbClr val="000000"/>
                  </a:outerShdw>
                </a:effectLst>
              </a:rPr>
              <a:t>/80 </a:t>
            </a:r>
            <a:r>
              <a:rPr lang="nl-NL" sz="3600" b="1" dirty="0">
                <a:solidFill>
                  <a:srgbClr val="3333CC"/>
                </a:solidFill>
                <a:effectLst>
                  <a:outerShdw blurRad="38100" dist="38100" dir="2700000" algn="tl">
                    <a:srgbClr val="000000"/>
                  </a:outerShdw>
                </a:effectLst>
              </a:rPr>
              <a:t>=</a:t>
            </a:r>
          </a:p>
        </p:txBody>
      </p:sp>
      <p:sp>
        <p:nvSpPr>
          <p:cNvPr id="180238" name="Freeform 14"/>
          <p:cNvSpPr>
            <a:spLocks/>
          </p:cNvSpPr>
          <p:nvPr/>
        </p:nvSpPr>
        <p:spPr bwMode="auto">
          <a:xfrm>
            <a:off x="1892300" y="2636838"/>
            <a:ext cx="4724400" cy="3230562"/>
          </a:xfrm>
          <a:custGeom>
            <a:avLst/>
            <a:gdLst>
              <a:gd name="T0" fmla="*/ 0 w 2976"/>
              <a:gd name="T1" fmla="*/ 0 h 2035"/>
              <a:gd name="T2" fmla="*/ 2976 w 2976"/>
              <a:gd name="T3" fmla="*/ 2035 h 2035"/>
              <a:gd name="T4" fmla="*/ 0 60000 65536"/>
              <a:gd name="T5" fmla="*/ 0 60000 65536"/>
              <a:gd name="T6" fmla="*/ 0 w 2976"/>
              <a:gd name="T7" fmla="*/ 0 h 2035"/>
              <a:gd name="T8" fmla="*/ 2976 w 2976"/>
              <a:gd name="T9" fmla="*/ 2035 h 2035"/>
            </a:gdLst>
            <a:ahLst/>
            <a:cxnLst>
              <a:cxn ang="T4">
                <a:pos x="T0" y="T1"/>
              </a:cxn>
              <a:cxn ang="T5">
                <a:pos x="T2" y="T3"/>
              </a:cxn>
            </a:cxnLst>
            <a:rect l="T6" t="T7" r="T8" b="T9"/>
            <a:pathLst>
              <a:path w="2976" h="2035">
                <a:moveTo>
                  <a:pt x="0" y="0"/>
                </a:moveTo>
                <a:lnTo>
                  <a:pt x="2976" y="2035"/>
                </a:lnTo>
              </a:path>
            </a:pathLst>
          </a:custGeom>
          <a:noFill/>
          <a:ln w="28575" cap="flat" cmpd="sng">
            <a:solidFill>
              <a:schemeClr val="accent2"/>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80241" name="Freeform 17"/>
          <p:cNvSpPr>
            <a:spLocks/>
          </p:cNvSpPr>
          <p:nvPr/>
        </p:nvSpPr>
        <p:spPr bwMode="auto">
          <a:xfrm>
            <a:off x="1905000" y="2057400"/>
            <a:ext cx="2743200" cy="3797300"/>
          </a:xfrm>
          <a:custGeom>
            <a:avLst/>
            <a:gdLst>
              <a:gd name="T0" fmla="*/ 0 w 1728"/>
              <a:gd name="T1" fmla="*/ 0 h 2392"/>
              <a:gd name="T2" fmla="*/ 1728 w 1728"/>
              <a:gd name="T3" fmla="*/ 2392 h 2392"/>
              <a:gd name="T4" fmla="*/ 0 60000 65536"/>
              <a:gd name="T5" fmla="*/ 0 60000 65536"/>
              <a:gd name="T6" fmla="*/ 0 w 1728"/>
              <a:gd name="T7" fmla="*/ 0 h 2392"/>
              <a:gd name="T8" fmla="*/ 1728 w 1728"/>
              <a:gd name="T9" fmla="*/ 2392 h 2392"/>
            </a:gdLst>
            <a:ahLst/>
            <a:cxnLst>
              <a:cxn ang="T4">
                <a:pos x="T0" y="T1"/>
              </a:cxn>
              <a:cxn ang="T5">
                <a:pos x="T2" y="T3"/>
              </a:cxn>
            </a:cxnLst>
            <a:rect l="T6" t="T7" r="T8" b="T9"/>
            <a:pathLst>
              <a:path w="1728" h="2392">
                <a:moveTo>
                  <a:pt x="0" y="0"/>
                </a:moveTo>
                <a:lnTo>
                  <a:pt x="1728" y="2392"/>
                </a:lnTo>
              </a:path>
            </a:pathLst>
          </a:custGeom>
          <a:noFill/>
          <a:ln w="2857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80242" name="Rectangle 18"/>
          <p:cNvSpPr>
            <a:spLocks noChangeArrowheads="1"/>
          </p:cNvSpPr>
          <p:nvPr/>
        </p:nvSpPr>
        <p:spPr bwMode="auto">
          <a:xfrm>
            <a:off x="1403350" y="315913"/>
            <a:ext cx="1368425" cy="838200"/>
          </a:xfrm>
          <a:prstGeom prst="rect">
            <a:avLst/>
          </a:prstGeom>
          <a:noFill/>
          <a:ln w="9525">
            <a:noFill/>
            <a:miter lim="800000"/>
            <a:headEnd/>
            <a:tailEnd/>
          </a:ln>
          <a:effectLst/>
        </p:spPr>
        <p:txBody>
          <a:bodyPr anchor="ctr"/>
          <a:lstStyle/>
          <a:p>
            <a:pPr fontAlgn="base">
              <a:spcBef>
                <a:spcPct val="0"/>
              </a:spcBef>
              <a:spcAft>
                <a:spcPct val="0"/>
              </a:spcAft>
              <a:defRPr/>
            </a:pPr>
            <a:r>
              <a:rPr lang="nl-NL" sz="3200" b="1" dirty="0">
                <a:solidFill>
                  <a:srgbClr val="3333CC"/>
                </a:solidFill>
                <a:effectLst>
                  <a:outerShdw blurRad="38100" dist="38100" dir="2700000" algn="tl">
                    <a:srgbClr val="000000"/>
                  </a:outerShdw>
                </a:effectLst>
              </a:rPr>
              <a:t>-</a:t>
            </a:r>
            <a:r>
              <a:rPr lang="nl-NL" sz="3200" b="1" dirty="0" err="1">
                <a:solidFill>
                  <a:srgbClr val="3333CC"/>
                </a:solidFill>
                <a:effectLst>
                  <a:outerShdw blurRad="38100" dist="38100" dir="2700000" algn="tl">
                    <a:srgbClr val="000000"/>
                  </a:outerShdw>
                </a:effectLst>
              </a:rPr>
              <a:t>r.c</a:t>
            </a:r>
            <a:r>
              <a:rPr lang="nl-NL" sz="3200" b="1" dirty="0">
                <a:solidFill>
                  <a:srgbClr val="3333CC"/>
                </a:solidFill>
                <a:effectLst>
                  <a:outerShdw blurRad="38100" dist="38100" dir="2700000" algn="tl">
                    <a:srgbClr val="000000"/>
                  </a:outerShdw>
                </a:effectLst>
              </a:rPr>
              <a:t>. =</a:t>
            </a:r>
            <a:r>
              <a:rPr lang="nl-NL" sz="3200" b="1" dirty="0">
                <a:solidFill>
                  <a:srgbClr val="FF3300"/>
                </a:solidFill>
                <a:effectLst>
                  <a:outerShdw blurRad="38100" dist="38100" dir="2700000" algn="tl">
                    <a:srgbClr val="000000"/>
                  </a:outerShdw>
                </a:effectLst>
              </a:rPr>
              <a:t> </a:t>
            </a:r>
          </a:p>
        </p:txBody>
      </p:sp>
      <p:sp>
        <p:nvSpPr>
          <p:cNvPr id="180243" name="Rectangle 19"/>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800" b="1">
                <a:solidFill>
                  <a:srgbClr val="0066FF"/>
                </a:solidFill>
                <a:effectLst>
                  <a:outerShdw blurRad="38100" dist="38100" dir="2700000" algn="tl">
                    <a:srgbClr val="000000"/>
                  </a:outerShdw>
                </a:effectLst>
                <a:hlinkClick r:id="" action="ppaction://hlinkshowjump?jump=firstslide"/>
              </a:rPr>
              <a:t>menu</a:t>
            </a:r>
            <a:endParaRPr lang="nl-NL" sz="2800" b="1">
              <a:solidFill>
                <a:srgbClr val="0066FF"/>
              </a:solidFill>
              <a:effectLst>
                <a:outerShdw blurRad="38100" dist="38100" dir="2700000" algn="tl">
                  <a:srgbClr val="000000"/>
                </a:outerShdw>
              </a:effectLst>
            </a:endParaRPr>
          </a:p>
        </p:txBody>
      </p:sp>
      <p:sp>
        <p:nvSpPr>
          <p:cNvPr id="15" name="Rectangle 2"/>
          <p:cNvSpPr>
            <a:spLocks noChangeArrowheads="1"/>
          </p:cNvSpPr>
          <p:nvPr/>
        </p:nvSpPr>
        <p:spPr bwMode="auto">
          <a:xfrm>
            <a:off x="111125" y="782638"/>
            <a:ext cx="1652588" cy="838200"/>
          </a:xfrm>
          <a:prstGeom prst="rect">
            <a:avLst/>
          </a:prstGeom>
          <a:noFill/>
          <a:ln w="9525">
            <a:noFill/>
            <a:miter lim="800000"/>
            <a:headEnd/>
            <a:tailEnd/>
          </a:ln>
          <a:effectLst/>
        </p:spPr>
        <p:txBody>
          <a:bodyPr anchor="ctr"/>
          <a:lstStyle/>
          <a:p>
            <a:pPr fontAlgn="base">
              <a:spcBef>
                <a:spcPct val="0"/>
              </a:spcBef>
              <a:spcAft>
                <a:spcPct val="0"/>
              </a:spcAft>
              <a:defRPr/>
            </a:pPr>
            <a:r>
              <a:rPr lang="nl-NL" sz="3200" b="1" dirty="0">
                <a:solidFill>
                  <a:srgbClr val="3333CC"/>
                </a:solidFill>
                <a:effectLst>
                  <a:outerShdw blurRad="38100" dist="38100" dir="2700000" algn="tl">
                    <a:srgbClr val="000000"/>
                  </a:outerShdw>
                </a:effectLst>
              </a:rPr>
              <a:t>A(55) =</a:t>
            </a:r>
            <a:endParaRPr lang="nl-NL" sz="3200" b="1" dirty="0">
              <a:solidFill>
                <a:srgbClr val="FF3300"/>
              </a:solidFill>
              <a:effectLst>
                <a:outerShdw blurRad="38100" dist="38100" dir="2700000" algn="tl">
                  <a:srgbClr val="000000"/>
                </a:outerShdw>
              </a:effectLst>
            </a:endParaRPr>
          </a:p>
        </p:txBody>
      </p:sp>
      <p:sp>
        <p:nvSpPr>
          <p:cNvPr id="16" name="Rectangle 4"/>
          <p:cNvSpPr>
            <a:spLocks noChangeArrowheads="1"/>
          </p:cNvSpPr>
          <p:nvPr/>
        </p:nvSpPr>
        <p:spPr bwMode="auto">
          <a:xfrm>
            <a:off x="5068888" y="765175"/>
            <a:ext cx="4319587"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dirty="0">
                <a:solidFill>
                  <a:srgbClr val="3333CC"/>
                </a:solidFill>
                <a:effectLst>
                  <a:outerShdw blurRad="38100" dist="38100" dir="2700000" algn="tl">
                    <a:srgbClr val="000000"/>
                  </a:outerShdw>
                </a:effectLst>
              </a:rPr>
              <a:t>0,625.10</a:t>
            </a:r>
            <a:r>
              <a:rPr lang="en-US" sz="3200" b="1" baseline="30000" dirty="0">
                <a:solidFill>
                  <a:srgbClr val="3333CC"/>
                </a:solidFill>
                <a:effectLst>
                  <a:outerShdw blurRad="38100" dist="38100" dir="2700000" algn="tl">
                    <a:srgbClr val="000000"/>
                  </a:outerShdw>
                </a:effectLst>
              </a:rPr>
              <a:t>16</a:t>
            </a:r>
            <a:r>
              <a:rPr lang="en-US" sz="3200" b="1" dirty="0">
                <a:solidFill>
                  <a:srgbClr val="3333CC"/>
                </a:solidFill>
                <a:effectLst>
                  <a:outerShdw blurRad="38100" dist="38100" dir="2700000" algn="tl">
                    <a:srgbClr val="000000"/>
                  </a:outerShdw>
                </a:effectLst>
              </a:rPr>
              <a:t> </a:t>
            </a:r>
            <a:r>
              <a:rPr lang="en-US" sz="3200" b="1" dirty="0" err="1">
                <a:solidFill>
                  <a:srgbClr val="3333CC"/>
                </a:solidFill>
                <a:effectLst>
                  <a:outerShdw blurRad="38100" dist="38100" dir="2700000" algn="tl">
                    <a:srgbClr val="000000"/>
                  </a:outerShdw>
                </a:effectLst>
              </a:rPr>
              <a:t>kernen</a:t>
            </a:r>
            <a:r>
              <a:rPr lang="en-US" sz="3200" b="1" dirty="0">
                <a:solidFill>
                  <a:srgbClr val="3333CC"/>
                </a:solidFill>
                <a:effectLst>
                  <a:outerShdw blurRad="38100" dist="38100" dir="2700000" algn="tl">
                    <a:srgbClr val="000000"/>
                  </a:outerShdw>
                </a:effectLst>
              </a:rPr>
              <a:t>/s</a:t>
            </a:r>
            <a:endParaRPr lang="nl-NL" sz="3200" b="1" dirty="0">
              <a:solidFill>
                <a:srgbClr val="3333CC"/>
              </a:solidFill>
              <a:effectLst>
                <a:outerShdw blurRad="38100" dist="38100" dir="2700000" algn="tl">
                  <a:srgbClr val="000000"/>
                </a:outerShdw>
              </a:effectLst>
            </a:endParaRPr>
          </a:p>
        </p:txBody>
      </p:sp>
      <p:sp>
        <p:nvSpPr>
          <p:cNvPr id="17" name="Rectangle 12"/>
          <p:cNvSpPr>
            <a:spLocks noChangeArrowheads="1"/>
          </p:cNvSpPr>
          <p:nvPr/>
        </p:nvSpPr>
        <p:spPr bwMode="auto">
          <a:xfrm>
            <a:off x="2560638" y="757238"/>
            <a:ext cx="3311525"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NL" altLang="nl-NL" sz="3200" b="1">
                <a:solidFill>
                  <a:srgbClr val="3333CC"/>
                </a:solidFill>
                <a:effectLst>
                  <a:outerShdw blurRad="38100" dist="38100" dir="2700000" algn="tl">
                    <a:srgbClr val="000000"/>
                  </a:outerShdw>
                </a:effectLst>
              </a:rPr>
              <a:t>8,5.10</a:t>
            </a:r>
            <a:r>
              <a:rPr lang="nl-NL" altLang="nl-NL" sz="3200" b="1" baseline="30000">
                <a:solidFill>
                  <a:srgbClr val="3333CC"/>
                </a:solidFill>
                <a:effectLst>
                  <a:outerShdw blurRad="38100" dist="38100" dir="2700000" algn="tl">
                    <a:srgbClr val="000000"/>
                  </a:outerShdw>
                </a:effectLst>
              </a:rPr>
              <a:t>17</a:t>
            </a:r>
            <a:r>
              <a:rPr lang="nl-NL" altLang="nl-NL" sz="3200" b="1">
                <a:solidFill>
                  <a:srgbClr val="3333CC"/>
                </a:solidFill>
                <a:effectLst>
                  <a:outerShdw blurRad="38100" dist="38100" dir="2700000" algn="tl">
                    <a:srgbClr val="000000"/>
                  </a:outerShdw>
                </a:effectLst>
              </a:rPr>
              <a:t>/136 </a:t>
            </a:r>
            <a:r>
              <a:rPr lang="nl-NL" altLang="nl-NL" sz="3600" b="1">
                <a:solidFill>
                  <a:srgbClr val="3333CC"/>
                </a:solidFill>
                <a:effectLst>
                  <a:outerShdw blurRad="38100" dist="38100" dir="2700000" algn="tl">
                    <a:srgbClr val="000000"/>
                  </a:outerShdw>
                </a:effectLst>
              </a:rPr>
              <a:t>=</a:t>
            </a:r>
          </a:p>
        </p:txBody>
      </p:sp>
      <p:sp>
        <p:nvSpPr>
          <p:cNvPr id="18" name="Rectangle 18"/>
          <p:cNvSpPr>
            <a:spLocks noChangeArrowheads="1"/>
          </p:cNvSpPr>
          <p:nvPr/>
        </p:nvSpPr>
        <p:spPr bwMode="auto">
          <a:xfrm>
            <a:off x="1476375" y="769938"/>
            <a:ext cx="1368425" cy="838200"/>
          </a:xfrm>
          <a:prstGeom prst="rect">
            <a:avLst/>
          </a:prstGeom>
          <a:noFill/>
          <a:ln w="9525">
            <a:noFill/>
            <a:miter lim="800000"/>
            <a:headEnd/>
            <a:tailEnd/>
          </a:ln>
          <a:effectLst/>
        </p:spPr>
        <p:txBody>
          <a:bodyPr anchor="ctr"/>
          <a:lstStyle/>
          <a:p>
            <a:pPr fontAlgn="base">
              <a:spcBef>
                <a:spcPct val="0"/>
              </a:spcBef>
              <a:spcAft>
                <a:spcPct val="0"/>
              </a:spcAft>
              <a:defRPr/>
            </a:pPr>
            <a:r>
              <a:rPr lang="nl-NL" sz="3200" b="1" dirty="0">
                <a:solidFill>
                  <a:srgbClr val="3333CC"/>
                </a:solidFill>
                <a:effectLst>
                  <a:outerShdw blurRad="38100" dist="38100" dir="2700000" algn="tl">
                    <a:srgbClr val="000000"/>
                  </a:outerShdw>
                </a:effectLst>
              </a:rPr>
              <a:t>-</a:t>
            </a:r>
            <a:r>
              <a:rPr lang="nl-NL" sz="3200" b="1" dirty="0" err="1">
                <a:solidFill>
                  <a:srgbClr val="3333CC"/>
                </a:solidFill>
                <a:effectLst>
                  <a:outerShdw blurRad="38100" dist="38100" dir="2700000" algn="tl">
                    <a:srgbClr val="000000"/>
                  </a:outerShdw>
                </a:effectLst>
              </a:rPr>
              <a:t>r.c</a:t>
            </a:r>
            <a:r>
              <a:rPr lang="nl-NL" sz="3200" b="1" dirty="0">
                <a:solidFill>
                  <a:srgbClr val="3333CC"/>
                </a:solidFill>
                <a:effectLst>
                  <a:outerShdw blurRad="38100" dist="38100" dir="2700000" algn="tl">
                    <a:srgbClr val="000000"/>
                  </a:outerShdw>
                </a:effectLst>
              </a:rPr>
              <a:t>. =</a:t>
            </a:r>
            <a:r>
              <a:rPr lang="nl-NL" sz="3200" b="1" dirty="0">
                <a:solidFill>
                  <a:srgbClr val="FF3300"/>
                </a:solidFill>
                <a:effectLst>
                  <a:outerShdw blurRad="38100" dist="38100" dir="2700000" algn="tl">
                    <a:srgbClr val="000000"/>
                  </a:outerShdw>
                </a:effectLst>
              </a:rPr>
              <a:t> </a:t>
            </a:r>
          </a:p>
        </p:txBody>
      </p:sp>
      <p:sp>
        <p:nvSpPr>
          <p:cNvPr id="19" name="AutoShape 13"/>
          <p:cNvSpPr>
            <a:spLocks noChangeArrowheads="1"/>
          </p:cNvSpPr>
          <p:nvPr/>
        </p:nvSpPr>
        <p:spPr bwMode="auto">
          <a:xfrm>
            <a:off x="4940300" y="2357438"/>
            <a:ext cx="3232150" cy="566737"/>
          </a:xfrm>
          <a:prstGeom prst="wedgeRoundRectCallout">
            <a:avLst>
              <a:gd name="adj1" fmla="val -172284"/>
              <a:gd name="adj2" fmla="val -308911"/>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dirty="0">
                <a:solidFill>
                  <a:srgbClr val="3333CC"/>
                </a:solidFill>
                <a:effectLst>
                  <a:outerShdw blurRad="38100" dist="38100" dir="2700000" algn="tl">
                    <a:srgbClr val="000000"/>
                  </a:outerShdw>
                </a:effectLst>
                <a:latin typeface="Comic Sans MS" pitchFamily="66" charset="0"/>
              </a:rPr>
              <a:t>Activiteit op t = 0</a:t>
            </a:r>
          </a:p>
        </p:txBody>
      </p:sp>
      <p:sp>
        <p:nvSpPr>
          <p:cNvPr id="20" name="AutoShape 13"/>
          <p:cNvSpPr>
            <a:spLocks noChangeArrowheads="1"/>
          </p:cNvSpPr>
          <p:nvPr/>
        </p:nvSpPr>
        <p:spPr bwMode="auto">
          <a:xfrm>
            <a:off x="5292725" y="2924175"/>
            <a:ext cx="3232150" cy="568325"/>
          </a:xfrm>
          <a:prstGeom prst="wedgeRoundRectCallout">
            <a:avLst>
              <a:gd name="adj1" fmla="val -176606"/>
              <a:gd name="adj2" fmla="val -317862"/>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dirty="0">
                <a:solidFill>
                  <a:srgbClr val="3333CC"/>
                </a:solidFill>
                <a:effectLst>
                  <a:outerShdw blurRad="38100" dist="38100" dir="2700000" algn="tl">
                    <a:srgbClr val="000000"/>
                  </a:outerShdw>
                </a:effectLst>
                <a:latin typeface="Comic Sans MS" pitchFamily="66" charset="0"/>
              </a:rPr>
              <a:t>Activiteit op t = 55 s</a:t>
            </a:r>
          </a:p>
        </p:txBody>
      </p:sp>
      <p:sp>
        <p:nvSpPr>
          <p:cNvPr id="21" name="AutoShape 13"/>
          <p:cNvSpPr>
            <a:spLocks noChangeArrowheads="1"/>
          </p:cNvSpPr>
          <p:nvPr/>
        </p:nvSpPr>
        <p:spPr bwMode="auto">
          <a:xfrm>
            <a:off x="4932363" y="3789363"/>
            <a:ext cx="2016125" cy="566737"/>
          </a:xfrm>
          <a:prstGeom prst="wedgeRoundRectCallout">
            <a:avLst>
              <a:gd name="adj1" fmla="val -20611"/>
              <a:gd name="adj2" fmla="val -51557"/>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dirty="0">
                <a:solidFill>
                  <a:srgbClr val="3333CC"/>
                </a:solidFill>
                <a:effectLst>
                  <a:outerShdw blurRad="38100" dist="38100" dir="2700000" algn="tl">
                    <a:srgbClr val="000000"/>
                  </a:outerShdw>
                </a:effectLst>
                <a:latin typeface="Comic Sans MS" pitchFamily="66" charset="0"/>
              </a:rPr>
              <a:t>Conclusie?</a:t>
            </a:r>
          </a:p>
        </p:txBody>
      </p:sp>
      <p:sp>
        <p:nvSpPr>
          <p:cNvPr id="22" name="AutoShape 13"/>
          <p:cNvSpPr>
            <a:spLocks noChangeArrowheads="1"/>
          </p:cNvSpPr>
          <p:nvPr/>
        </p:nvSpPr>
        <p:spPr bwMode="auto">
          <a:xfrm>
            <a:off x="6011863" y="4292600"/>
            <a:ext cx="2952750" cy="1439863"/>
          </a:xfrm>
          <a:prstGeom prst="wedgeRoundRectCallout">
            <a:avLst>
              <a:gd name="adj1" fmla="val -20611"/>
              <a:gd name="adj2" fmla="val -51557"/>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dirty="0">
                <a:solidFill>
                  <a:srgbClr val="3333CC"/>
                </a:solidFill>
                <a:effectLst>
                  <a:outerShdw blurRad="38100" dist="38100" dir="2700000" algn="tl">
                    <a:srgbClr val="000000"/>
                  </a:outerShdw>
                </a:effectLst>
                <a:latin typeface="Comic Sans MS" pitchFamily="66" charset="0"/>
              </a:rPr>
              <a:t>Aantal kernen gehalveerd, dan de activiteit ook!</a:t>
            </a:r>
          </a:p>
        </p:txBody>
      </p:sp>
      <p:sp>
        <p:nvSpPr>
          <p:cNvPr id="180237" name="AutoShape 13"/>
          <p:cNvSpPr>
            <a:spLocks noChangeArrowheads="1"/>
          </p:cNvSpPr>
          <p:nvPr/>
        </p:nvSpPr>
        <p:spPr bwMode="auto">
          <a:xfrm>
            <a:off x="4643438" y="1844675"/>
            <a:ext cx="4105275" cy="2160588"/>
          </a:xfrm>
          <a:prstGeom prst="wedgeRoundRectCallout">
            <a:avLst>
              <a:gd name="adj1" fmla="val -114295"/>
              <a:gd name="adj2" fmla="val -38281"/>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dirty="0">
                <a:solidFill>
                  <a:srgbClr val="3333CC"/>
                </a:solidFill>
                <a:effectLst>
                  <a:outerShdw blurRad="38100" dist="38100" dir="2700000" algn="tl">
                    <a:srgbClr val="000000"/>
                  </a:outerShdw>
                </a:effectLst>
                <a:latin typeface="Comic Sans MS" pitchFamily="66" charset="0"/>
              </a:rPr>
              <a:t>Op t = 0 vervallen er 1,25.10</a:t>
            </a:r>
            <a:r>
              <a:rPr lang="nl-NL" sz="2400" baseline="30000" dirty="0">
                <a:solidFill>
                  <a:srgbClr val="3333CC"/>
                </a:solidFill>
                <a:effectLst>
                  <a:outerShdw blurRad="38100" dist="38100" dir="2700000" algn="tl">
                    <a:srgbClr val="000000"/>
                  </a:outerShdw>
                </a:effectLst>
                <a:latin typeface="Comic Sans MS" pitchFamily="66" charset="0"/>
              </a:rPr>
              <a:t>16</a:t>
            </a:r>
            <a:r>
              <a:rPr lang="nl-NL" sz="2400" dirty="0">
                <a:solidFill>
                  <a:srgbClr val="3333CC"/>
                </a:solidFill>
                <a:effectLst>
                  <a:outerShdw blurRad="38100" dist="38100" dir="2700000" algn="tl">
                    <a:srgbClr val="000000"/>
                  </a:outerShdw>
                </a:effectLst>
                <a:latin typeface="Comic Sans MS" pitchFamily="66" charset="0"/>
              </a:rPr>
              <a:t> kernen per seconde en worden er dus 1,25.10</a:t>
            </a:r>
            <a:r>
              <a:rPr lang="nl-NL" sz="2400" baseline="30000" dirty="0">
                <a:solidFill>
                  <a:srgbClr val="3333CC"/>
                </a:solidFill>
                <a:effectLst>
                  <a:outerShdw blurRad="38100" dist="38100" dir="2700000" algn="tl">
                    <a:srgbClr val="000000"/>
                  </a:outerShdw>
                </a:effectLst>
                <a:latin typeface="Comic Sans MS" pitchFamily="66" charset="0"/>
              </a:rPr>
              <a:t>16</a:t>
            </a:r>
            <a:r>
              <a:rPr lang="nl-NL" sz="2400" dirty="0">
                <a:solidFill>
                  <a:srgbClr val="3333CC"/>
                </a:solidFill>
                <a:effectLst>
                  <a:outerShdw blurRad="38100" dist="38100" dir="2700000" algn="tl">
                    <a:srgbClr val="000000"/>
                  </a:outerShdw>
                </a:effectLst>
                <a:latin typeface="Comic Sans MS" pitchFamily="66" charset="0"/>
              </a:rPr>
              <a:t> </a:t>
            </a:r>
            <a:r>
              <a:rPr lang="nl-NL" sz="2400" dirty="0" err="1">
                <a:solidFill>
                  <a:srgbClr val="3333CC"/>
                </a:solidFill>
                <a:effectLst>
                  <a:outerShdw blurRad="38100" dist="38100" dir="2700000" algn="tl">
                    <a:srgbClr val="000000"/>
                  </a:outerShdw>
                </a:effectLst>
                <a:latin typeface="Symbol" pitchFamily="18" charset="2"/>
              </a:rPr>
              <a:t>a</a:t>
            </a:r>
            <a:r>
              <a:rPr lang="nl-NL" sz="2400" dirty="0" err="1">
                <a:solidFill>
                  <a:srgbClr val="3333CC"/>
                </a:solidFill>
                <a:effectLst>
                  <a:outerShdw blurRad="38100" dist="38100" dir="2700000" algn="tl">
                    <a:srgbClr val="000000"/>
                  </a:outerShdw>
                </a:effectLst>
                <a:latin typeface="Comic Sans MS" pitchFamily="66" charset="0"/>
              </a:rPr>
              <a:t>-deeltjes</a:t>
            </a:r>
            <a:r>
              <a:rPr lang="nl-NL" sz="2400" dirty="0">
                <a:solidFill>
                  <a:srgbClr val="3333CC"/>
                </a:solidFill>
                <a:effectLst>
                  <a:outerShdw blurRad="38100" dist="38100" dir="2700000" algn="tl">
                    <a:srgbClr val="000000"/>
                  </a:outerShdw>
                </a:effectLst>
                <a:latin typeface="Comic Sans MS" pitchFamily="66" charset="0"/>
              </a:rPr>
              <a:t> per seconde uitgezonden!</a:t>
            </a:r>
          </a:p>
        </p:txBody>
      </p:sp>
      <p:sp>
        <p:nvSpPr>
          <p:cNvPr id="180239" name="AutoShape 15"/>
          <p:cNvSpPr>
            <a:spLocks noChangeArrowheads="1"/>
          </p:cNvSpPr>
          <p:nvPr/>
        </p:nvSpPr>
        <p:spPr bwMode="auto">
          <a:xfrm>
            <a:off x="4716463" y="2060575"/>
            <a:ext cx="3959225" cy="1223963"/>
          </a:xfrm>
          <a:prstGeom prst="wedgeRoundRectCallout">
            <a:avLst>
              <a:gd name="adj1" fmla="val -72175"/>
              <a:gd name="adj2" fmla="val 104251"/>
              <a:gd name="adj3" fmla="val 16667"/>
            </a:avLst>
          </a:prstGeom>
          <a:solidFill>
            <a:srgbClr val="CCFFCC"/>
          </a:solidFill>
          <a:ln w="9525">
            <a:solidFill>
              <a:schemeClr val="tx1"/>
            </a:solidFill>
            <a:miter lim="800000"/>
            <a:headEnd/>
            <a:tailEnd/>
          </a:ln>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a:solidFill>
                  <a:srgbClr val="3333CC"/>
                </a:solidFill>
                <a:effectLst>
                  <a:outerShdw blurRad="38100" dist="38100" dir="2700000" algn="tl">
                    <a:srgbClr val="000000"/>
                  </a:outerShdw>
                </a:effectLst>
                <a:latin typeface="Comic Sans MS" pitchFamily="66" charset="0"/>
              </a:rPr>
              <a:t>Op t = 55 s vervallen er 0,625.10</a:t>
            </a:r>
            <a:r>
              <a:rPr lang="nl-NL" altLang="nl-NL" baseline="30000">
                <a:solidFill>
                  <a:srgbClr val="3333CC"/>
                </a:solidFill>
                <a:effectLst>
                  <a:outerShdw blurRad="38100" dist="38100" dir="2700000" algn="tl">
                    <a:srgbClr val="000000"/>
                  </a:outerShdw>
                </a:effectLst>
                <a:latin typeface="Comic Sans MS" pitchFamily="66" charset="0"/>
              </a:rPr>
              <a:t>16</a:t>
            </a:r>
            <a:r>
              <a:rPr lang="nl-NL" altLang="nl-NL">
                <a:solidFill>
                  <a:srgbClr val="3333CC"/>
                </a:solidFill>
                <a:effectLst>
                  <a:outerShdw blurRad="38100" dist="38100" dir="2700000" algn="tl">
                    <a:srgbClr val="000000"/>
                  </a:outerShdw>
                </a:effectLst>
                <a:latin typeface="Comic Sans MS" pitchFamily="66" charset="0"/>
              </a:rPr>
              <a:t> kernen per seconde</a:t>
            </a:r>
          </a:p>
        </p:txBody>
      </p:sp>
    </p:spTree>
    <p:extLst>
      <p:ext uri="{BB962C8B-B14F-4D97-AF65-F5344CB8AC3E}">
        <p14:creationId xmlns:p14="http://schemas.microsoft.com/office/powerpoint/2010/main" val="162696844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234"/>
                                        </p:tgtEl>
                                        <p:attrNameLst>
                                          <p:attrName>style.visibility</p:attrName>
                                        </p:attrNameLst>
                                      </p:cBhvr>
                                      <p:to>
                                        <p:strVal val="visible"/>
                                      </p:to>
                                    </p:set>
                                    <p:animEffect transition="in" filter="wipe(left)">
                                      <p:cBhvr>
                                        <p:cTn id="7" dur="500"/>
                                        <p:tgtEl>
                                          <p:spTgt spid="18023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0240"/>
                                        </p:tgtEl>
                                        <p:attrNameLst>
                                          <p:attrName>style.visibility</p:attrName>
                                        </p:attrNameLst>
                                      </p:cBhvr>
                                      <p:to>
                                        <p:strVal val="visible"/>
                                      </p:to>
                                    </p:set>
                                    <p:animEffect transition="in" filter="dissolve">
                                      <p:cBhvr>
                                        <p:cTn id="11" dur="500"/>
                                        <p:tgtEl>
                                          <p:spTgt spid="1802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0226"/>
                                        </p:tgtEl>
                                        <p:attrNameLst>
                                          <p:attrName>style.visibility</p:attrName>
                                        </p:attrNameLst>
                                      </p:cBhvr>
                                      <p:to>
                                        <p:strVal val="visible"/>
                                      </p:to>
                                    </p:set>
                                    <p:animEffect transition="in" filter="wipe(left)">
                                      <p:cBhvr>
                                        <p:cTn id="16" dur="500"/>
                                        <p:tgtEl>
                                          <p:spTgt spid="1802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0242"/>
                                        </p:tgtEl>
                                        <p:attrNameLst>
                                          <p:attrName>style.visibility</p:attrName>
                                        </p:attrNameLst>
                                      </p:cBhvr>
                                      <p:to>
                                        <p:strVal val="visible"/>
                                      </p:to>
                                    </p:set>
                                    <p:animEffect transition="in" filter="wipe(left)">
                                      <p:cBhvr>
                                        <p:cTn id="26" dur="500"/>
                                        <p:tgtEl>
                                          <p:spTgt spid="18024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80241"/>
                                        </p:tgtEl>
                                        <p:attrNameLst>
                                          <p:attrName>style.visibility</p:attrName>
                                        </p:attrNameLst>
                                      </p:cBhvr>
                                      <p:to>
                                        <p:strVal val="visible"/>
                                      </p:to>
                                    </p:set>
                                    <p:animEffect transition="in" filter="wipe(up)">
                                      <p:cBhvr>
                                        <p:cTn id="31" dur="500"/>
                                        <p:tgtEl>
                                          <p:spTgt spid="1802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0236"/>
                                        </p:tgtEl>
                                        <p:attrNameLst>
                                          <p:attrName>style.visibility</p:attrName>
                                        </p:attrNameLst>
                                      </p:cBhvr>
                                      <p:to>
                                        <p:strVal val="visible"/>
                                      </p:to>
                                    </p:set>
                                    <p:animEffect transition="in" filter="wipe(left)">
                                      <p:cBhvr>
                                        <p:cTn id="36" dur="500"/>
                                        <p:tgtEl>
                                          <p:spTgt spid="18023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0228"/>
                                        </p:tgtEl>
                                        <p:attrNameLst>
                                          <p:attrName>style.visibility</p:attrName>
                                        </p:attrNameLst>
                                      </p:cBhvr>
                                      <p:to>
                                        <p:strVal val="visible"/>
                                      </p:to>
                                    </p:set>
                                    <p:animEffect transition="in" filter="wipe(left)">
                                      <p:cBhvr>
                                        <p:cTn id="41" dur="500"/>
                                        <p:tgtEl>
                                          <p:spTgt spid="1802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0237"/>
                                        </p:tgtEl>
                                        <p:attrNameLst>
                                          <p:attrName>style.visibility</p:attrName>
                                        </p:attrNameLst>
                                      </p:cBhvr>
                                      <p:to>
                                        <p:strVal val="visible"/>
                                      </p:to>
                                    </p:set>
                                    <p:animEffect transition="in" filter="dissolve">
                                      <p:cBhvr>
                                        <p:cTn id="46" dur="500"/>
                                        <p:tgtEl>
                                          <p:spTgt spid="180237"/>
                                        </p:tgtEl>
                                      </p:cBhvr>
                                    </p:animEffect>
                                  </p:childTnLst>
                                  <p:subTnLst>
                                    <p:set>
                                      <p:cBhvr override="childStyle">
                                        <p:cTn dur="1" fill="hold" display="0" masterRel="nextClick" afterEffect="1"/>
                                        <p:tgtEl>
                                          <p:spTgt spid="180237"/>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42" fill="hold" grpId="0" nodeType="clickEffect">
                                  <p:stCondLst>
                                    <p:cond delay="0"/>
                                  </p:stCondLst>
                                  <p:childTnLst>
                                    <p:set>
                                      <p:cBhvr>
                                        <p:cTn id="65" dur="1" fill="hold">
                                          <p:stCondLst>
                                            <p:cond delay="0"/>
                                          </p:stCondLst>
                                        </p:cTn>
                                        <p:tgtEl>
                                          <p:spTgt spid="180238"/>
                                        </p:tgtEl>
                                        <p:attrNameLst>
                                          <p:attrName>style.visibility</p:attrName>
                                        </p:attrNameLst>
                                      </p:cBhvr>
                                      <p:to>
                                        <p:strVal val="visible"/>
                                      </p:to>
                                    </p:set>
                                    <p:animEffect transition="in" filter="barn(outHorizontal)">
                                      <p:cBhvr>
                                        <p:cTn id="66" dur="500"/>
                                        <p:tgtEl>
                                          <p:spTgt spid="1802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80239"/>
                                        </p:tgtEl>
                                        <p:attrNameLst>
                                          <p:attrName>style.visibility</p:attrName>
                                        </p:attrNameLst>
                                      </p:cBhvr>
                                      <p:to>
                                        <p:strVal val="visible"/>
                                      </p:to>
                                    </p:set>
                                    <p:animEffect transition="in" filter="dissolve">
                                      <p:cBhvr>
                                        <p:cTn id="81" dur="500"/>
                                        <p:tgtEl>
                                          <p:spTgt spid="180239"/>
                                        </p:tgtEl>
                                      </p:cBhvr>
                                    </p:animEffect>
                                  </p:childTnLst>
                                  <p:subTnLst>
                                    <p:set>
                                      <p:cBhvr override="childStyle">
                                        <p:cTn dur="1" fill="hold" display="0" masterRel="nextClick" afterEffect="1"/>
                                        <p:tgtEl>
                                          <p:spTgt spid="180239"/>
                                        </p:tgtEl>
                                        <p:attrNameLst>
                                          <p:attrName>style.visibility</p:attrName>
                                        </p:attrNameLst>
                                      </p:cBhvr>
                                      <p:to>
                                        <p:strVal val="hidden"/>
                                      </p:to>
                                    </p:set>
                                  </p:sub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dissolve">
                                      <p:cBhvr>
                                        <p:cTn id="9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0240" grpId="0"/>
      <p:bldP spid="180226" grpId="0" autoUpdateAnimBg="0"/>
      <p:bldP spid="180228" grpId="0" autoUpdateAnimBg="0"/>
      <p:bldP spid="180234" grpId="0" autoUpdateAnimBg="0"/>
      <p:bldP spid="180236" grpId="0" autoUpdateAnimBg="0"/>
      <p:bldP spid="180238" grpId="0" animBg="1"/>
      <p:bldP spid="180241" grpId="0" animBg="1"/>
      <p:bldP spid="180242" grpId="0" autoUpdateAnimBg="0"/>
      <p:bldP spid="15" grpId="0" autoUpdateAnimBg="0"/>
      <p:bldP spid="16" grpId="0" autoUpdateAnimBg="0"/>
      <p:bldP spid="17" grpId="0" autoUpdateAnimBg="0"/>
      <p:bldP spid="18" grpId="0" autoUpdateAnimBg="0"/>
      <p:bldP spid="19" grpId="0" animBg="1"/>
      <p:bldP spid="20" grpId="0" animBg="1"/>
      <p:bldP spid="21" grpId="0" animBg="1"/>
      <p:bldP spid="22" grpId="0" animBg="1"/>
      <p:bldP spid="180237" grpId="0" animBg="1"/>
      <p:bldP spid="18023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2" name="Rectangle 4"/>
          <p:cNvSpPr>
            <a:spLocks noGrp="1" noChangeArrowheads="1"/>
          </p:cNvSpPr>
          <p:nvPr>
            <p:ph type="ctrTitle"/>
          </p:nvPr>
        </p:nvSpPr>
        <p:spPr>
          <a:xfrm>
            <a:off x="0" y="76200"/>
            <a:ext cx="9144000" cy="904875"/>
          </a:xfrm>
        </p:spPr>
        <p:txBody>
          <a:bodyPr/>
          <a:lstStyle/>
          <a:p>
            <a:pPr algn="l" eaLnBrk="1" hangingPunct="1">
              <a:defRPr/>
            </a:pPr>
            <a:r>
              <a:rPr lang="en-US" sz="3200" b="1" smtClean="0">
                <a:solidFill>
                  <a:srgbClr val="FF3300"/>
                </a:solidFill>
                <a:effectLst>
                  <a:outerShdw blurRad="38100" dist="38100" dir="2700000" algn="tl">
                    <a:srgbClr val="000000"/>
                  </a:outerShdw>
                </a:effectLst>
              </a:rPr>
              <a:t>1898: </a:t>
            </a:r>
            <a:r>
              <a:rPr lang="nl-NL" sz="3200" b="1" smtClean="0">
                <a:solidFill>
                  <a:srgbClr val="FF3300"/>
                </a:solidFill>
                <a:effectLst>
                  <a:outerShdw blurRad="38100" dist="38100" dir="2700000" algn="tl">
                    <a:srgbClr val="000000"/>
                  </a:outerShdw>
                </a:effectLst>
              </a:rPr>
              <a:t>Maria Skłodowska-Curie</a:t>
            </a:r>
            <a:r>
              <a:rPr lang="nl-NL" sz="3200" smtClean="0">
                <a:solidFill>
                  <a:srgbClr val="FF3300"/>
                </a:solidFill>
              </a:rPr>
              <a:t> </a:t>
            </a:r>
            <a:r>
              <a:rPr lang="en-US" sz="3200" b="1" smtClean="0">
                <a:solidFill>
                  <a:srgbClr val="FF3300"/>
                </a:solidFill>
                <a:effectLst>
                  <a:outerShdw blurRad="38100" dist="38100" dir="2700000" algn="tl">
                    <a:srgbClr val="000000"/>
                  </a:outerShdw>
                </a:effectLst>
              </a:rPr>
              <a:t> en Pierre Curie ontdekken de straling van polonium en radium.</a:t>
            </a:r>
            <a:endParaRPr lang="nl-NL" sz="3200" b="1" smtClean="0">
              <a:solidFill>
                <a:srgbClr val="FF3300"/>
              </a:solidFill>
              <a:effectLst>
                <a:outerShdw blurRad="38100" dist="38100" dir="2700000" algn="tl">
                  <a:srgbClr val="000000"/>
                </a:outerShdw>
              </a:effectLst>
            </a:endParaRPr>
          </a:p>
        </p:txBody>
      </p:sp>
      <p:grpSp>
        <p:nvGrpSpPr>
          <p:cNvPr id="10243" name="Group 1031"/>
          <p:cNvGrpSpPr>
            <a:grpSpLocks/>
          </p:cNvGrpSpPr>
          <p:nvPr/>
        </p:nvGrpSpPr>
        <p:grpSpPr bwMode="auto">
          <a:xfrm>
            <a:off x="703263" y="1125538"/>
            <a:ext cx="7324725" cy="5040312"/>
            <a:chOff x="80" y="981"/>
            <a:chExt cx="4614" cy="3175"/>
          </a:xfrm>
        </p:grpSpPr>
        <p:pic>
          <p:nvPicPr>
            <p:cNvPr id="10245" name="Picture 1029" descr="Pierrecu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 y="981"/>
              <a:ext cx="2299"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30" descr="Marie_Curie_%28Nobel-Chem%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 y="981"/>
              <a:ext cx="2244" cy="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8248" name="Rectangle 1032"/>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
        <p:nvSpPr>
          <p:cNvPr id="2" name="Rectangle 4"/>
          <p:cNvSpPr>
            <a:spLocks noChangeArrowheads="1"/>
          </p:cNvSpPr>
          <p:nvPr/>
        </p:nvSpPr>
        <p:spPr bwMode="auto">
          <a:xfrm>
            <a:off x="12700" y="61563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New Roman" pitchFamily="18" charset="0"/>
              </a:defRPr>
            </a:lvl1pPr>
            <a:lvl2pPr algn="ctr" eaLnBrk="0" hangingPunct="0">
              <a:defRPr sz="4400">
                <a:solidFill>
                  <a:schemeClr val="tx2"/>
                </a:solidFill>
                <a:latin typeface="Times New Roman" pitchFamily="18" charset="0"/>
              </a:defRPr>
            </a:lvl2pPr>
            <a:lvl3pPr algn="ctr" eaLnBrk="0" hangingPunct="0">
              <a:defRPr sz="4400">
                <a:solidFill>
                  <a:schemeClr val="tx2"/>
                </a:solidFill>
                <a:latin typeface="Times New Roman" pitchFamily="18" charset="0"/>
              </a:defRPr>
            </a:lvl3pPr>
            <a:lvl4pPr algn="ctr" eaLnBrk="0" hangingPunct="0">
              <a:defRPr sz="4400">
                <a:solidFill>
                  <a:schemeClr val="tx2"/>
                </a:solidFill>
                <a:latin typeface="Times New Roman" pitchFamily="18" charset="0"/>
              </a:defRPr>
            </a:lvl4pPr>
            <a:lvl5pPr algn="ctr" eaLnBrk="0" hangingPunct="0">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l" eaLnBrk="1" fontAlgn="base" hangingPunct="1">
              <a:spcBef>
                <a:spcPct val="0"/>
              </a:spcBef>
              <a:spcAft>
                <a:spcPct val="0"/>
              </a:spcAft>
            </a:pPr>
            <a:r>
              <a:rPr lang="en-US" altLang="nl-NL" sz="2000" b="1">
                <a:solidFill>
                  <a:srgbClr val="FF3300"/>
                </a:solidFill>
                <a:effectLst>
                  <a:outerShdw blurRad="38100" dist="38100" dir="2700000" algn="tl">
                    <a:srgbClr val="000000"/>
                  </a:outerShdw>
                </a:effectLst>
              </a:rPr>
              <a:t>Uit 1000 kg erts konden zij 0,1 g Ra-226 halen (3,7 GBq; 1,6.10</a:t>
            </a:r>
            <a:r>
              <a:rPr lang="en-US" altLang="nl-NL" sz="2000" b="1" baseline="30000">
                <a:solidFill>
                  <a:srgbClr val="FF3300"/>
                </a:solidFill>
                <a:effectLst>
                  <a:outerShdw blurRad="38100" dist="38100" dir="2700000" algn="tl">
                    <a:srgbClr val="000000"/>
                  </a:outerShdw>
                </a:effectLst>
              </a:rPr>
              <a:t>3</a:t>
            </a:r>
            <a:r>
              <a:rPr lang="en-US" altLang="nl-NL" sz="2000" b="1">
                <a:solidFill>
                  <a:srgbClr val="FF3300"/>
                </a:solidFill>
                <a:effectLst>
                  <a:outerShdw blurRad="38100" dist="38100" dir="2700000" algn="tl">
                    <a:srgbClr val="000000"/>
                  </a:outerShdw>
                </a:effectLst>
              </a:rPr>
              <a:t> j; </a:t>
            </a:r>
            <a:r>
              <a:rPr lang="en-US" altLang="nl-NL" sz="2000" b="1">
                <a:solidFill>
                  <a:srgbClr val="FF3300"/>
                </a:solidFill>
                <a:effectLst>
                  <a:outerShdw blurRad="38100" dist="38100" dir="2700000" algn="tl">
                    <a:srgbClr val="000000"/>
                  </a:outerShdw>
                </a:effectLst>
                <a:latin typeface="Symbol" pitchFamily="18" charset="2"/>
              </a:rPr>
              <a:t>a</a:t>
            </a:r>
            <a:r>
              <a:rPr lang="en-US" altLang="nl-NL" sz="2000" b="1">
                <a:solidFill>
                  <a:srgbClr val="FF3300"/>
                </a:solidFill>
                <a:effectLst>
                  <a:outerShdw blurRad="38100" dist="38100" dir="2700000" algn="tl">
                    <a:srgbClr val="000000"/>
                  </a:outerShdw>
                </a:effectLst>
              </a:rPr>
              <a:t>, 4,79 MeV).</a:t>
            </a:r>
            <a:endParaRPr lang="nl-NL" altLang="nl-NL" sz="20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67203906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wipe(left)">
                                      <p:cBhvr>
                                        <p:cTn id="7" dur="500"/>
                                        <p:tgtEl>
                                          <p:spTgt spid="130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autoUpdateAnimBg="0"/>
      <p:bldP spid="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762000"/>
            <a:ext cx="8305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000" b="1" dirty="0">
                <a:solidFill>
                  <a:srgbClr val="3333CC"/>
                </a:solidFill>
                <a:effectLst>
                  <a:outerShdw blurRad="38100" dist="38100" dir="2700000" algn="tl">
                    <a:srgbClr val="000000"/>
                  </a:outerShdw>
                </a:effectLst>
              </a:rPr>
              <a:t> </a:t>
            </a:r>
            <a:r>
              <a:rPr lang="en-US" sz="4000" b="1" dirty="0" err="1">
                <a:solidFill>
                  <a:srgbClr val="3333CC"/>
                </a:solidFill>
                <a:effectLst>
                  <a:outerShdw blurRad="38100" dist="38100" dir="2700000" algn="tl">
                    <a:srgbClr val="000000"/>
                  </a:outerShdw>
                </a:effectLst>
              </a:rPr>
              <a:t>Activiteit</a:t>
            </a:r>
            <a:r>
              <a:rPr lang="en-US" sz="4000" b="1" dirty="0">
                <a:solidFill>
                  <a:srgbClr val="3333CC"/>
                </a:solidFill>
                <a:effectLst>
                  <a:outerShdw blurRad="38100" dist="38100" dir="2700000" algn="tl">
                    <a:srgbClr val="000000"/>
                  </a:outerShdw>
                </a:effectLst>
              </a:rPr>
              <a:t> (</a:t>
            </a:r>
            <a:r>
              <a:rPr lang="en-US" sz="4000" b="1" dirty="0" err="1">
                <a:solidFill>
                  <a:srgbClr val="3333CC"/>
                </a:solidFill>
                <a:effectLst>
                  <a:outerShdw blurRad="38100" dist="38100" dir="2700000" algn="tl">
                    <a:srgbClr val="000000"/>
                  </a:outerShdw>
                </a:effectLst>
              </a:rPr>
              <a:t>aantal</a:t>
            </a:r>
            <a:r>
              <a:rPr lang="en-US" sz="4000" b="1" dirty="0">
                <a:solidFill>
                  <a:srgbClr val="3333CC"/>
                </a:solidFill>
                <a:effectLst>
                  <a:outerShdw blurRad="38100" dist="38100" dir="2700000" algn="tl">
                    <a:srgbClr val="000000"/>
                  </a:outerShdw>
                </a:effectLst>
              </a:rPr>
              <a:t> </a:t>
            </a:r>
            <a:r>
              <a:rPr lang="en-US" sz="4000" b="1" dirty="0" err="1">
                <a:solidFill>
                  <a:srgbClr val="3333CC"/>
                </a:solidFill>
                <a:effectLst>
                  <a:outerShdw blurRad="38100" dist="38100" dir="2700000" algn="tl">
                    <a:srgbClr val="000000"/>
                  </a:outerShdw>
                </a:effectLst>
              </a:rPr>
              <a:t>deeltjes</a:t>
            </a:r>
            <a:r>
              <a:rPr lang="en-US" sz="4000" b="1" dirty="0">
                <a:solidFill>
                  <a:srgbClr val="3333CC"/>
                </a:solidFill>
                <a:effectLst>
                  <a:outerShdw blurRad="38100" dist="38100" dir="2700000" algn="tl">
                    <a:srgbClr val="000000"/>
                  </a:outerShdw>
                </a:effectLst>
              </a:rPr>
              <a:t>/s)</a:t>
            </a:r>
            <a:endParaRPr lang="nl-NL" sz="4000" b="1" dirty="0">
              <a:solidFill>
                <a:srgbClr val="3333CC"/>
              </a:solidFill>
              <a:effectLst>
                <a:outerShdw blurRad="38100" dist="38100" dir="2700000" algn="tl">
                  <a:srgbClr val="000000"/>
                </a:outerShdw>
              </a:effectLst>
            </a:endParaRPr>
          </a:p>
        </p:txBody>
      </p:sp>
      <p:sp>
        <p:nvSpPr>
          <p:cNvPr id="112643" name="Rectangle 3"/>
          <p:cNvSpPr>
            <a:spLocks noChangeArrowheads="1"/>
          </p:cNvSpPr>
          <p:nvPr/>
        </p:nvSpPr>
        <p:spPr bwMode="auto">
          <a:xfrm>
            <a:off x="0" y="2362200"/>
            <a:ext cx="70866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000000"/>
                  </a:outerShdw>
                </a:effectLst>
              </a:rPr>
              <a:t> </a:t>
            </a:r>
            <a:r>
              <a:rPr lang="en-US" sz="4000" b="1">
                <a:solidFill>
                  <a:srgbClr val="3333CC"/>
                </a:solidFill>
                <a:effectLst>
                  <a:outerShdw blurRad="38100" dist="38100" dir="2700000" algn="tl">
                    <a:srgbClr val="000000"/>
                  </a:outerShdw>
                </a:effectLst>
              </a:rPr>
              <a:t>energie</a:t>
            </a:r>
            <a:r>
              <a:rPr lang="en-US" sz="4400" b="1">
                <a:solidFill>
                  <a:srgbClr val="3333CC"/>
                </a:solidFill>
                <a:effectLst>
                  <a:outerShdw blurRad="38100" dist="38100" dir="2700000" algn="tl">
                    <a:srgbClr val="000000"/>
                  </a:outerShdw>
                </a:effectLst>
              </a:rPr>
              <a:t> van de deeltjes</a:t>
            </a:r>
            <a:endParaRPr lang="nl-NL" sz="4400" b="1">
              <a:solidFill>
                <a:srgbClr val="FF3300"/>
              </a:solidFill>
              <a:effectLst>
                <a:outerShdw blurRad="38100" dist="38100" dir="2700000" algn="tl">
                  <a:srgbClr val="000000"/>
                </a:outerShdw>
              </a:effectLst>
            </a:endParaRPr>
          </a:p>
        </p:txBody>
      </p:sp>
      <p:sp>
        <p:nvSpPr>
          <p:cNvPr id="112644" name="Rectangle 4"/>
          <p:cNvSpPr>
            <a:spLocks noChangeArrowheads="1"/>
          </p:cNvSpPr>
          <p:nvPr/>
        </p:nvSpPr>
        <p:spPr bwMode="auto">
          <a:xfrm>
            <a:off x="0" y="3962400"/>
            <a:ext cx="9144000" cy="5461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dirty="0">
                <a:solidFill>
                  <a:srgbClr val="3333CC"/>
                </a:solidFill>
                <a:effectLst>
                  <a:outerShdw blurRad="38100" dist="38100" dir="2700000" algn="tl">
                    <a:srgbClr val="000000"/>
                  </a:outerShdw>
                </a:effectLst>
              </a:rPr>
              <a:t> </a:t>
            </a:r>
            <a:r>
              <a:rPr lang="en-US" sz="4000" b="1" dirty="0" err="1">
                <a:solidFill>
                  <a:srgbClr val="FF3300"/>
                </a:solidFill>
                <a:effectLst>
                  <a:outerShdw blurRad="38100" dist="38100" dir="2700000" algn="tl">
                    <a:srgbClr val="000000"/>
                  </a:outerShdw>
                </a:effectLst>
              </a:rPr>
              <a:t>kwaliteitsfactor</a:t>
            </a:r>
            <a:endParaRPr lang="nl-NL" sz="3200" b="1" baseline="30000" dirty="0">
              <a:solidFill>
                <a:srgbClr val="FF3300"/>
              </a:solidFill>
              <a:effectLst>
                <a:outerShdw blurRad="38100" dist="38100" dir="2700000" algn="tl">
                  <a:srgbClr val="000000"/>
                </a:outerShdw>
              </a:effectLst>
            </a:endParaRPr>
          </a:p>
        </p:txBody>
      </p:sp>
      <p:sp>
        <p:nvSpPr>
          <p:cNvPr id="112645" name="Rectangle 5"/>
          <p:cNvSpPr>
            <a:spLocks noGrp="1" noChangeArrowheads="1"/>
          </p:cNvSpPr>
          <p:nvPr>
            <p:ph type="title"/>
          </p:nvPr>
        </p:nvSpPr>
        <p:spPr>
          <a:xfrm>
            <a:off x="76200" y="0"/>
            <a:ext cx="9067800" cy="7620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Orgaanschade</a:t>
            </a:r>
            <a:r>
              <a:rPr lang="en-US" b="1" smtClean="0">
                <a:solidFill>
                  <a:srgbClr val="FF3300"/>
                </a:solidFill>
                <a:effectLst>
                  <a:outerShdw blurRad="38100" dist="38100" dir="2700000" algn="tl">
                    <a:srgbClr val="000000"/>
                  </a:outerShdw>
                </a:effectLst>
              </a:rPr>
              <a:t> hangt af van:</a:t>
            </a:r>
            <a:endParaRPr lang="nl-NL" b="1" smtClean="0">
              <a:solidFill>
                <a:srgbClr val="FF3300"/>
              </a:solidFill>
              <a:effectLst>
                <a:outerShdw blurRad="38100" dist="38100" dir="2700000" algn="tl">
                  <a:srgbClr val="000000"/>
                </a:outerShdw>
              </a:effectLst>
            </a:endParaRPr>
          </a:p>
        </p:txBody>
      </p:sp>
      <p:sp>
        <p:nvSpPr>
          <p:cNvPr id="112646" name="Rectangle 6"/>
          <p:cNvSpPr>
            <a:spLocks noChangeArrowheads="1"/>
          </p:cNvSpPr>
          <p:nvPr/>
        </p:nvSpPr>
        <p:spPr bwMode="auto">
          <a:xfrm>
            <a:off x="4763" y="3124200"/>
            <a:ext cx="5862637"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dirty="0">
                <a:solidFill>
                  <a:srgbClr val="FF3300"/>
                </a:solidFill>
                <a:effectLst>
                  <a:outerShdw blurRad="38100" dist="38100" dir="2700000" algn="tl">
                    <a:srgbClr val="000000"/>
                  </a:outerShdw>
                </a:effectLst>
              </a:rPr>
              <a:t> </a:t>
            </a:r>
            <a:r>
              <a:rPr lang="en-US" sz="4400" b="1" dirty="0" err="1">
                <a:solidFill>
                  <a:srgbClr val="FF3300"/>
                </a:solidFill>
                <a:effectLst>
                  <a:outerShdw blurRad="38100" dist="38100" dir="2700000" algn="tl">
                    <a:srgbClr val="000000"/>
                  </a:outerShdw>
                </a:effectLst>
              </a:rPr>
              <a:t>massa</a:t>
            </a:r>
            <a:r>
              <a:rPr lang="en-US" sz="4400" b="1" dirty="0">
                <a:solidFill>
                  <a:srgbClr val="FF3300"/>
                </a:solidFill>
                <a:effectLst>
                  <a:outerShdw blurRad="38100" dist="38100" dir="2700000" algn="tl">
                    <a:srgbClr val="000000"/>
                  </a:outerShdw>
                </a:effectLst>
              </a:rPr>
              <a:t> </a:t>
            </a:r>
            <a:r>
              <a:rPr lang="en-US" sz="4000" b="1" dirty="0">
                <a:solidFill>
                  <a:srgbClr val="FF3300"/>
                </a:solidFill>
                <a:effectLst>
                  <a:outerShdw blurRad="38100" dist="38100" dir="2700000" algn="tl">
                    <a:srgbClr val="000000"/>
                  </a:outerShdw>
                </a:effectLst>
              </a:rPr>
              <a:t>van</a:t>
            </a:r>
            <a:r>
              <a:rPr lang="en-US" sz="4400" b="1" dirty="0">
                <a:solidFill>
                  <a:srgbClr val="FF3300"/>
                </a:solidFill>
                <a:effectLst>
                  <a:outerShdw blurRad="38100" dist="38100" dir="2700000" algn="tl">
                    <a:srgbClr val="000000"/>
                  </a:outerShdw>
                </a:effectLst>
              </a:rPr>
              <a:t> het </a:t>
            </a:r>
            <a:r>
              <a:rPr lang="en-US" sz="4400" b="1" dirty="0" err="1">
                <a:solidFill>
                  <a:srgbClr val="FF3300"/>
                </a:solidFill>
                <a:effectLst>
                  <a:outerShdw blurRad="38100" dist="38100" dir="2700000" algn="tl">
                    <a:srgbClr val="000000"/>
                  </a:outerShdw>
                </a:effectLst>
              </a:rPr>
              <a:t>orgaan</a:t>
            </a:r>
            <a:r>
              <a:rPr lang="en-US" sz="4400" b="1" dirty="0">
                <a:solidFill>
                  <a:srgbClr val="FF3300"/>
                </a:solidFill>
                <a:effectLst>
                  <a:outerShdw blurRad="38100" dist="38100" dir="2700000" algn="tl">
                    <a:srgbClr val="000000"/>
                  </a:outerShdw>
                </a:effectLst>
              </a:rPr>
              <a:t> </a:t>
            </a:r>
            <a:endParaRPr lang="nl-NL" sz="4400" b="1" dirty="0">
              <a:solidFill>
                <a:srgbClr val="FF3300"/>
              </a:solidFill>
              <a:effectLst>
                <a:outerShdw blurRad="38100" dist="38100" dir="2700000" algn="tl">
                  <a:srgbClr val="000000"/>
                </a:outerShdw>
              </a:effectLst>
            </a:endParaRPr>
          </a:p>
        </p:txBody>
      </p:sp>
      <p:sp>
        <p:nvSpPr>
          <p:cNvPr id="112647" name="Rectangle 7"/>
          <p:cNvSpPr>
            <a:spLocks noChangeArrowheads="1"/>
          </p:cNvSpPr>
          <p:nvPr/>
        </p:nvSpPr>
        <p:spPr bwMode="auto">
          <a:xfrm>
            <a:off x="0" y="1600200"/>
            <a:ext cx="8305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000000"/>
                  </a:outerShdw>
                </a:effectLst>
              </a:rPr>
              <a:t> </a:t>
            </a:r>
            <a:r>
              <a:rPr lang="en-US" sz="4000" b="1">
                <a:solidFill>
                  <a:srgbClr val="3333CC"/>
                </a:solidFill>
                <a:effectLst>
                  <a:outerShdw blurRad="38100" dist="38100" dir="2700000" algn="tl">
                    <a:srgbClr val="000000"/>
                  </a:outerShdw>
                </a:effectLst>
              </a:rPr>
              <a:t>tijd</a:t>
            </a:r>
            <a:endParaRPr lang="nl-NL" sz="4000" b="1">
              <a:solidFill>
                <a:srgbClr val="3333CC"/>
              </a:solidFill>
              <a:effectLst>
                <a:outerShdw blurRad="38100" dist="38100" dir="2700000" algn="tl">
                  <a:srgbClr val="000000"/>
                </a:outerShdw>
              </a:effectLst>
            </a:endParaRPr>
          </a:p>
        </p:txBody>
      </p:sp>
      <p:sp>
        <p:nvSpPr>
          <p:cNvPr id="112648" name="Rectangle 8"/>
          <p:cNvSpPr>
            <a:spLocks noChangeArrowheads="1"/>
          </p:cNvSpPr>
          <p:nvPr/>
        </p:nvSpPr>
        <p:spPr bwMode="auto">
          <a:xfrm>
            <a:off x="0" y="5461000"/>
            <a:ext cx="9144000" cy="611188"/>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000" b="1" dirty="0">
                <a:solidFill>
                  <a:srgbClr val="3333CC"/>
                </a:solidFill>
                <a:effectLst>
                  <a:outerShdw blurRad="38100" dist="38100" dir="2700000" algn="tl">
                    <a:srgbClr val="000000"/>
                  </a:outerShdw>
                </a:effectLst>
              </a:rPr>
              <a:t> </a:t>
            </a:r>
            <a:r>
              <a:rPr lang="en-US" sz="4000" b="1" dirty="0" err="1">
                <a:solidFill>
                  <a:srgbClr val="3333CC"/>
                </a:solidFill>
                <a:effectLst>
                  <a:outerShdw blurRad="38100" dist="38100" dir="2700000" algn="tl">
                    <a:srgbClr val="000000"/>
                  </a:outerShdw>
                </a:effectLst>
              </a:rPr>
              <a:t>soort</a:t>
            </a:r>
            <a:r>
              <a:rPr lang="en-US" sz="4000" b="1" dirty="0">
                <a:solidFill>
                  <a:srgbClr val="3333CC"/>
                </a:solidFill>
                <a:effectLst>
                  <a:outerShdw blurRad="38100" dist="38100" dir="2700000" algn="tl">
                    <a:srgbClr val="000000"/>
                  </a:outerShdw>
                </a:effectLst>
              </a:rPr>
              <a:t> </a:t>
            </a:r>
            <a:r>
              <a:rPr lang="en-US" sz="4000" b="1" dirty="0" err="1">
                <a:solidFill>
                  <a:srgbClr val="3333CC"/>
                </a:solidFill>
                <a:effectLst>
                  <a:outerShdw blurRad="38100" dist="38100" dir="2700000" algn="tl">
                    <a:srgbClr val="000000"/>
                  </a:outerShdw>
                </a:effectLst>
              </a:rPr>
              <a:t>weefsel</a:t>
            </a:r>
            <a:r>
              <a:rPr lang="en-US" sz="4000" b="1" dirty="0">
                <a:solidFill>
                  <a:srgbClr val="3333CC"/>
                </a:solidFill>
                <a:effectLst>
                  <a:outerShdw blurRad="38100" dist="38100" dir="2700000" algn="tl">
                    <a:srgbClr val="000000"/>
                  </a:outerShdw>
                </a:effectLst>
              </a:rPr>
              <a:t>: </a:t>
            </a:r>
            <a:r>
              <a:rPr lang="en-US" sz="2400" b="1" dirty="0">
                <a:solidFill>
                  <a:srgbClr val="3333CC"/>
                </a:solidFill>
                <a:effectLst>
                  <a:outerShdw blurRad="38100" dist="38100" dir="2700000" algn="tl">
                    <a:srgbClr val="000000"/>
                  </a:outerShdw>
                </a:effectLst>
              </a:rPr>
              <a:t>(</a:t>
            </a:r>
            <a:r>
              <a:rPr lang="en-US" sz="2400" b="1" dirty="0" err="1">
                <a:solidFill>
                  <a:srgbClr val="3333CC"/>
                </a:solidFill>
                <a:effectLst>
                  <a:outerShdw blurRad="38100" dist="38100" dir="2700000" algn="tl">
                    <a:srgbClr val="000000"/>
                  </a:outerShdw>
                </a:effectLst>
              </a:rPr>
              <a:t>snel</a:t>
            </a:r>
            <a:r>
              <a:rPr lang="en-US" sz="2400" b="1" dirty="0">
                <a:solidFill>
                  <a:srgbClr val="3333CC"/>
                </a:solidFill>
                <a:effectLst>
                  <a:outerShdw blurRad="38100" dist="38100" dir="2700000" algn="tl">
                    <a:srgbClr val="000000"/>
                  </a:outerShdw>
                </a:effectLst>
              </a:rPr>
              <a:t> </a:t>
            </a:r>
            <a:r>
              <a:rPr lang="en-US" sz="2400" b="1" dirty="0" err="1">
                <a:solidFill>
                  <a:srgbClr val="3333CC"/>
                </a:solidFill>
                <a:effectLst>
                  <a:outerShdw blurRad="38100" dist="38100" dir="2700000" algn="tl">
                    <a:srgbClr val="000000"/>
                  </a:outerShdw>
                </a:effectLst>
              </a:rPr>
              <a:t>delende</a:t>
            </a:r>
            <a:r>
              <a:rPr lang="en-US" sz="2400" b="1" dirty="0">
                <a:solidFill>
                  <a:srgbClr val="3333CC"/>
                </a:solidFill>
                <a:effectLst>
                  <a:outerShdw blurRad="38100" dist="38100" dir="2700000" algn="tl">
                    <a:srgbClr val="000000"/>
                  </a:outerShdw>
                </a:effectLst>
              </a:rPr>
              <a:t> </a:t>
            </a:r>
            <a:r>
              <a:rPr lang="en-US" sz="2400" b="1" dirty="0" err="1">
                <a:solidFill>
                  <a:srgbClr val="3333CC"/>
                </a:solidFill>
                <a:effectLst>
                  <a:outerShdw blurRad="38100" dist="38100" dir="2700000" algn="tl">
                    <a:srgbClr val="000000"/>
                  </a:outerShdw>
                </a:effectLst>
              </a:rPr>
              <a:t>cellen</a:t>
            </a:r>
            <a:r>
              <a:rPr lang="en-US" sz="2400" b="1" dirty="0">
                <a:solidFill>
                  <a:srgbClr val="3333CC"/>
                </a:solidFill>
                <a:effectLst>
                  <a:outerShdw blurRad="38100" dist="38100" dir="2700000" algn="tl">
                    <a:srgbClr val="000000"/>
                  </a:outerShdw>
                </a:effectLst>
              </a:rPr>
              <a:t> </a:t>
            </a:r>
            <a:r>
              <a:rPr lang="en-US" sz="2400" b="1" dirty="0" err="1">
                <a:solidFill>
                  <a:srgbClr val="3333CC"/>
                </a:solidFill>
                <a:effectLst>
                  <a:outerShdw blurRad="38100" dist="38100" dir="2700000" algn="tl">
                    <a:srgbClr val="000000"/>
                  </a:outerShdw>
                </a:effectLst>
              </a:rPr>
              <a:t>zijn</a:t>
            </a:r>
            <a:r>
              <a:rPr lang="en-US" sz="2400" b="1" dirty="0">
                <a:solidFill>
                  <a:srgbClr val="3333CC"/>
                </a:solidFill>
                <a:effectLst>
                  <a:outerShdw blurRad="38100" dist="38100" dir="2700000" algn="tl">
                    <a:srgbClr val="000000"/>
                  </a:outerShdw>
                </a:effectLst>
              </a:rPr>
              <a:t> erg </a:t>
            </a:r>
            <a:r>
              <a:rPr lang="en-US" sz="2400" b="1" dirty="0" err="1">
                <a:solidFill>
                  <a:srgbClr val="3333CC"/>
                </a:solidFill>
                <a:effectLst>
                  <a:outerShdw blurRad="38100" dist="38100" dir="2700000" algn="tl">
                    <a:srgbClr val="000000"/>
                  </a:outerShdw>
                </a:effectLst>
              </a:rPr>
              <a:t>gevoelig</a:t>
            </a:r>
            <a:r>
              <a:rPr lang="en-US" sz="2400" b="1" dirty="0">
                <a:solidFill>
                  <a:srgbClr val="3333CC"/>
                </a:solidFill>
                <a:effectLst>
                  <a:outerShdw blurRad="38100" dist="38100" dir="2700000" algn="tl">
                    <a:srgbClr val="000000"/>
                  </a:outerShdw>
                </a:effectLst>
              </a:rPr>
              <a:t>)</a:t>
            </a:r>
            <a:endParaRPr lang="nl-NL" sz="2400" b="1" baseline="30000" dirty="0">
              <a:solidFill>
                <a:srgbClr val="FF3300"/>
              </a:solidFill>
              <a:effectLst>
                <a:outerShdw blurRad="38100" dist="38100" dir="2700000" algn="tl">
                  <a:srgbClr val="000000"/>
                </a:outerShdw>
              </a:effectLst>
            </a:endParaRPr>
          </a:p>
        </p:txBody>
      </p:sp>
      <p:sp>
        <p:nvSpPr>
          <p:cNvPr id="112649" name="Text Box 9"/>
          <p:cNvSpPr txBox="1">
            <a:spLocks noChangeArrowheads="1"/>
          </p:cNvSpPr>
          <p:nvPr/>
        </p:nvSpPr>
        <p:spPr bwMode="auto">
          <a:xfrm>
            <a:off x="6765925" y="946150"/>
            <a:ext cx="10826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NL" altLang="nl-NL" sz="15000">
                <a:solidFill>
                  <a:srgbClr val="3333CC"/>
                </a:solidFill>
                <a:sym typeface="Symbol" pitchFamily="18" charset="2"/>
              </a:rPr>
              <a:t></a:t>
            </a:r>
            <a:endParaRPr lang="nl-NL" altLang="nl-NL" sz="4000">
              <a:solidFill>
                <a:srgbClr val="3333CC"/>
              </a:solidFill>
            </a:endParaRPr>
          </a:p>
        </p:txBody>
      </p:sp>
      <p:sp>
        <p:nvSpPr>
          <p:cNvPr id="112650" name="Text Box 10"/>
          <p:cNvSpPr txBox="1">
            <a:spLocks noChangeArrowheads="1"/>
          </p:cNvSpPr>
          <p:nvPr/>
        </p:nvSpPr>
        <p:spPr bwMode="auto">
          <a:xfrm>
            <a:off x="7848600" y="1676400"/>
            <a:ext cx="533400" cy="7016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4000" b="1">
                <a:solidFill>
                  <a:srgbClr val="FF3300"/>
                </a:solidFill>
                <a:effectLst>
                  <a:outerShdw blurRad="38100" dist="38100" dir="2700000" algn="tl">
                    <a:srgbClr val="000000"/>
                  </a:outerShdw>
                </a:effectLst>
                <a:sym typeface="Symbol" pitchFamily="18" charset="2"/>
              </a:rPr>
              <a:t>E</a:t>
            </a:r>
            <a:endParaRPr lang="nl-NL" sz="4000" b="1">
              <a:solidFill>
                <a:srgbClr val="FF3300"/>
              </a:solidFill>
              <a:effectLst>
                <a:outerShdw blurRad="38100" dist="38100" dir="2700000" algn="tl">
                  <a:srgbClr val="000000"/>
                </a:outerShdw>
              </a:effectLst>
            </a:endParaRPr>
          </a:p>
        </p:txBody>
      </p:sp>
      <p:sp>
        <p:nvSpPr>
          <p:cNvPr id="112651" name="Text Box 11"/>
          <p:cNvSpPr txBox="1">
            <a:spLocks noChangeArrowheads="1"/>
          </p:cNvSpPr>
          <p:nvPr/>
        </p:nvSpPr>
        <p:spPr bwMode="auto">
          <a:xfrm>
            <a:off x="7848600" y="3200400"/>
            <a:ext cx="533400" cy="7016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4000" b="1">
                <a:solidFill>
                  <a:srgbClr val="FF3300"/>
                </a:solidFill>
                <a:effectLst>
                  <a:outerShdw blurRad="38100" dist="38100" dir="2700000" algn="tl">
                    <a:srgbClr val="000000"/>
                  </a:outerShdw>
                </a:effectLst>
                <a:sym typeface="Symbol" pitchFamily="18" charset="2"/>
              </a:rPr>
              <a:t>m</a:t>
            </a:r>
            <a:endParaRPr lang="nl-NL" sz="4000" b="1">
              <a:solidFill>
                <a:srgbClr val="FF3300"/>
              </a:solidFill>
              <a:effectLst>
                <a:outerShdw blurRad="38100" dist="38100" dir="2700000" algn="tl">
                  <a:srgbClr val="000000"/>
                </a:outerShdw>
              </a:effectLst>
            </a:endParaRPr>
          </a:p>
        </p:txBody>
      </p:sp>
      <p:sp>
        <p:nvSpPr>
          <p:cNvPr id="112652" name="Text Box 12"/>
          <p:cNvSpPr txBox="1">
            <a:spLocks noChangeArrowheads="1"/>
          </p:cNvSpPr>
          <p:nvPr/>
        </p:nvSpPr>
        <p:spPr bwMode="auto">
          <a:xfrm>
            <a:off x="7783513" y="3892550"/>
            <a:ext cx="533400" cy="7016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4000" b="1" dirty="0">
                <a:solidFill>
                  <a:srgbClr val="FF3300"/>
                </a:solidFill>
                <a:effectLst>
                  <a:outerShdw blurRad="38100" dist="38100" dir="2700000" algn="tl">
                    <a:srgbClr val="000000"/>
                  </a:outerShdw>
                </a:effectLst>
                <a:sym typeface="Symbol" pitchFamily="18" charset="2"/>
              </a:rPr>
              <a:t>Q</a:t>
            </a:r>
            <a:endParaRPr lang="nl-NL" sz="4000" b="1" dirty="0">
              <a:solidFill>
                <a:srgbClr val="FF3300"/>
              </a:solidFill>
              <a:effectLst>
                <a:outerShdw blurRad="38100" dist="38100" dir="2700000" algn="tl">
                  <a:srgbClr val="000000"/>
                </a:outerShdw>
              </a:effectLst>
            </a:endParaRPr>
          </a:p>
        </p:txBody>
      </p:sp>
      <p:sp>
        <p:nvSpPr>
          <p:cNvPr id="15" name="AutoShape 13"/>
          <p:cNvSpPr>
            <a:spLocks noChangeArrowheads="1"/>
          </p:cNvSpPr>
          <p:nvPr/>
        </p:nvSpPr>
        <p:spPr bwMode="auto">
          <a:xfrm>
            <a:off x="5795963" y="620713"/>
            <a:ext cx="2952750" cy="1008062"/>
          </a:xfrm>
          <a:prstGeom prst="wedgeRoundRectCallout">
            <a:avLst>
              <a:gd name="adj1" fmla="val -70941"/>
              <a:gd name="adj2" fmla="val 372989"/>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dirty="0">
                <a:solidFill>
                  <a:srgbClr val="3333CC"/>
                </a:solidFill>
                <a:effectLst>
                  <a:outerShdw blurRad="38100" dist="38100" dir="2700000" algn="tl">
                    <a:srgbClr val="000000"/>
                  </a:outerShdw>
                </a:effectLst>
                <a:latin typeface="Comic Sans MS" pitchFamily="66" charset="0"/>
              </a:rPr>
              <a:t>Afhankelijk van de snelheid.</a:t>
            </a:r>
          </a:p>
        </p:txBody>
      </p:sp>
      <p:sp>
        <p:nvSpPr>
          <p:cNvPr id="16" name="AutoShape 13"/>
          <p:cNvSpPr>
            <a:spLocks noChangeArrowheads="1"/>
          </p:cNvSpPr>
          <p:nvPr/>
        </p:nvSpPr>
        <p:spPr bwMode="auto">
          <a:xfrm>
            <a:off x="4211638" y="773113"/>
            <a:ext cx="4681537" cy="1935162"/>
          </a:xfrm>
          <a:prstGeom prst="wedgeRoundRectCallout">
            <a:avLst>
              <a:gd name="adj1" fmla="val 9965"/>
              <a:gd name="adj2" fmla="val 158588"/>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dirty="0">
                <a:solidFill>
                  <a:srgbClr val="3333CC"/>
                </a:solidFill>
                <a:effectLst>
                  <a:outerShdw blurRad="38100" dist="38100" dir="2700000" algn="tl">
                    <a:srgbClr val="000000"/>
                  </a:outerShdw>
                </a:effectLst>
                <a:latin typeface="Comic Sans MS" pitchFamily="66" charset="0"/>
              </a:rPr>
              <a:t>Hoge kwaliteitsfactor</a:t>
            </a:r>
            <a:br>
              <a:rPr lang="nl-NL" sz="2400" dirty="0">
                <a:solidFill>
                  <a:srgbClr val="3333CC"/>
                </a:solidFill>
                <a:effectLst>
                  <a:outerShdw blurRad="38100" dist="38100" dir="2700000" algn="tl">
                    <a:srgbClr val="000000"/>
                  </a:outerShdw>
                </a:effectLst>
                <a:latin typeface="Comic Sans MS" pitchFamily="66" charset="0"/>
              </a:rPr>
            </a:br>
            <a:r>
              <a:rPr lang="nl-NL" sz="2400" dirty="0">
                <a:solidFill>
                  <a:srgbClr val="3333CC"/>
                </a:solidFill>
                <a:effectLst>
                  <a:outerShdw blurRad="38100" dist="38100" dir="2700000" algn="tl">
                    <a:srgbClr val="000000"/>
                  </a:outerShdw>
                </a:effectLst>
                <a:latin typeface="Comic Sans MS" pitchFamily="66" charset="0"/>
              </a:rPr>
              <a:t>= groot ioniserend vermogen </a:t>
            </a:r>
            <a:br>
              <a:rPr lang="nl-NL" sz="2400" dirty="0">
                <a:solidFill>
                  <a:srgbClr val="3333CC"/>
                </a:solidFill>
                <a:effectLst>
                  <a:outerShdw blurRad="38100" dist="38100" dir="2700000" algn="tl">
                    <a:srgbClr val="000000"/>
                  </a:outerShdw>
                </a:effectLst>
                <a:latin typeface="Comic Sans MS" pitchFamily="66" charset="0"/>
              </a:rPr>
            </a:br>
            <a:r>
              <a:rPr lang="nl-NL" sz="2400" dirty="0">
                <a:solidFill>
                  <a:srgbClr val="3333CC"/>
                </a:solidFill>
                <a:effectLst>
                  <a:outerShdw blurRad="38100" dist="38100" dir="2700000" algn="tl">
                    <a:srgbClr val="000000"/>
                  </a:outerShdw>
                </a:effectLst>
                <a:latin typeface="Comic Sans MS" pitchFamily="66" charset="0"/>
              </a:rPr>
              <a:t>= schadelijk, maar klein doordringend vermogen ( kleine dracht).</a:t>
            </a:r>
          </a:p>
        </p:txBody>
      </p:sp>
      <p:sp>
        <p:nvSpPr>
          <p:cNvPr id="17" name="Rectangle 8"/>
          <p:cNvSpPr>
            <a:spLocks noChangeArrowheads="1"/>
          </p:cNvSpPr>
          <p:nvPr/>
        </p:nvSpPr>
        <p:spPr bwMode="auto">
          <a:xfrm>
            <a:off x="12700" y="6308725"/>
            <a:ext cx="9144000" cy="468313"/>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b="1" baseline="30000">
                <a:solidFill>
                  <a:srgbClr val="3333CC"/>
                </a:solidFill>
                <a:effectLst>
                  <a:outerShdw blurRad="38100" dist="38100" dir="2700000" algn="tl">
                    <a:srgbClr val="000000"/>
                  </a:outerShdw>
                </a:effectLst>
              </a:rPr>
              <a:t>1</a:t>
            </a:r>
            <a:r>
              <a:rPr lang="en-US" altLang="nl-NL" b="1">
                <a:solidFill>
                  <a:srgbClr val="3333CC"/>
                </a:solidFill>
                <a:effectLst>
                  <a:outerShdw blurRad="38100" dist="38100" dir="2700000" algn="tl">
                    <a:srgbClr val="000000"/>
                  </a:outerShdw>
                </a:effectLst>
              </a:rPr>
              <a:t>) Bron: TU/e</a:t>
            </a:r>
            <a:endParaRPr lang="nl-NL" altLang="nl-NL" b="1" baseline="30000">
              <a:solidFill>
                <a:srgbClr val="FF3300"/>
              </a:solidFill>
              <a:effectLst>
                <a:outerShdw blurRad="38100" dist="38100" dir="2700000" algn="tl">
                  <a:srgbClr val="000000"/>
                </a:outerShdw>
              </a:effectLst>
            </a:endParaRPr>
          </a:p>
        </p:txBody>
      </p:sp>
      <p:sp>
        <p:nvSpPr>
          <p:cNvPr id="18" name="Rectangle 4"/>
          <p:cNvSpPr>
            <a:spLocks noChangeArrowheads="1"/>
          </p:cNvSpPr>
          <p:nvPr/>
        </p:nvSpPr>
        <p:spPr bwMode="auto">
          <a:xfrm>
            <a:off x="0" y="4652963"/>
            <a:ext cx="9296400" cy="8636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buFontTx/>
              <a:buChar char="•"/>
            </a:pPr>
            <a:r>
              <a:rPr lang="en-US" altLang="nl-NL" sz="2800" b="1">
                <a:solidFill>
                  <a:srgbClr val="3333CC"/>
                </a:solidFill>
                <a:effectLst>
                  <a:outerShdw blurRad="38100" dist="38100" dir="2700000" algn="tl">
                    <a:srgbClr val="000000"/>
                  </a:outerShdw>
                </a:effectLst>
              </a:rPr>
              <a:t>Q = </a:t>
            </a:r>
            <a:r>
              <a:rPr lang="en-US" altLang="nl-NL" sz="2800" b="1">
                <a:solidFill>
                  <a:srgbClr val="FF0000"/>
                </a:solidFill>
                <a:effectLst>
                  <a:outerShdw blurRad="38100" dist="38100" dir="2700000" algn="tl">
                    <a:srgbClr val="000000"/>
                  </a:outerShdw>
                </a:effectLst>
              </a:rPr>
              <a:t>1 voor R</a:t>
            </a:r>
            <a:r>
              <a:rPr lang="en-US" altLang="nl-NL" sz="2800" b="1">
                <a:solidFill>
                  <a:srgbClr val="FF0000"/>
                </a:solidFill>
                <a:effectLst>
                  <a:outerShdw blurRad="38100" dist="38100" dir="2700000" algn="tl">
                    <a:srgbClr val="000000"/>
                  </a:outerShdw>
                </a:effectLst>
                <a:cs typeface="Times New Roman" pitchFamily="18" charset="0"/>
              </a:rPr>
              <a:t>ö</a:t>
            </a:r>
            <a:r>
              <a:rPr lang="en-US" altLang="nl-NL" sz="2800" b="1">
                <a:solidFill>
                  <a:srgbClr val="3333CC"/>
                </a:solidFill>
                <a:effectLst>
                  <a:outerShdw blurRad="38100" dist="38100" dir="2700000" algn="tl">
                    <a:srgbClr val="000000"/>
                  </a:outerShdw>
                </a:effectLst>
              </a:rPr>
              <a:t>, </a:t>
            </a:r>
            <a:r>
              <a:rPr lang="en-US" altLang="nl-NL" sz="2800" b="1">
                <a:solidFill>
                  <a:srgbClr val="3333CC"/>
                </a:solidFill>
                <a:effectLst>
                  <a:outerShdw blurRad="38100" dist="38100" dir="2700000" algn="tl">
                    <a:srgbClr val="000000"/>
                  </a:outerShdw>
                </a:effectLst>
                <a:latin typeface="Symbol" pitchFamily="18" charset="2"/>
              </a:rPr>
              <a:t>g,</a:t>
            </a:r>
            <a:r>
              <a:rPr lang="en-US" altLang="nl-NL" sz="2800" b="1">
                <a:solidFill>
                  <a:srgbClr val="3333CC"/>
                </a:solidFill>
                <a:effectLst>
                  <a:outerShdw blurRad="38100" dist="38100" dir="2700000" algn="tl">
                    <a:srgbClr val="000000"/>
                  </a:outerShdw>
                </a:effectLst>
              </a:rPr>
              <a:t> </a:t>
            </a:r>
            <a:r>
              <a:rPr lang="en-US" altLang="nl-NL" sz="2800" b="1">
                <a:solidFill>
                  <a:srgbClr val="3333CC"/>
                </a:solidFill>
                <a:effectLst>
                  <a:outerShdw blurRad="38100" dist="38100" dir="2700000" algn="tl">
                    <a:srgbClr val="000000"/>
                  </a:outerShdw>
                </a:effectLst>
                <a:latin typeface="Symbol" pitchFamily="18" charset="2"/>
              </a:rPr>
              <a:t>b</a:t>
            </a:r>
            <a:r>
              <a:rPr lang="en-US" altLang="nl-NL" sz="2800" b="1">
                <a:solidFill>
                  <a:srgbClr val="3333CC"/>
                </a:solidFill>
                <a:effectLst>
                  <a:outerShdw blurRad="38100" dist="38100" dir="2700000" algn="tl">
                    <a:srgbClr val="000000"/>
                  </a:outerShdw>
                </a:effectLst>
              </a:rPr>
              <a:t>; </a:t>
            </a:r>
            <a:r>
              <a:rPr lang="en-US" altLang="nl-NL" sz="2800" b="1">
                <a:solidFill>
                  <a:srgbClr val="FF0000"/>
                </a:solidFill>
                <a:effectLst>
                  <a:outerShdw blurRad="38100" dist="38100" dir="2700000" algn="tl">
                    <a:srgbClr val="000000"/>
                  </a:outerShdw>
                </a:effectLst>
              </a:rPr>
              <a:t>5 voor p</a:t>
            </a:r>
            <a:r>
              <a:rPr lang="en-US" altLang="nl-NL" sz="2800" b="1">
                <a:solidFill>
                  <a:srgbClr val="3333CC"/>
                </a:solidFill>
                <a:effectLst>
                  <a:outerShdw blurRad="38100" dist="38100" dir="2700000" algn="tl">
                    <a:srgbClr val="000000"/>
                  </a:outerShdw>
                </a:effectLst>
              </a:rPr>
              <a:t>; 3-20 voor n; </a:t>
            </a:r>
            <a:r>
              <a:rPr lang="en-US" altLang="nl-NL" sz="2800" b="1">
                <a:solidFill>
                  <a:srgbClr val="FF0000"/>
                </a:solidFill>
                <a:effectLst>
                  <a:outerShdw blurRad="38100" dist="38100" dir="2700000" algn="tl">
                    <a:srgbClr val="000000"/>
                  </a:outerShdw>
                </a:effectLst>
                <a:latin typeface="Symbol" pitchFamily="18" charset="2"/>
              </a:rPr>
              <a:t>2</a:t>
            </a:r>
            <a:r>
              <a:rPr lang="en-US" altLang="nl-NL" sz="2800" b="1">
                <a:solidFill>
                  <a:srgbClr val="FF0000"/>
                </a:solidFill>
                <a:effectLst>
                  <a:outerShdw blurRad="38100" dist="38100" dir="2700000" algn="tl">
                    <a:srgbClr val="000000"/>
                  </a:outerShdw>
                </a:effectLst>
              </a:rPr>
              <a:t>0 voor </a:t>
            </a:r>
            <a:r>
              <a:rPr lang="en-US" altLang="nl-NL" sz="2800" b="1">
                <a:solidFill>
                  <a:srgbClr val="FF0000"/>
                </a:solidFill>
                <a:effectLst>
                  <a:outerShdw blurRad="38100" dist="38100" dir="2700000" algn="tl">
                    <a:srgbClr val="000000"/>
                  </a:outerShdw>
                </a:effectLst>
                <a:latin typeface="Symbol" pitchFamily="18" charset="2"/>
              </a:rPr>
              <a:t>a</a:t>
            </a:r>
            <a:r>
              <a:rPr lang="en-US" altLang="nl-NL" sz="2800" b="1">
                <a:solidFill>
                  <a:srgbClr val="3333CC"/>
                </a:solidFill>
                <a:effectLst>
                  <a:outerShdw blurRad="38100" dist="38100" dir="2700000" algn="tl">
                    <a:srgbClr val="000000"/>
                  </a:outerShdw>
                </a:effectLst>
                <a:latin typeface="Symbol" pitchFamily="18" charset="2"/>
              </a:rPr>
              <a:t> </a:t>
            </a:r>
            <a:r>
              <a:rPr lang="en-US" altLang="nl-NL" sz="2800" b="1" baseline="30000">
                <a:solidFill>
                  <a:srgbClr val="3333CC"/>
                </a:solidFill>
                <a:effectLst>
                  <a:outerShdw blurRad="38100" dist="38100" dir="2700000" algn="tl">
                    <a:srgbClr val="000000"/>
                  </a:outerShdw>
                </a:effectLst>
                <a:latin typeface="Symbol" pitchFamily="18" charset="2"/>
              </a:rPr>
              <a:t>1</a:t>
            </a:r>
            <a:r>
              <a:rPr lang="en-US" altLang="nl-NL" sz="2800" b="1">
                <a:solidFill>
                  <a:srgbClr val="3333CC"/>
                </a:solidFill>
                <a:effectLst>
                  <a:outerShdw blurRad="38100" dist="38100" dir="2700000" algn="tl">
                    <a:srgbClr val="000000"/>
                  </a:outerShdw>
                </a:effectLst>
                <a:latin typeface="Symbol" pitchFamily="18" charset="2"/>
              </a:rPr>
              <a:t>)</a:t>
            </a:r>
            <a:endParaRPr lang="nl-NL" altLang="nl-NL" sz="2800" b="1" baseline="3000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32753961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wipe(left)">
                                      <p:cBhvr>
                                        <p:cTn id="7" dur="5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wipe(left)">
                                      <p:cBhvr>
                                        <p:cTn id="12" dur="500"/>
                                        <p:tgtEl>
                                          <p:spTgt spid="1126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47"/>
                                        </p:tgtEl>
                                        <p:attrNameLst>
                                          <p:attrName>style.visibility</p:attrName>
                                        </p:attrNameLst>
                                      </p:cBhvr>
                                      <p:to>
                                        <p:strVal val="visible"/>
                                      </p:to>
                                    </p:set>
                                    <p:animEffect transition="in" filter="wipe(left)">
                                      <p:cBhvr>
                                        <p:cTn id="17" dur="500"/>
                                        <p:tgtEl>
                                          <p:spTgt spid="1126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43"/>
                                        </p:tgtEl>
                                        <p:attrNameLst>
                                          <p:attrName>style.visibility</p:attrName>
                                        </p:attrNameLst>
                                      </p:cBhvr>
                                      <p:to>
                                        <p:strVal val="visible"/>
                                      </p:to>
                                    </p:set>
                                    <p:animEffect transition="in" filter="wipe(left)">
                                      <p:cBhvr>
                                        <p:cTn id="22" dur="500"/>
                                        <p:tgtEl>
                                          <p:spTgt spid="1126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2649"/>
                                        </p:tgtEl>
                                        <p:attrNameLst>
                                          <p:attrName>style.visibility</p:attrName>
                                        </p:attrNameLst>
                                      </p:cBhvr>
                                      <p:to>
                                        <p:strVal val="visible"/>
                                      </p:to>
                                    </p:set>
                                    <p:anim calcmode="lin" valueType="num">
                                      <p:cBhvr additive="base">
                                        <p:cTn id="27" dur="500" fill="hold"/>
                                        <p:tgtEl>
                                          <p:spTgt spid="112649"/>
                                        </p:tgtEl>
                                        <p:attrNameLst>
                                          <p:attrName>ppt_x</p:attrName>
                                        </p:attrNameLst>
                                      </p:cBhvr>
                                      <p:tavLst>
                                        <p:tav tm="0">
                                          <p:val>
                                            <p:strVal val="1+#ppt_w/2"/>
                                          </p:val>
                                        </p:tav>
                                        <p:tav tm="100000">
                                          <p:val>
                                            <p:strVal val="#ppt_x"/>
                                          </p:val>
                                        </p:tav>
                                      </p:tavLst>
                                    </p:anim>
                                    <p:anim calcmode="lin" valueType="num">
                                      <p:cBhvr additive="base">
                                        <p:cTn id="28" dur="500" fill="hold"/>
                                        <p:tgtEl>
                                          <p:spTgt spid="11264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2650"/>
                                        </p:tgtEl>
                                        <p:attrNameLst>
                                          <p:attrName>style.visibility</p:attrName>
                                        </p:attrNameLst>
                                      </p:cBhvr>
                                      <p:to>
                                        <p:strVal val="visible"/>
                                      </p:to>
                                    </p:set>
                                    <p:anim calcmode="lin" valueType="num">
                                      <p:cBhvr additive="base">
                                        <p:cTn id="33" dur="500" fill="hold"/>
                                        <p:tgtEl>
                                          <p:spTgt spid="112650"/>
                                        </p:tgtEl>
                                        <p:attrNameLst>
                                          <p:attrName>ppt_x</p:attrName>
                                        </p:attrNameLst>
                                      </p:cBhvr>
                                      <p:tavLst>
                                        <p:tav tm="0">
                                          <p:val>
                                            <p:strVal val="1+#ppt_w/2"/>
                                          </p:val>
                                        </p:tav>
                                        <p:tav tm="100000">
                                          <p:val>
                                            <p:strVal val="#ppt_x"/>
                                          </p:val>
                                        </p:tav>
                                      </p:tavLst>
                                    </p:anim>
                                    <p:anim calcmode="lin" valueType="num">
                                      <p:cBhvr additive="base">
                                        <p:cTn id="34" dur="500" fill="hold"/>
                                        <p:tgtEl>
                                          <p:spTgt spid="112650"/>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2646"/>
                                        </p:tgtEl>
                                        <p:attrNameLst>
                                          <p:attrName>style.visibility</p:attrName>
                                        </p:attrNameLst>
                                      </p:cBhvr>
                                      <p:to>
                                        <p:strVal val="visible"/>
                                      </p:to>
                                    </p:set>
                                    <p:animEffect transition="in" filter="wipe(left)">
                                      <p:cBhvr>
                                        <p:cTn id="39" dur="500"/>
                                        <p:tgtEl>
                                          <p:spTgt spid="1126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2651"/>
                                        </p:tgtEl>
                                        <p:attrNameLst>
                                          <p:attrName>style.visibility</p:attrName>
                                        </p:attrNameLst>
                                      </p:cBhvr>
                                      <p:to>
                                        <p:strVal val="visible"/>
                                      </p:to>
                                    </p:set>
                                    <p:anim calcmode="lin" valueType="num">
                                      <p:cBhvr additive="base">
                                        <p:cTn id="44" dur="500" fill="hold"/>
                                        <p:tgtEl>
                                          <p:spTgt spid="112651"/>
                                        </p:tgtEl>
                                        <p:attrNameLst>
                                          <p:attrName>ppt_x</p:attrName>
                                        </p:attrNameLst>
                                      </p:cBhvr>
                                      <p:tavLst>
                                        <p:tav tm="0">
                                          <p:val>
                                            <p:strVal val="1+#ppt_w/2"/>
                                          </p:val>
                                        </p:tav>
                                        <p:tav tm="100000">
                                          <p:val>
                                            <p:strVal val="#ppt_x"/>
                                          </p:val>
                                        </p:tav>
                                      </p:tavLst>
                                    </p:anim>
                                    <p:anim calcmode="lin" valueType="num">
                                      <p:cBhvr additive="base">
                                        <p:cTn id="45" dur="500" fill="hold"/>
                                        <p:tgtEl>
                                          <p:spTgt spid="11265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2644"/>
                                        </p:tgtEl>
                                        <p:attrNameLst>
                                          <p:attrName>style.visibility</p:attrName>
                                        </p:attrNameLst>
                                      </p:cBhvr>
                                      <p:to>
                                        <p:strVal val="visible"/>
                                      </p:to>
                                    </p:set>
                                    <p:animEffect transition="in" filter="wipe(left)">
                                      <p:cBhvr>
                                        <p:cTn id="50" dur="500"/>
                                        <p:tgtEl>
                                          <p:spTgt spid="11264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2652"/>
                                        </p:tgtEl>
                                        <p:attrNameLst>
                                          <p:attrName>style.visibility</p:attrName>
                                        </p:attrNameLst>
                                      </p:cBhvr>
                                      <p:to>
                                        <p:strVal val="visible"/>
                                      </p:to>
                                    </p:set>
                                    <p:anim calcmode="lin" valueType="num">
                                      <p:cBhvr additive="base">
                                        <p:cTn id="55" dur="500" fill="hold"/>
                                        <p:tgtEl>
                                          <p:spTgt spid="112652"/>
                                        </p:tgtEl>
                                        <p:attrNameLst>
                                          <p:attrName>ppt_x</p:attrName>
                                        </p:attrNameLst>
                                      </p:cBhvr>
                                      <p:tavLst>
                                        <p:tav tm="0">
                                          <p:val>
                                            <p:strVal val="1+#ppt_w/2"/>
                                          </p:val>
                                        </p:tav>
                                        <p:tav tm="100000">
                                          <p:val>
                                            <p:strVal val="#ppt_x"/>
                                          </p:val>
                                        </p:tav>
                                      </p:tavLst>
                                    </p:anim>
                                    <p:anim calcmode="lin" valueType="num">
                                      <p:cBhvr additive="base">
                                        <p:cTn id="56" dur="500" fill="hold"/>
                                        <p:tgtEl>
                                          <p:spTgt spid="11265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dissolve">
                                      <p:cBhvr>
                                        <p:cTn id="76"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12648"/>
                                        </p:tgtEl>
                                        <p:attrNameLst>
                                          <p:attrName>style.visibility</p:attrName>
                                        </p:attrNameLst>
                                      </p:cBhvr>
                                      <p:to>
                                        <p:strVal val="visible"/>
                                      </p:to>
                                    </p:set>
                                    <p:animEffect transition="in" filter="wipe(left)">
                                      <p:cBhvr>
                                        <p:cTn id="81"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autoUpdateAnimBg="0"/>
      <p:bldP spid="112644" grpId="0" autoUpdateAnimBg="0"/>
      <p:bldP spid="112645" grpId="0" autoUpdateAnimBg="0"/>
      <p:bldP spid="112646" grpId="0" autoUpdateAnimBg="0"/>
      <p:bldP spid="112647" grpId="0" autoUpdateAnimBg="0"/>
      <p:bldP spid="112648" grpId="0" autoUpdateAnimBg="0"/>
      <p:bldP spid="112649" grpId="0" autoUpdateAnimBg="0"/>
      <p:bldP spid="112650" grpId="0" autoUpdateAnimBg="0"/>
      <p:bldP spid="112651" grpId="0" autoUpdateAnimBg="0"/>
      <p:bldP spid="112652" grpId="0" autoUpdateAnimBg="0"/>
      <p:bldP spid="15" grpId="0" animBg="1"/>
      <p:bldP spid="16" grpId="0" animBg="1"/>
      <p:bldP spid="17" grpId="0" autoUpdateAnimBg="0"/>
      <p:bldP spid="1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6443" name="Group 11"/>
          <p:cNvGrpSpPr>
            <a:grpSpLocks/>
          </p:cNvGrpSpPr>
          <p:nvPr/>
        </p:nvGrpSpPr>
        <p:grpSpPr bwMode="auto">
          <a:xfrm>
            <a:off x="1692275" y="595313"/>
            <a:ext cx="7451725" cy="5876925"/>
            <a:chOff x="1604" y="1239"/>
            <a:chExt cx="4156" cy="3081"/>
          </a:xfrm>
        </p:grpSpPr>
        <p:pic>
          <p:nvPicPr>
            <p:cNvPr id="146439" name="Picture 7" descr="stralingsbescher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 y="1239"/>
              <a:ext cx="4156" cy="3081"/>
            </a:xfrm>
            <a:prstGeom prst="rect">
              <a:avLst/>
            </a:prstGeom>
            <a:noFill/>
            <a:extLst>
              <a:ext uri="{909E8E84-426E-40DD-AFC4-6F175D3DCCD1}">
                <a14:hiddenFill xmlns:a14="http://schemas.microsoft.com/office/drawing/2010/main">
                  <a:solidFill>
                    <a:srgbClr val="FFFFFF"/>
                  </a:solidFill>
                </a14:hiddenFill>
              </a:ext>
            </a:extLst>
          </p:spPr>
        </p:pic>
        <p:sp>
          <p:nvSpPr>
            <p:cNvPr id="146440" name="Line 8"/>
            <p:cNvSpPr>
              <a:spLocks noChangeShapeType="1"/>
            </p:cNvSpPr>
            <p:nvPr/>
          </p:nvSpPr>
          <p:spPr bwMode="auto">
            <a:xfrm>
              <a:off x="1655" y="4020"/>
              <a:ext cx="3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46441" name="Text Box 9"/>
            <p:cNvSpPr txBox="1">
              <a:spLocks noChangeArrowheads="1"/>
            </p:cNvSpPr>
            <p:nvPr/>
          </p:nvSpPr>
          <p:spPr bwMode="auto">
            <a:xfrm>
              <a:off x="1965" y="3862"/>
              <a:ext cx="363"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2400" b="1">
                  <a:solidFill>
                    <a:srgbClr val="000000"/>
                  </a:solidFill>
                  <a:latin typeface="Comic Sans MS" pitchFamily="66" charset="0"/>
                </a:rPr>
                <a:t>+</a:t>
              </a:r>
            </a:p>
          </p:txBody>
        </p:sp>
        <p:sp>
          <p:nvSpPr>
            <p:cNvPr id="146442" name="Text Box 10"/>
            <p:cNvSpPr txBox="1">
              <a:spLocks noChangeArrowheads="1"/>
            </p:cNvSpPr>
            <p:nvPr/>
          </p:nvSpPr>
          <p:spPr bwMode="auto">
            <a:xfrm>
              <a:off x="1647" y="4006"/>
              <a:ext cx="598"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2000" b="1">
                  <a:solidFill>
                    <a:srgbClr val="000000"/>
                  </a:solidFill>
                  <a:latin typeface="Arial" charset="0"/>
                </a:rPr>
                <a:t>1.00</a:t>
              </a:r>
            </a:p>
          </p:txBody>
        </p:sp>
      </p:grpSp>
      <p:sp>
        <p:nvSpPr>
          <p:cNvPr id="132102" name="Rectangle 1030"/>
          <p:cNvSpPr>
            <a:spLocks noGrp="1" noChangeArrowheads="1"/>
          </p:cNvSpPr>
          <p:nvPr>
            <p:ph type="ctrTitle" idx="4294967295"/>
          </p:nvPr>
        </p:nvSpPr>
        <p:spPr>
          <a:xfrm>
            <a:off x="0" y="25400"/>
            <a:ext cx="9144000" cy="379413"/>
          </a:xfrm>
        </p:spPr>
        <p:txBody>
          <a:bodyPr/>
          <a:lstStyle/>
          <a:p>
            <a:pPr algn="l" eaLnBrk="1" hangingPunct="1"/>
            <a:r>
              <a:rPr lang="en-US" altLang="nl-NL" sz="3200" b="1" smtClean="0">
                <a:solidFill>
                  <a:srgbClr val="FF3300"/>
                </a:solidFill>
                <a:effectLst>
                  <a:outerShdw blurRad="38100" dist="38100" dir="2700000" algn="tl">
                    <a:srgbClr val="000000"/>
                  </a:outerShdw>
                </a:effectLst>
              </a:rPr>
              <a:t>Relatieve weegfactor voor de verschillende organen</a:t>
            </a:r>
            <a:endParaRPr lang="nl-NL" altLang="nl-NL" sz="3200" b="1" smtClean="0">
              <a:solidFill>
                <a:srgbClr val="FF3300"/>
              </a:solidFill>
              <a:effectLst>
                <a:outerShdw blurRad="38100" dist="38100" dir="2700000" algn="tl">
                  <a:srgbClr val="000000"/>
                </a:outerShdw>
              </a:effectLst>
            </a:endParaRPr>
          </a:p>
        </p:txBody>
      </p:sp>
      <p:grpSp>
        <p:nvGrpSpPr>
          <p:cNvPr id="146455" name="Group 23"/>
          <p:cNvGrpSpPr>
            <a:grpSpLocks/>
          </p:cNvGrpSpPr>
          <p:nvPr/>
        </p:nvGrpSpPr>
        <p:grpSpPr bwMode="auto">
          <a:xfrm>
            <a:off x="1403350" y="539750"/>
            <a:ext cx="4149725" cy="4557713"/>
            <a:chOff x="884" y="567"/>
            <a:chExt cx="2614" cy="2871"/>
          </a:xfrm>
        </p:grpSpPr>
        <p:grpSp>
          <p:nvGrpSpPr>
            <p:cNvPr id="146453" name="Group 21"/>
            <p:cNvGrpSpPr>
              <a:grpSpLocks/>
            </p:cNvGrpSpPr>
            <p:nvPr/>
          </p:nvGrpSpPr>
          <p:grpSpPr bwMode="auto">
            <a:xfrm>
              <a:off x="884" y="726"/>
              <a:ext cx="292" cy="2712"/>
              <a:chOff x="884" y="726"/>
              <a:chExt cx="292" cy="2712"/>
            </a:xfrm>
          </p:grpSpPr>
          <p:grpSp>
            <p:nvGrpSpPr>
              <p:cNvPr id="146452" name="Group 20"/>
              <p:cNvGrpSpPr>
                <a:grpSpLocks/>
              </p:cNvGrpSpPr>
              <p:nvPr/>
            </p:nvGrpSpPr>
            <p:grpSpPr bwMode="auto">
              <a:xfrm>
                <a:off x="884" y="1738"/>
                <a:ext cx="280" cy="1700"/>
                <a:chOff x="884" y="1738"/>
                <a:chExt cx="280" cy="1700"/>
              </a:xfrm>
            </p:grpSpPr>
            <p:sp>
              <p:nvSpPr>
                <p:cNvPr id="146446" name="Line 14"/>
                <p:cNvSpPr>
                  <a:spLocks noChangeShapeType="1"/>
                </p:cNvSpPr>
                <p:nvPr/>
              </p:nvSpPr>
              <p:spPr bwMode="auto">
                <a:xfrm flipH="1">
                  <a:off x="884" y="1738"/>
                  <a:ext cx="27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46447" name="Line 15"/>
                <p:cNvSpPr>
                  <a:spLocks noChangeShapeType="1"/>
                </p:cNvSpPr>
                <p:nvPr/>
              </p:nvSpPr>
              <p:spPr bwMode="auto">
                <a:xfrm flipH="1">
                  <a:off x="892" y="2154"/>
                  <a:ext cx="27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46448" name="Line 16"/>
                <p:cNvSpPr>
                  <a:spLocks noChangeShapeType="1"/>
                </p:cNvSpPr>
                <p:nvPr/>
              </p:nvSpPr>
              <p:spPr bwMode="auto">
                <a:xfrm flipH="1">
                  <a:off x="890" y="2574"/>
                  <a:ext cx="27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46449" name="Line 17"/>
                <p:cNvSpPr>
                  <a:spLocks noChangeShapeType="1"/>
                </p:cNvSpPr>
                <p:nvPr/>
              </p:nvSpPr>
              <p:spPr bwMode="auto">
                <a:xfrm flipH="1">
                  <a:off x="887" y="3022"/>
                  <a:ext cx="27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46450" name="Line 18"/>
                <p:cNvSpPr>
                  <a:spLocks noChangeShapeType="1"/>
                </p:cNvSpPr>
                <p:nvPr/>
              </p:nvSpPr>
              <p:spPr bwMode="auto">
                <a:xfrm flipH="1">
                  <a:off x="884" y="3438"/>
                  <a:ext cx="27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
            <p:nvSpPr>
              <p:cNvPr id="146451" name="Freeform 19"/>
              <p:cNvSpPr>
                <a:spLocks/>
              </p:cNvSpPr>
              <p:nvPr/>
            </p:nvSpPr>
            <p:spPr bwMode="auto">
              <a:xfrm>
                <a:off x="888" y="726"/>
                <a:ext cx="288" cy="2708"/>
              </a:xfrm>
              <a:custGeom>
                <a:avLst/>
                <a:gdLst>
                  <a:gd name="T0" fmla="*/ 288 w 288"/>
                  <a:gd name="T1" fmla="*/ 0 h 2708"/>
                  <a:gd name="T2" fmla="*/ 0 w 288"/>
                  <a:gd name="T3" fmla="*/ 0 h 2708"/>
                  <a:gd name="T4" fmla="*/ 7 w 288"/>
                  <a:gd name="T5" fmla="*/ 2708 h 2708"/>
                </a:gdLst>
                <a:ahLst/>
                <a:cxnLst>
                  <a:cxn ang="0">
                    <a:pos x="T0" y="T1"/>
                  </a:cxn>
                  <a:cxn ang="0">
                    <a:pos x="T2" y="T3"/>
                  </a:cxn>
                  <a:cxn ang="0">
                    <a:pos x="T4" y="T5"/>
                  </a:cxn>
                </a:cxnLst>
                <a:rect l="0" t="0" r="r" b="b"/>
                <a:pathLst>
                  <a:path w="288" h="2708">
                    <a:moveTo>
                      <a:pt x="288" y="0"/>
                    </a:moveTo>
                    <a:lnTo>
                      <a:pt x="0" y="0"/>
                    </a:lnTo>
                    <a:lnTo>
                      <a:pt x="7" y="2708"/>
                    </a:lnTo>
                  </a:path>
                </a:pathLst>
              </a:custGeom>
              <a:noFill/>
              <a:ln w="28575" cmpd="sng">
                <a:solidFill>
                  <a:srgbClr val="FF0000"/>
                </a:solidFill>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
          <p:nvSpPr>
            <p:cNvPr id="146454" name="Text Box 22"/>
            <p:cNvSpPr txBox="1">
              <a:spLocks noChangeArrowheads="1"/>
            </p:cNvSpPr>
            <p:nvPr/>
          </p:nvSpPr>
          <p:spPr bwMode="auto">
            <a:xfrm>
              <a:off x="1139" y="567"/>
              <a:ext cx="23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2400">
                  <a:solidFill>
                    <a:srgbClr val="FF0000"/>
                  </a:solidFill>
                  <a:effectLst>
                    <a:outerShdw blurRad="38100" dist="38100" dir="2700000" algn="tl">
                      <a:srgbClr val="000000"/>
                    </a:outerShdw>
                  </a:effectLst>
                </a:rPr>
                <a:t>Zeer gevoelig voor straling</a:t>
              </a:r>
            </a:p>
          </p:txBody>
        </p:sp>
      </p:grpSp>
      <p:sp>
        <p:nvSpPr>
          <p:cNvPr id="17" name="Rectangle 8"/>
          <p:cNvSpPr>
            <a:spLocks noChangeArrowheads="1"/>
          </p:cNvSpPr>
          <p:nvPr/>
        </p:nvSpPr>
        <p:spPr bwMode="auto">
          <a:xfrm>
            <a:off x="-38100" y="6418263"/>
            <a:ext cx="9144000" cy="468312"/>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b="1" baseline="30000">
                <a:solidFill>
                  <a:srgbClr val="3333CC"/>
                </a:solidFill>
                <a:effectLst>
                  <a:outerShdw blurRad="38100" dist="38100" dir="2700000" algn="tl">
                    <a:srgbClr val="000000"/>
                  </a:outerShdw>
                </a:effectLst>
              </a:rPr>
              <a:t>1</a:t>
            </a:r>
            <a:r>
              <a:rPr lang="en-US" altLang="nl-NL" b="1">
                <a:solidFill>
                  <a:srgbClr val="3333CC"/>
                </a:solidFill>
                <a:effectLst>
                  <a:outerShdw blurRad="38100" dist="38100" dir="2700000" algn="tl">
                    <a:srgbClr val="000000"/>
                  </a:outerShdw>
                </a:effectLst>
              </a:rPr>
              <a:t>) Bron: TU/e</a:t>
            </a:r>
            <a:endParaRPr lang="nl-NL" altLang="nl-NL" b="1" baseline="3000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97973792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wipe(left)">
                                      <p:cBhvr>
                                        <p:cTn id="7" dur="500"/>
                                        <p:tgtEl>
                                          <p:spTgt spid="132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6443"/>
                                        </p:tgtEl>
                                        <p:attrNameLst>
                                          <p:attrName>style.visibility</p:attrName>
                                        </p:attrNameLst>
                                      </p:cBhvr>
                                      <p:to>
                                        <p:strVal val="visible"/>
                                      </p:to>
                                    </p:set>
                                    <p:animEffect transition="in" filter="dissolve">
                                      <p:cBhvr>
                                        <p:cTn id="12" dur="500"/>
                                        <p:tgtEl>
                                          <p:spTgt spid="1464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46455"/>
                                        </p:tgtEl>
                                        <p:attrNameLst>
                                          <p:attrName>style.visibility</p:attrName>
                                        </p:attrNameLst>
                                      </p:cBhvr>
                                      <p:to>
                                        <p:strVal val="visible"/>
                                      </p:to>
                                    </p:set>
                                    <p:animEffect transition="in" filter="strips(downLeft)">
                                      <p:cBhvr>
                                        <p:cTn id="22" dur="500"/>
                                        <p:tgtEl>
                                          <p:spTgt spid="146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autoUpdateAnimBg="0"/>
      <p:bldP spid="1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0" y="647700"/>
            <a:ext cx="6659563"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000" b="1" u="sng">
                <a:solidFill>
                  <a:srgbClr val="3333CC"/>
                </a:solidFill>
                <a:effectLst>
                  <a:outerShdw blurRad="38100" dist="38100" dir="2700000" algn="tl">
                    <a:srgbClr val="000000"/>
                  </a:outerShdw>
                </a:effectLst>
              </a:rPr>
              <a:t>1. Geabsorbeerde</a:t>
            </a:r>
            <a:r>
              <a:rPr lang="en-US" altLang="nl-NL" sz="4400" b="1" u="sng">
                <a:solidFill>
                  <a:srgbClr val="3333CC"/>
                </a:solidFill>
                <a:effectLst>
                  <a:outerShdw blurRad="38100" dist="38100" dir="2700000" algn="tl">
                    <a:srgbClr val="000000"/>
                  </a:outerShdw>
                </a:effectLst>
              </a:rPr>
              <a:t> dosis D</a:t>
            </a:r>
            <a:r>
              <a:rPr lang="en-US" altLang="nl-NL" sz="4400" b="1">
                <a:solidFill>
                  <a:srgbClr val="3333CC"/>
                </a:solidFill>
                <a:effectLst>
                  <a:outerShdw blurRad="38100" dist="38100" dir="2700000" algn="tl">
                    <a:srgbClr val="000000"/>
                  </a:outerShdw>
                </a:effectLst>
              </a:rPr>
              <a:t> =</a:t>
            </a:r>
            <a:endParaRPr lang="nl-NL" altLang="nl-NL" sz="4400" b="1">
              <a:solidFill>
                <a:srgbClr val="3333CC"/>
              </a:solidFill>
              <a:effectLst>
                <a:outerShdw blurRad="38100" dist="38100" dir="2700000" algn="tl">
                  <a:srgbClr val="000000"/>
                </a:outerShdw>
              </a:effectLst>
            </a:endParaRPr>
          </a:p>
        </p:txBody>
      </p:sp>
      <p:sp>
        <p:nvSpPr>
          <p:cNvPr id="113667" name="Rectangle 3"/>
          <p:cNvSpPr>
            <a:spLocks noChangeArrowheads="1"/>
          </p:cNvSpPr>
          <p:nvPr/>
        </p:nvSpPr>
        <p:spPr bwMode="auto">
          <a:xfrm>
            <a:off x="0" y="2527300"/>
            <a:ext cx="4284663"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000" b="1">
                <a:solidFill>
                  <a:srgbClr val="3333CC"/>
                </a:solidFill>
                <a:effectLst>
                  <a:outerShdw blurRad="38100" dist="38100" dir="2700000" algn="tl">
                    <a:srgbClr val="000000"/>
                  </a:outerShdw>
                </a:effectLst>
              </a:rPr>
              <a:t>  Eenheid van D =</a:t>
            </a:r>
            <a:endParaRPr lang="nl-NL" altLang="nl-NL" sz="4000" b="1">
              <a:solidFill>
                <a:srgbClr val="FF3300"/>
              </a:solidFill>
              <a:effectLst>
                <a:outerShdw blurRad="38100" dist="38100" dir="2700000" algn="tl">
                  <a:srgbClr val="000000"/>
                </a:outerShdw>
              </a:effectLst>
            </a:endParaRPr>
          </a:p>
        </p:txBody>
      </p:sp>
      <p:sp>
        <p:nvSpPr>
          <p:cNvPr id="113668" name="Rectangle 4"/>
          <p:cNvSpPr>
            <a:spLocks noChangeArrowheads="1"/>
          </p:cNvSpPr>
          <p:nvPr/>
        </p:nvSpPr>
        <p:spPr bwMode="auto">
          <a:xfrm>
            <a:off x="0" y="3432175"/>
            <a:ext cx="5508625" cy="550863"/>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sz="4000" b="1">
                <a:solidFill>
                  <a:srgbClr val="3333CC"/>
                </a:solidFill>
                <a:effectLst>
                  <a:outerShdw blurRad="38100" dist="38100" dir="2700000" algn="tl">
                    <a:srgbClr val="000000"/>
                  </a:outerShdw>
                </a:effectLst>
              </a:rPr>
              <a:t>2. </a:t>
            </a:r>
            <a:r>
              <a:rPr lang="en-US" altLang="nl-NL" sz="4000" b="1" u="sng">
                <a:solidFill>
                  <a:srgbClr val="3333CC"/>
                </a:solidFill>
                <a:effectLst>
                  <a:outerShdw blurRad="38100" dist="38100" dir="2700000" algn="tl">
                    <a:srgbClr val="000000"/>
                  </a:outerShdw>
                </a:effectLst>
              </a:rPr>
              <a:t>Dosis-equivalent H</a:t>
            </a:r>
            <a:r>
              <a:rPr lang="en-US" altLang="nl-NL" sz="4000" b="1">
                <a:solidFill>
                  <a:srgbClr val="3333CC"/>
                </a:solidFill>
                <a:effectLst>
                  <a:outerShdw blurRad="38100" dist="38100" dir="2700000" algn="tl">
                    <a:srgbClr val="000000"/>
                  </a:outerShdw>
                </a:effectLst>
              </a:rPr>
              <a:t> =</a:t>
            </a:r>
            <a:endParaRPr lang="nl-NL" altLang="nl-NL" sz="4000" b="1" baseline="30000">
              <a:solidFill>
                <a:srgbClr val="FF3300"/>
              </a:solidFill>
              <a:effectLst>
                <a:outerShdw blurRad="38100" dist="38100" dir="2700000" algn="tl">
                  <a:srgbClr val="000000"/>
                </a:outerShdw>
              </a:effectLst>
            </a:endParaRPr>
          </a:p>
        </p:txBody>
      </p:sp>
      <p:sp>
        <p:nvSpPr>
          <p:cNvPr id="113669" name="Rectangle 5"/>
          <p:cNvSpPr>
            <a:spLocks noGrp="1" noChangeArrowheads="1"/>
          </p:cNvSpPr>
          <p:nvPr>
            <p:ph type="title"/>
          </p:nvPr>
        </p:nvSpPr>
        <p:spPr>
          <a:xfrm>
            <a:off x="76200" y="0"/>
            <a:ext cx="9067800" cy="7620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Dosis en dosis-equivalent:</a:t>
            </a:r>
            <a:endParaRPr lang="nl-NL" sz="4000" b="1" smtClean="0">
              <a:solidFill>
                <a:srgbClr val="FF3300"/>
              </a:solidFill>
              <a:effectLst>
                <a:outerShdw blurRad="38100" dist="38100" dir="2700000" algn="tl">
                  <a:srgbClr val="000000"/>
                </a:outerShdw>
              </a:effectLst>
            </a:endParaRPr>
          </a:p>
        </p:txBody>
      </p:sp>
      <p:sp>
        <p:nvSpPr>
          <p:cNvPr id="113670" name="Rectangle 6"/>
          <p:cNvSpPr>
            <a:spLocks noChangeArrowheads="1"/>
          </p:cNvSpPr>
          <p:nvPr/>
        </p:nvSpPr>
        <p:spPr bwMode="auto">
          <a:xfrm>
            <a:off x="4108450" y="2527300"/>
            <a:ext cx="1976438"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J/kg =</a:t>
            </a:r>
            <a:endParaRPr lang="nl-NL" sz="4000" b="1">
              <a:solidFill>
                <a:srgbClr val="FF3300"/>
              </a:solidFill>
              <a:effectLst>
                <a:outerShdw blurRad="38100" dist="38100" dir="2700000" algn="tl">
                  <a:srgbClr val="000000"/>
                </a:outerShdw>
              </a:effectLst>
            </a:endParaRPr>
          </a:p>
        </p:txBody>
      </p:sp>
      <p:sp>
        <p:nvSpPr>
          <p:cNvPr id="113671" name="Rectangle 7"/>
          <p:cNvSpPr>
            <a:spLocks noChangeArrowheads="1"/>
          </p:cNvSpPr>
          <p:nvPr/>
        </p:nvSpPr>
        <p:spPr bwMode="auto">
          <a:xfrm>
            <a:off x="381000" y="1257300"/>
            <a:ext cx="8610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geabsorbeerde</a:t>
            </a:r>
            <a:r>
              <a:rPr lang="en-US" sz="4200" b="1">
                <a:solidFill>
                  <a:srgbClr val="FF3300"/>
                </a:solidFill>
                <a:effectLst>
                  <a:outerShdw blurRad="38100" dist="38100" dir="2700000" algn="tl">
                    <a:srgbClr val="000000"/>
                  </a:outerShdw>
                </a:effectLst>
              </a:rPr>
              <a:t> energie/massa orgaan</a:t>
            </a:r>
            <a:endParaRPr lang="nl-NL" sz="4200" b="1">
              <a:solidFill>
                <a:srgbClr val="FF3300"/>
              </a:solidFill>
              <a:effectLst>
                <a:outerShdw blurRad="38100" dist="38100" dir="2700000" algn="tl">
                  <a:srgbClr val="000000"/>
                </a:outerShdw>
              </a:effectLst>
            </a:endParaRPr>
          </a:p>
        </p:txBody>
      </p:sp>
      <p:sp>
        <p:nvSpPr>
          <p:cNvPr id="113672" name="Rectangle 8"/>
          <p:cNvSpPr>
            <a:spLocks noChangeArrowheads="1"/>
          </p:cNvSpPr>
          <p:nvPr/>
        </p:nvSpPr>
        <p:spPr bwMode="auto">
          <a:xfrm>
            <a:off x="-180975" y="5635625"/>
            <a:ext cx="4787900" cy="9144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sz="4000" b="1">
                <a:solidFill>
                  <a:srgbClr val="3333CC"/>
                </a:solidFill>
                <a:effectLst>
                  <a:outerShdw blurRad="38100" dist="38100" dir="2700000" algn="tl">
                    <a:srgbClr val="000000"/>
                  </a:outerShdw>
                </a:effectLst>
              </a:rPr>
              <a:t>   Eenheid  van H =</a:t>
            </a:r>
            <a:endParaRPr lang="nl-NL" altLang="nl-NL" sz="4000" b="1" baseline="30000">
              <a:solidFill>
                <a:srgbClr val="FF3300"/>
              </a:solidFill>
              <a:effectLst>
                <a:outerShdw blurRad="38100" dist="38100" dir="2700000" algn="tl">
                  <a:srgbClr val="000000"/>
                </a:outerShdw>
              </a:effectLst>
            </a:endParaRPr>
          </a:p>
        </p:txBody>
      </p:sp>
      <p:sp>
        <p:nvSpPr>
          <p:cNvPr id="113673" name="Rectangle 9"/>
          <p:cNvSpPr>
            <a:spLocks noChangeArrowheads="1"/>
          </p:cNvSpPr>
          <p:nvPr/>
        </p:nvSpPr>
        <p:spPr bwMode="auto">
          <a:xfrm>
            <a:off x="5649913" y="2527300"/>
            <a:ext cx="2738437"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Gray (Gy)</a:t>
            </a:r>
            <a:endParaRPr lang="nl-NL" sz="4000" b="1">
              <a:solidFill>
                <a:srgbClr val="FF3300"/>
              </a:solidFill>
              <a:effectLst>
                <a:outerShdw blurRad="38100" dist="38100" dir="2700000" algn="tl">
                  <a:srgbClr val="000000"/>
                </a:outerShdw>
              </a:effectLst>
            </a:endParaRPr>
          </a:p>
        </p:txBody>
      </p:sp>
      <p:sp>
        <p:nvSpPr>
          <p:cNvPr id="113674" name="Rectangle 10"/>
          <p:cNvSpPr>
            <a:spLocks noChangeArrowheads="1"/>
          </p:cNvSpPr>
          <p:nvPr/>
        </p:nvSpPr>
        <p:spPr bwMode="auto">
          <a:xfrm>
            <a:off x="0" y="4041775"/>
            <a:ext cx="7467600"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sz="4000" b="1">
                <a:solidFill>
                  <a:srgbClr val="FF3300"/>
                </a:solidFill>
                <a:effectLst>
                  <a:outerShdw blurRad="38100" dist="38100" dir="2700000" algn="tl">
                    <a:srgbClr val="000000"/>
                  </a:outerShdw>
                </a:effectLst>
              </a:rPr>
              <a:t>   kwaliteitsfactor x dosis</a:t>
            </a:r>
            <a:endParaRPr lang="nl-NL" altLang="nl-NL" sz="4000" b="1" baseline="30000">
              <a:solidFill>
                <a:srgbClr val="FF3300"/>
              </a:solidFill>
              <a:effectLst>
                <a:outerShdw blurRad="38100" dist="38100" dir="2700000" algn="tl">
                  <a:srgbClr val="000000"/>
                </a:outerShdw>
              </a:effectLst>
            </a:endParaRPr>
          </a:p>
        </p:txBody>
      </p:sp>
      <p:sp>
        <p:nvSpPr>
          <p:cNvPr id="113675" name="Rectangle 11"/>
          <p:cNvSpPr>
            <a:spLocks noChangeArrowheads="1"/>
          </p:cNvSpPr>
          <p:nvPr/>
        </p:nvSpPr>
        <p:spPr bwMode="auto">
          <a:xfrm>
            <a:off x="4067175" y="5640388"/>
            <a:ext cx="3276600" cy="9144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000" b="1">
                <a:solidFill>
                  <a:srgbClr val="FF3300"/>
                </a:solidFill>
                <a:effectLst>
                  <a:outerShdw blurRad="38100" dist="38100" dir="2700000" algn="tl">
                    <a:srgbClr val="000000"/>
                  </a:outerShdw>
                </a:effectLst>
              </a:rPr>
              <a:t>Sievert (Sv)</a:t>
            </a:r>
            <a:endParaRPr lang="nl-NL" sz="4000" b="1" baseline="30000">
              <a:solidFill>
                <a:srgbClr val="FF3300"/>
              </a:solidFill>
              <a:effectLst>
                <a:outerShdw blurRad="38100" dist="38100" dir="2700000" algn="tl">
                  <a:srgbClr val="000000"/>
                </a:outerShdw>
              </a:effectLst>
            </a:endParaRPr>
          </a:p>
        </p:txBody>
      </p:sp>
      <p:sp>
        <p:nvSpPr>
          <p:cNvPr id="2" name="Rectangle 8"/>
          <p:cNvSpPr>
            <a:spLocks noChangeArrowheads="1"/>
          </p:cNvSpPr>
          <p:nvPr/>
        </p:nvSpPr>
        <p:spPr bwMode="auto">
          <a:xfrm>
            <a:off x="395288" y="4843463"/>
            <a:ext cx="4537075" cy="914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sz="4000" b="1">
                <a:solidFill>
                  <a:srgbClr val="3333CC"/>
                </a:solidFill>
                <a:effectLst>
                  <a:outerShdw blurRad="38100" dist="38100" dir="2700000" algn="tl">
                    <a:srgbClr val="000000"/>
                  </a:outerShdw>
                </a:effectLst>
              </a:rPr>
              <a:t>H = Q . D = Q . E/m</a:t>
            </a:r>
            <a:endParaRPr lang="nl-NL" altLang="nl-NL" sz="4000" b="1" baseline="30000">
              <a:solidFill>
                <a:srgbClr val="FF3300"/>
              </a:solidFill>
              <a:effectLst>
                <a:outerShdw blurRad="38100" dist="38100" dir="2700000" algn="tl">
                  <a:srgbClr val="000000"/>
                </a:outerShdw>
              </a:effectLst>
            </a:endParaRPr>
          </a:p>
        </p:txBody>
      </p:sp>
      <p:sp>
        <p:nvSpPr>
          <p:cNvPr id="3" name="Rectangle 7"/>
          <p:cNvSpPr>
            <a:spLocks noChangeArrowheads="1"/>
          </p:cNvSpPr>
          <p:nvPr/>
        </p:nvSpPr>
        <p:spPr bwMode="auto">
          <a:xfrm>
            <a:off x="352425" y="2098675"/>
            <a:ext cx="2132013" cy="542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000" b="1">
                <a:solidFill>
                  <a:srgbClr val="FF3300"/>
                </a:solidFill>
                <a:effectLst>
                  <a:outerShdw blurRad="38100" dist="38100" dir="2700000" algn="tl">
                    <a:srgbClr val="000000"/>
                  </a:outerShdw>
                </a:effectLst>
              </a:rPr>
              <a:t>D = E/m</a:t>
            </a:r>
            <a:endParaRPr lang="nl-NL" altLang="nl-NL" sz="42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67923437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wipe(left)">
                                      <p:cBhvr>
                                        <p:cTn id="7" dur="5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6"/>
                                        </p:tgtEl>
                                        <p:attrNameLst>
                                          <p:attrName>style.visibility</p:attrName>
                                        </p:attrNameLst>
                                      </p:cBhvr>
                                      <p:to>
                                        <p:strVal val="visible"/>
                                      </p:to>
                                    </p:set>
                                    <p:animEffect transition="in" filter="wipe(left)">
                                      <p:cBhvr>
                                        <p:cTn id="12" dur="500"/>
                                        <p:tgtEl>
                                          <p:spTgt spid="113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71"/>
                                        </p:tgtEl>
                                        <p:attrNameLst>
                                          <p:attrName>style.visibility</p:attrName>
                                        </p:attrNameLst>
                                      </p:cBhvr>
                                      <p:to>
                                        <p:strVal val="visible"/>
                                      </p:to>
                                    </p:set>
                                    <p:animEffect transition="in" filter="wipe(left)">
                                      <p:cBhvr>
                                        <p:cTn id="17" dur="500"/>
                                        <p:tgtEl>
                                          <p:spTgt spid="1136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667"/>
                                        </p:tgtEl>
                                        <p:attrNameLst>
                                          <p:attrName>style.visibility</p:attrName>
                                        </p:attrNameLst>
                                      </p:cBhvr>
                                      <p:to>
                                        <p:strVal val="visible"/>
                                      </p:to>
                                    </p:set>
                                    <p:animEffect transition="in" filter="wipe(left)">
                                      <p:cBhvr>
                                        <p:cTn id="27" dur="500"/>
                                        <p:tgtEl>
                                          <p:spTgt spid="1136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670"/>
                                        </p:tgtEl>
                                        <p:attrNameLst>
                                          <p:attrName>style.visibility</p:attrName>
                                        </p:attrNameLst>
                                      </p:cBhvr>
                                      <p:to>
                                        <p:strVal val="visible"/>
                                      </p:to>
                                    </p:set>
                                    <p:animEffect transition="in" filter="wipe(left)">
                                      <p:cBhvr>
                                        <p:cTn id="32" dur="500"/>
                                        <p:tgtEl>
                                          <p:spTgt spid="1136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3673"/>
                                        </p:tgtEl>
                                        <p:attrNameLst>
                                          <p:attrName>style.visibility</p:attrName>
                                        </p:attrNameLst>
                                      </p:cBhvr>
                                      <p:to>
                                        <p:strVal val="visible"/>
                                      </p:to>
                                    </p:set>
                                    <p:animEffect transition="in" filter="wipe(left)">
                                      <p:cBhvr>
                                        <p:cTn id="37" dur="500"/>
                                        <p:tgtEl>
                                          <p:spTgt spid="1136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668"/>
                                        </p:tgtEl>
                                        <p:attrNameLst>
                                          <p:attrName>style.visibility</p:attrName>
                                        </p:attrNameLst>
                                      </p:cBhvr>
                                      <p:to>
                                        <p:strVal val="visible"/>
                                      </p:to>
                                    </p:set>
                                    <p:animEffect transition="in" filter="wipe(left)">
                                      <p:cBhvr>
                                        <p:cTn id="42" dur="500"/>
                                        <p:tgtEl>
                                          <p:spTgt spid="11366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674"/>
                                        </p:tgtEl>
                                        <p:attrNameLst>
                                          <p:attrName>style.visibility</p:attrName>
                                        </p:attrNameLst>
                                      </p:cBhvr>
                                      <p:to>
                                        <p:strVal val="visible"/>
                                      </p:to>
                                    </p:set>
                                    <p:animEffect transition="in" filter="wipe(left)">
                                      <p:cBhvr>
                                        <p:cTn id="47" dur="500"/>
                                        <p:tgtEl>
                                          <p:spTgt spid="11367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3672"/>
                                        </p:tgtEl>
                                        <p:attrNameLst>
                                          <p:attrName>style.visibility</p:attrName>
                                        </p:attrNameLst>
                                      </p:cBhvr>
                                      <p:to>
                                        <p:strVal val="visible"/>
                                      </p:to>
                                    </p:set>
                                    <p:animEffect transition="in" filter="wipe(left)">
                                      <p:cBhvr>
                                        <p:cTn id="57" dur="500"/>
                                        <p:tgtEl>
                                          <p:spTgt spid="1136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3675"/>
                                        </p:tgtEl>
                                        <p:attrNameLst>
                                          <p:attrName>style.visibility</p:attrName>
                                        </p:attrNameLst>
                                      </p:cBhvr>
                                      <p:to>
                                        <p:strVal val="visible"/>
                                      </p:to>
                                    </p:set>
                                    <p:animEffect transition="in" filter="wipe(left)">
                                      <p:cBhvr>
                                        <p:cTn id="62" dur="5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autoUpdateAnimBg="0"/>
      <p:bldP spid="113668" grpId="0" autoUpdateAnimBg="0"/>
      <p:bldP spid="113669" grpId="0" autoUpdateAnimBg="0"/>
      <p:bldP spid="113670" grpId="0" autoUpdateAnimBg="0"/>
      <p:bldP spid="113671" grpId="0" autoUpdateAnimBg="0"/>
      <p:bldP spid="113672" grpId="0" autoUpdateAnimBg="0"/>
      <p:bldP spid="113673" grpId="0" autoUpdateAnimBg="0"/>
      <p:bldP spid="113674" grpId="0" autoUpdateAnimBg="0"/>
      <p:bldP spid="113675" grpId="0" autoUpdateAnimBg="0"/>
      <p:bldP spid="2" grpId="0" animBg="1" autoUpdateAnimBg="0"/>
      <p:bldP spid="3"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838200"/>
            <a:ext cx="9144000" cy="18288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4400" b="1">
                <a:solidFill>
                  <a:srgbClr val="3333CC"/>
                </a:solidFill>
                <a:effectLst>
                  <a:outerShdw blurRad="38100" dist="38100" dir="2700000" algn="tl">
                    <a:srgbClr val="000000"/>
                  </a:outerShdw>
                </a:effectLst>
              </a:rPr>
              <a:t> Een klier van 50 g absorbeert</a:t>
            </a:r>
          </a:p>
          <a:p>
            <a:pPr eaLnBrk="1" fontAlgn="base" hangingPunct="1">
              <a:spcBef>
                <a:spcPct val="0"/>
              </a:spcBef>
              <a:spcAft>
                <a:spcPct val="0"/>
              </a:spcAft>
            </a:pPr>
            <a:r>
              <a:rPr lang="en-US" altLang="nl-NL" sz="4400" b="1">
                <a:solidFill>
                  <a:srgbClr val="3333CC"/>
                </a:solidFill>
                <a:effectLst>
                  <a:outerShdw blurRad="38100" dist="38100" dir="2700000" algn="tl">
                    <a:srgbClr val="000000"/>
                  </a:outerShdw>
                </a:effectLst>
              </a:rPr>
              <a:t>   0,20 mJ </a:t>
            </a:r>
            <a:r>
              <a:rPr lang="en-US" altLang="nl-NL" sz="4400" b="1">
                <a:solidFill>
                  <a:srgbClr val="3333CC"/>
                </a:solidFill>
                <a:effectLst>
                  <a:outerShdw blurRad="38100" dist="38100" dir="2700000" algn="tl">
                    <a:srgbClr val="000000"/>
                  </a:outerShdw>
                </a:effectLst>
                <a:latin typeface="Symbol" pitchFamily="18" charset="2"/>
              </a:rPr>
              <a:t>a</a:t>
            </a:r>
            <a:r>
              <a:rPr lang="en-US" altLang="nl-NL" sz="4400" b="1">
                <a:solidFill>
                  <a:srgbClr val="3333CC"/>
                </a:solidFill>
                <a:effectLst>
                  <a:outerShdw blurRad="38100" dist="38100" dir="2700000" algn="tl">
                    <a:srgbClr val="000000"/>
                  </a:outerShdw>
                </a:effectLst>
              </a:rPr>
              <a:t>-straling met een</a:t>
            </a:r>
          </a:p>
          <a:p>
            <a:pPr eaLnBrk="1" fontAlgn="base" hangingPunct="1">
              <a:spcBef>
                <a:spcPct val="0"/>
              </a:spcBef>
              <a:spcAft>
                <a:spcPct val="0"/>
              </a:spcAft>
            </a:pPr>
            <a:r>
              <a:rPr lang="en-US" altLang="nl-NL" sz="4400" b="1">
                <a:solidFill>
                  <a:srgbClr val="3333CC"/>
                </a:solidFill>
                <a:effectLst>
                  <a:outerShdw blurRad="38100" dist="38100" dir="2700000" algn="tl">
                    <a:srgbClr val="000000"/>
                  </a:outerShdw>
                </a:effectLst>
              </a:rPr>
              <a:t>   kwaliteits-factor 20.</a:t>
            </a:r>
            <a:endParaRPr lang="nl-NL" altLang="nl-NL" sz="4400" b="1">
              <a:solidFill>
                <a:srgbClr val="3333CC"/>
              </a:solidFill>
              <a:effectLst>
                <a:outerShdw blurRad="38100" dist="38100" dir="2700000" algn="tl">
                  <a:srgbClr val="000000"/>
                </a:outerShdw>
              </a:effectLst>
            </a:endParaRPr>
          </a:p>
        </p:txBody>
      </p:sp>
      <p:sp>
        <p:nvSpPr>
          <p:cNvPr id="114691" name="Rectangle 3"/>
          <p:cNvSpPr>
            <a:spLocks noChangeArrowheads="1"/>
          </p:cNvSpPr>
          <p:nvPr/>
        </p:nvSpPr>
        <p:spPr bwMode="auto">
          <a:xfrm>
            <a:off x="0" y="3657600"/>
            <a:ext cx="2843213"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4400" b="1">
                <a:solidFill>
                  <a:srgbClr val="3333CC"/>
                </a:solidFill>
                <a:effectLst>
                  <a:outerShdw blurRad="38100" dist="38100" dir="2700000" algn="tl">
                    <a:srgbClr val="000000"/>
                  </a:outerShdw>
                </a:effectLst>
              </a:rPr>
              <a:t> </a:t>
            </a:r>
            <a:r>
              <a:rPr lang="en-US" altLang="nl-NL" sz="4000" b="1">
                <a:solidFill>
                  <a:srgbClr val="3333CC"/>
                </a:solidFill>
                <a:effectLst>
                  <a:outerShdw blurRad="38100" dist="38100" dir="2700000" algn="tl">
                    <a:srgbClr val="000000"/>
                  </a:outerShdw>
                </a:effectLst>
              </a:rPr>
              <a:t>Dosis D =</a:t>
            </a:r>
            <a:endParaRPr lang="nl-NL" altLang="nl-NL" sz="4000" b="1">
              <a:solidFill>
                <a:srgbClr val="FF3300"/>
              </a:solidFill>
              <a:effectLst>
                <a:outerShdw blurRad="38100" dist="38100" dir="2700000" algn="tl">
                  <a:srgbClr val="000000"/>
                </a:outerShdw>
              </a:effectLst>
            </a:endParaRPr>
          </a:p>
        </p:txBody>
      </p:sp>
      <p:sp>
        <p:nvSpPr>
          <p:cNvPr id="114692" name="Rectangle 4"/>
          <p:cNvSpPr>
            <a:spLocks noChangeArrowheads="1"/>
          </p:cNvSpPr>
          <p:nvPr/>
        </p:nvSpPr>
        <p:spPr bwMode="auto">
          <a:xfrm>
            <a:off x="3962400" y="4343400"/>
            <a:ext cx="5105400"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sz="4000" b="1">
                <a:solidFill>
                  <a:srgbClr val="3333CC"/>
                </a:solidFill>
                <a:effectLst>
                  <a:outerShdw blurRad="38100" dist="38100" dir="2700000" algn="tl">
                    <a:srgbClr val="000000"/>
                  </a:outerShdw>
                </a:effectLst>
              </a:rPr>
              <a:t>0,0040 J/kg (Gy)</a:t>
            </a:r>
            <a:endParaRPr lang="nl-NL" altLang="nl-NL" sz="4000" b="1" baseline="30000">
              <a:solidFill>
                <a:srgbClr val="FF3300"/>
              </a:solidFill>
              <a:effectLst>
                <a:outerShdw blurRad="38100" dist="38100" dir="2700000" algn="tl">
                  <a:srgbClr val="000000"/>
                </a:outerShdw>
              </a:effectLst>
            </a:endParaRPr>
          </a:p>
        </p:txBody>
      </p:sp>
      <p:sp>
        <p:nvSpPr>
          <p:cNvPr id="114693" name="Rectangle 5"/>
          <p:cNvSpPr>
            <a:spLocks noGrp="1" noChangeArrowheads="1"/>
          </p:cNvSpPr>
          <p:nvPr>
            <p:ph type="title"/>
          </p:nvPr>
        </p:nvSpPr>
        <p:spPr>
          <a:xfrm>
            <a:off x="76200" y="0"/>
            <a:ext cx="3048000" cy="762000"/>
          </a:xfrm>
        </p:spPr>
        <p:txBody>
          <a:bodyPr/>
          <a:lstStyle/>
          <a:p>
            <a:pPr algn="l" eaLnBrk="1" hangingPunct="1">
              <a:defRPr/>
            </a:pPr>
            <a:r>
              <a:rPr lang="en-US" b="1" smtClean="0">
                <a:solidFill>
                  <a:srgbClr val="FF3300"/>
                </a:solidFill>
                <a:effectLst>
                  <a:outerShdw blurRad="38100" dist="38100" dir="2700000" algn="tl">
                    <a:srgbClr val="000000"/>
                  </a:outerShdw>
                </a:effectLst>
              </a:rPr>
              <a:t>Voorbeeld:</a:t>
            </a:r>
            <a:endParaRPr lang="nl-NL" b="1" smtClean="0">
              <a:solidFill>
                <a:srgbClr val="FF3300"/>
              </a:solidFill>
              <a:effectLst>
                <a:outerShdw blurRad="38100" dist="38100" dir="2700000" algn="tl">
                  <a:srgbClr val="000000"/>
                </a:outerShdw>
              </a:effectLst>
            </a:endParaRPr>
          </a:p>
        </p:txBody>
      </p:sp>
      <p:sp>
        <p:nvSpPr>
          <p:cNvPr id="114694" name="Rectangle 6"/>
          <p:cNvSpPr>
            <a:spLocks noChangeArrowheads="1"/>
          </p:cNvSpPr>
          <p:nvPr/>
        </p:nvSpPr>
        <p:spPr bwMode="auto">
          <a:xfrm>
            <a:off x="2524125" y="3657600"/>
            <a:ext cx="1976438"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000" b="1">
                <a:solidFill>
                  <a:srgbClr val="FF0000"/>
                </a:solidFill>
                <a:effectLst>
                  <a:outerShdw blurRad="38100" dist="38100" dir="2700000" algn="tl">
                    <a:srgbClr val="000000"/>
                  </a:outerShdw>
                </a:effectLst>
              </a:rPr>
              <a:t>E/m =</a:t>
            </a:r>
            <a:endParaRPr lang="nl-NL" altLang="nl-NL" sz="4000" b="1">
              <a:solidFill>
                <a:srgbClr val="FF0000"/>
              </a:solidFill>
              <a:effectLst>
                <a:outerShdw blurRad="38100" dist="38100" dir="2700000" algn="tl">
                  <a:srgbClr val="000000"/>
                </a:outerShdw>
              </a:effectLst>
            </a:endParaRPr>
          </a:p>
        </p:txBody>
      </p:sp>
      <p:sp>
        <p:nvSpPr>
          <p:cNvPr id="114695" name="Rectangle 7"/>
          <p:cNvSpPr>
            <a:spLocks noChangeArrowheads="1"/>
          </p:cNvSpPr>
          <p:nvPr/>
        </p:nvSpPr>
        <p:spPr bwMode="auto">
          <a:xfrm>
            <a:off x="381000" y="2743200"/>
            <a:ext cx="86106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200" b="1">
                <a:solidFill>
                  <a:srgbClr val="FF0000"/>
                </a:solidFill>
                <a:effectLst>
                  <a:outerShdw blurRad="38100" dist="38100" dir="2700000" algn="tl">
                    <a:srgbClr val="000000"/>
                  </a:outerShdw>
                </a:effectLst>
              </a:rPr>
              <a:t>Bereken het dosisequivalent.</a:t>
            </a:r>
            <a:endParaRPr lang="nl-NL" altLang="nl-NL" sz="4200" b="1">
              <a:solidFill>
                <a:srgbClr val="FF0000"/>
              </a:solidFill>
              <a:effectLst>
                <a:outerShdw blurRad="38100" dist="38100" dir="2700000" algn="tl">
                  <a:srgbClr val="000000"/>
                </a:outerShdw>
              </a:effectLst>
            </a:endParaRPr>
          </a:p>
        </p:txBody>
      </p:sp>
      <p:sp>
        <p:nvSpPr>
          <p:cNvPr id="114696" name="Rectangle 8"/>
          <p:cNvSpPr>
            <a:spLocks noChangeArrowheads="1"/>
          </p:cNvSpPr>
          <p:nvPr/>
        </p:nvSpPr>
        <p:spPr bwMode="auto">
          <a:xfrm>
            <a:off x="0" y="5105400"/>
            <a:ext cx="6659563" cy="9144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buFontTx/>
              <a:buChar char="•"/>
            </a:pPr>
            <a:r>
              <a:rPr lang="en-US" altLang="nl-NL" sz="4000" b="1">
                <a:solidFill>
                  <a:srgbClr val="3333CC"/>
                </a:solidFill>
                <a:effectLst>
                  <a:outerShdw blurRad="38100" dist="38100" dir="2700000" algn="tl">
                    <a:srgbClr val="000000"/>
                  </a:outerShdw>
                </a:effectLst>
              </a:rPr>
              <a:t> Dosisequivalent H = Q . D =</a:t>
            </a:r>
            <a:endParaRPr lang="nl-NL" altLang="nl-NL" sz="4000" b="1" baseline="30000">
              <a:solidFill>
                <a:srgbClr val="FF3300"/>
              </a:solidFill>
              <a:effectLst>
                <a:outerShdw blurRad="38100" dist="38100" dir="2700000" algn="tl">
                  <a:srgbClr val="000000"/>
                </a:outerShdw>
              </a:effectLst>
            </a:endParaRPr>
          </a:p>
        </p:txBody>
      </p:sp>
      <p:sp>
        <p:nvSpPr>
          <p:cNvPr id="114697" name="Rectangle 9"/>
          <p:cNvSpPr>
            <a:spLocks noChangeArrowheads="1"/>
          </p:cNvSpPr>
          <p:nvPr/>
        </p:nvSpPr>
        <p:spPr bwMode="auto">
          <a:xfrm>
            <a:off x="3962400" y="3657600"/>
            <a:ext cx="51054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000" b="1">
                <a:solidFill>
                  <a:srgbClr val="FF0000"/>
                </a:solidFill>
                <a:effectLst>
                  <a:outerShdw blurRad="38100" dist="38100" dir="2700000" algn="tl">
                    <a:srgbClr val="000000"/>
                  </a:outerShdw>
                </a:effectLst>
              </a:rPr>
              <a:t>0,00020 J/0,050kg =</a:t>
            </a:r>
            <a:endParaRPr lang="nl-NL" altLang="nl-NL" sz="4000" b="1">
              <a:solidFill>
                <a:srgbClr val="FF0000"/>
              </a:solidFill>
              <a:effectLst>
                <a:outerShdw blurRad="38100" dist="38100" dir="2700000" algn="tl">
                  <a:srgbClr val="000000"/>
                </a:outerShdw>
              </a:effectLst>
            </a:endParaRPr>
          </a:p>
        </p:txBody>
      </p:sp>
      <p:sp>
        <p:nvSpPr>
          <p:cNvPr id="114699" name="Rectangle 11"/>
          <p:cNvSpPr>
            <a:spLocks noChangeArrowheads="1"/>
          </p:cNvSpPr>
          <p:nvPr/>
        </p:nvSpPr>
        <p:spPr bwMode="auto">
          <a:xfrm>
            <a:off x="3779838" y="5853113"/>
            <a:ext cx="3230562" cy="9144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sz="4000" b="1">
                <a:solidFill>
                  <a:srgbClr val="FF0000"/>
                </a:solidFill>
                <a:effectLst>
                  <a:outerShdw blurRad="38100" dist="38100" dir="2700000" algn="tl">
                    <a:srgbClr val="000000"/>
                  </a:outerShdw>
                </a:effectLst>
              </a:rPr>
              <a:t>20 . 0,0040 =</a:t>
            </a:r>
            <a:endParaRPr lang="nl-NL" altLang="nl-NL" sz="4000" b="1" baseline="30000">
              <a:solidFill>
                <a:srgbClr val="FF0000"/>
              </a:solidFill>
              <a:effectLst>
                <a:outerShdw blurRad="38100" dist="38100" dir="2700000" algn="tl">
                  <a:srgbClr val="000000"/>
                </a:outerShdw>
              </a:effectLst>
            </a:endParaRPr>
          </a:p>
        </p:txBody>
      </p:sp>
      <p:sp>
        <p:nvSpPr>
          <p:cNvPr id="114700" name="Rectangle 12"/>
          <p:cNvSpPr>
            <a:spLocks noChangeArrowheads="1"/>
          </p:cNvSpPr>
          <p:nvPr/>
        </p:nvSpPr>
        <p:spPr bwMode="auto">
          <a:xfrm>
            <a:off x="6704013" y="5867400"/>
            <a:ext cx="2439987" cy="9144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sz="4000" b="1">
                <a:solidFill>
                  <a:srgbClr val="FF0000"/>
                </a:solidFill>
                <a:effectLst>
                  <a:outerShdw blurRad="38100" dist="38100" dir="2700000" algn="tl">
                    <a:srgbClr val="000000"/>
                  </a:outerShdw>
                </a:effectLst>
              </a:rPr>
              <a:t>0,080 Sv</a:t>
            </a:r>
            <a:endParaRPr lang="nl-NL" altLang="nl-NL" sz="4000" b="1" baseline="300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70123695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0"/>
                                        </p:tgtEl>
                                        <p:attrNameLst>
                                          <p:attrName>style.visibility</p:attrName>
                                        </p:attrNameLst>
                                      </p:cBhvr>
                                      <p:to>
                                        <p:strVal val="visible"/>
                                      </p:to>
                                    </p:set>
                                    <p:animEffect transition="in" filter="wipe(left)">
                                      <p:cBhvr>
                                        <p:cTn id="12" dur="500"/>
                                        <p:tgtEl>
                                          <p:spTgt spid="1146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695"/>
                                        </p:tgtEl>
                                        <p:attrNameLst>
                                          <p:attrName>style.visibility</p:attrName>
                                        </p:attrNameLst>
                                      </p:cBhvr>
                                      <p:to>
                                        <p:strVal val="visible"/>
                                      </p:to>
                                    </p:set>
                                    <p:animEffect transition="in" filter="wipe(left)">
                                      <p:cBhvr>
                                        <p:cTn id="17" dur="500"/>
                                        <p:tgtEl>
                                          <p:spTgt spid="1146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691"/>
                                        </p:tgtEl>
                                        <p:attrNameLst>
                                          <p:attrName>style.visibility</p:attrName>
                                        </p:attrNameLst>
                                      </p:cBhvr>
                                      <p:to>
                                        <p:strVal val="visible"/>
                                      </p:to>
                                    </p:set>
                                    <p:animEffect transition="in" filter="wipe(left)">
                                      <p:cBhvr>
                                        <p:cTn id="22" dur="500"/>
                                        <p:tgtEl>
                                          <p:spTgt spid="1146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4694"/>
                                        </p:tgtEl>
                                        <p:attrNameLst>
                                          <p:attrName>style.visibility</p:attrName>
                                        </p:attrNameLst>
                                      </p:cBhvr>
                                      <p:to>
                                        <p:strVal val="visible"/>
                                      </p:to>
                                    </p:set>
                                    <p:animEffect transition="in" filter="wipe(left)">
                                      <p:cBhvr>
                                        <p:cTn id="27" dur="500"/>
                                        <p:tgtEl>
                                          <p:spTgt spid="1146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4697"/>
                                        </p:tgtEl>
                                        <p:attrNameLst>
                                          <p:attrName>style.visibility</p:attrName>
                                        </p:attrNameLst>
                                      </p:cBhvr>
                                      <p:to>
                                        <p:strVal val="visible"/>
                                      </p:to>
                                    </p:set>
                                    <p:animEffect transition="in" filter="wipe(left)">
                                      <p:cBhvr>
                                        <p:cTn id="32" dur="500"/>
                                        <p:tgtEl>
                                          <p:spTgt spid="1146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4692"/>
                                        </p:tgtEl>
                                        <p:attrNameLst>
                                          <p:attrName>style.visibility</p:attrName>
                                        </p:attrNameLst>
                                      </p:cBhvr>
                                      <p:to>
                                        <p:strVal val="visible"/>
                                      </p:to>
                                    </p:set>
                                    <p:animEffect transition="in" filter="wipe(left)">
                                      <p:cBhvr>
                                        <p:cTn id="37" dur="500"/>
                                        <p:tgtEl>
                                          <p:spTgt spid="1146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4696"/>
                                        </p:tgtEl>
                                        <p:attrNameLst>
                                          <p:attrName>style.visibility</p:attrName>
                                        </p:attrNameLst>
                                      </p:cBhvr>
                                      <p:to>
                                        <p:strVal val="visible"/>
                                      </p:to>
                                    </p:set>
                                    <p:animEffect transition="in" filter="wipe(left)">
                                      <p:cBhvr>
                                        <p:cTn id="42" dur="500"/>
                                        <p:tgtEl>
                                          <p:spTgt spid="1146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4699"/>
                                        </p:tgtEl>
                                        <p:attrNameLst>
                                          <p:attrName>style.visibility</p:attrName>
                                        </p:attrNameLst>
                                      </p:cBhvr>
                                      <p:to>
                                        <p:strVal val="visible"/>
                                      </p:to>
                                    </p:set>
                                    <p:animEffect transition="in" filter="wipe(left)">
                                      <p:cBhvr>
                                        <p:cTn id="47" dur="500"/>
                                        <p:tgtEl>
                                          <p:spTgt spid="1146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4700"/>
                                        </p:tgtEl>
                                        <p:attrNameLst>
                                          <p:attrName>style.visibility</p:attrName>
                                        </p:attrNameLst>
                                      </p:cBhvr>
                                      <p:to>
                                        <p:strVal val="visible"/>
                                      </p:to>
                                    </p:set>
                                    <p:animEffect transition="in" filter="wipe(left)">
                                      <p:cBhvr>
                                        <p:cTn id="52" dur="500"/>
                                        <p:tgtEl>
                                          <p:spTgt spid="114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autoUpdateAnimBg="0"/>
      <p:bldP spid="114692" grpId="0" autoUpdateAnimBg="0"/>
      <p:bldP spid="114693" grpId="0" autoUpdateAnimBg="0"/>
      <p:bldP spid="114694" grpId="0" autoUpdateAnimBg="0"/>
      <p:bldP spid="114695" grpId="0" autoUpdateAnimBg="0"/>
      <p:bldP spid="114696" grpId="0" autoUpdateAnimBg="0"/>
      <p:bldP spid="114697" grpId="0" autoUpdateAnimBg="0"/>
      <p:bldP spid="114699" grpId="0" autoUpdateAnimBg="0"/>
      <p:bldP spid="11470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0" y="3644900"/>
            <a:ext cx="54864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50 % overlijdt bij:</a:t>
            </a:r>
            <a:endParaRPr lang="nl-NL" sz="3600" b="1">
              <a:solidFill>
                <a:srgbClr val="3333CC"/>
              </a:solidFill>
              <a:effectLst>
                <a:outerShdw blurRad="38100" dist="38100" dir="2700000" algn="tl">
                  <a:srgbClr val="000000"/>
                </a:outerShdw>
              </a:effectLst>
            </a:endParaRPr>
          </a:p>
        </p:txBody>
      </p:sp>
      <p:sp>
        <p:nvSpPr>
          <p:cNvPr id="179203" name="Rectangle 3"/>
          <p:cNvSpPr>
            <a:spLocks noChangeArrowheads="1"/>
          </p:cNvSpPr>
          <p:nvPr/>
        </p:nvSpPr>
        <p:spPr bwMode="auto">
          <a:xfrm>
            <a:off x="0" y="635000"/>
            <a:ext cx="51054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Achtergrondstraling:</a:t>
            </a:r>
            <a:endParaRPr lang="nl-NL" sz="3600" b="1">
              <a:solidFill>
                <a:srgbClr val="3333CC"/>
              </a:solidFill>
              <a:effectLst>
                <a:outerShdw blurRad="38100" dist="38100" dir="2700000" algn="tl">
                  <a:srgbClr val="000000"/>
                </a:outerShdw>
              </a:effectLst>
            </a:endParaRPr>
          </a:p>
        </p:txBody>
      </p:sp>
      <p:sp>
        <p:nvSpPr>
          <p:cNvPr id="179204" name="Rectangle 4"/>
          <p:cNvSpPr>
            <a:spLocks noChangeArrowheads="1"/>
          </p:cNvSpPr>
          <p:nvPr/>
        </p:nvSpPr>
        <p:spPr bwMode="auto">
          <a:xfrm>
            <a:off x="4965700" y="3654425"/>
            <a:ext cx="41402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4000 mSv </a:t>
            </a:r>
            <a:r>
              <a:rPr lang="en-US" sz="2000" b="1">
                <a:solidFill>
                  <a:srgbClr val="3333CC"/>
                </a:solidFill>
                <a:effectLst>
                  <a:outerShdw blurRad="38100" dist="38100" dir="2700000" algn="tl">
                    <a:srgbClr val="000000"/>
                  </a:outerShdw>
                </a:effectLst>
              </a:rPr>
              <a:t>(gehele lichaam)</a:t>
            </a:r>
            <a:endParaRPr lang="nl-NL" sz="2000" b="1">
              <a:solidFill>
                <a:srgbClr val="3333CC"/>
              </a:solidFill>
              <a:effectLst>
                <a:outerShdw blurRad="38100" dist="38100" dir="2700000" algn="tl">
                  <a:srgbClr val="000000"/>
                </a:outerShdw>
              </a:effectLst>
            </a:endParaRPr>
          </a:p>
        </p:txBody>
      </p:sp>
      <p:sp>
        <p:nvSpPr>
          <p:cNvPr id="179205" name="Rectangle 5"/>
          <p:cNvSpPr>
            <a:spLocks noChangeArrowheads="1"/>
          </p:cNvSpPr>
          <p:nvPr/>
        </p:nvSpPr>
        <p:spPr bwMode="auto">
          <a:xfrm>
            <a:off x="4976813" y="635000"/>
            <a:ext cx="4205287"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2 mSv/jaar (Ned.)</a:t>
            </a:r>
            <a:endParaRPr lang="nl-NL" sz="3600" b="1">
              <a:solidFill>
                <a:srgbClr val="3333CC"/>
              </a:solidFill>
              <a:effectLst>
                <a:outerShdw blurRad="38100" dist="38100" dir="2700000" algn="tl">
                  <a:srgbClr val="000000"/>
                </a:outerShdw>
              </a:effectLst>
            </a:endParaRPr>
          </a:p>
        </p:txBody>
      </p:sp>
      <p:sp>
        <p:nvSpPr>
          <p:cNvPr id="179206" name="Rectangle 6"/>
          <p:cNvSpPr>
            <a:spLocks noChangeArrowheads="1"/>
          </p:cNvSpPr>
          <p:nvPr/>
        </p:nvSpPr>
        <p:spPr bwMode="auto">
          <a:xfrm>
            <a:off x="12700" y="1252538"/>
            <a:ext cx="46482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Röntgenfoto:</a:t>
            </a:r>
            <a:endParaRPr lang="nl-NL" sz="3600" b="1">
              <a:solidFill>
                <a:srgbClr val="3333CC"/>
              </a:solidFill>
              <a:effectLst>
                <a:outerShdw blurRad="38100" dist="38100" dir="2700000" algn="tl">
                  <a:srgbClr val="000000"/>
                </a:outerShdw>
              </a:effectLst>
            </a:endParaRPr>
          </a:p>
        </p:txBody>
      </p:sp>
      <p:sp>
        <p:nvSpPr>
          <p:cNvPr id="179207" name="Rectangle 7"/>
          <p:cNvSpPr>
            <a:spLocks noChangeArrowheads="1"/>
          </p:cNvSpPr>
          <p:nvPr/>
        </p:nvSpPr>
        <p:spPr bwMode="auto">
          <a:xfrm>
            <a:off x="4965700" y="1262063"/>
            <a:ext cx="403225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0,01– 1 mSv/foto</a:t>
            </a:r>
            <a:endParaRPr lang="nl-NL" sz="3600" b="1">
              <a:solidFill>
                <a:srgbClr val="3333CC"/>
              </a:solidFill>
              <a:effectLst>
                <a:outerShdw blurRad="38100" dist="38100" dir="2700000" algn="tl">
                  <a:srgbClr val="000000"/>
                </a:outerShdw>
              </a:effectLst>
            </a:endParaRPr>
          </a:p>
        </p:txBody>
      </p:sp>
      <p:sp>
        <p:nvSpPr>
          <p:cNvPr id="179208" name="Rectangle 8"/>
          <p:cNvSpPr>
            <a:spLocks noChangeArrowheads="1"/>
          </p:cNvSpPr>
          <p:nvPr/>
        </p:nvSpPr>
        <p:spPr bwMode="auto">
          <a:xfrm>
            <a:off x="12700" y="1890713"/>
            <a:ext cx="46482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Wintersport:</a:t>
            </a:r>
            <a:endParaRPr lang="nl-NL" sz="3600" b="1">
              <a:solidFill>
                <a:srgbClr val="3333CC"/>
              </a:solidFill>
              <a:effectLst>
                <a:outerShdw blurRad="38100" dist="38100" dir="2700000" algn="tl">
                  <a:srgbClr val="000000"/>
                </a:outerShdw>
              </a:effectLst>
            </a:endParaRPr>
          </a:p>
        </p:txBody>
      </p:sp>
      <p:sp>
        <p:nvSpPr>
          <p:cNvPr id="179209" name="Rectangle 9"/>
          <p:cNvSpPr>
            <a:spLocks noChangeArrowheads="1"/>
          </p:cNvSpPr>
          <p:nvPr/>
        </p:nvSpPr>
        <p:spPr bwMode="auto">
          <a:xfrm>
            <a:off x="4978400" y="1900238"/>
            <a:ext cx="381476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0,03 mSv/week</a:t>
            </a:r>
            <a:endParaRPr lang="nl-NL" sz="3600" b="1">
              <a:solidFill>
                <a:srgbClr val="3333CC"/>
              </a:solidFill>
              <a:effectLst>
                <a:outerShdw blurRad="38100" dist="38100" dir="2700000" algn="tl">
                  <a:srgbClr val="000000"/>
                </a:outerShdw>
              </a:effectLst>
            </a:endParaRPr>
          </a:p>
        </p:txBody>
      </p:sp>
      <p:sp>
        <p:nvSpPr>
          <p:cNvPr id="179210" name="Rectangle 10"/>
          <p:cNvSpPr>
            <a:spLocks noGrp="1" noChangeArrowheads="1"/>
          </p:cNvSpPr>
          <p:nvPr>
            <p:ph type="ctrTitle"/>
          </p:nvPr>
        </p:nvSpPr>
        <p:spPr>
          <a:xfrm>
            <a:off x="12700" y="0"/>
            <a:ext cx="7875588" cy="468313"/>
          </a:xfrm>
        </p:spPr>
        <p:txBody>
          <a:bodyPr/>
          <a:lstStyle/>
          <a:p>
            <a:pPr algn="l" eaLnBrk="1" hangingPunct="1"/>
            <a:r>
              <a:rPr lang="en-US" altLang="nl-NL" sz="3600" b="1" smtClean="0">
                <a:solidFill>
                  <a:srgbClr val="FF3300"/>
                </a:solidFill>
                <a:effectLst>
                  <a:outerShdw blurRad="38100" dist="38100" dir="2700000" algn="tl">
                    <a:srgbClr val="000000"/>
                  </a:outerShdw>
                </a:effectLst>
              </a:rPr>
              <a:t>Stralingsbelasting </a:t>
            </a:r>
            <a:r>
              <a:rPr lang="en-US" altLang="nl-NL" sz="3600" b="1" baseline="30000" smtClean="0">
                <a:solidFill>
                  <a:srgbClr val="FF3300"/>
                </a:solidFill>
                <a:effectLst>
                  <a:outerShdw blurRad="38100" dist="38100" dir="2700000" algn="tl">
                    <a:srgbClr val="000000"/>
                  </a:outerShdw>
                </a:effectLst>
              </a:rPr>
              <a:t>1</a:t>
            </a:r>
            <a:r>
              <a:rPr lang="en-US" altLang="nl-NL" sz="3600" b="1" smtClean="0">
                <a:solidFill>
                  <a:srgbClr val="FF3300"/>
                </a:solidFill>
                <a:effectLst>
                  <a:outerShdw blurRad="38100" dist="38100" dir="2700000" algn="tl">
                    <a:srgbClr val="000000"/>
                  </a:outerShdw>
                </a:effectLst>
              </a:rPr>
              <a:t>):</a:t>
            </a:r>
            <a:r>
              <a:rPr lang="en-US" altLang="nl-NL" sz="4000" b="1" smtClean="0">
                <a:solidFill>
                  <a:srgbClr val="FF3300"/>
                </a:solidFill>
                <a:effectLst>
                  <a:outerShdw blurRad="38100" dist="38100" dir="2700000" algn="tl">
                    <a:srgbClr val="000000"/>
                  </a:outerShdw>
                </a:effectLst>
              </a:rPr>
              <a:t> </a:t>
            </a:r>
            <a:endParaRPr lang="nl-NL" altLang="nl-NL" sz="4000" b="1" smtClean="0">
              <a:solidFill>
                <a:srgbClr val="FF3300"/>
              </a:solidFill>
              <a:effectLst>
                <a:outerShdw blurRad="38100" dist="38100" dir="2700000" algn="tl">
                  <a:srgbClr val="000000"/>
                </a:outerShdw>
              </a:effectLst>
            </a:endParaRPr>
          </a:p>
        </p:txBody>
      </p:sp>
      <p:sp>
        <p:nvSpPr>
          <p:cNvPr id="179211" name="Rectangle 11"/>
          <p:cNvSpPr>
            <a:spLocks noChangeArrowheads="1"/>
          </p:cNvSpPr>
          <p:nvPr/>
        </p:nvSpPr>
        <p:spPr bwMode="auto">
          <a:xfrm>
            <a:off x="0" y="3068638"/>
            <a:ext cx="4648200"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ISP</a:t>
            </a:r>
            <a:endParaRPr lang="nl-NL" sz="3600" b="1">
              <a:solidFill>
                <a:srgbClr val="3333CC"/>
              </a:solidFill>
              <a:effectLst>
                <a:outerShdw blurRad="38100" dist="38100" dir="2700000" algn="tl">
                  <a:srgbClr val="000000"/>
                </a:outerShdw>
              </a:effectLst>
            </a:endParaRPr>
          </a:p>
        </p:txBody>
      </p:sp>
      <p:sp>
        <p:nvSpPr>
          <p:cNvPr id="179212" name="Rectangle 12"/>
          <p:cNvSpPr>
            <a:spLocks noChangeArrowheads="1"/>
          </p:cNvSpPr>
          <p:nvPr/>
        </p:nvSpPr>
        <p:spPr bwMode="auto">
          <a:xfrm>
            <a:off x="4965700" y="3078163"/>
            <a:ext cx="381476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0,002 mSv/uur</a:t>
            </a:r>
            <a:endParaRPr lang="nl-NL" sz="3600" b="1">
              <a:solidFill>
                <a:srgbClr val="3333CC"/>
              </a:solidFill>
              <a:effectLst>
                <a:outerShdw blurRad="38100" dist="38100" dir="2700000" algn="tl">
                  <a:srgbClr val="000000"/>
                </a:outerShdw>
              </a:effectLst>
            </a:endParaRPr>
          </a:p>
        </p:txBody>
      </p:sp>
      <p:sp>
        <p:nvSpPr>
          <p:cNvPr id="179213" name="Rectangle 13"/>
          <p:cNvSpPr>
            <a:spLocks noChangeArrowheads="1"/>
          </p:cNvSpPr>
          <p:nvPr/>
        </p:nvSpPr>
        <p:spPr bwMode="auto">
          <a:xfrm>
            <a:off x="0" y="2492375"/>
            <a:ext cx="5648325" cy="7620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000000"/>
                  </a:outerShdw>
                </a:effectLst>
              </a:rPr>
              <a:t>Vliegen (10 km hoogte)</a:t>
            </a:r>
            <a:endParaRPr lang="nl-NL" sz="3600" b="1">
              <a:solidFill>
                <a:srgbClr val="3333CC"/>
              </a:solidFill>
              <a:effectLst>
                <a:outerShdw blurRad="38100" dist="38100" dir="2700000" algn="tl">
                  <a:srgbClr val="000000"/>
                </a:outerShdw>
              </a:effectLst>
            </a:endParaRPr>
          </a:p>
        </p:txBody>
      </p:sp>
      <p:sp>
        <p:nvSpPr>
          <p:cNvPr id="179214" name="Rectangle 14"/>
          <p:cNvSpPr>
            <a:spLocks noChangeArrowheads="1"/>
          </p:cNvSpPr>
          <p:nvPr/>
        </p:nvSpPr>
        <p:spPr bwMode="auto">
          <a:xfrm>
            <a:off x="4965700" y="2501900"/>
            <a:ext cx="3814763"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000000"/>
                  </a:outerShdw>
                </a:effectLst>
              </a:rPr>
              <a:t>0,005 mSv/uur</a:t>
            </a:r>
            <a:endParaRPr lang="nl-NL" sz="3600" b="1">
              <a:solidFill>
                <a:srgbClr val="3333CC"/>
              </a:solidFill>
              <a:effectLst>
                <a:outerShdw blurRad="38100" dist="38100" dir="2700000" algn="tl">
                  <a:srgbClr val="000000"/>
                </a:outerShdw>
              </a:effectLst>
            </a:endParaRPr>
          </a:p>
        </p:txBody>
      </p:sp>
      <p:sp>
        <p:nvSpPr>
          <p:cNvPr id="179215" name="Rectangle 15"/>
          <p:cNvSpPr>
            <a:spLocks noChangeArrowheads="1"/>
          </p:cNvSpPr>
          <p:nvPr/>
        </p:nvSpPr>
        <p:spPr bwMode="auto">
          <a:xfrm>
            <a:off x="0" y="6381750"/>
            <a:ext cx="9144000" cy="47625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2000" b="1" baseline="30000">
                <a:solidFill>
                  <a:srgbClr val="3333CC"/>
                </a:solidFill>
                <a:effectLst>
                  <a:outerShdw blurRad="38100" dist="38100" dir="2700000" algn="tl">
                    <a:srgbClr val="000000"/>
                  </a:outerShdw>
                </a:effectLst>
              </a:rPr>
              <a:t>1</a:t>
            </a:r>
            <a:r>
              <a:rPr lang="en-US" altLang="nl-NL" sz="2000" b="1">
                <a:solidFill>
                  <a:srgbClr val="3333CC"/>
                </a:solidFill>
                <a:effectLst>
                  <a:outerShdw blurRad="38100" dist="38100" dir="2700000" algn="tl">
                    <a:srgbClr val="000000"/>
                  </a:outerShdw>
                </a:effectLst>
              </a:rPr>
              <a:t>) Bron: ISP Experimentenboekje       </a:t>
            </a:r>
            <a:r>
              <a:rPr lang="en-US" altLang="nl-NL" sz="2000" b="1" baseline="30000">
                <a:solidFill>
                  <a:srgbClr val="3333CC"/>
                </a:solidFill>
                <a:effectLst>
                  <a:outerShdw blurRad="38100" dist="38100" dir="2700000" algn="tl">
                    <a:srgbClr val="000000"/>
                  </a:outerShdw>
                </a:effectLst>
              </a:rPr>
              <a:t>2</a:t>
            </a:r>
            <a:r>
              <a:rPr lang="en-US" altLang="nl-NL" sz="2000" b="1">
                <a:solidFill>
                  <a:srgbClr val="3333CC"/>
                </a:solidFill>
                <a:effectLst>
                  <a:outerShdw blurRad="38100" dist="38100" dir="2700000" algn="tl">
                    <a:srgbClr val="000000"/>
                  </a:outerShdw>
                </a:effectLst>
              </a:rPr>
              <a:t>) Bron: TU/e</a:t>
            </a:r>
            <a:endParaRPr lang="nl-NL" altLang="nl-NL" sz="2000" b="1">
              <a:solidFill>
                <a:srgbClr val="3333CC"/>
              </a:solidFill>
              <a:effectLst>
                <a:outerShdw blurRad="38100" dist="38100" dir="2700000" algn="tl">
                  <a:srgbClr val="000000"/>
                </a:outerShdw>
              </a:effectLst>
            </a:endParaRPr>
          </a:p>
        </p:txBody>
      </p:sp>
      <p:sp>
        <p:nvSpPr>
          <p:cNvPr id="179216" name="Rectangle 16"/>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
        <p:nvSpPr>
          <p:cNvPr id="2" name="Rectangle 2"/>
          <p:cNvSpPr>
            <a:spLocks noChangeArrowheads="1"/>
          </p:cNvSpPr>
          <p:nvPr/>
        </p:nvSpPr>
        <p:spPr bwMode="auto">
          <a:xfrm>
            <a:off x="12700" y="4719638"/>
            <a:ext cx="5486400"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FF3300"/>
              </a:buClr>
            </a:pPr>
            <a:r>
              <a:rPr lang="en-US" altLang="nl-NL" sz="3200" b="1">
                <a:solidFill>
                  <a:srgbClr val="FF0000"/>
                </a:solidFill>
                <a:effectLst>
                  <a:outerShdw blurRad="38100" dist="38100" dir="2700000" algn="tl">
                    <a:srgbClr val="000000"/>
                  </a:outerShdw>
                </a:effectLst>
              </a:rPr>
              <a:t>  burger</a:t>
            </a:r>
            <a:endParaRPr lang="nl-NL" altLang="nl-NL" sz="3200" b="1">
              <a:solidFill>
                <a:srgbClr val="FF0000"/>
              </a:solidFill>
              <a:effectLst>
                <a:outerShdw blurRad="38100" dist="38100" dir="2700000" algn="tl">
                  <a:srgbClr val="000000"/>
                </a:outerShdw>
              </a:effectLst>
            </a:endParaRPr>
          </a:p>
        </p:txBody>
      </p:sp>
      <p:sp>
        <p:nvSpPr>
          <p:cNvPr id="3" name="Rectangle 4"/>
          <p:cNvSpPr>
            <a:spLocks noChangeArrowheads="1"/>
          </p:cNvSpPr>
          <p:nvPr/>
        </p:nvSpPr>
        <p:spPr bwMode="auto">
          <a:xfrm>
            <a:off x="4940300" y="4729163"/>
            <a:ext cx="4140200"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3600" b="1">
                <a:solidFill>
                  <a:srgbClr val="FF0000"/>
                </a:solidFill>
                <a:effectLst>
                  <a:outerShdw blurRad="38100" dist="38100" dir="2700000" algn="tl">
                    <a:srgbClr val="000000"/>
                  </a:outerShdw>
                </a:effectLst>
              </a:rPr>
              <a:t>1 mSv/j</a:t>
            </a:r>
            <a:endParaRPr lang="nl-NL" altLang="nl-NL" sz="2000" b="1">
              <a:solidFill>
                <a:srgbClr val="FF0000"/>
              </a:solidFill>
              <a:effectLst>
                <a:outerShdw blurRad="38100" dist="38100" dir="2700000" algn="tl">
                  <a:srgbClr val="000000"/>
                </a:outerShdw>
              </a:effectLst>
            </a:endParaRPr>
          </a:p>
        </p:txBody>
      </p:sp>
      <p:sp>
        <p:nvSpPr>
          <p:cNvPr id="4" name="Rectangle 2"/>
          <p:cNvSpPr>
            <a:spLocks noChangeArrowheads="1"/>
          </p:cNvSpPr>
          <p:nvPr/>
        </p:nvSpPr>
        <p:spPr bwMode="auto">
          <a:xfrm>
            <a:off x="15875" y="5249863"/>
            <a:ext cx="5486400"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FF3300"/>
              </a:buClr>
            </a:pPr>
            <a:r>
              <a:rPr lang="nl-NL" altLang="nl-NL" sz="3200" b="1">
                <a:solidFill>
                  <a:srgbClr val="3333CC"/>
                </a:solidFill>
                <a:effectLst>
                  <a:outerShdw blurRad="38100" dist="38100" dir="2700000" algn="tl">
                    <a:srgbClr val="000000"/>
                  </a:outerShdw>
                </a:effectLst>
              </a:rPr>
              <a:t>  </a:t>
            </a:r>
            <a:r>
              <a:rPr lang="nl-NL" altLang="nl-NL" sz="3200" b="1">
                <a:solidFill>
                  <a:srgbClr val="FF0000"/>
                </a:solidFill>
                <a:effectLst>
                  <a:outerShdw blurRad="38100" dist="38100" dir="2700000" algn="tl">
                    <a:srgbClr val="000000"/>
                  </a:outerShdw>
                </a:effectLst>
              </a:rPr>
              <a:t>radiologisch medewerker</a:t>
            </a:r>
          </a:p>
        </p:txBody>
      </p:sp>
      <p:sp>
        <p:nvSpPr>
          <p:cNvPr id="5" name="Rectangle 4"/>
          <p:cNvSpPr>
            <a:spLocks noChangeArrowheads="1"/>
          </p:cNvSpPr>
          <p:nvPr/>
        </p:nvSpPr>
        <p:spPr bwMode="auto">
          <a:xfrm>
            <a:off x="4918075" y="5259388"/>
            <a:ext cx="4140200"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3600" b="1">
                <a:solidFill>
                  <a:srgbClr val="FF0000"/>
                </a:solidFill>
                <a:effectLst>
                  <a:outerShdw blurRad="38100" dist="38100" dir="2700000" algn="tl">
                    <a:srgbClr val="000000"/>
                  </a:outerShdw>
                </a:effectLst>
              </a:rPr>
              <a:t>20 mSv/j</a:t>
            </a:r>
            <a:endParaRPr lang="nl-NL" altLang="nl-NL" sz="2000" b="1">
              <a:solidFill>
                <a:srgbClr val="FF0000"/>
              </a:solidFill>
              <a:effectLst>
                <a:outerShdw blurRad="38100" dist="38100" dir="2700000" algn="tl">
                  <a:srgbClr val="000000"/>
                </a:outerShdw>
              </a:effectLst>
            </a:endParaRPr>
          </a:p>
        </p:txBody>
      </p:sp>
      <p:sp>
        <p:nvSpPr>
          <p:cNvPr id="6" name="Rectangle 2"/>
          <p:cNvSpPr>
            <a:spLocks noChangeArrowheads="1"/>
          </p:cNvSpPr>
          <p:nvPr/>
        </p:nvSpPr>
        <p:spPr bwMode="auto">
          <a:xfrm>
            <a:off x="9525" y="4264025"/>
            <a:ext cx="9134475"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FF3300"/>
              </a:buClr>
              <a:buFontTx/>
              <a:buChar char="•"/>
            </a:pPr>
            <a:r>
              <a:rPr lang="en-US" altLang="nl-NL" sz="3600" b="1">
                <a:solidFill>
                  <a:srgbClr val="FF0000"/>
                </a:solidFill>
                <a:effectLst>
                  <a:outerShdw blurRad="38100" dist="38100" dir="2700000" algn="tl">
                    <a:srgbClr val="000000"/>
                  </a:outerShdw>
                </a:effectLst>
              </a:rPr>
              <a:t>Toegestane extra dosislimiet: </a:t>
            </a:r>
            <a:r>
              <a:rPr lang="en-US" altLang="nl-NL" sz="3600" b="1" baseline="30000">
                <a:solidFill>
                  <a:srgbClr val="FF0000"/>
                </a:solidFill>
                <a:effectLst>
                  <a:outerShdw blurRad="38100" dist="38100" dir="2700000" algn="tl">
                    <a:srgbClr val="000000"/>
                  </a:outerShdw>
                </a:effectLst>
              </a:rPr>
              <a:t>2</a:t>
            </a:r>
            <a:r>
              <a:rPr lang="en-US" altLang="nl-NL" sz="3600" b="1">
                <a:solidFill>
                  <a:srgbClr val="FF0000"/>
                </a:solidFill>
                <a:effectLst>
                  <a:outerShdw blurRad="38100" dist="38100" dir="2700000" algn="tl">
                    <a:srgbClr val="000000"/>
                  </a:outerShdw>
                </a:effectLst>
              </a:rPr>
              <a:t>)</a:t>
            </a:r>
            <a:endParaRPr lang="nl-NL" altLang="nl-NL" sz="3600" b="1">
              <a:solidFill>
                <a:srgbClr val="FF0000"/>
              </a:solidFill>
              <a:effectLst>
                <a:outerShdw blurRad="38100" dist="38100" dir="2700000" algn="tl">
                  <a:srgbClr val="000000"/>
                </a:outerShdw>
              </a:effectLst>
            </a:endParaRPr>
          </a:p>
        </p:txBody>
      </p:sp>
      <p:sp>
        <p:nvSpPr>
          <p:cNvPr id="7" name="Rectangle 2"/>
          <p:cNvSpPr>
            <a:spLocks noChangeArrowheads="1"/>
          </p:cNvSpPr>
          <p:nvPr/>
        </p:nvSpPr>
        <p:spPr bwMode="auto">
          <a:xfrm>
            <a:off x="-12700" y="5749925"/>
            <a:ext cx="9144000" cy="7620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FF3300"/>
              </a:buClr>
            </a:pPr>
            <a:r>
              <a:rPr lang="nl-NL" altLang="nl-NL" sz="3200" b="1">
                <a:solidFill>
                  <a:srgbClr val="3333CC"/>
                </a:solidFill>
                <a:effectLst>
                  <a:outerShdw blurRad="38100" dist="38100" dir="2700000" algn="tl">
                    <a:srgbClr val="000000"/>
                  </a:outerShdw>
                </a:effectLst>
              </a:rPr>
              <a:t>  Boven 250 mSv vind je een afwijkend bloedbeeld.</a:t>
            </a:r>
            <a:endParaRPr lang="nl-NL" altLang="nl-NL" sz="3200" b="1">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57781701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9210"/>
                                        </p:tgtEl>
                                        <p:attrNameLst>
                                          <p:attrName>style.visibility</p:attrName>
                                        </p:attrNameLst>
                                      </p:cBhvr>
                                      <p:to>
                                        <p:strVal val="visible"/>
                                      </p:to>
                                    </p:set>
                                    <p:animEffect transition="in" filter="wipe(left)">
                                      <p:cBhvr>
                                        <p:cTn id="7" dur="500"/>
                                        <p:tgtEl>
                                          <p:spTgt spid="179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03"/>
                                        </p:tgtEl>
                                        <p:attrNameLst>
                                          <p:attrName>style.visibility</p:attrName>
                                        </p:attrNameLst>
                                      </p:cBhvr>
                                      <p:to>
                                        <p:strVal val="visible"/>
                                      </p:to>
                                    </p:set>
                                    <p:animEffect transition="in" filter="wipe(left)">
                                      <p:cBhvr>
                                        <p:cTn id="12" dur="500"/>
                                        <p:tgtEl>
                                          <p:spTgt spid="1792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9205"/>
                                        </p:tgtEl>
                                        <p:attrNameLst>
                                          <p:attrName>style.visibility</p:attrName>
                                        </p:attrNameLst>
                                      </p:cBhvr>
                                      <p:to>
                                        <p:strVal val="visible"/>
                                      </p:to>
                                    </p:set>
                                    <p:animEffect transition="in" filter="dissolve">
                                      <p:cBhvr>
                                        <p:cTn id="17" dur="500"/>
                                        <p:tgtEl>
                                          <p:spTgt spid="179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206"/>
                                        </p:tgtEl>
                                        <p:attrNameLst>
                                          <p:attrName>style.visibility</p:attrName>
                                        </p:attrNameLst>
                                      </p:cBhvr>
                                      <p:to>
                                        <p:strVal val="visible"/>
                                      </p:to>
                                    </p:set>
                                    <p:animEffect transition="in" filter="wipe(left)">
                                      <p:cBhvr>
                                        <p:cTn id="22" dur="500"/>
                                        <p:tgtEl>
                                          <p:spTgt spid="179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9207"/>
                                        </p:tgtEl>
                                        <p:attrNameLst>
                                          <p:attrName>style.visibility</p:attrName>
                                        </p:attrNameLst>
                                      </p:cBhvr>
                                      <p:to>
                                        <p:strVal val="visible"/>
                                      </p:to>
                                    </p:set>
                                    <p:animEffect transition="in" filter="dissolve">
                                      <p:cBhvr>
                                        <p:cTn id="27" dur="500"/>
                                        <p:tgtEl>
                                          <p:spTgt spid="1792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9208"/>
                                        </p:tgtEl>
                                        <p:attrNameLst>
                                          <p:attrName>style.visibility</p:attrName>
                                        </p:attrNameLst>
                                      </p:cBhvr>
                                      <p:to>
                                        <p:strVal val="visible"/>
                                      </p:to>
                                    </p:set>
                                    <p:animEffect transition="in" filter="wipe(left)">
                                      <p:cBhvr>
                                        <p:cTn id="32" dur="500"/>
                                        <p:tgtEl>
                                          <p:spTgt spid="1792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9209"/>
                                        </p:tgtEl>
                                        <p:attrNameLst>
                                          <p:attrName>style.visibility</p:attrName>
                                        </p:attrNameLst>
                                      </p:cBhvr>
                                      <p:to>
                                        <p:strVal val="visible"/>
                                      </p:to>
                                    </p:set>
                                    <p:animEffect transition="in" filter="dissolve">
                                      <p:cBhvr>
                                        <p:cTn id="37" dur="500"/>
                                        <p:tgtEl>
                                          <p:spTgt spid="1792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9213"/>
                                        </p:tgtEl>
                                        <p:attrNameLst>
                                          <p:attrName>style.visibility</p:attrName>
                                        </p:attrNameLst>
                                      </p:cBhvr>
                                      <p:to>
                                        <p:strVal val="visible"/>
                                      </p:to>
                                    </p:set>
                                    <p:animEffect transition="in" filter="wipe(left)">
                                      <p:cBhvr>
                                        <p:cTn id="42" dur="500"/>
                                        <p:tgtEl>
                                          <p:spTgt spid="1792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9214"/>
                                        </p:tgtEl>
                                        <p:attrNameLst>
                                          <p:attrName>style.visibility</p:attrName>
                                        </p:attrNameLst>
                                      </p:cBhvr>
                                      <p:to>
                                        <p:strVal val="visible"/>
                                      </p:to>
                                    </p:set>
                                    <p:animEffect transition="in" filter="dissolve">
                                      <p:cBhvr>
                                        <p:cTn id="47" dur="500"/>
                                        <p:tgtEl>
                                          <p:spTgt spid="1792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9211"/>
                                        </p:tgtEl>
                                        <p:attrNameLst>
                                          <p:attrName>style.visibility</p:attrName>
                                        </p:attrNameLst>
                                      </p:cBhvr>
                                      <p:to>
                                        <p:strVal val="visible"/>
                                      </p:to>
                                    </p:set>
                                    <p:animEffect transition="in" filter="wipe(left)">
                                      <p:cBhvr>
                                        <p:cTn id="52" dur="500"/>
                                        <p:tgtEl>
                                          <p:spTgt spid="1792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79212"/>
                                        </p:tgtEl>
                                        <p:attrNameLst>
                                          <p:attrName>style.visibility</p:attrName>
                                        </p:attrNameLst>
                                      </p:cBhvr>
                                      <p:to>
                                        <p:strVal val="visible"/>
                                      </p:to>
                                    </p:set>
                                    <p:animEffect transition="in" filter="dissolve">
                                      <p:cBhvr>
                                        <p:cTn id="57" dur="500"/>
                                        <p:tgtEl>
                                          <p:spTgt spid="1792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9202"/>
                                        </p:tgtEl>
                                        <p:attrNameLst>
                                          <p:attrName>style.visibility</p:attrName>
                                        </p:attrNameLst>
                                      </p:cBhvr>
                                      <p:to>
                                        <p:strVal val="visible"/>
                                      </p:to>
                                    </p:set>
                                    <p:animEffect transition="in" filter="wipe(left)">
                                      <p:cBhvr>
                                        <p:cTn id="62" dur="500"/>
                                        <p:tgtEl>
                                          <p:spTgt spid="1792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79204"/>
                                        </p:tgtEl>
                                        <p:attrNameLst>
                                          <p:attrName>style.visibility</p:attrName>
                                        </p:attrNameLst>
                                      </p:cBhvr>
                                      <p:to>
                                        <p:strVal val="visible"/>
                                      </p:to>
                                    </p:set>
                                    <p:animEffect transition="in" filter="dissolve">
                                      <p:cBhvr>
                                        <p:cTn id="67" dur="500"/>
                                        <p:tgtEl>
                                          <p:spTgt spid="17920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left)">
                                      <p:cBhvr>
                                        <p:cTn id="77" dur="500"/>
                                        <p:tgtEl>
                                          <p:spTgt spid="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dissolve">
                                      <p:cBhvr>
                                        <p:cTn id="82" dur="500"/>
                                        <p:tgtEl>
                                          <p:spTgt spid="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left)">
                                      <p:cBhvr>
                                        <p:cTn id="87" dur="500"/>
                                        <p:tgtEl>
                                          <p:spTgt spid="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dissolve">
                                      <p:cBhvr>
                                        <p:cTn id="92" dur="500"/>
                                        <p:tgtEl>
                                          <p:spTgt spid="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left)">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utoUpdateAnimBg="0"/>
      <p:bldP spid="179203" grpId="0" autoUpdateAnimBg="0"/>
      <p:bldP spid="179204" grpId="0" autoUpdateAnimBg="0"/>
      <p:bldP spid="179205" grpId="0" autoUpdateAnimBg="0"/>
      <p:bldP spid="179206" grpId="0" autoUpdateAnimBg="0"/>
      <p:bldP spid="179207" grpId="0" autoUpdateAnimBg="0"/>
      <p:bldP spid="179208" grpId="0" autoUpdateAnimBg="0"/>
      <p:bldP spid="179209" grpId="0" autoUpdateAnimBg="0"/>
      <p:bldP spid="179210" grpId="0" autoUpdateAnimBg="0"/>
      <p:bldP spid="179211" grpId="0" autoUpdateAnimBg="0"/>
      <p:bldP spid="179212" grpId="0" autoUpdateAnimBg="0"/>
      <p:bldP spid="179213" grpId="0" autoUpdateAnimBg="0"/>
      <p:bldP spid="179214" grpId="0" autoUpdateAnimBg="0"/>
      <p:bldP spid="2" grpId="0" autoUpdateAnimBg="0"/>
      <p:bldP spid="3" grpId="0" autoUpdateAnimBg="0"/>
      <p:bldP spid="4" grpId="0" autoUpdateAnimBg="0"/>
      <p:bldP spid="5" grpId="0" autoUpdateAnimBg="0"/>
      <p:bldP spid="6" grpId="0" autoUpdateAnimBg="0"/>
      <p:bldP spid="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32100" name="Picture 1028" descr="muisgezw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13" y="1096963"/>
            <a:ext cx="3790950"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Line 1029"/>
          <p:cNvSpPr>
            <a:spLocks noChangeShapeType="1"/>
          </p:cNvSpPr>
          <p:nvPr/>
        </p:nvSpPr>
        <p:spPr bwMode="auto">
          <a:xfrm>
            <a:off x="685800" y="5638800"/>
            <a:ext cx="19812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32102" name="Rectangle 1030"/>
          <p:cNvSpPr>
            <a:spLocks noGrp="1" noChangeArrowheads="1"/>
          </p:cNvSpPr>
          <p:nvPr>
            <p:ph type="ctrTitle"/>
          </p:nvPr>
        </p:nvSpPr>
        <p:spPr>
          <a:xfrm>
            <a:off x="0" y="-76200"/>
            <a:ext cx="9144000" cy="11430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Röntgenfoto van een rat </a:t>
            </a:r>
            <a:r>
              <a:rPr lang="en-US" sz="3200" b="1" smtClean="0">
                <a:solidFill>
                  <a:srgbClr val="FF3300"/>
                </a:solidFill>
                <a:effectLst>
                  <a:outerShdw blurRad="38100" dist="38100" dir="2700000" algn="tl">
                    <a:srgbClr val="000000"/>
                  </a:outerShdw>
                </a:effectLst>
              </a:rPr>
              <a:t>(na Pu-vergiftiging)</a:t>
            </a:r>
            <a:endParaRPr lang="nl-NL" sz="3200" b="1" smtClean="0">
              <a:solidFill>
                <a:srgbClr val="FF3300"/>
              </a:solidFill>
              <a:effectLst>
                <a:outerShdw blurRad="38100" dist="38100" dir="2700000" algn="tl">
                  <a:srgbClr val="000000"/>
                </a:outerShdw>
              </a:effectLst>
            </a:endParaRPr>
          </a:p>
        </p:txBody>
      </p:sp>
      <p:sp>
        <p:nvSpPr>
          <p:cNvPr id="132103" name="Text Box 1031"/>
          <p:cNvSpPr txBox="1">
            <a:spLocks noChangeArrowheads="1"/>
          </p:cNvSpPr>
          <p:nvPr/>
        </p:nvSpPr>
        <p:spPr bwMode="auto">
          <a:xfrm>
            <a:off x="533400" y="5013325"/>
            <a:ext cx="20574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000000"/>
                  </a:outerShdw>
                </a:effectLst>
              </a:rPr>
              <a:t>Tumor</a:t>
            </a:r>
            <a:endParaRPr lang="nl-NL" sz="4000" b="1">
              <a:solidFill>
                <a:srgbClr val="FF3300"/>
              </a:solidFill>
              <a:effectLst>
                <a:outerShdw blurRad="38100" dist="38100" dir="2700000" algn="tl">
                  <a:srgbClr val="000000"/>
                </a:outerShdw>
              </a:effectLst>
            </a:endParaRPr>
          </a:p>
        </p:txBody>
      </p:sp>
      <p:sp>
        <p:nvSpPr>
          <p:cNvPr id="123912" name="Text Box 8"/>
          <p:cNvSpPr txBox="1">
            <a:spLocks noChangeArrowheads="1"/>
          </p:cNvSpPr>
          <p:nvPr/>
        </p:nvSpPr>
        <p:spPr bwMode="auto">
          <a:xfrm>
            <a:off x="5403850" y="6491288"/>
            <a:ext cx="4032250" cy="366712"/>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nl-NL" sz="1800" b="1">
                <a:solidFill>
                  <a:srgbClr val="000000"/>
                </a:solidFill>
                <a:effectLst>
                  <a:outerShdw blurRad="38100" dist="38100" dir="2700000" algn="tl">
                    <a:srgbClr val="FFFFFF"/>
                  </a:outerShdw>
                </a:effectLst>
              </a:rPr>
              <a:t>Bron: Fast: Energie uit atoomkernen</a:t>
            </a:r>
            <a:endParaRPr lang="nl-NL" altLang="nl-NL" sz="1800" b="1">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288045400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wipe(left)">
                                      <p:cBhvr>
                                        <p:cTn id="7" dur="500"/>
                                        <p:tgtEl>
                                          <p:spTgt spid="132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Effect transition="in" filter="dissolve">
                                      <p:cBhvr>
                                        <p:cTn id="12" dur="500"/>
                                        <p:tgtEl>
                                          <p:spTgt spid="132100"/>
                                        </p:tgtEl>
                                      </p:cBhvr>
                                    </p:animEffect>
                                  </p:childTnLst>
                                </p:cTn>
                              </p:par>
                            </p:childTnLst>
                          </p:cTn>
                        </p:par>
                        <p:par>
                          <p:cTn id="13" fill="hold" nodeType="afterGroup">
                            <p:stCondLst>
                              <p:cond delay="500"/>
                            </p:stCondLst>
                            <p:childTnLst>
                              <p:par>
                                <p:cTn id="14" presetID="2" presetClass="entr" presetSubtype="8" fill="hold" grpId="0" nodeType="afterEffect">
                                  <p:stCondLst>
                                    <p:cond delay="1000"/>
                                  </p:stCondLst>
                                  <p:childTnLst>
                                    <p:set>
                                      <p:cBhvr>
                                        <p:cTn id="15" dur="1" fill="hold">
                                          <p:stCondLst>
                                            <p:cond delay="0"/>
                                          </p:stCondLst>
                                        </p:cTn>
                                        <p:tgtEl>
                                          <p:spTgt spid="132101"/>
                                        </p:tgtEl>
                                        <p:attrNameLst>
                                          <p:attrName>style.visibility</p:attrName>
                                        </p:attrNameLst>
                                      </p:cBhvr>
                                      <p:to>
                                        <p:strVal val="visible"/>
                                      </p:to>
                                    </p:set>
                                    <p:anim calcmode="lin" valueType="num">
                                      <p:cBhvr additive="base">
                                        <p:cTn id="16" dur="500" fill="hold"/>
                                        <p:tgtEl>
                                          <p:spTgt spid="132101"/>
                                        </p:tgtEl>
                                        <p:attrNameLst>
                                          <p:attrName>ppt_x</p:attrName>
                                        </p:attrNameLst>
                                      </p:cBhvr>
                                      <p:tavLst>
                                        <p:tav tm="0">
                                          <p:val>
                                            <p:strVal val="0-#ppt_w/2"/>
                                          </p:val>
                                        </p:tav>
                                        <p:tav tm="100000">
                                          <p:val>
                                            <p:strVal val="#ppt_x"/>
                                          </p:val>
                                        </p:tav>
                                      </p:tavLst>
                                    </p:anim>
                                    <p:anim calcmode="lin" valueType="num">
                                      <p:cBhvr additive="base">
                                        <p:cTn id="17" dur="500" fill="hold"/>
                                        <p:tgtEl>
                                          <p:spTgt spid="132101"/>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2103"/>
                                        </p:tgtEl>
                                        <p:attrNameLst>
                                          <p:attrName>style.visibility</p:attrName>
                                        </p:attrNameLst>
                                      </p:cBhvr>
                                      <p:to>
                                        <p:strVal val="visible"/>
                                      </p:to>
                                    </p:set>
                                    <p:anim calcmode="lin" valueType="num">
                                      <p:cBhvr additive="base">
                                        <p:cTn id="22" dur="500" fill="hold"/>
                                        <p:tgtEl>
                                          <p:spTgt spid="132103"/>
                                        </p:tgtEl>
                                        <p:attrNameLst>
                                          <p:attrName>ppt_x</p:attrName>
                                        </p:attrNameLst>
                                      </p:cBhvr>
                                      <p:tavLst>
                                        <p:tav tm="0">
                                          <p:val>
                                            <p:strVal val="0-#ppt_w/2"/>
                                          </p:val>
                                        </p:tav>
                                        <p:tav tm="100000">
                                          <p:val>
                                            <p:strVal val="#ppt_x"/>
                                          </p:val>
                                        </p:tav>
                                      </p:tavLst>
                                    </p:anim>
                                    <p:anim calcmode="lin" valueType="num">
                                      <p:cBhvr additive="base">
                                        <p:cTn id="23" dur="500" fill="hold"/>
                                        <p:tgtEl>
                                          <p:spTgt spid="132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2" grpId="0" autoUpdateAnimBg="0"/>
      <p:bldP spid="13210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6756" name="Group 20"/>
          <p:cNvGraphicFramePr>
            <a:graphicFrameLocks noGrp="1"/>
          </p:cNvGraphicFramePr>
          <p:nvPr/>
        </p:nvGraphicFramePr>
        <p:xfrm>
          <a:off x="990600" y="1143000"/>
          <a:ext cx="7086600" cy="5089525"/>
        </p:xfrm>
        <a:graphic>
          <a:graphicData uri="http://schemas.openxmlformats.org/drawingml/2006/table">
            <a:tbl>
              <a:tblPr/>
              <a:tblGrid>
                <a:gridCol w="3543300"/>
                <a:gridCol w="3543300"/>
              </a:tblGrid>
              <a:tr h="1432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stof</a:t>
                      </a:r>
                      <a:endParaRPr kumimoji="0" lang="nl-NL"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halfwaarde-dikte</a:t>
                      </a:r>
                      <a:endParaRPr kumimoji="0" lang="nl-NL"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beton</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5 cm</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staal</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3 cm</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lood</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 cm</a:t>
                      </a:r>
                      <a:endParaRPr kumimoji="0" 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57" name="Rectangle 21"/>
          <p:cNvSpPr>
            <a:spLocks noGrp="1" noChangeArrowheads="1"/>
          </p:cNvSpPr>
          <p:nvPr>
            <p:ph type="ctrTitle"/>
          </p:nvPr>
        </p:nvSpPr>
        <p:spPr>
          <a:xfrm>
            <a:off x="0" y="76200"/>
            <a:ext cx="9144000" cy="838200"/>
          </a:xfrm>
        </p:spPr>
        <p:txBody>
          <a:bodyPr/>
          <a:lstStyle/>
          <a:p>
            <a:pPr algn="l" eaLnBrk="1" hangingPunct="1"/>
            <a:r>
              <a:rPr lang="en-US" altLang="nl-NL" sz="4000" b="1" smtClean="0">
                <a:solidFill>
                  <a:srgbClr val="FF3300"/>
                </a:solidFill>
                <a:effectLst>
                  <a:outerShdw blurRad="38100" dist="38100" dir="2700000" algn="tl">
                    <a:srgbClr val="000000"/>
                  </a:outerShdw>
                </a:effectLst>
              </a:rPr>
              <a:t>Halfwaarde-dikte voor </a:t>
            </a:r>
            <a:r>
              <a:rPr lang="en-US" altLang="nl-NL" sz="4000" b="1" smtClean="0">
                <a:solidFill>
                  <a:srgbClr val="FF3300"/>
                </a:solidFill>
                <a:effectLst>
                  <a:outerShdw blurRad="38100" dist="38100" dir="2700000" algn="tl">
                    <a:srgbClr val="000000"/>
                  </a:outerShdw>
                </a:effectLst>
                <a:latin typeface="Symbol" pitchFamily="18" charset="2"/>
              </a:rPr>
              <a:t>g</a:t>
            </a:r>
            <a:r>
              <a:rPr lang="en-US" altLang="nl-NL" sz="4000" b="1" smtClean="0">
                <a:solidFill>
                  <a:srgbClr val="FF3300"/>
                </a:solidFill>
                <a:effectLst>
                  <a:outerShdw blurRad="38100" dist="38100" dir="2700000" algn="tl">
                    <a:srgbClr val="000000"/>
                  </a:outerShdw>
                </a:effectLst>
              </a:rPr>
              <a:t>-straling </a:t>
            </a:r>
            <a:r>
              <a:rPr lang="en-US" altLang="nl-NL" sz="3200" b="1" smtClean="0">
                <a:solidFill>
                  <a:srgbClr val="FF3300"/>
                </a:solidFill>
                <a:effectLst>
                  <a:outerShdw blurRad="38100" dist="38100" dir="2700000" algn="tl">
                    <a:srgbClr val="000000"/>
                  </a:outerShdw>
                </a:effectLst>
              </a:rPr>
              <a:t>(1 MeV):</a:t>
            </a:r>
            <a:endParaRPr lang="nl-NL" altLang="nl-NL" sz="3200" b="1" smtClean="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33830113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6757"/>
                                        </p:tgtEl>
                                        <p:attrNameLst>
                                          <p:attrName>style.visibility</p:attrName>
                                        </p:attrNameLst>
                                      </p:cBhvr>
                                      <p:to>
                                        <p:strVal val="visible"/>
                                      </p:to>
                                    </p:set>
                                    <p:animEffect transition="in" filter="wipe(left)">
                                      <p:cBhvr>
                                        <p:cTn id="7" dur="500"/>
                                        <p:tgtEl>
                                          <p:spTgt spid="11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6756"/>
                                        </p:tgtEl>
                                        <p:attrNameLst>
                                          <p:attrName>style.visibility</p:attrName>
                                        </p:attrNameLst>
                                      </p:cBhvr>
                                      <p:to>
                                        <p:strVal val="visible"/>
                                      </p:to>
                                    </p:set>
                                    <p:animEffect transition="in" filter="dissolve">
                                      <p:cBhvr>
                                        <p:cTn id="12" dur="500"/>
                                        <p:tgtEl>
                                          <p:spTgt spid="116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0" y="0"/>
            <a:ext cx="9144000" cy="1219200"/>
          </a:xfrm>
          <a:prstGeom prst="rect">
            <a:avLst/>
          </a:prstGeom>
          <a:noFill/>
          <a:ln w="9525">
            <a:noFill/>
            <a:miter lim="800000"/>
            <a:headEnd/>
            <a:tailEnd/>
          </a:ln>
          <a:effectLst/>
        </p:spPr>
        <p:txBody>
          <a:bodyPr anchor="ctr"/>
          <a:lstStyle/>
          <a:p>
            <a:pPr fontAlgn="base">
              <a:spcBef>
                <a:spcPct val="0"/>
              </a:spcBef>
              <a:spcAft>
                <a:spcPct val="0"/>
              </a:spcAft>
              <a:defRPr/>
            </a:pPr>
            <a:r>
              <a:rPr lang="en-US" sz="3800" b="1">
                <a:solidFill>
                  <a:srgbClr val="FF3300"/>
                </a:solidFill>
                <a:effectLst>
                  <a:outerShdw blurRad="38100" dist="38100" dir="2700000" algn="tl">
                    <a:srgbClr val="000000"/>
                  </a:outerShdw>
                </a:effectLst>
              </a:rPr>
              <a:t>Halfwaarde-dikte van beton is 5,0 cm voor 1 MeV </a:t>
            </a:r>
            <a:r>
              <a:rPr lang="en-US" sz="3800" b="1">
                <a:solidFill>
                  <a:srgbClr val="FF3300"/>
                </a:solidFill>
                <a:effectLst>
                  <a:outerShdw blurRad="38100" dist="38100" dir="2700000" algn="tl">
                    <a:srgbClr val="000000"/>
                  </a:outerShdw>
                </a:effectLst>
                <a:latin typeface="Symbol" pitchFamily="18" charset="2"/>
              </a:rPr>
              <a:t>g</a:t>
            </a:r>
            <a:r>
              <a:rPr lang="en-US" sz="3800" b="1">
                <a:solidFill>
                  <a:srgbClr val="FF3300"/>
                </a:solidFill>
                <a:effectLst>
                  <a:outerShdw blurRad="38100" dist="38100" dir="2700000" algn="tl">
                    <a:srgbClr val="000000"/>
                  </a:outerShdw>
                </a:effectLst>
              </a:rPr>
              <a:t>-straling.</a:t>
            </a:r>
            <a:endParaRPr lang="nl-NL" sz="3800" b="1">
              <a:solidFill>
                <a:srgbClr val="FF3300"/>
              </a:solidFill>
              <a:effectLst>
                <a:outerShdw blurRad="38100" dist="38100" dir="2700000" algn="tl">
                  <a:srgbClr val="000000"/>
                </a:outerShdw>
              </a:effectLst>
            </a:endParaRPr>
          </a:p>
        </p:txBody>
      </p:sp>
      <p:sp>
        <p:nvSpPr>
          <p:cNvPr id="143363" name="Rectangle 3"/>
          <p:cNvSpPr>
            <a:spLocks noChangeArrowheads="1"/>
          </p:cNvSpPr>
          <p:nvPr/>
        </p:nvSpPr>
        <p:spPr bwMode="auto">
          <a:xfrm>
            <a:off x="0" y="1219200"/>
            <a:ext cx="9144000" cy="1143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000000"/>
                  </a:outerShdw>
                </a:effectLst>
              </a:rPr>
              <a:t>Hoeveel % komt er door een betonnen muur van 30 cm dik?</a:t>
            </a:r>
            <a:endParaRPr lang="nl-NL" sz="4000" b="1">
              <a:solidFill>
                <a:srgbClr val="FF3300"/>
              </a:solidFill>
              <a:effectLst>
                <a:outerShdw blurRad="38100" dist="38100" dir="2700000" algn="tl">
                  <a:srgbClr val="000000"/>
                </a:outerShdw>
              </a:effectLst>
            </a:endParaRPr>
          </a:p>
        </p:txBody>
      </p:sp>
      <p:sp>
        <p:nvSpPr>
          <p:cNvPr id="143364" name="Rectangle 4"/>
          <p:cNvSpPr>
            <a:spLocks noChangeArrowheads="1"/>
          </p:cNvSpPr>
          <p:nvPr/>
        </p:nvSpPr>
        <p:spPr bwMode="auto">
          <a:xfrm>
            <a:off x="0" y="2514600"/>
            <a:ext cx="91440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000000"/>
                  </a:outerShdw>
                </a:effectLst>
              </a:rPr>
              <a:t>Hoeveel maal is het gehalveerd?</a:t>
            </a:r>
            <a:endParaRPr lang="nl-NL" sz="4400" b="1">
              <a:solidFill>
                <a:srgbClr val="3333CC"/>
              </a:solidFill>
              <a:effectLst>
                <a:outerShdw blurRad="38100" dist="38100" dir="2700000" algn="tl">
                  <a:srgbClr val="000000"/>
                </a:outerShdw>
              </a:effectLst>
            </a:endParaRPr>
          </a:p>
        </p:txBody>
      </p:sp>
      <p:sp>
        <p:nvSpPr>
          <p:cNvPr id="143365" name="Rectangle 5"/>
          <p:cNvSpPr>
            <a:spLocks noChangeArrowheads="1"/>
          </p:cNvSpPr>
          <p:nvPr/>
        </p:nvSpPr>
        <p:spPr bwMode="auto">
          <a:xfrm>
            <a:off x="166688" y="3454400"/>
            <a:ext cx="39624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000000"/>
                  </a:outerShdw>
                </a:effectLst>
              </a:rPr>
              <a:t>30/5,0 = 6 x</a:t>
            </a:r>
            <a:endParaRPr lang="nl-NL" sz="4400" b="1">
              <a:solidFill>
                <a:srgbClr val="FF3300"/>
              </a:solidFill>
              <a:effectLst>
                <a:outerShdw blurRad="38100" dist="38100" dir="2700000" algn="tl">
                  <a:srgbClr val="000000"/>
                </a:outerShdw>
              </a:effectLst>
            </a:endParaRPr>
          </a:p>
        </p:txBody>
      </p:sp>
      <p:sp>
        <p:nvSpPr>
          <p:cNvPr id="143366" name="Rectangle 6"/>
          <p:cNvSpPr>
            <a:spLocks noChangeArrowheads="1"/>
          </p:cNvSpPr>
          <p:nvPr/>
        </p:nvSpPr>
        <p:spPr bwMode="auto">
          <a:xfrm>
            <a:off x="152400" y="4368800"/>
            <a:ext cx="3627438"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400" b="1">
                <a:solidFill>
                  <a:srgbClr val="3333CC"/>
                </a:solidFill>
                <a:effectLst>
                  <a:outerShdw blurRad="38100" dist="38100" dir="2700000" algn="tl">
                    <a:srgbClr val="000000"/>
                  </a:outerShdw>
                </a:effectLst>
              </a:rPr>
              <a:t>(½)</a:t>
            </a:r>
            <a:r>
              <a:rPr lang="en-US" altLang="nl-NL" sz="4400" b="1" baseline="30000">
                <a:solidFill>
                  <a:srgbClr val="3333CC"/>
                </a:solidFill>
                <a:effectLst>
                  <a:outerShdw blurRad="38100" dist="38100" dir="2700000" algn="tl">
                    <a:srgbClr val="000000"/>
                  </a:outerShdw>
                </a:effectLst>
              </a:rPr>
              <a:t>6 </a:t>
            </a:r>
            <a:r>
              <a:rPr lang="en-US" altLang="nl-NL" sz="4400" b="1">
                <a:solidFill>
                  <a:srgbClr val="3333CC"/>
                </a:solidFill>
                <a:effectLst>
                  <a:outerShdw blurRad="38100" dist="38100" dir="2700000" algn="tl">
                    <a:srgbClr val="000000"/>
                  </a:outerShdw>
                </a:effectLst>
              </a:rPr>
              <a:t>. 100% =</a:t>
            </a:r>
            <a:r>
              <a:rPr lang="en-US" altLang="nl-NL" sz="4000" b="1" baseline="30000">
                <a:solidFill>
                  <a:srgbClr val="FF3300"/>
                </a:solidFill>
                <a:effectLst>
                  <a:outerShdw blurRad="38100" dist="38100" dir="2700000" algn="tl">
                    <a:srgbClr val="000000"/>
                  </a:outerShdw>
                </a:effectLst>
              </a:rPr>
              <a:t> </a:t>
            </a:r>
            <a:endParaRPr lang="nl-NL" altLang="nl-NL" sz="4000" b="1" baseline="30000">
              <a:solidFill>
                <a:srgbClr val="FF3300"/>
              </a:solidFill>
              <a:effectLst>
                <a:outerShdw blurRad="38100" dist="38100" dir="2700000" algn="tl">
                  <a:srgbClr val="000000"/>
                </a:outerShdw>
              </a:effectLst>
            </a:endParaRPr>
          </a:p>
        </p:txBody>
      </p:sp>
      <p:sp>
        <p:nvSpPr>
          <p:cNvPr id="143367" name="Rectangle 7"/>
          <p:cNvSpPr>
            <a:spLocks noChangeArrowheads="1"/>
          </p:cNvSpPr>
          <p:nvPr/>
        </p:nvSpPr>
        <p:spPr bwMode="auto">
          <a:xfrm>
            <a:off x="3492500" y="4368800"/>
            <a:ext cx="22860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4400" b="1">
                <a:solidFill>
                  <a:srgbClr val="3333CC"/>
                </a:solidFill>
                <a:effectLst>
                  <a:outerShdw blurRad="38100" dist="38100" dir="2700000" algn="tl">
                    <a:srgbClr val="000000"/>
                  </a:outerShdw>
                </a:effectLst>
              </a:rPr>
              <a:t>1,56 =</a:t>
            </a:r>
            <a:endParaRPr lang="nl-NL" altLang="nl-NL" sz="4400" b="1" baseline="30000">
              <a:solidFill>
                <a:srgbClr val="3333CC"/>
              </a:solidFill>
              <a:effectLst>
                <a:outerShdw blurRad="38100" dist="38100" dir="2700000" algn="tl">
                  <a:srgbClr val="000000"/>
                </a:outerShdw>
              </a:effectLst>
            </a:endParaRPr>
          </a:p>
        </p:txBody>
      </p:sp>
      <p:sp>
        <p:nvSpPr>
          <p:cNvPr id="143368" name="Rectangle 8"/>
          <p:cNvSpPr>
            <a:spLocks noChangeArrowheads="1"/>
          </p:cNvSpPr>
          <p:nvPr/>
        </p:nvSpPr>
        <p:spPr bwMode="auto">
          <a:xfrm>
            <a:off x="4967288" y="4365625"/>
            <a:ext cx="1692275"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pPr>
            <a:r>
              <a:rPr lang="en-US" altLang="nl-NL" sz="4400" b="1">
                <a:solidFill>
                  <a:srgbClr val="FF3300"/>
                </a:solidFill>
                <a:effectLst>
                  <a:outerShdw blurRad="38100" dist="38100" dir="2700000" algn="tl">
                    <a:srgbClr val="000000"/>
                  </a:outerShdw>
                </a:effectLst>
              </a:rPr>
              <a:t>1,6 %</a:t>
            </a:r>
            <a:endParaRPr lang="nl-NL" altLang="nl-NL" sz="4400" b="1" baseline="30000">
              <a:solidFill>
                <a:srgbClr val="FF3300"/>
              </a:solidFill>
              <a:effectLst>
                <a:outerShdw blurRad="38100" dist="38100" dir="2700000" algn="tl">
                  <a:srgbClr val="000000"/>
                </a:outerShdw>
              </a:effectLst>
            </a:endParaRPr>
          </a:p>
        </p:txBody>
      </p:sp>
      <p:sp>
        <p:nvSpPr>
          <p:cNvPr id="143370" name="Rectangle 10"/>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Tree>
    <p:extLst>
      <p:ext uri="{BB962C8B-B14F-4D97-AF65-F5344CB8AC3E}">
        <p14:creationId xmlns:p14="http://schemas.microsoft.com/office/powerpoint/2010/main" val="47015843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wipe(left)">
                                      <p:cBhvr>
                                        <p:cTn id="7" dur="500"/>
                                        <p:tgtEl>
                                          <p:spTgt spid="143362"/>
                                        </p:tgtEl>
                                      </p:cBhvr>
                                    </p:animEffect>
                                  </p:childTnLst>
                                </p:cTn>
                              </p:par>
                            </p:childTnLst>
                          </p:cTn>
                        </p:par>
                        <p:par>
                          <p:cTn id="8" fill="hold" nodeType="afterGroup">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43363"/>
                                        </p:tgtEl>
                                        <p:attrNameLst>
                                          <p:attrName>style.visibility</p:attrName>
                                        </p:attrNameLst>
                                      </p:cBhvr>
                                      <p:to>
                                        <p:strVal val="visible"/>
                                      </p:to>
                                    </p:set>
                                    <p:animEffect transition="in" filter="wipe(left)">
                                      <p:cBhvr>
                                        <p:cTn id="11" dur="500"/>
                                        <p:tgtEl>
                                          <p:spTgt spid="1433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3364"/>
                                        </p:tgtEl>
                                        <p:attrNameLst>
                                          <p:attrName>style.visibility</p:attrName>
                                        </p:attrNameLst>
                                      </p:cBhvr>
                                      <p:to>
                                        <p:strVal val="visible"/>
                                      </p:to>
                                    </p:set>
                                    <p:animEffect transition="in" filter="wipe(left)">
                                      <p:cBhvr>
                                        <p:cTn id="16" dur="500"/>
                                        <p:tgtEl>
                                          <p:spTgt spid="1433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3365"/>
                                        </p:tgtEl>
                                        <p:attrNameLst>
                                          <p:attrName>style.visibility</p:attrName>
                                        </p:attrNameLst>
                                      </p:cBhvr>
                                      <p:to>
                                        <p:strVal val="visible"/>
                                      </p:to>
                                    </p:set>
                                    <p:animEffect transition="in" filter="wipe(left)">
                                      <p:cBhvr>
                                        <p:cTn id="21" dur="500"/>
                                        <p:tgtEl>
                                          <p:spTgt spid="14336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3366"/>
                                        </p:tgtEl>
                                        <p:attrNameLst>
                                          <p:attrName>style.visibility</p:attrName>
                                        </p:attrNameLst>
                                      </p:cBhvr>
                                      <p:to>
                                        <p:strVal val="visible"/>
                                      </p:to>
                                    </p:set>
                                    <p:animEffect transition="in" filter="wipe(left)">
                                      <p:cBhvr>
                                        <p:cTn id="26" dur="500"/>
                                        <p:tgtEl>
                                          <p:spTgt spid="1433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3367"/>
                                        </p:tgtEl>
                                        <p:attrNameLst>
                                          <p:attrName>style.visibility</p:attrName>
                                        </p:attrNameLst>
                                      </p:cBhvr>
                                      <p:to>
                                        <p:strVal val="visible"/>
                                      </p:to>
                                    </p:set>
                                    <p:animEffect transition="in" filter="wipe(left)">
                                      <p:cBhvr>
                                        <p:cTn id="31" dur="500"/>
                                        <p:tgtEl>
                                          <p:spTgt spid="14336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3368"/>
                                        </p:tgtEl>
                                        <p:attrNameLst>
                                          <p:attrName>style.visibility</p:attrName>
                                        </p:attrNameLst>
                                      </p:cBhvr>
                                      <p:to>
                                        <p:strVal val="visible"/>
                                      </p:to>
                                    </p:set>
                                    <p:animEffect transition="in" filter="wipe(left)">
                                      <p:cBhvr>
                                        <p:cTn id="36"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3" grpId="0" autoUpdateAnimBg="0"/>
      <p:bldP spid="143364" grpId="0" autoUpdateAnimBg="0"/>
      <p:bldP spid="143365" grpId="0" autoUpdateAnimBg="0"/>
      <p:bldP spid="143366" grpId="0" autoUpdateAnimBg="0"/>
      <p:bldP spid="143367" grpId="0" autoUpdateAnimBg="0"/>
      <p:bldP spid="14336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26" name="Group 18"/>
          <p:cNvGrpSpPr>
            <a:grpSpLocks/>
          </p:cNvGrpSpPr>
          <p:nvPr/>
        </p:nvGrpSpPr>
        <p:grpSpPr bwMode="auto">
          <a:xfrm>
            <a:off x="1116013" y="1849438"/>
            <a:ext cx="8027987" cy="5008562"/>
            <a:chOff x="703" y="1165"/>
            <a:chExt cx="5057" cy="3155"/>
          </a:xfrm>
        </p:grpSpPr>
        <p:pic>
          <p:nvPicPr>
            <p:cNvPr id="171019" name="Picture 11" descr="Kwadratenw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1165"/>
              <a:ext cx="4740" cy="31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703" y="1394"/>
              <a:ext cx="930" cy="272"/>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NL" altLang="nl-NL" sz="3600" b="1">
                  <a:solidFill>
                    <a:srgbClr val="3333CC"/>
                  </a:solidFill>
                  <a:effectLst>
                    <a:outerShdw blurRad="38100" dist="38100" dir="2700000" algn="tl">
                      <a:srgbClr val="000000"/>
                    </a:outerShdw>
                  </a:effectLst>
                </a:rPr>
                <a:t>Bron</a:t>
              </a:r>
            </a:p>
          </p:txBody>
        </p:sp>
      </p:grpSp>
      <p:sp>
        <p:nvSpPr>
          <p:cNvPr id="143362" name="Rectangle 2"/>
          <p:cNvSpPr>
            <a:spLocks noChangeArrowheads="1"/>
          </p:cNvSpPr>
          <p:nvPr/>
        </p:nvSpPr>
        <p:spPr bwMode="auto">
          <a:xfrm>
            <a:off x="0" y="0"/>
            <a:ext cx="9144000" cy="69215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3800" b="1">
                <a:solidFill>
                  <a:srgbClr val="FF3300"/>
                </a:solidFill>
                <a:effectLst>
                  <a:outerShdw blurRad="38100" dist="38100" dir="2700000" algn="tl">
                    <a:srgbClr val="000000"/>
                  </a:outerShdw>
                </a:effectLst>
              </a:rPr>
              <a:t>Kwadraten-wet</a:t>
            </a:r>
            <a:endParaRPr lang="nl-NL" altLang="nl-NL" sz="3800" b="1">
              <a:solidFill>
                <a:srgbClr val="FF3300"/>
              </a:solidFill>
              <a:effectLst>
                <a:outerShdw blurRad="38100" dist="38100" dir="2700000" algn="tl">
                  <a:srgbClr val="000000"/>
                </a:outerShdw>
              </a:effectLst>
            </a:endParaRPr>
          </a:p>
        </p:txBody>
      </p:sp>
      <p:sp>
        <p:nvSpPr>
          <p:cNvPr id="143363" name="Rectangle 3"/>
          <p:cNvSpPr>
            <a:spLocks noChangeArrowheads="1"/>
          </p:cNvSpPr>
          <p:nvPr/>
        </p:nvSpPr>
        <p:spPr bwMode="auto">
          <a:xfrm>
            <a:off x="0" y="460375"/>
            <a:ext cx="9144000" cy="769938"/>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3600" b="1">
                <a:solidFill>
                  <a:srgbClr val="3333CC"/>
                </a:solidFill>
                <a:effectLst>
                  <a:outerShdw blurRad="38100" dist="38100" dir="2700000" algn="tl">
                    <a:srgbClr val="000000"/>
                  </a:outerShdw>
                </a:effectLst>
              </a:rPr>
              <a:t>Simpelste bescherming tegen straling?</a:t>
            </a:r>
            <a:endParaRPr lang="nl-NL" altLang="nl-NL" sz="3600" b="1">
              <a:solidFill>
                <a:srgbClr val="3333CC"/>
              </a:solidFill>
              <a:effectLst>
                <a:outerShdw blurRad="38100" dist="38100" dir="2700000" algn="tl">
                  <a:srgbClr val="000000"/>
                </a:outerShdw>
              </a:effectLst>
            </a:endParaRPr>
          </a:p>
        </p:txBody>
      </p:sp>
      <p:sp>
        <p:nvSpPr>
          <p:cNvPr id="143364" name="Rectangle 4"/>
          <p:cNvSpPr>
            <a:spLocks noChangeArrowheads="1"/>
          </p:cNvSpPr>
          <p:nvPr/>
        </p:nvSpPr>
        <p:spPr bwMode="auto">
          <a:xfrm>
            <a:off x="0" y="1196975"/>
            <a:ext cx="9144000" cy="4318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sz="3600" b="1">
                <a:solidFill>
                  <a:srgbClr val="3333CC"/>
                </a:solidFill>
                <a:effectLst>
                  <a:outerShdw blurRad="38100" dist="38100" dir="2700000" algn="tl">
                    <a:srgbClr val="000000"/>
                  </a:outerShdw>
                </a:effectLst>
              </a:rPr>
              <a:t>Blijf op afstand!</a:t>
            </a:r>
            <a:endParaRPr lang="nl-NL" altLang="nl-NL" sz="3600" b="1">
              <a:solidFill>
                <a:srgbClr val="3333CC"/>
              </a:solidFill>
              <a:effectLst>
                <a:outerShdw blurRad="38100" dist="38100" dir="2700000" algn="tl">
                  <a:srgbClr val="000000"/>
                </a:outerShdw>
              </a:effectLst>
            </a:endParaRPr>
          </a:p>
        </p:txBody>
      </p:sp>
      <p:sp>
        <p:nvSpPr>
          <p:cNvPr id="143370" name="Rectangle 10"/>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
        <p:nvSpPr>
          <p:cNvPr id="177162" name="AutoShape 10"/>
          <p:cNvSpPr>
            <a:spLocks noChangeArrowheads="1"/>
          </p:cNvSpPr>
          <p:nvPr/>
        </p:nvSpPr>
        <p:spPr bwMode="auto">
          <a:xfrm>
            <a:off x="323850" y="5516563"/>
            <a:ext cx="3095625" cy="1008062"/>
          </a:xfrm>
          <a:prstGeom prst="wedgeRoundRectCallout">
            <a:avLst>
              <a:gd name="adj1" fmla="val 159537"/>
              <a:gd name="adj2" fmla="val -202755"/>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3x zo ver,</a:t>
            </a:r>
          </a:p>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9x zo weinig straling</a:t>
            </a:r>
          </a:p>
        </p:txBody>
      </p:sp>
      <p:sp>
        <p:nvSpPr>
          <p:cNvPr id="3" name="AutoShape 10"/>
          <p:cNvSpPr>
            <a:spLocks noChangeArrowheads="1"/>
          </p:cNvSpPr>
          <p:nvPr/>
        </p:nvSpPr>
        <p:spPr bwMode="auto">
          <a:xfrm>
            <a:off x="179388" y="5661025"/>
            <a:ext cx="3095625" cy="1008063"/>
          </a:xfrm>
          <a:prstGeom prst="wedgeRoundRectCallout">
            <a:avLst>
              <a:gd name="adj1" fmla="val 117028"/>
              <a:gd name="adj2" fmla="val -256144"/>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2x zo ver,</a:t>
            </a:r>
          </a:p>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4x zo weinig straling</a:t>
            </a:r>
          </a:p>
        </p:txBody>
      </p:sp>
    </p:spTree>
    <p:extLst>
      <p:ext uri="{BB962C8B-B14F-4D97-AF65-F5344CB8AC3E}">
        <p14:creationId xmlns:p14="http://schemas.microsoft.com/office/powerpoint/2010/main" val="246808185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wipe(left)">
                                      <p:cBhvr>
                                        <p:cTn id="7" dur="500"/>
                                        <p:tgtEl>
                                          <p:spTgt spid="143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63"/>
                                        </p:tgtEl>
                                        <p:attrNameLst>
                                          <p:attrName>style.visibility</p:attrName>
                                        </p:attrNameLst>
                                      </p:cBhvr>
                                      <p:to>
                                        <p:strVal val="visible"/>
                                      </p:to>
                                    </p:set>
                                    <p:animEffect transition="in" filter="wipe(left)">
                                      <p:cBhvr>
                                        <p:cTn id="12" dur="1000"/>
                                        <p:tgtEl>
                                          <p:spTgt spid="1433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64"/>
                                        </p:tgtEl>
                                        <p:attrNameLst>
                                          <p:attrName>style.visibility</p:attrName>
                                        </p:attrNameLst>
                                      </p:cBhvr>
                                      <p:to>
                                        <p:strVal val="visible"/>
                                      </p:to>
                                    </p:set>
                                    <p:animEffect transition="in" filter="wipe(left)">
                                      <p:cBhvr>
                                        <p:cTn id="17" dur="1000"/>
                                        <p:tgtEl>
                                          <p:spTgt spid="1433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1026"/>
                                        </p:tgtEl>
                                        <p:attrNameLst>
                                          <p:attrName>style.visibility</p:attrName>
                                        </p:attrNameLst>
                                      </p:cBhvr>
                                      <p:to>
                                        <p:strVal val="visible"/>
                                      </p:to>
                                    </p:set>
                                    <p:animEffect transition="in" filter="dissolve">
                                      <p:cBhvr>
                                        <p:cTn id="22" dur="500"/>
                                        <p:tgtEl>
                                          <p:spTgt spid="1710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77162"/>
                                        </p:tgtEl>
                                        <p:attrNameLst>
                                          <p:attrName>style.visibility</p:attrName>
                                        </p:attrNameLst>
                                      </p:cBhvr>
                                      <p:to>
                                        <p:strVal val="visible"/>
                                      </p:to>
                                    </p:set>
                                    <p:animEffect transition="in" filter="wipe(right)">
                                      <p:cBhvr>
                                        <p:cTn id="32" dur="500"/>
                                        <p:tgtEl>
                                          <p:spTgt spid="177162"/>
                                        </p:tgtEl>
                                      </p:cBhvr>
                                    </p:animEffect>
                                  </p:childTnLst>
                                  <p:subTnLst>
                                    <p:set>
                                      <p:cBhvr override="childStyle">
                                        <p:cTn dur="1" fill="hold" display="0" masterRel="nextClick" afterEffect="1"/>
                                        <p:tgtEl>
                                          <p:spTgt spid="1771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3" grpId="0" autoUpdateAnimBg="0"/>
      <p:bldP spid="143364" grpId="0" autoUpdateAnimBg="0"/>
      <p:bldP spid="17716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1906588"/>
            <a:ext cx="83058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3600" b="1">
                <a:solidFill>
                  <a:srgbClr val="3333CC"/>
                </a:solidFill>
                <a:effectLst>
                  <a:outerShdw blurRad="38100" dist="38100" dir="2700000" algn="tl">
                    <a:srgbClr val="000000"/>
                  </a:outerShdw>
                </a:effectLst>
              </a:rPr>
              <a:t> Bestraling</a:t>
            </a:r>
            <a:endParaRPr lang="nl-NL" altLang="nl-NL" sz="3600" b="1">
              <a:solidFill>
                <a:srgbClr val="3333CC"/>
              </a:solidFill>
              <a:effectLst>
                <a:outerShdw blurRad="38100" dist="38100" dir="2700000" algn="tl">
                  <a:srgbClr val="000000"/>
                </a:outerShdw>
              </a:effectLst>
            </a:endParaRPr>
          </a:p>
        </p:txBody>
      </p:sp>
      <p:sp>
        <p:nvSpPr>
          <p:cNvPr id="110598" name="Rectangle 6"/>
          <p:cNvSpPr>
            <a:spLocks noChangeArrowheads="1"/>
          </p:cNvSpPr>
          <p:nvPr/>
        </p:nvSpPr>
        <p:spPr bwMode="auto">
          <a:xfrm>
            <a:off x="0" y="2708275"/>
            <a:ext cx="70866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3600" b="1">
                <a:solidFill>
                  <a:srgbClr val="3333CC"/>
                </a:solidFill>
                <a:effectLst>
                  <a:outerShdw blurRad="38100" dist="38100" dir="2700000" algn="tl">
                    <a:srgbClr val="000000"/>
                  </a:outerShdw>
                </a:effectLst>
              </a:rPr>
              <a:t> Ouderdomsbepaling</a:t>
            </a:r>
            <a:r>
              <a:rPr lang="en-US" altLang="nl-NL" sz="4400" b="1">
                <a:solidFill>
                  <a:srgbClr val="FF3300"/>
                </a:solidFill>
                <a:effectLst>
                  <a:outerShdw blurRad="38100" dist="38100" dir="2700000" algn="tl">
                    <a:srgbClr val="000000"/>
                  </a:outerShdw>
                </a:effectLst>
              </a:rPr>
              <a:t> </a:t>
            </a:r>
            <a:endParaRPr lang="nl-NL" altLang="nl-NL" sz="4400" b="1">
              <a:solidFill>
                <a:srgbClr val="FF3300"/>
              </a:solidFill>
              <a:effectLst>
                <a:outerShdw blurRad="38100" dist="38100" dir="2700000" algn="tl">
                  <a:srgbClr val="000000"/>
                </a:outerShdw>
              </a:effectLst>
            </a:endParaRPr>
          </a:p>
        </p:txBody>
      </p:sp>
      <p:sp>
        <p:nvSpPr>
          <p:cNvPr id="110601" name="Rectangle 9"/>
          <p:cNvSpPr>
            <a:spLocks noChangeArrowheads="1"/>
          </p:cNvSpPr>
          <p:nvPr/>
        </p:nvSpPr>
        <p:spPr bwMode="auto">
          <a:xfrm>
            <a:off x="0" y="3698875"/>
            <a:ext cx="91440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buFontTx/>
              <a:buChar char="•"/>
            </a:pPr>
            <a:r>
              <a:rPr lang="en-US" altLang="nl-NL" sz="3600" b="1">
                <a:solidFill>
                  <a:srgbClr val="3333CC"/>
                </a:solidFill>
                <a:effectLst>
                  <a:outerShdw blurRad="38100" dist="38100" dir="2700000" algn="tl">
                    <a:srgbClr val="000000"/>
                  </a:outerShdw>
                </a:effectLst>
              </a:rPr>
              <a:t> Tracer (organismen/ waterloop)</a:t>
            </a:r>
            <a:endParaRPr lang="nl-NL" altLang="nl-NL" sz="3600" b="1" baseline="30000">
              <a:solidFill>
                <a:srgbClr val="FF3300"/>
              </a:solidFill>
              <a:effectLst>
                <a:outerShdw blurRad="38100" dist="38100" dir="2700000" algn="tl">
                  <a:srgbClr val="000000"/>
                </a:outerShdw>
              </a:effectLst>
            </a:endParaRPr>
          </a:p>
        </p:txBody>
      </p:sp>
      <p:sp>
        <p:nvSpPr>
          <p:cNvPr id="110602" name="Rectangle 10"/>
          <p:cNvSpPr>
            <a:spLocks noGrp="1" noChangeArrowheads="1"/>
          </p:cNvSpPr>
          <p:nvPr>
            <p:ph type="title"/>
          </p:nvPr>
        </p:nvSpPr>
        <p:spPr>
          <a:xfrm>
            <a:off x="76200" y="0"/>
            <a:ext cx="9067800" cy="762000"/>
          </a:xfrm>
        </p:spPr>
        <p:txBody>
          <a:bodyPr/>
          <a:lstStyle/>
          <a:p>
            <a:pPr algn="l" eaLnBrk="1" hangingPunct="1"/>
            <a:r>
              <a:rPr lang="en-US" altLang="nl-NL" sz="4000" b="1" smtClean="0">
                <a:solidFill>
                  <a:srgbClr val="FF3300"/>
                </a:solidFill>
                <a:effectLst>
                  <a:outerShdw blurRad="38100" dist="38100" dir="2700000" algn="tl">
                    <a:srgbClr val="000000"/>
                  </a:outerShdw>
                </a:effectLst>
              </a:rPr>
              <a:t>Toepassingen ioniserende straling:</a:t>
            </a:r>
            <a:endParaRPr lang="nl-NL" altLang="nl-NL" sz="4000" b="1" smtClean="0">
              <a:solidFill>
                <a:srgbClr val="FF3300"/>
              </a:solidFill>
              <a:effectLst>
                <a:outerShdw blurRad="38100" dist="38100" dir="2700000" algn="tl">
                  <a:srgbClr val="000000"/>
                </a:outerShdw>
              </a:effectLst>
            </a:endParaRPr>
          </a:p>
        </p:txBody>
      </p:sp>
      <p:sp>
        <p:nvSpPr>
          <p:cNvPr id="110604" name="Rectangle 12"/>
          <p:cNvSpPr>
            <a:spLocks noChangeArrowheads="1"/>
          </p:cNvSpPr>
          <p:nvPr/>
        </p:nvSpPr>
        <p:spPr bwMode="auto">
          <a:xfrm>
            <a:off x="19050" y="4841875"/>
            <a:ext cx="90678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3600" b="1">
                <a:solidFill>
                  <a:srgbClr val="3333CC"/>
                </a:solidFill>
                <a:effectLst>
                  <a:outerShdw blurRad="38100" dist="38100" dir="2700000" algn="tl">
                    <a:srgbClr val="000000"/>
                  </a:outerShdw>
                </a:effectLst>
              </a:rPr>
              <a:t> Diktemeting (staalindustrie)</a:t>
            </a:r>
            <a:r>
              <a:rPr lang="en-US" altLang="nl-NL" sz="3600" b="1">
                <a:solidFill>
                  <a:srgbClr val="FF3300"/>
                </a:solidFill>
                <a:effectLst>
                  <a:outerShdw blurRad="38100" dist="38100" dir="2700000" algn="tl">
                    <a:srgbClr val="000000"/>
                  </a:outerShdw>
                </a:effectLst>
              </a:rPr>
              <a:t> </a:t>
            </a:r>
            <a:endParaRPr lang="nl-NL" altLang="nl-NL" sz="3600" b="1">
              <a:solidFill>
                <a:srgbClr val="FF3300"/>
              </a:solidFill>
              <a:effectLst>
                <a:outerShdw blurRad="38100" dist="38100" dir="2700000" algn="tl">
                  <a:srgbClr val="000000"/>
                </a:outerShdw>
              </a:effectLst>
            </a:endParaRPr>
          </a:p>
        </p:txBody>
      </p:sp>
      <p:sp>
        <p:nvSpPr>
          <p:cNvPr id="2" name="Rectangle 4"/>
          <p:cNvSpPr>
            <a:spLocks noChangeArrowheads="1"/>
          </p:cNvSpPr>
          <p:nvPr/>
        </p:nvSpPr>
        <p:spPr bwMode="auto">
          <a:xfrm>
            <a:off x="1588" y="981075"/>
            <a:ext cx="83058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3600" b="1">
                <a:solidFill>
                  <a:srgbClr val="3333CC"/>
                </a:solidFill>
                <a:effectLst>
                  <a:outerShdw blurRad="38100" dist="38100" dir="2700000" algn="tl">
                    <a:srgbClr val="000000"/>
                  </a:outerShdw>
                </a:effectLst>
              </a:rPr>
              <a:t> Röntgenfoto</a:t>
            </a:r>
            <a:endParaRPr lang="nl-NL" altLang="nl-NL" sz="3600" b="1">
              <a:solidFill>
                <a:srgbClr val="3333CC"/>
              </a:solidFill>
              <a:effectLst>
                <a:outerShdw blurRad="38100" dist="38100" dir="2700000" algn="tl">
                  <a:srgbClr val="000000"/>
                </a:outerShdw>
              </a:effectLst>
            </a:endParaRPr>
          </a:p>
        </p:txBody>
      </p:sp>
      <p:sp>
        <p:nvSpPr>
          <p:cNvPr id="3" name="Rectangle 12"/>
          <p:cNvSpPr>
            <a:spLocks noChangeArrowheads="1"/>
          </p:cNvSpPr>
          <p:nvPr/>
        </p:nvSpPr>
        <p:spPr bwMode="auto">
          <a:xfrm>
            <a:off x="22225" y="5772150"/>
            <a:ext cx="90678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3600" b="1">
                <a:solidFill>
                  <a:srgbClr val="3333CC"/>
                </a:solidFill>
                <a:effectLst>
                  <a:outerShdw blurRad="38100" dist="38100" dir="2700000" algn="tl">
                    <a:srgbClr val="000000"/>
                  </a:outerShdw>
                </a:effectLst>
              </a:rPr>
              <a:t> Voedsel/ injectienaalden doorstralen</a:t>
            </a:r>
            <a:endParaRPr lang="nl-NL" altLang="nl-NL" sz="36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43058152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wipe(left)">
                                      <p:cBhvr>
                                        <p:cTn id="7" dur="500"/>
                                        <p:tgtEl>
                                          <p:spTgt spid="110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6"/>
                                        </p:tgtEl>
                                        <p:attrNameLst>
                                          <p:attrName>style.visibility</p:attrName>
                                        </p:attrNameLst>
                                      </p:cBhvr>
                                      <p:to>
                                        <p:strVal val="visible"/>
                                      </p:to>
                                    </p:set>
                                    <p:animEffect transition="in" filter="wipe(left)">
                                      <p:cBhvr>
                                        <p:cTn id="17" dur="500"/>
                                        <p:tgtEl>
                                          <p:spTgt spid="1105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598"/>
                                        </p:tgtEl>
                                        <p:attrNameLst>
                                          <p:attrName>style.visibility</p:attrName>
                                        </p:attrNameLst>
                                      </p:cBhvr>
                                      <p:to>
                                        <p:strVal val="visible"/>
                                      </p:to>
                                    </p:set>
                                    <p:animEffect transition="in" filter="wipe(left)">
                                      <p:cBhvr>
                                        <p:cTn id="22" dur="500"/>
                                        <p:tgtEl>
                                          <p:spTgt spid="1105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0601"/>
                                        </p:tgtEl>
                                        <p:attrNameLst>
                                          <p:attrName>style.visibility</p:attrName>
                                        </p:attrNameLst>
                                      </p:cBhvr>
                                      <p:to>
                                        <p:strVal val="visible"/>
                                      </p:to>
                                    </p:set>
                                    <p:animEffect transition="in" filter="wipe(left)">
                                      <p:cBhvr>
                                        <p:cTn id="27" dur="500"/>
                                        <p:tgtEl>
                                          <p:spTgt spid="1106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0604"/>
                                        </p:tgtEl>
                                        <p:attrNameLst>
                                          <p:attrName>style.visibility</p:attrName>
                                        </p:attrNameLst>
                                      </p:cBhvr>
                                      <p:to>
                                        <p:strVal val="visible"/>
                                      </p:to>
                                    </p:set>
                                    <p:animEffect transition="in" filter="wipe(left)">
                                      <p:cBhvr>
                                        <p:cTn id="32" dur="500"/>
                                        <p:tgtEl>
                                          <p:spTgt spid="1106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P spid="110598" grpId="0" autoUpdateAnimBg="0"/>
      <p:bldP spid="110601" grpId="0" autoUpdateAnimBg="0"/>
      <p:bldP spid="110602" grpId="0" autoUpdateAnimBg="0"/>
      <p:bldP spid="110604" grpId="0" autoUpdateAnimBg="0"/>
      <p:bldP spid="2" grpId="0" autoUpdateAnimBg="0"/>
      <p:bldP spid="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1076" name="Rectangle 4"/>
          <p:cNvSpPr>
            <a:spLocks noGrp="1" noChangeArrowheads="1"/>
          </p:cNvSpPr>
          <p:nvPr>
            <p:ph type="ctrTitle"/>
          </p:nvPr>
        </p:nvSpPr>
        <p:spPr>
          <a:xfrm>
            <a:off x="0" y="76200"/>
            <a:ext cx="9144000" cy="12954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1905: Einstein postuleert de equivalentie van massa en energie.</a:t>
            </a:r>
            <a:endParaRPr lang="nl-NL" sz="4000" b="1" smtClean="0">
              <a:solidFill>
                <a:srgbClr val="FF3300"/>
              </a:solidFill>
              <a:effectLst>
                <a:outerShdw blurRad="38100" dist="38100" dir="2700000" algn="tl">
                  <a:srgbClr val="000000"/>
                </a:outerShdw>
              </a:effectLst>
            </a:endParaRPr>
          </a:p>
        </p:txBody>
      </p:sp>
      <p:pic>
        <p:nvPicPr>
          <p:cNvPr id="11267" name="Picture 1028" descr="Einstein1921_by_F_Schmutze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557338"/>
            <a:ext cx="40338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60697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left)">
                                      <p:cBhvr>
                                        <p:cTn id="7"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8" name="Rectangle 4"/>
          <p:cNvSpPr>
            <a:spLocks noGrp="1" noChangeArrowheads="1"/>
          </p:cNvSpPr>
          <p:nvPr>
            <p:ph type="ctrTitle" idx="4294967295"/>
          </p:nvPr>
        </p:nvSpPr>
        <p:spPr>
          <a:xfrm>
            <a:off x="76200" y="76200"/>
            <a:ext cx="9067800" cy="615950"/>
          </a:xfrm>
        </p:spPr>
        <p:txBody>
          <a:bodyPr/>
          <a:lstStyle/>
          <a:p>
            <a:pPr algn="l" eaLnBrk="1" hangingPunct="1"/>
            <a:r>
              <a:rPr lang="en-US" altLang="nl-NL" sz="4000" b="1" smtClean="0">
                <a:solidFill>
                  <a:srgbClr val="FF0000"/>
                </a:solidFill>
                <a:effectLst>
                  <a:outerShdw blurRad="38100" dist="38100" dir="2700000" algn="tl">
                    <a:srgbClr val="000000"/>
                  </a:outerShdw>
                </a:effectLst>
              </a:rPr>
              <a:t>R</a:t>
            </a:r>
            <a:r>
              <a:rPr lang="en-US" altLang="nl-NL" sz="4000" b="1" smtClean="0">
                <a:solidFill>
                  <a:srgbClr val="FF0000"/>
                </a:solidFill>
                <a:effectLst>
                  <a:outerShdw blurRad="38100" dist="38100" dir="2700000" algn="tl">
                    <a:srgbClr val="000000"/>
                  </a:outerShdw>
                </a:effectLst>
                <a:cs typeface="Times New Roman" pitchFamily="18" charset="0"/>
              </a:rPr>
              <a:t>ö</a:t>
            </a:r>
            <a:r>
              <a:rPr lang="en-US" altLang="nl-NL" sz="4000" b="1" smtClean="0">
                <a:solidFill>
                  <a:srgbClr val="FF0000"/>
                </a:solidFill>
                <a:effectLst>
                  <a:outerShdw blurRad="38100" dist="38100" dir="2700000" algn="tl">
                    <a:srgbClr val="000000"/>
                  </a:outerShdw>
                </a:effectLst>
              </a:rPr>
              <a:t>ntgenfoto (1895)</a:t>
            </a:r>
            <a:endParaRPr lang="nl-NL" altLang="nl-NL" sz="4000" b="1" smtClean="0">
              <a:solidFill>
                <a:srgbClr val="FF0000"/>
              </a:solidFill>
              <a:effectLst>
                <a:outerShdw blurRad="38100" dist="38100" dir="2700000" algn="tl">
                  <a:srgbClr val="000000"/>
                </a:outerShdw>
              </a:effectLst>
            </a:endParaRPr>
          </a:p>
        </p:txBody>
      </p:sp>
      <p:pic>
        <p:nvPicPr>
          <p:cNvPr id="154627" name="Picture 3" descr="Rongen en eerste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869950"/>
            <a:ext cx="6840538" cy="592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0528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4627"/>
                                        </p:tgtEl>
                                        <p:attrNameLst>
                                          <p:attrName>style.visibility</p:attrName>
                                        </p:attrNameLst>
                                      </p:cBhvr>
                                      <p:to>
                                        <p:strVal val="visible"/>
                                      </p:to>
                                    </p:set>
                                    <p:animEffect transition="in" filter="dissolve">
                                      <p:cBhvr>
                                        <p:cTn id="11" dur="500"/>
                                        <p:tgtEl>
                                          <p:spTgt spid="15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8" name="Rectangle 4"/>
          <p:cNvSpPr>
            <a:spLocks noGrp="1" noChangeArrowheads="1"/>
          </p:cNvSpPr>
          <p:nvPr>
            <p:ph type="ctrTitle" idx="4294967295"/>
          </p:nvPr>
        </p:nvSpPr>
        <p:spPr>
          <a:xfrm>
            <a:off x="0" y="0"/>
            <a:ext cx="9067800" cy="615950"/>
          </a:xfrm>
        </p:spPr>
        <p:txBody>
          <a:bodyPr/>
          <a:lstStyle/>
          <a:p>
            <a:pPr algn="l" eaLnBrk="1" hangingPunct="1"/>
            <a:r>
              <a:rPr lang="en-US" altLang="nl-NL" sz="3200" b="1" smtClean="0">
                <a:solidFill>
                  <a:srgbClr val="FF0000"/>
                </a:solidFill>
                <a:effectLst>
                  <a:outerShdw blurRad="38100" dist="38100" dir="2700000" algn="tl">
                    <a:srgbClr val="000000"/>
                  </a:outerShdw>
                </a:effectLst>
              </a:rPr>
              <a:t>Scannen containers in de haven van Rotterdam</a:t>
            </a:r>
            <a:endParaRPr lang="nl-NL" altLang="nl-NL" sz="3200" b="1" smtClean="0">
              <a:solidFill>
                <a:srgbClr val="FF0000"/>
              </a:solidFill>
              <a:effectLst>
                <a:outerShdw blurRad="38100" dist="38100" dir="2700000" algn="tl">
                  <a:srgbClr val="000000"/>
                </a:outerShdw>
              </a:effectLst>
            </a:endParaRPr>
          </a:p>
        </p:txBody>
      </p:sp>
      <p:pic>
        <p:nvPicPr>
          <p:cNvPr id="160773" name="Picture 5" descr="vrachtwagen doorgeli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498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59503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0773"/>
                                        </p:tgtEl>
                                        <p:attrNameLst>
                                          <p:attrName>style.visibility</p:attrName>
                                        </p:attrNameLst>
                                      </p:cBhvr>
                                      <p:to>
                                        <p:strVal val="visible"/>
                                      </p:to>
                                    </p:set>
                                    <p:animEffect transition="in" filter="dissolve">
                                      <p:cBhvr>
                                        <p:cTn id="11" dur="5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8" name="Rectangle 4"/>
          <p:cNvSpPr>
            <a:spLocks noGrp="1" noChangeArrowheads="1"/>
          </p:cNvSpPr>
          <p:nvPr>
            <p:ph type="ctrTitle" idx="4294967295"/>
          </p:nvPr>
        </p:nvSpPr>
        <p:spPr>
          <a:xfrm>
            <a:off x="0" y="0"/>
            <a:ext cx="9067800" cy="615950"/>
          </a:xfrm>
        </p:spPr>
        <p:txBody>
          <a:bodyPr/>
          <a:lstStyle/>
          <a:p>
            <a:pPr algn="l" eaLnBrk="1" hangingPunct="1"/>
            <a:r>
              <a:rPr lang="en-US" altLang="nl-NL" sz="3200" b="1" smtClean="0">
                <a:solidFill>
                  <a:srgbClr val="FF0000"/>
                </a:solidFill>
                <a:effectLst>
                  <a:outerShdw blurRad="38100" dist="38100" dir="2700000" algn="tl">
                    <a:srgbClr val="000000"/>
                  </a:outerShdw>
                </a:effectLst>
              </a:rPr>
              <a:t>Controle van lasnaden</a:t>
            </a:r>
            <a:endParaRPr lang="nl-NL" altLang="nl-NL" sz="3200" b="1" smtClean="0">
              <a:solidFill>
                <a:srgbClr val="FF0000"/>
              </a:solidFill>
              <a:effectLst>
                <a:outerShdw blurRad="38100" dist="38100" dir="2700000" algn="tl">
                  <a:srgbClr val="000000"/>
                </a:outerShdw>
              </a:effectLst>
            </a:endParaRPr>
          </a:p>
        </p:txBody>
      </p:sp>
      <p:pic>
        <p:nvPicPr>
          <p:cNvPr id="168964" name="Picture 4" descr="lasnaad contr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8663"/>
            <a:ext cx="9144000" cy="6129337"/>
          </a:xfrm>
          <a:prstGeom prst="rect">
            <a:avLst/>
          </a:prstGeom>
          <a:noFill/>
          <a:extLst>
            <a:ext uri="{909E8E84-426E-40DD-AFC4-6F175D3DCCD1}">
              <a14:hiddenFill xmlns:a14="http://schemas.microsoft.com/office/drawing/2010/main">
                <a:solidFill>
                  <a:srgbClr val="FFFFFF"/>
                </a:solidFill>
              </a14:hiddenFill>
            </a:ext>
          </a:extLst>
        </p:spPr>
      </p:pic>
      <p:sp>
        <p:nvSpPr>
          <p:cNvPr id="177162" name="AutoShape 10"/>
          <p:cNvSpPr>
            <a:spLocks noChangeArrowheads="1"/>
          </p:cNvSpPr>
          <p:nvPr/>
        </p:nvSpPr>
        <p:spPr bwMode="auto">
          <a:xfrm>
            <a:off x="684213" y="620713"/>
            <a:ext cx="3095625" cy="1008062"/>
          </a:xfrm>
          <a:prstGeom prst="wedgeRoundRectCallout">
            <a:avLst>
              <a:gd name="adj1" fmla="val 26463"/>
              <a:gd name="adj2" fmla="val 401338"/>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Wagentje met bron rijdt door de pijp.</a:t>
            </a:r>
          </a:p>
        </p:txBody>
      </p:sp>
      <p:sp>
        <p:nvSpPr>
          <p:cNvPr id="2" name="AutoShape 10"/>
          <p:cNvSpPr>
            <a:spLocks noChangeArrowheads="1"/>
          </p:cNvSpPr>
          <p:nvPr/>
        </p:nvSpPr>
        <p:spPr bwMode="auto">
          <a:xfrm>
            <a:off x="6300788" y="188913"/>
            <a:ext cx="2446337" cy="1008062"/>
          </a:xfrm>
          <a:prstGeom prst="wedgeRoundRectCallout">
            <a:avLst>
              <a:gd name="adj1" fmla="val -34685"/>
              <a:gd name="adj2" fmla="val 232046"/>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Detector aan de buitenkant</a:t>
            </a:r>
          </a:p>
        </p:txBody>
      </p:sp>
    </p:spTree>
    <p:extLst>
      <p:ext uri="{BB962C8B-B14F-4D97-AF65-F5344CB8AC3E}">
        <p14:creationId xmlns:p14="http://schemas.microsoft.com/office/powerpoint/2010/main" val="20658403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8964"/>
                                        </p:tgtEl>
                                        <p:attrNameLst>
                                          <p:attrName>style.visibility</p:attrName>
                                        </p:attrNameLst>
                                      </p:cBhvr>
                                      <p:to>
                                        <p:strVal val="visible"/>
                                      </p:to>
                                    </p:set>
                                    <p:animEffect transition="in" filter="dissolve">
                                      <p:cBhvr>
                                        <p:cTn id="11" dur="500"/>
                                        <p:tgtEl>
                                          <p:spTgt spid="1689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7162"/>
                                        </p:tgtEl>
                                        <p:attrNameLst>
                                          <p:attrName>style.visibility</p:attrName>
                                        </p:attrNameLst>
                                      </p:cBhvr>
                                      <p:to>
                                        <p:strVal val="visible"/>
                                      </p:to>
                                    </p:set>
                                    <p:animEffect transition="in" filter="wipe(down)">
                                      <p:cBhvr>
                                        <p:cTn id="16" dur="500"/>
                                        <p:tgtEl>
                                          <p:spTgt spid="177162"/>
                                        </p:tgtEl>
                                      </p:cBhvr>
                                    </p:animEffect>
                                  </p:childTnLst>
                                  <p:subTnLst>
                                    <p:set>
                                      <p:cBhvr override="childStyle">
                                        <p:cTn dur="1" fill="hold" display="0" masterRel="nextClick" afterEffect="1"/>
                                        <p:tgtEl>
                                          <p:spTgt spid="177162"/>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P spid="177162"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8" name="Rectangle 4"/>
          <p:cNvSpPr>
            <a:spLocks noGrp="1" noChangeArrowheads="1"/>
          </p:cNvSpPr>
          <p:nvPr>
            <p:ph type="ctrTitle" idx="4294967295"/>
          </p:nvPr>
        </p:nvSpPr>
        <p:spPr>
          <a:xfrm>
            <a:off x="0" y="0"/>
            <a:ext cx="9067800" cy="615950"/>
          </a:xfrm>
        </p:spPr>
        <p:txBody>
          <a:bodyPr/>
          <a:lstStyle/>
          <a:p>
            <a:pPr algn="l" eaLnBrk="1" hangingPunct="1"/>
            <a:r>
              <a:rPr lang="en-US" altLang="nl-NL" sz="3200" b="1" smtClean="0">
                <a:solidFill>
                  <a:srgbClr val="FF0000"/>
                </a:solidFill>
                <a:effectLst>
                  <a:outerShdw blurRad="38100" dist="38100" dir="2700000" algn="tl">
                    <a:srgbClr val="000000"/>
                  </a:outerShdw>
                </a:effectLst>
              </a:rPr>
              <a:t>Doorstralen om voorwerpen steriel te maken</a:t>
            </a:r>
            <a:endParaRPr lang="nl-NL" altLang="nl-NL" sz="3200" b="1" smtClean="0">
              <a:solidFill>
                <a:srgbClr val="FF0000"/>
              </a:solidFill>
              <a:effectLst>
                <a:outerShdw blurRad="38100" dist="38100" dir="2700000" algn="tl">
                  <a:srgbClr val="000000"/>
                </a:outerShdw>
              </a:effectLst>
            </a:endParaRPr>
          </a:p>
        </p:txBody>
      </p:sp>
      <p:pic>
        <p:nvPicPr>
          <p:cNvPr id="162820" name="Picture 4" descr="doorstra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6011863" cy="5978525"/>
          </a:xfrm>
          <a:prstGeom prst="rect">
            <a:avLst/>
          </a:prstGeom>
          <a:noFill/>
          <a:extLst>
            <a:ext uri="{909E8E84-426E-40DD-AFC4-6F175D3DCCD1}">
              <a14:hiddenFill xmlns:a14="http://schemas.microsoft.com/office/drawing/2010/main">
                <a:solidFill>
                  <a:srgbClr val="FFFFFF"/>
                </a:solidFill>
              </a14:hiddenFill>
            </a:ext>
          </a:extLst>
        </p:spPr>
      </p:pic>
      <p:sp>
        <p:nvSpPr>
          <p:cNvPr id="177162" name="AutoShape 10"/>
          <p:cNvSpPr>
            <a:spLocks noChangeArrowheads="1"/>
          </p:cNvSpPr>
          <p:nvPr/>
        </p:nvSpPr>
        <p:spPr bwMode="auto">
          <a:xfrm>
            <a:off x="5867400" y="2708275"/>
            <a:ext cx="3095625" cy="1296988"/>
          </a:xfrm>
          <a:prstGeom prst="wedgeRoundRectCallout">
            <a:avLst>
              <a:gd name="adj1" fmla="val -100255"/>
              <a:gd name="adj2" fmla="val 21481"/>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Container met bijv. verband, injectienaalden.</a:t>
            </a:r>
          </a:p>
        </p:txBody>
      </p:sp>
      <p:sp>
        <p:nvSpPr>
          <p:cNvPr id="2" name="AutoShape 10"/>
          <p:cNvSpPr>
            <a:spLocks noChangeArrowheads="1"/>
          </p:cNvSpPr>
          <p:nvPr/>
        </p:nvSpPr>
        <p:spPr bwMode="auto">
          <a:xfrm>
            <a:off x="6048375" y="836613"/>
            <a:ext cx="3095625" cy="1008062"/>
          </a:xfrm>
          <a:prstGeom prst="wedgeRoundRectCallout">
            <a:avLst>
              <a:gd name="adj1" fmla="val -140972"/>
              <a:gd name="adj2" fmla="val 31731"/>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Bestralingsruimte met C0-60 </a:t>
            </a:r>
            <a:r>
              <a:rPr lang="nl-NL" altLang="nl-NL" b="1">
                <a:solidFill>
                  <a:srgbClr val="00CC99"/>
                </a:solidFill>
                <a:effectLst>
                  <a:outerShdw blurRad="38100" dist="38100" dir="2700000" algn="tl">
                    <a:srgbClr val="000000"/>
                  </a:outerShdw>
                </a:effectLst>
                <a:latin typeface="Symbol" pitchFamily="18" charset="2"/>
              </a:rPr>
              <a:t>g</a:t>
            </a:r>
            <a:r>
              <a:rPr lang="nl-NL" altLang="nl-NL" b="1">
                <a:solidFill>
                  <a:srgbClr val="00CC99"/>
                </a:solidFill>
                <a:effectLst>
                  <a:outerShdw blurRad="38100" dist="38100" dir="2700000" algn="tl">
                    <a:srgbClr val="000000"/>
                  </a:outerShdw>
                </a:effectLst>
              </a:rPr>
              <a:t> straler</a:t>
            </a:r>
          </a:p>
        </p:txBody>
      </p:sp>
    </p:spTree>
    <p:extLst>
      <p:ext uri="{BB962C8B-B14F-4D97-AF65-F5344CB8AC3E}">
        <p14:creationId xmlns:p14="http://schemas.microsoft.com/office/powerpoint/2010/main" val="206539693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wipe(left)">
                                      <p:cBhvr>
                                        <p:cTn id="7" dur="500"/>
                                        <p:tgtEl>
                                          <p:spTgt spid="129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Effect transition="in" filter="dissolve">
                                      <p:cBhvr>
                                        <p:cTn id="12" dur="500"/>
                                        <p:tgtEl>
                                          <p:spTgt spid="162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77162"/>
                                        </p:tgtEl>
                                        <p:attrNameLst>
                                          <p:attrName>style.visibility</p:attrName>
                                        </p:attrNameLst>
                                      </p:cBhvr>
                                      <p:to>
                                        <p:strVal val="visible"/>
                                      </p:to>
                                    </p:set>
                                    <p:animEffect transition="in" filter="wipe(right)">
                                      <p:cBhvr>
                                        <p:cTn id="17" dur="500"/>
                                        <p:tgtEl>
                                          <p:spTgt spid="177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P spid="177162"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72" name="Picture 20" descr="Cobalt-60 bestral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836613"/>
            <a:ext cx="5689600" cy="5138737"/>
          </a:xfrm>
          <a:noFill/>
        </p:spPr>
      </p:pic>
      <p:sp>
        <p:nvSpPr>
          <p:cNvPr id="125954" name="Rectangle 2"/>
          <p:cNvSpPr>
            <a:spLocks noGrp="1" noChangeArrowheads="1"/>
          </p:cNvSpPr>
          <p:nvPr>
            <p:ph type="title"/>
          </p:nvPr>
        </p:nvSpPr>
        <p:spPr>
          <a:xfrm>
            <a:off x="0" y="0"/>
            <a:ext cx="9144000" cy="765175"/>
          </a:xfrm>
        </p:spPr>
        <p:txBody>
          <a:bodyPr/>
          <a:lstStyle/>
          <a:p>
            <a:pPr algn="l" eaLnBrk="1" hangingPunct="1">
              <a:defRPr/>
            </a:pPr>
            <a:r>
              <a:rPr lang="en-US" sz="3600" b="1" smtClean="0">
                <a:solidFill>
                  <a:srgbClr val="FF3300"/>
                </a:solidFill>
                <a:effectLst>
                  <a:outerShdw blurRad="38100" dist="38100" dir="2700000" algn="tl">
                    <a:srgbClr val="000000"/>
                  </a:outerShdw>
                </a:effectLst>
              </a:rPr>
              <a:t>Bestraling in de geneeskunde met Co-60 bron</a:t>
            </a:r>
            <a:endParaRPr lang="nl-NL" sz="3600" b="1" smtClean="0">
              <a:solidFill>
                <a:srgbClr val="FF3300"/>
              </a:solidFill>
              <a:effectLst>
                <a:outerShdw blurRad="38100" dist="38100" dir="2700000" algn="tl">
                  <a:srgbClr val="000000"/>
                </a:outerShdw>
              </a:effectLst>
            </a:endParaRPr>
          </a:p>
        </p:txBody>
      </p:sp>
      <p:sp>
        <p:nvSpPr>
          <p:cNvPr id="125957" name="Freeform 5"/>
          <p:cNvSpPr>
            <a:spLocks/>
          </p:cNvSpPr>
          <p:nvPr/>
        </p:nvSpPr>
        <p:spPr bwMode="auto">
          <a:xfrm>
            <a:off x="4203700" y="1879600"/>
            <a:ext cx="1866900" cy="838200"/>
          </a:xfrm>
          <a:custGeom>
            <a:avLst/>
            <a:gdLst>
              <a:gd name="T0" fmla="*/ 1176 w 1176"/>
              <a:gd name="T1" fmla="*/ 0 h 528"/>
              <a:gd name="T2" fmla="*/ 0 w 1176"/>
              <a:gd name="T3" fmla="*/ 528 h 528"/>
              <a:gd name="T4" fmla="*/ 0 60000 65536"/>
              <a:gd name="T5" fmla="*/ 0 60000 65536"/>
              <a:gd name="T6" fmla="*/ 0 w 1176"/>
              <a:gd name="T7" fmla="*/ 0 h 528"/>
              <a:gd name="T8" fmla="*/ 1176 w 1176"/>
              <a:gd name="T9" fmla="*/ 528 h 528"/>
            </a:gdLst>
            <a:ahLst/>
            <a:cxnLst>
              <a:cxn ang="T4">
                <a:pos x="T0" y="T1"/>
              </a:cxn>
              <a:cxn ang="T5">
                <a:pos x="T2" y="T3"/>
              </a:cxn>
            </a:cxnLst>
            <a:rect l="T6" t="T7" r="T8" b="T9"/>
            <a:pathLst>
              <a:path w="1176" h="528">
                <a:moveTo>
                  <a:pt x="1176" y="0"/>
                </a:moveTo>
                <a:lnTo>
                  <a:pt x="0" y="528"/>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5964" name="Text Box 12"/>
          <p:cNvSpPr txBox="1">
            <a:spLocks noChangeArrowheads="1"/>
          </p:cNvSpPr>
          <p:nvPr/>
        </p:nvSpPr>
        <p:spPr bwMode="auto">
          <a:xfrm>
            <a:off x="6011863" y="3141663"/>
            <a:ext cx="2667000" cy="11906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000000"/>
                  </a:outerShdw>
                </a:effectLst>
              </a:rPr>
              <a:t>roterende arm</a:t>
            </a:r>
            <a:endParaRPr lang="nl-NL" sz="3600" b="1">
              <a:solidFill>
                <a:srgbClr val="FF3300"/>
              </a:solidFill>
              <a:effectLst>
                <a:outerShdw blurRad="38100" dist="38100" dir="2700000" algn="tl">
                  <a:srgbClr val="000000"/>
                </a:outerShdw>
              </a:effectLst>
            </a:endParaRPr>
          </a:p>
        </p:txBody>
      </p:sp>
      <p:sp>
        <p:nvSpPr>
          <p:cNvPr id="125965" name="Freeform 13"/>
          <p:cNvSpPr>
            <a:spLocks/>
          </p:cNvSpPr>
          <p:nvPr/>
        </p:nvSpPr>
        <p:spPr bwMode="auto">
          <a:xfrm>
            <a:off x="4864100" y="3543300"/>
            <a:ext cx="1193800" cy="101600"/>
          </a:xfrm>
          <a:custGeom>
            <a:avLst/>
            <a:gdLst>
              <a:gd name="T0" fmla="*/ 752 w 752"/>
              <a:gd name="T1" fmla="*/ 0 h 64"/>
              <a:gd name="T2" fmla="*/ 0 w 752"/>
              <a:gd name="T3" fmla="*/ 64 h 64"/>
              <a:gd name="T4" fmla="*/ 0 60000 65536"/>
              <a:gd name="T5" fmla="*/ 0 60000 65536"/>
              <a:gd name="T6" fmla="*/ 0 w 752"/>
              <a:gd name="T7" fmla="*/ 0 h 64"/>
              <a:gd name="T8" fmla="*/ 752 w 752"/>
              <a:gd name="T9" fmla="*/ 64 h 64"/>
            </a:gdLst>
            <a:ahLst/>
            <a:cxnLst>
              <a:cxn ang="T4">
                <a:pos x="T0" y="T1"/>
              </a:cxn>
              <a:cxn ang="T5">
                <a:pos x="T2" y="T3"/>
              </a:cxn>
            </a:cxnLst>
            <a:rect l="T6" t="T7" r="T8" b="T9"/>
            <a:pathLst>
              <a:path w="752" h="64">
                <a:moveTo>
                  <a:pt x="752" y="0"/>
                </a:moveTo>
                <a:lnTo>
                  <a:pt x="0" y="64"/>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5967" name="Freeform 15"/>
          <p:cNvSpPr>
            <a:spLocks/>
          </p:cNvSpPr>
          <p:nvPr/>
        </p:nvSpPr>
        <p:spPr bwMode="auto">
          <a:xfrm>
            <a:off x="3035300" y="4356100"/>
            <a:ext cx="2973388" cy="244475"/>
          </a:xfrm>
          <a:custGeom>
            <a:avLst/>
            <a:gdLst>
              <a:gd name="T0" fmla="*/ 1873 w 1873"/>
              <a:gd name="T1" fmla="*/ 154 h 154"/>
              <a:gd name="T2" fmla="*/ 0 w 1873"/>
              <a:gd name="T3" fmla="*/ 0 h 154"/>
              <a:gd name="T4" fmla="*/ 0 60000 65536"/>
              <a:gd name="T5" fmla="*/ 0 60000 65536"/>
              <a:gd name="T6" fmla="*/ 0 w 1873"/>
              <a:gd name="T7" fmla="*/ 0 h 154"/>
              <a:gd name="T8" fmla="*/ 1873 w 1873"/>
              <a:gd name="T9" fmla="*/ 154 h 154"/>
            </a:gdLst>
            <a:ahLst/>
            <a:cxnLst>
              <a:cxn ang="T4">
                <a:pos x="T0" y="T1"/>
              </a:cxn>
              <a:cxn ang="T5">
                <a:pos x="T2" y="T3"/>
              </a:cxn>
            </a:cxnLst>
            <a:rect l="T6" t="T7" r="T8" b="T9"/>
            <a:pathLst>
              <a:path w="1873" h="154">
                <a:moveTo>
                  <a:pt x="1873" y="154"/>
                </a:moveTo>
                <a:lnTo>
                  <a:pt x="0" y="0"/>
                </a:lnTo>
              </a:path>
            </a:pathLst>
          </a:custGeom>
          <a:noFill/>
          <a:ln w="38100" cmpd="sng">
            <a:solidFill>
              <a:schemeClr val="accent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5968" name="Text Box 16"/>
          <p:cNvSpPr txBox="1">
            <a:spLocks noChangeArrowheads="1"/>
          </p:cNvSpPr>
          <p:nvPr/>
        </p:nvSpPr>
        <p:spPr bwMode="auto">
          <a:xfrm>
            <a:off x="6019800" y="4191000"/>
            <a:ext cx="26670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00CC99"/>
                </a:solidFill>
                <a:effectLst>
                  <a:outerShdw blurRad="38100" dist="38100" dir="2700000" algn="tl">
                    <a:srgbClr val="000000"/>
                  </a:outerShdw>
                </a:effectLst>
              </a:rPr>
              <a:t>patiënt</a:t>
            </a:r>
            <a:endParaRPr lang="nl-NL" sz="3600" b="1">
              <a:solidFill>
                <a:srgbClr val="00CC99"/>
              </a:solidFill>
              <a:effectLst>
                <a:outerShdw blurRad="38100" dist="38100" dir="2700000" algn="tl">
                  <a:srgbClr val="000000"/>
                </a:outerShdw>
              </a:effectLst>
            </a:endParaRPr>
          </a:p>
        </p:txBody>
      </p:sp>
      <p:sp>
        <p:nvSpPr>
          <p:cNvPr id="125975" name="Freeform 23"/>
          <p:cNvSpPr>
            <a:spLocks/>
          </p:cNvSpPr>
          <p:nvPr/>
        </p:nvSpPr>
        <p:spPr bwMode="auto">
          <a:xfrm>
            <a:off x="1054100" y="4025900"/>
            <a:ext cx="2959100" cy="533400"/>
          </a:xfrm>
          <a:custGeom>
            <a:avLst/>
            <a:gdLst>
              <a:gd name="T0" fmla="*/ 0 w 1864"/>
              <a:gd name="T1" fmla="*/ 304 h 336"/>
              <a:gd name="T2" fmla="*/ 1464 w 1864"/>
              <a:gd name="T3" fmla="*/ 0 h 336"/>
              <a:gd name="T4" fmla="*/ 1864 w 1864"/>
              <a:gd name="T5" fmla="*/ 8 h 336"/>
              <a:gd name="T6" fmla="*/ 536 w 1864"/>
              <a:gd name="T7" fmla="*/ 336 h 336"/>
              <a:gd name="T8" fmla="*/ 0 60000 65536"/>
              <a:gd name="T9" fmla="*/ 0 60000 65536"/>
              <a:gd name="T10" fmla="*/ 0 60000 65536"/>
              <a:gd name="T11" fmla="*/ 0 60000 65536"/>
              <a:gd name="T12" fmla="*/ 0 w 1864"/>
              <a:gd name="T13" fmla="*/ 0 h 336"/>
              <a:gd name="T14" fmla="*/ 1864 w 1864"/>
              <a:gd name="T15" fmla="*/ 336 h 336"/>
            </a:gdLst>
            <a:ahLst/>
            <a:cxnLst>
              <a:cxn ang="T8">
                <a:pos x="T0" y="T1"/>
              </a:cxn>
              <a:cxn ang="T9">
                <a:pos x="T2" y="T3"/>
              </a:cxn>
              <a:cxn ang="T10">
                <a:pos x="T4" y="T5"/>
              </a:cxn>
              <a:cxn ang="T11">
                <a:pos x="T6" y="T7"/>
              </a:cxn>
            </a:cxnLst>
            <a:rect l="T12" t="T13" r="T14" b="T15"/>
            <a:pathLst>
              <a:path w="1864" h="336">
                <a:moveTo>
                  <a:pt x="0" y="304"/>
                </a:moveTo>
                <a:lnTo>
                  <a:pt x="1464" y="0"/>
                </a:lnTo>
                <a:lnTo>
                  <a:pt x="1864" y="8"/>
                </a:lnTo>
                <a:lnTo>
                  <a:pt x="536" y="336"/>
                </a:lnTo>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nl-NL" sz="2400">
              <a:solidFill>
                <a:srgbClr val="000000"/>
              </a:solidFill>
            </a:endParaRPr>
          </a:p>
        </p:txBody>
      </p:sp>
      <p:grpSp>
        <p:nvGrpSpPr>
          <p:cNvPr id="2" name="Group 25"/>
          <p:cNvGrpSpPr>
            <a:grpSpLocks/>
          </p:cNvGrpSpPr>
          <p:nvPr/>
        </p:nvGrpSpPr>
        <p:grpSpPr bwMode="auto">
          <a:xfrm>
            <a:off x="6011863" y="1557338"/>
            <a:ext cx="2667000" cy="877887"/>
            <a:chOff x="3787" y="981"/>
            <a:chExt cx="1680" cy="553"/>
          </a:xfrm>
        </p:grpSpPr>
        <p:sp>
          <p:nvSpPr>
            <p:cNvPr id="125963" name="Text Box 11"/>
            <p:cNvSpPr txBox="1">
              <a:spLocks noChangeArrowheads="1"/>
            </p:cNvSpPr>
            <p:nvPr/>
          </p:nvSpPr>
          <p:spPr bwMode="auto">
            <a:xfrm>
              <a:off x="3787" y="981"/>
              <a:ext cx="1680"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800" b="1">
                  <a:solidFill>
                    <a:srgbClr val="FF3300"/>
                  </a:solidFill>
                  <a:effectLst>
                    <a:outerShdw blurRad="38100" dist="38100" dir="2700000" algn="tl">
                      <a:srgbClr val="000000"/>
                    </a:outerShdw>
                  </a:effectLst>
                </a:rPr>
                <a:t>Co-60 bron</a:t>
              </a:r>
              <a:endParaRPr lang="nl-NL" sz="2800" b="1">
                <a:solidFill>
                  <a:srgbClr val="FF3300"/>
                </a:solidFill>
                <a:effectLst>
                  <a:outerShdw blurRad="38100" dist="38100" dir="2700000" algn="tl">
                    <a:srgbClr val="000000"/>
                  </a:outerShdw>
                </a:effectLst>
              </a:endParaRPr>
            </a:p>
          </p:txBody>
        </p:sp>
        <p:sp>
          <p:nvSpPr>
            <p:cNvPr id="125976" name="Text Box 24"/>
            <p:cNvSpPr txBox="1">
              <a:spLocks noChangeArrowheads="1"/>
            </p:cNvSpPr>
            <p:nvPr/>
          </p:nvSpPr>
          <p:spPr bwMode="auto">
            <a:xfrm>
              <a:off x="3787" y="1207"/>
              <a:ext cx="1680" cy="32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800" b="1">
                  <a:solidFill>
                    <a:srgbClr val="FF3300"/>
                  </a:solidFill>
                  <a:effectLst>
                    <a:outerShdw blurRad="38100" dist="38100" dir="2700000" algn="tl">
                      <a:srgbClr val="000000"/>
                    </a:outerShdw>
                  </a:effectLst>
                  <a:latin typeface="Symbol" pitchFamily="18" charset="2"/>
                </a:rPr>
                <a:t>b</a:t>
              </a:r>
              <a:r>
                <a:rPr lang="en-US" sz="2800" b="1" baseline="30000">
                  <a:solidFill>
                    <a:srgbClr val="FF3300"/>
                  </a:solidFill>
                  <a:effectLst>
                    <a:outerShdw blurRad="38100" dist="38100" dir="2700000" algn="tl">
                      <a:srgbClr val="000000"/>
                    </a:outerShdw>
                  </a:effectLst>
                </a:rPr>
                <a:t>-</a:t>
              </a:r>
              <a:r>
                <a:rPr lang="en-US" sz="2800" b="1">
                  <a:solidFill>
                    <a:srgbClr val="FF3300"/>
                  </a:solidFill>
                  <a:effectLst>
                    <a:outerShdw blurRad="38100" dist="38100" dir="2700000" algn="tl">
                      <a:srgbClr val="000000"/>
                    </a:outerShdw>
                  </a:effectLst>
                </a:rPr>
                <a:t> en </a:t>
              </a:r>
              <a:r>
                <a:rPr lang="en-US" sz="2800" b="1">
                  <a:solidFill>
                    <a:srgbClr val="FF3300"/>
                  </a:solidFill>
                  <a:effectLst>
                    <a:outerShdw blurRad="38100" dist="38100" dir="2700000" algn="tl">
                      <a:srgbClr val="000000"/>
                    </a:outerShdw>
                  </a:effectLst>
                  <a:latin typeface="Symbol" pitchFamily="18" charset="2"/>
                </a:rPr>
                <a:t>g</a:t>
              </a:r>
              <a:r>
                <a:rPr lang="en-US" sz="2800" b="1">
                  <a:solidFill>
                    <a:srgbClr val="FF3300"/>
                  </a:solidFill>
                  <a:effectLst>
                    <a:outerShdw blurRad="38100" dist="38100" dir="2700000" algn="tl">
                      <a:srgbClr val="000000"/>
                    </a:outerShdw>
                  </a:effectLst>
                </a:rPr>
                <a:t>- straling</a:t>
              </a:r>
              <a:endParaRPr lang="nl-NL" sz="2800" b="1">
                <a:solidFill>
                  <a:srgbClr val="FF3300"/>
                </a:solidFill>
                <a:effectLst>
                  <a:outerShdw blurRad="38100" dist="38100" dir="2700000" algn="tl">
                    <a:srgbClr val="000000"/>
                  </a:outerShdw>
                </a:effectLst>
              </a:endParaRPr>
            </a:p>
          </p:txBody>
        </p:sp>
      </p:grpSp>
    </p:spTree>
    <p:extLst>
      <p:ext uri="{BB962C8B-B14F-4D97-AF65-F5344CB8AC3E}">
        <p14:creationId xmlns:p14="http://schemas.microsoft.com/office/powerpoint/2010/main" val="244335451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wipe(left)">
                                      <p:cBhvr>
                                        <p:cTn id="7" dur="500"/>
                                        <p:tgtEl>
                                          <p:spTgt spid="12595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5972"/>
                                        </p:tgtEl>
                                        <p:attrNameLst>
                                          <p:attrName>style.visibility</p:attrName>
                                        </p:attrNameLst>
                                      </p:cBhvr>
                                      <p:to>
                                        <p:strVal val="visible"/>
                                      </p:to>
                                    </p:set>
                                    <p:animEffect transition="in" filter="dissolve">
                                      <p:cBhvr>
                                        <p:cTn id="11" dur="500"/>
                                        <p:tgtEl>
                                          <p:spTgt spid="1259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5957"/>
                                        </p:tgtEl>
                                        <p:attrNameLst>
                                          <p:attrName>style.visibility</p:attrName>
                                        </p:attrNameLst>
                                      </p:cBhvr>
                                      <p:to>
                                        <p:strVal val="visible"/>
                                      </p:to>
                                    </p:set>
                                    <p:animEffect transition="in" filter="wipe(right)">
                                      <p:cBhvr>
                                        <p:cTn id="21" dur="1000"/>
                                        <p:tgtEl>
                                          <p:spTgt spid="125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5975"/>
                                        </p:tgtEl>
                                        <p:attrNameLst>
                                          <p:attrName>style.visibility</p:attrName>
                                        </p:attrNameLst>
                                      </p:cBhvr>
                                      <p:to>
                                        <p:strVal val="visible"/>
                                      </p:to>
                                    </p:set>
                                    <p:anim calcmode="lin" valueType="num">
                                      <p:cBhvr additive="base">
                                        <p:cTn id="26" dur="1000" fill="hold"/>
                                        <p:tgtEl>
                                          <p:spTgt spid="125975"/>
                                        </p:tgtEl>
                                        <p:attrNameLst>
                                          <p:attrName>ppt_x</p:attrName>
                                        </p:attrNameLst>
                                      </p:cBhvr>
                                      <p:tavLst>
                                        <p:tav tm="0">
                                          <p:val>
                                            <p:strVal val="1+#ppt_w/2"/>
                                          </p:val>
                                        </p:tav>
                                        <p:tav tm="100000">
                                          <p:val>
                                            <p:strVal val="#ppt_x"/>
                                          </p:val>
                                        </p:tav>
                                      </p:tavLst>
                                    </p:anim>
                                    <p:anim calcmode="lin" valueType="num">
                                      <p:cBhvr additive="base">
                                        <p:cTn id="27" dur="1000" fill="hold"/>
                                        <p:tgtEl>
                                          <p:spTgt spid="12597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68"/>
                                        </p:tgtEl>
                                        <p:attrNameLst>
                                          <p:attrName>style.visibility</p:attrName>
                                        </p:attrNameLst>
                                      </p:cBhvr>
                                      <p:to>
                                        <p:strVal val="visible"/>
                                      </p:to>
                                    </p:set>
                                    <p:animEffect transition="in" filter="dissolve">
                                      <p:cBhvr>
                                        <p:cTn id="32" dur="500"/>
                                        <p:tgtEl>
                                          <p:spTgt spid="1259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5967"/>
                                        </p:tgtEl>
                                        <p:attrNameLst>
                                          <p:attrName>style.visibility</p:attrName>
                                        </p:attrNameLst>
                                      </p:cBhvr>
                                      <p:to>
                                        <p:strVal val="visible"/>
                                      </p:to>
                                    </p:set>
                                    <p:animEffect transition="in" filter="wipe(right)">
                                      <p:cBhvr>
                                        <p:cTn id="37" dur="500"/>
                                        <p:tgtEl>
                                          <p:spTgt spid="1259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5964"/>
                                        </p:tgtEl>
                                        <p:attrNameLst>
                                          <p:attrName>style.visibility</p:attrName>
                                        </p:attrNameLst>
                                      </p:cBhvr>
                                      <p:to>
                                        <p:strVal val="visible"/>
                                      </p:to>
                                    </p:set>
                                    <p:animEffect transition="in" filter="dissolve">
                                      <p:cBhvr>
                                        <p:cTn id="42" dur="500"/>
                                        <p:tgtEl>
                                          <p:spTgt spid="1259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25965"/>
                                        </p:tgtEl>
                                        <p:attrNameLst>
                                          <p:attrName>style.visibility</p:attrName>
                                        </p:attrNameLst>
                                      </p:cBhvr>
                                      <p:to>
                                        <p:strVal val="visible"/>
                                      </p:to>
                                    </p:set>
                                    <p:animEffect transition="in" filter="wipe(right)">
                                      <p:cBhvr>
                                        <p:cTn id="47" dur="500"/>
                                        <p:tgtEl>
                                          <p:spTgt spid="125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P spid="125957" grpId="0" animBg="1"/>
      <p:bldP spid="125964" grpId="0"/>
      <p:bldP spid="125965" grpId="0" animBg="1"/>
      <p:bldP spid="125967" grpId="0" animBg="1"/>
      <p:bldP spid="125968" grpId="0"/>
      <p:bldP spid="12597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8971" name="Picture 11" descr="lineaire versneller Ro stral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692150"/>
            <a:ext cx="4629150" cy="6165850"/>
          </a:xfrm>
          <a:noFill/>
        </p:spPr>
      </p:pic>
      <p:sp>
        <p:nvSpPr>
          <p:cNvPr id="168963" name="Rectangle 3"/>
          <p:cNvSpPr>
            <a:spLocks noGrp="1" noChangeArrowheads="1"/>
          </p:cNvSpPr>
          <p:nvPr>
            <p:ph type="title"/>
          </p:nvPr>
        </p:nvSpPr>
        <p:spPr>
          <a:xfrm>
            <a:off x="0" y="0"/>
            <a:ext cx="9144000" cy="765175"/>
          </a:xfrm>
        </p:spPr>
        <p:txBody>
          <a:bodyPr/>
          <a:lstStyle/>
          <a:p>
            <a:pPr algn="l" eaLnBrk="1" hangingPunct="1">
              <a:defRPr/>
            </a:pPr>
            <a:r>
              <a:rPr lang="en-US" sz="4000" b="1" smtClean="0">
                <a:solidFill>
                  <a:srgbClr val="FF3300"/>
                </a:solidFill>
                <a:effectLst>
                  <a:outerShdw blurRad="38100" dist="38100" dir="2700000" algn="tl">
                    <a:srgbClr val="000000"/>
                  </a:outerShdw>
                </a:effectLst>
              </a:rPr>
              <a:t>Bestraling met elektronen uit versneller</a:t>
            </a:r>
            <a:endParaRPr lang="nl-NL" sz="4000" b="1" smtClean="0">
              <a:solidFill>
                <a:srgbClr val="FF3300"/>
              </a:solidFill>
              <a:effectLst>
                <a:outerShdw blurRad="38100" dist="38100" dir="2700000" algn="tl">
                  <a:srgbClr val="000000"/>
                </a:outerShdw>
              </a:effectLst>
            </a:endParaRPr>
          </a:p>
        </p:txBody>
      </p:sp>
      <p:sp>
        <p:nvSpPr>
          <p:cNvPr id="168964" name="Freeform 4"/>
          <p:cNvSpPr>
            <a:spLocks/>
          </p:cNvSpPr>
          <p:nvPr/>
        </p:nvSpPr>
        <p:spPr bwMode="auto">
          <a:xfrm>
            <a:off x="3832225" y="3614738"/>
            <a:ext cx="2060575" cy="144462"/>
          </a:xfrm>
          <a:custGeom>
            <a:avLst/>
            <a:gdLst>
              <a:gd name="T0" fmla="*/ 1298 w 1298"/>
              <a:gd name="T1" fmla="*/ 91 h 91"/>
              <a:gd name="T2" fmla="*/ 0 w 1298"/>
              <a:gd name="T3" fmla="*/ 0 h 91"/>
              <a:gd name="T4" fmla="*/ 0 60000 65536"/>
              <a:gd name="T5" fmla="*/ 0 60000 65536"/>
              <a:gd name="T6" fmla="*/ 0 w 1298"/>
              <a:gd name="T7" fmla="*/ 0 h 91"/>
              <a:gd name="T8" fmla="*/ 1298 w 1298"/>
              <a:gd name="T9" fmla="*/ 91 h 91"/>
            </a:gdLst>
            <a:ahLst/>
            <a:cxnLst>
              <a:cxn ang="T4">
                <a:pos x="T0" y="T1"/>
              </a:cxn>
              <a:cxn ang="T5">
                <a:pos x="T2" y="T3"/>
              </a:cxn>
            </a:cxnLst>
            <a:rect l="T6" t="T7" r="T8" b="T9"/>
            <a:pathLst>
              <a:path w="1298" h="91">
                <a:moveTo>
                  <a:pt x="1298" y="91"/>
                </a:moveTo>
                <a:lnTo>
                  <a:pt x="0"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68965" name="Text Box 5"/>
          <p:cNvSpPr txBox="1">
            <a:spLocks noChangeArrowheads="1"/>
          </p:cNvSpPr>
          <p:nvPr/>
        </p:nvSpPr>
        <p:spPr bwMode="auto">
          <a:xfrm>
            <a:off x="5867400" y="3429000"/>
            <a:ext cx="32766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3333CC"/>
                </a:solidFill>
                <a:effectLst>
                  <a:outerShdw blurRad="38100" dist="38100" dir="2700000" algn="tl">
                    <a:srgbClr val="000000"/>
                  </a:outerShdw>
                </a:effectLst>
              </a:rPr>
              <a:t>bron</a:t>
            </a:r>
            <a:endParaRPr lang="nl-NL" sz="3600" b="1">
              <a:solidFill>
                <a:srgbClr val="3333CC"/>
              </a:solidFill>
              <a:effectLst>
                <a:outerShdw blurRad="38100" dist="38100" dir="2700000" algn="tl">
                  <a:srgbClr val="000000"/>
                </a:outerShdw>
              </a:effectLst>
            </a:endParaRPr>
          </a:p>
        </p:txBody>
      </p:sp>
      <p:sp>
        <p:nvSpPr>
          <p:cNvPr id="168966" name="Text Box 6"/>
          <p:cNvSpPr txBox="1">
            <a:spLocks noChangeArrowheads="1"/>
          </p:cNvSpPr>
          <p:nvPr/>
        </p:nvSpPr>
        <p:spPr bwMode="auto">
          <a:xfrm>
            <a:off x="6372225" y="1412875"/>
            <a:ext cx="2663825"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3333CC"/>
                </a:solidFill>
                <a:effectLst>
                  <a:outerShdw blurRad="38100" dist="38100" dir="2700000" algn="tl">
                    <a:srgbClr val="000000"/>
                  </a:outerShdw>
                </a:effectLst>
              </a:rPr>
              <a:t>versneller</a:t>
            </a:r>
            <a:endParaRPr lang="nl-NL" sz="3600" b="1">
              <a:solidFill>
                <a:srgbClr val="3333CC"/>
              </a:solidFill>
              <a:effectLst>
                <a:outerShdw blurRad="38100" dist="38100" dir="2700000" algn="tl">
                  <a:srgbClr val="000000"/>
                </a:outerShdw>
              </a:effectLst>
            </a:endParaRPr>
          </a:p>
        </p:txBody>
      </p:sp>
      <p:sp>
        <p:nvSpPr>
          <p:cNvPr id="168973" name="Freeform 13"/>
          <p:cNvSpPr>
            <a:spLocks/>
          </p:cNvSpPr>
          <p:nvPr/>
        </p:nvSpPr>
        <p:spPr bwMode="auto">
          <a:xfrm flipV="1">
            <a:off x="4067175" y="1773238"/>
            <a:ext cx="2349500" cy="142875"/>
          </a:xfrm>
          <a:custGeom>
            <a:avLst/>
            <a:gdLst>
              <a:gd name="T0" fmla="*/ 1298 w 1298"/>
              <a:gd name="T1" fmla="*/ 91 h 91"/>
              <a:gd name="T2" fmla="*/ 0 w 1298"/>
              <a:gd name="T3" fmla="*/ 0 h 91"/>
              <a:gd name="T4" fmla="*/ 0 60000 65536"/>
              <a:gd name="T5" fmla="*/ 0 60000 65536"/>
              <a:gd name="T6" fmla="*/ 0 w 1298"/>
              <a:gd name="T7" fmla="*/ 0 h 91"/>
              <a:gd name="T8" fmla="*/ 1298 w 1298"/>
              <a:gd name="T9" fmla="*/ 91 h 91"/>
            </a:gdLst>
            <a:ahLst/>
            <a:cxnLst>
              <a:cxn ang="T4">
                <a:pos x="T0" y="T1"/>
              </a:cxn>
              <a:cxn ang="T5">
                <a:pos x="T2" y="T3"/>
              </a:cxn>
            </a:cxnLst>
            <a:rect l="T6" t="T7" r="T8" b="T9"/>
            <a:pathLst>
              <a:path w="1298" h="91">
                <a:moveTo>
                  <a:pt x="1298" y="91"/>
                </a:moveTo>
                <a:lnTo>
                  <a:pt x="0"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Tree>
    <p:extLst>
      <p:ext uri="{BB962C8B-B14F-4D97-AF65-F5344CB8AC3E}">
        <p14:creationId xmlns:p14="http://schemas.microsoft.com/office/powerpoint/2010/main" val="240897007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wipe(left)">
                                      <p:cBhvr>
                                        <p:cTn id="7" dur="500"/>
                                        <p:tgtEl>
                                          <p:spTgt spid="16896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8971"/>
                                        </p:tgtEl>
                                        <p:attrNameLst>
                                          <p:attrName>style.visibility</p:attrName>
                                        </p:attrNameLst>
                                      </p:cBhvr>
                                      <p:to>
                                        <p:strVal val="visible"/>
                                      </p:to>
                                    </p:set>
                                    <p:animEffect transition="in" filter="dissolve">
                                      <p:cBhvr>
                                        <p:cTn id="11" dur="500"/>
                                        <p:tgtEl>
                                          <p:spTgt spid="1689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68966"/>
                                        </p:tgtEl>
                                        <p:attrNameLst>
                                          <p:attrName>style.visibility</p:attrName>
                                        </p:attrNameLst>
                                      </p:cBhvr>
                                      <p:to>
                                        <p:strVal val="visible"/>
                                      </p:to>
                                    </p:set>
                                    <p:anim calcmode="lin" valueType="num">
                                      <p:cBhvr additive="base">
                                        <p:cTn id="16" dur="500" fill="hold"/>
                                        <p:tgtEl>
                                          <p:spTgt spid="168966"/>
                                        </p:tgtEl>
                                        <p:attrNameLst>
                                          <p:attrName>ppt_x</p:attrName>
                                        </p:attrNameLst>
                                      </p:cBhvr>
                                      <p:tavLst>
                                        <p:tav tm="0">
                                          <p:val>
                                            <p:strVal val="1+#ppt_w/2"/>
                                          </p:val>
                                        </p:tav>
                                        <p:tav tm="100000">
                                          <p:val>
                                            <p:strVal val="#ppt_x"/>
                                          </p:val>
                                        </p:tav>
                                      </p:tavLst>
                                    </p:anim>
                                    <p:anim calcmode="lin" valueType="num">
                                      <p:cBhvr additive="base">
                                        <p:cTn id="17" dur="500" fill="hold"/>
                                        <p:tgtEl>
                                          <p:spTgt spid="16896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68973"/>
                                        </p:tgtEl>
                                        <p:attrNameLst>
                                          <p:attrName>style.visibility</p:attrName>
                                        </p:attrNameLst>
                                      </p:cBhvr>
                                      <p:to>
                                        <p:strVal val="visible"/>
                                      </p:to>
                                    </p:set>
                                    <p:animEffect transition="in" filter="wipe(right)">
                                      <p:cBhvr>
                                        <p:cTn id="21" dur="500"/>
                                        <p:tgtEl>
                                          <p:spTgt spid="1689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68965"/>
                                        </p:tgtEl>
                                        <p:attrNameLst>
                                          <p:attrName>style.visibility</p:attrName>
                                        </p:attrNameLst>
                                      </p:cBhvr>
                                      <p:to>
                                        <p:strVal val="visible"/>
                                      </p:to>
                                    </p:set>
                                    <p:anim calcmode="lin" valueType="num">
                                      <p:cBhvr additive="base">
                                        <p:cTn id="26" dur="500" fill="hold"/>
                                        <p:tgtEl>
                                          <p:spTgt spid="168965"/>
                                        </p:tgtEl>
                                        <p:attrNameLst>
                                          <p:attrName>ppt_x</p:attrName>
                                        </p:attrNameLst>
                                      </p:cBhvr>
                                      <p:tavLst>
                                        <p:tav tm="0">
                                          <p:val>
                                            <p:strVal val="1+#ppt_w/2"/>
                                          </p:val>
                                        </p:tav>
                                        <p:tav tm="100000">
                                          <p:val>
                                            <p:strVal val="#ppt_x"/>
                                          </p:val>
                                        </p:tav>
                                      </p:tavLst>
                                    </p:anim>
                                    <p:anim calcmode="lin" valueType="num">
                                      <p:cBhvr additive="base">
                                        <p:cTn id="27" dur="500" fill="hold"/>
                                        <p:tgtEl>
                                          <p:spTgt spid="16896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68964"/>
                                        </p:tgtEl>
                                        <p:attrNameLst>
                                          <p:attrName>style.visibility</p:attrName>
                                        </p:attrNameLst>
                                      </p:cBhvr>
                                      <p:to>
                                        <p:strVal val="visible"/>
                                      </p:to>
                                    </p:set>
                                    <p:animEffect transition="in" filter="wipe(right)">
                                      <p:cBhvr>
                                        <p:cTn id="31"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P spid="168964" grpId="0" animBg="1"/>
      <p:bldP spid="168965" grpId="0" autoUpdateAnimBg="0"/>
      <p:bldP spid="168966" grpId="0" autoUpdateAnimBg="0"/>
      <p:bldP spid="168973"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2034" name="Picture 2" descr="PET-scan-figure-sma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92150"/>
            <a:ext cx="8135937" cy="5967413"/>
          </a:xfrm>
          <a:prstGeom prst="rect">
            <a:avLst/>
          </a:prstGeom>
          <a:noFill/>
          <a:extLst>
            <a:ext uri="{909E8E84-426E-40DD-AFC4-6F175D3DCCD1}">
              <a14:hiddenFill xmlns:a14="http://schemas.microsoft.com/office/drawing/2010/main">
                <a:solidFill>
                  <a:srgbClr val="FFFFFF"/>
                </a:solidFill>
              </a14:hiddenFill>
            </a:ext>
          </a:extLst>
        </p:spPr>
      </p:pic>
      <p:sp>
        <p:nvSpPr>
          <p:cNvPr id="172035" name="AutoShape 3"/>
          <p:cNvSpPr>
            <a:spLocks noChangeArrowheads="1"/>
          </p:cNvSpPr>
          <p:nvPr/>
        </p:nvSpPr>
        <p:spPr bwMode="auto">
          <a:xfrm>
            <a:off x="5867400" y="476250"/>
            <a:ext cx="3025775" cy="1657350"/>
          </a:xfrm>
          <a:prstGeom prst="wedgeRoundRectCallout">
            <a:avLst>
              <a:gd name="adj1" fmla="val -223870"/>
              <a:gd name="adj2" fmla="val 135921"/>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nl-NL" altLang="nl-NL" sz="2400" b="1">
                <a:solidFill>
                  <a:srgbClr val="000000"/>
                </a:solidFill>
                <a:effectLst>
                  <a:outerShdw blurRad="38100" dist="38100" dir="2700000" algn="tl">
                    <a:srgbClr val="FFFFFF"/>
                  </a:outerShdw>
                </a:effectLst>
                <a:latin typeface="Comic Sans MS" pitchFamily="66" charset="0"/>
              </a:rPr>
              <a:t>In de bloedbaan wordt een positron-straler gebracht</a:t>
            </a:r>
          </a:p>
        </p:txBody>
      </p:sp>
      <p:sp>
        <p:nvSpPr>
          <p:cNvPr id="172036" name="Rectangle 4"/>
          <p:cNvSpPr>
            <a:spLocks noChangeArrowheads="1"/>
          </p:cNvSpPr>
          <p:nvPr/>
        </p:nvSpPr>
        <p:spPr bwMode="auto">
          <a:xfrm>
            <a:off x="8077200" y="0"/>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20000"/>
              </a:spcBef>
              <a:spcAft>
                <a:spcPct val="0"/>
              </a:spcAft>
              <a:buClr>
                <a:srgbClr val="FF3300"/>
              </a:buClr>
            </a:pPr>
            <a:r>
              <a:rPr lang="en-US" altLang="nl-NL" sz="2000" b="1">
                <a:solidFill>
                  <a:srgbClr val="FF3300"/>
                </a:solidFill>
                <a:effectLst>
                  <a:outerShdw blurRad="38100" dist="38100" dir="2700000" algn="tl">
                    <a:srgbClr val="000000"/>
                  </a:outerShdw>
                </a:effectLst>
              </a:rPr>
              <a:t>VWO</a:t>
            </a:r>
            <a:endParaRPr lang="nl-NL" altLang="nl-NL" sz="2000" b="1">
              <a:solidFill>
                <a:srgbClr val="FF3300"/>
              </a:solidFill>
              <a:effectLst>
                <a:outerShdw blurRad="38100" dist="38100" dir="2700000" algn="tl">
                  <a:srgbClr val="000000"/>
                </a:outerShdw>
              </a:effectLst>
            </a:endParaRPr>
          </a:p>
        </p:txBody>
      </p:sp>
      <p:sp>
        <p:nvSpPr>
          <p:cNvPr id="172037" name="AutoShape 5"/>
          <p:cNvSpPr>
            <a:spLocks noChangeArrowheads="1"/>
          </p:cNvSpPr>
          <p:nvPr/>
        </p:nvSpPr>
        <p:spPr bwMode="auto">
          <a:xfrm>
            <a:off x="4859338" y="188913"/>
            <a:ext cx="2089150" cy="863600"/>
          </a:xfrm>
          <a:prstGeom prst="wedgeRoundRectCallout">
            <a:avLst>
              <a:gd name="adj1" fmla="val -101824"/>
              <a:gd name="adj2" fmla="val 97977"/>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2400" b="1">
                <a:solidFill>
                  <a:srgbClr val="000000"/>
                </a:solidFill>
                <a:effectLst>
                  <a:outerShdw blurRad="38100" dist="38100" dir="2700000" algn="tl">
                    <a:srgbClr val="FFFFFF"/>
                  </a:outerShdw>
                </a:effectLst>
                <a:latin typeface="Comic Sans MS" pitchFamily="66" charset="0"/>
              </a:rPr>
              <a:t>ring van </a:t>
            </a:r>
            <a:r>
              <a:rPr lang="en-US" altLang="nl-NL" sz="2400" b="1">
                <a:solidFill>
                  <a:srgbClr val="000000"/>
                </a:solidFill>
                <a:effectLst>
                  <a:outerShdw blurRad="38100" dist="38100" dir="2700000" algn="tl">
                    <a:srgbClr val="FFFFFF"/>
                  </a:outerShdw>
                </a:effectLst>
                <a:latin typeface="Symbol" pitchFamily="18" charset="2"/>
              </a:rPr>
              <a:t>g</a:t>
            </a:r>
            <a:r>
              <a:rPr lang="en-US" altLang="nl-NL" sz="2400" b="1">
                <a:solidFill>
                  <a:srgbClr val="000000"/>
                </a:solidFill>
                <a:effectLst>
                  <a:outerShdw blurRad="38100" dist="38100" dir="2700000" algn="tl">
                    <a:srgbClr val="FFFFFF"/>
                  </a:outerShdw>
                </a:effectLst>
                <a:latin typeface="Comic Sans MS" pitchFamily="66" charset="0"/>
              </a:rPr>
              <a:t>-detectoren</a:t>
            </a:r>
            <a:endParaRPr lang="nl-NL" altLang="nl-NL" sz="2400" b="1">
              <a:solidFill>
                <a:srgbClr val="000000"/>
              </a:solidFill>
              <a:effectLst>
                <a:outerShdw blurRad="38100" dist="38100" dir="2700000" algn="tl">
                  <a:srgbClr val="FFFFFF"/>
                </a:outerShdw>
              </a:effectLst>
              <a:latin typeface="Comic Sans MS" pitchFamily="66" charset="0"/>
            </a:endParaRPr>
          </a:p>
        </p:txBody>
      </p:sp>
      <p:sp>
        <p:nvSpPr>
          <p:cNvPr id="172038" name="Text Box 6"/>
          <p:cNvSpPr txBox="1">
            <a:spLocks noChangeArrowheads="1"/>
          </p:cNvSpPr>
          <p:nvPr/>
        </p:nvSpPr>
        <p:spPr bwMode="auto">
          <a:xfrm>
            <a:off x="0" y="47625"/>
            <a:ext cx="4508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nl-NL" sz="2800" b="1">
                <a:solidFill>
                  <a:srgbClr val="FF0000"/>
                </a:solidFill>
              </a:rPr>
              <a:t>Positron Emissie Tomograaf</a:t>
            </a:r>
          </a:p>
        </p:txBody>
      </p:sp>
      <p:sp>
        <p:nvSpPr>
          <p:cNvPr id="172039" name="AutoShape 7"/>
          <p:cNvSpPr>
            <a:spLocks noChangeArrowheads="1"/>
          </p:cNvSpPr>
          <p:nvPr/>
        </p:nvSpPr>
        <p:spPr bwMode="auto">
          <a:xfrm>
            <a:off x="5867400" y="2205038"/>
            <a:ext cx="3097213" cy="2016125"/>
          </a:xfrm>
          <a:prstGeom prst="wedgeRoundRectCallout">
            <a:avLst>
              <a:gd name="adj1" fmla="val -121449"/>
              <a:gd name="adj2" fmla="val -3542"/>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2400" b="1">
                <a:solidFill>
                  <a:srgbClr val="000000"/>
                </a:solidFill>
                <a:effectLst>
                  <a:outerShdw blurRad="38100" dist="38100" dir="2700000" algn="tl">
                    <a:srgbClr val="FFFFFF"/>
                  </a:outerShdw>
                </a:effectLst>
                <a:latin typeface="Comic Sans MS" pitchFamily="66" charset="0"/>
              </a:rPr>
              <a:t>Deze twee </a:t>
            </a:r>
            <a:r>
              <a:rPr lang="en-US" altLang="nl-NL" sz="2400" b="1">
                <a:solidFill>
                  <a:srgbClr val="FF0000"/>
                </a:solidFill>
                <a:effectLst>
                  <a:outerShdw blurRad="38100" dist="38100" dir="2700000" algn="tl">
                    <a:srgbClr val="000000"/>
                  </a:outerShdw>
                </a:effectLst>
                <a:latin typeface="Comic Sans MS" pitchFamily="66" charset="0"/>
              </a:rPr>
              <a:t>detectoren</a:t>
            </a:r>
            <a:r>
              <a:rPr lang="en-US" altLang="nl-NL" sz="2400" b="1">
                <a:solidFill>
                  <a:srgbClr val="000000"/>
                </a:solidFill>
                <a:effectLst>
                  <a:outerShdw blurRad="38100" dist="38100" dir="2700000" algn="tl">
                    <a:srgbClr val="FFFFFF"/>
                  </a:outerShdw>
                </a:effectLst>
                <a:latin typeface="Comic Sans MS" pitchFamily="66" charset="0"/>
              </a:rPr>
              <a:t> registreren bijna tegelijkertijd een </a:t>
            </a:r>
            <a:r>
              <a:rPr lang="en-US" altLang="nl-NL" sz="2400" b="1">
                <a:solidFill>
                  <a:srgbClr val="000000"/>
                </a:solidFill>
                <a:effectLst>
                  <a:outerShdw blurRad="38100" dist="38100" dir="2700000" algn="tl">
                    <a:srgbClr val="FFFFFF"/>
                  </a:outerShdw>
                </a:effectLst>
                <a:latin typeface="Symbol" pitchFamily="18" charset="2"/>
              </a:rPr>
              <a:t>g</a:t>
            </a:r>
            <a:r>
              <a:rPr lang="en-US" altLang="nl-NL" sz="2400" b="1">
                <a:solidFill>
                  <a:srgbClr val="000000"/>
                </a:solidFill>
                <a:effectLst>
                  <a:outerShdw blurRad="38100" dist="38100" dir="2700000" algn="tl">
                    <a:srgbClr val="FFFFFF"/>
                  </a:outerShdw>
                </a:effectLst>
                <a:latin typeface="Comic Sans MS" pitchFamily="66" charset="0"/>
              </a:rPr>
              <a:t>-deeltje</a:t>
            </a:r>
            <a:endParaRPr lang="nl-NL" altLang="nl-NL" sz="2400" b="1">
              <a:solidFill>
                <a:srgbClr val="000000"/>
              </a:solidFill>
              <a:effectLst>
                <a:outerShdw blurRad="38100" dist="38100" dir="2700000" algn="tl">
                  <a:srgbClr val="FFFFFF"/>
                </a:outerShdw>
              </a:effectLst>
              <a:latin typeface="Comic Sans MS" pitchFamily="66" charset="0"/>
            </a:endParaRPr>
          </a:p>
        </p:txBody>
      </p:sp>
      <p:grpSp>
        <p:nvGrpSpPr>
          <p:cNvPr id="172040" name="Group 8"/>
          <p:cNvGrpSpPr>
            <a:grpSpLocks/>
          </p:cNvGrpSpPr>
          <p:nvPr/>
        </p:nvGrpSpPr>
        <p:grpSpPr bwMode="auto">
          <a:xfrm>
            <a:off x="6084888" y="549275"/>
            <a:ext cx="2881312" cy="863600"/>
            <a:chOff x="3833" y="346"/>
            <a:chExt cx="1815" cy="544"/>
          </a:xfrm>
        </p:grpSpPr>
        <p:sp>
          <p:nvSpPr>
            <p:cNvPr id="172041" name="AutoShape 9"/>
            <p:cNvSpPr>
              <a:spLocks noChangeArrowheads="1"/>
            </p:cNvSpPr>
            <p:nvPr/>
          </p:nvSpPr>
          <p:spPr bwMode="auto">
            <a:xfrm>
              <a:off x="3833" y="346"/>
              <a:ext cx="1815" cy="544"/>
            </a:xfrm>
            <a:prstGeom prst="wedgeRoundRectCallout">
              <a:avLst>
                <a:gd name="adj1" fmla="val -168292"/>
                <a:gd name="adj2" fmla="val 180699"/>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nl-NL" altLang="nl-NL" sz="2400" b="1">
                <a:solidFill>
                  <a:srgbClr val="000000"/>
                </a:solidFill>
                <a:effectLst>
                  <a:outerShdw blurRad="38100" dist="38100" dir="2700000" algn="tl">
                    <a:srgbClr val="FFFFFF"/>
                  </a:outerShdw>
                </a:effectLst>
                <a:latin typeface="Comic Sans MS" pitchFamily="66" charset="0"/>
              </a:endParaRPr>
            </a:p>
          </p:txBody>
        </p:sp>
        <p:graphicFrame>
          <p:nvGraphicFramePr>
            <p:cNvPr id="172042" name="Object 10"/>
            <p:cNvGraphicFramePr>
              <a:graphicFrameLocks noChangeAspect="1"/>
            </p:cNvGraphicFramePr>
            <p:nvPr/>
          </p:nvGraphicFramePr>
          <p:xfrm>
            <a:off x="3969" y="436"/>
            <a:ext cx="1519" cy="400"/>
          </p:xfrm>
          <a:graphic>
            <a:graphicData uri="http://schemas.openxmlformats.org/presentationml/2006/ole">
              <mc:AlternateContent xmlns:mc="http://schemas.openxmlformats.org/markup-compatibility/2006">
                <mc:Choice xmlns:v="urn:schemas-microsoft-com:vml" Requires="v">
                  <p:oleObj spid="_x0000_s4100" name="Vergelijking" r:id="rId5" imgW="965160" imgH="253800" progId="Equation.3">
                    <p:embed/>
                  </p:oleObj>
                </mc:Choice>
                <mc:Fallback>
                  <p:oleObj name="Vergelijking" r:id="rId5" imgW="96516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 y="436"/>
                          <a:ext cx="1519"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2043" name="AutoShape 11"/>
          <p:cNvSpPr>
            <a:spLocks noChangeArrowheads="1"/>
          </p:cNvSpPr>
          <p:nvPr/>
        </p:nvSpPr>
        <p:spPr bwMode="auto">
          <a:xfrm>
            <a:off x="4787900" y="4941888"/>
            <a:ext cx="3887788" cy="1582737"/>
          </a:xfrm>
          <a:prstGeom prst="wedgeRoundRectCallout">
            <a:avLst>
              <a:gd name="adj1" fmla="val -73602"/>
              <a:gd name="adj2" fmla="val -150102"/>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2400" b="1">
                <a:solidFill>
                  <a:srgbClr val="000000"/>
                </a:solidFill>
                <a:effectLst>
                  <a:outerShdw blurRad="38100" dist="38100" dir="2700000" algn="tl">
                    <a:srgbClr val="FFFFFF"/>
                  </a:outerShdw>
                </a:effectLst>
                <a:latin typeface="Comic Sans MS" pitchFamily="66" charset="0"/>
              </a:rPr>
              <a:t>Uit het tijdverschil en de richting is de plaats van het isotoop te bepalen.</a:t>
            </a:r>
            <a:endParaRPr lang="nl-NL" altLang="nl-NL" sz="2400" b="1">
              <a:solidFill>
                <a:srgbClr val="000000"/>
              </a:solidFill>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312497850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wipe(left)">
                                      <p:cBhvr>
                                        <p:cTn id="7" dur="500"/>
                                        <p:tgtEl>
                                          <p:spTgt spid="17203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2034"/>
                                        </p:tgtEl>
                                        <p:attrNameLst>
                                          <p:attrName>style.visibility</p:attrName>
                                        </p:attrNameLst>
                                      </p:cBhvr>
                                      <p:to>
                                        <p:strVal val="visible"/>
                                      </p:to>
                                    </p:set>
                                    <p:animEffect transition="in" filter="dissolve">
                                      <p:cBhvr>
                                        <p:cTn id="11" dur="500"/>
                                        <p:tgtEl>
                                          <p:spTgt spid="1720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2035"/>
                                        </p:tgtEl>
                                        <p:attrNameLst>
                                          <p:attrName>style.visibility</p:attrName>
                                        </p:attrNameLst>
                                      </p:cBhvr>
                                      <p:to>
                                        <p:strVal val="visible"/>
                                      </p:to>
                                    </p:set>
                                    <p:animEffect transition="in" filter="wipe(left)">
                                      <p:cBhvr>
                                        <p:cTn id="16" dur="1000"/>
                                        <p:tgtEl>
                                          <p:spTgt spid="172035"/>
                                        </p:tgtEl>
                                      </p:cBhvr>
                                    </p:animEffect>
                                  </p:childTnLst>
                                  <p:subTnLst>
                                    <p:set>
                                      <p:cBhvr override="childStyle">
                                        <p:cTn dur="1" fill="hold" display="0" masterRel="nextClick" afterEffect="1"/>
                                        <p:tgtEl>
                                          <p:spTgt spid="172035"/>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72040"/>
                                        </p:tgtEl>
                                        <p:attrNameLst>
                                          <p:attrName>style.visibility</p:attrName>
                                        </p:attrNameLst>
                                      </p:cBhvr>
                                      <p:to>
                                        <p:strVal val="visible"/>
                                      </p:to>
                                    </p:set>
                                    <p:animEffect transition="in" filter="wipe(left)">
                                      <p:cBhvr>
                                        <p:cTn id="21" dur="1000"/>
                                        <p:tgtEl>
                                          <p:spTgt spid="172040"/>
                                        </p:tgtEl>
                                      </p:cBhvr>
                                    </p:animEffect>
                                  </p:childTnLst>
                                  <p:subTnLst>
                                    <p:set>
                                      <p:cBhvr override="childStyle">
                                        <p:cTn dur="1" fill="hold" display="0" masterRel="nextClick" afterEffect="1"/>
                                        <p:tgtEl>
                                          <p:spTgt spid="172040"/>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2037"/>
                                        </p:tgtEl>
                                        <p:attrNameLst>
                                          <p:attrName>style.visibility</p:attrName>
                                        </p:attrNameLst>
                                      </p:cBhvr>
                                      <p:to>
                                        <p:strVal val="visible"/>
                                      </p:to>
                                    </p:set>
                                    <p:animEffect transition="in" filter="wipe(left)">
                                      <p:cBhvr>
                                        <p:cTn id="26" dur="500"/>
                                        <p:tgtEl>
                                          <p:spTgt spid="172037"/>
                                        </p:tgtEl>
                                      </p:cBhvr>
                                    </p:animEffect>
                                  </p:childTnLst>
                                  <p:subTnLst>
                                    <p:set>
                                      <p:cBhvr override="childStyle">
                                        <p:cTn dur="1" fill="hold" display="0" masterRel="nextClick" afterEffect="1"/>
                                        <p:tgtEl>
                                          <p:spTgt spid="172037"/>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2039"/>
                                        </p:tgtEl>
                                        <p:attrNameLst>
                                          <p:attrName>style.visibility</p:attrName>
                                        </p:attrNameLst>
                                      </p:cBhvr>
                                      <p:to>
                                        <p:strVal val="visible"/>
                                      </p:to>
                                    </p:set>
                                    <p:animEffect transition="in" filter="wipe(left)">
                                      <p:cBhvr>
                                        <p:cTn id="31" dur="500"/>
                                        <p:tgtEl>
                                          <p:spTgt spid="172039"/>
                                        </p:tgtEl>
                                      </p:cBhvr>
                                    </p:animEffect>
                                  </p:childTnLst>
                                  <p:subTnLst>
                                    <p:set>
                                      <p:cBhvr override="childStyle">
                                        <p:cTn dur="1" fill="hold" display="0" masterRel="nextClick" afterEffect="1"/>
                                        <p:tgtEl>
                                          <p:spTgt spid="172039"/>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2043"/>
                                        </p:tgtEl>
                                        <p:attrNameLst>
                                          <p:attrName>style.visibility</p:attrName>
                                        </p:attrNameLst>
                                      </p:cBhvr>
                                      <p:to>
                                        <p:strVal val="visible"/>
                                      </p:to>
                                    </p:set>
                                    <p:animEffect transition="in" filter="wipe(left)">
                                      <p:cBhvr>
                                        <p:cTn id="36" dur="500"/>
                                        <p:tgtEl>
                                          <p:spTgt spid="172043"/>
                                        </p:tgtEl>
                                      </p:cBhvr>
                                    </p:animEffect>
                                  </p:childTnLst>
                                  <p:subTnLst>
                                    <p:set>
                                      <p:cBhvr override="childStyle">
                                        <p:cTn dur="1" fill="hold" display="0" masterRel="nextClick" afterEffect="1"/>
                                        <p:tgtEl>
                                          <p:spTgt spid="17204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nimBg="1"/>
      <p:bldP spid="172037" grpId="0" animBg="1"/>
      <p:bldP spid="172038" grpId="0"/>
      <p:bldP spid="172039" grpId="0" animBg="1"/>
      <p:bldP spid="17204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8077200" y="0"/>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20000"/>
              </a:spcBef>
              <a:spcAft>
                <a:spcPct val="0"/>
              </a:spcAft>
              <a:buClr>
                <a:srgbClr val="FF3300"/>
              </a:buClr>
            </a:pPr>
            <a:r>
              <a:rPr lang="en-US" altLang="nl-NL" sz="2000" b="1">
                <a:solidFill>
                  <a:srgbClr val="FF3300"/>
                </a:solidFill>
                <a:effectLst>
                  <a:outerShdw blurRad="38100" dist="38100" dir="2700000" algn="tl">
                    <a:srgbClr val="000000"/>
                  </a:outerShdw>
                </a:effectLst>
              </a:rPr>
              <a:t>VWO</a:t>
            </a:r>
            <a:endParaRPr lang="nl-NL" altLang="nl-NL" sz="2000" b="1">
              <a:solidFill>
                <a:srgbClr val="FF3300"/>
              </a:solidFill>
              <a:effectLst>
                <a:outerShdw blurRad="38100" dist="38100" dir="2700000" algn="tl">
                  <a:srgbClr val="000000"/>
                </a:outerShdw>
              </a:effectLst>
            </a:endParaRPr>
          </a:p>
        </p:txBody>
      </p:sp>
      <p:pic>
        <p:nvPicPr>
          <p:cNvPr id="174083" name="Picture 3" descr="PET scann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57213"/>
            <a:ext cx="4824413" cy="3613150"/>
          </a:xfrm>
          <a:prstGeom prst="rect">
            <a:avLst/>
          </a:prstGeom>
          <a:noFill/>
          <a:extLst>
            <a:ext uri="{909E8E84-426E-40DD-AFC4-6F175D3DCCD1}">
              <a14:hiddenFill xmlns:a14="http://schemas.microsoft.com/office/drawing/2010/main">
                <a:solidFill>
                  <a:srgbClr val="FFFFFF"/>
                </a:solidFill>
              </a14:hiddenFill>
            </a:ext>
          </a:extLst>
        </p:spPr>
      </p:pic>
      <p:pic>
        <p:nvPicPr>
          <p:cNvPr id="174084" name="Picture 4" descr="PET 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78325"/>
            <a:ext cx="4787900" cy="2479675"/>
          </a:xfrm>
          <a:prstGeom prst="rect">
            <a:avLst/>
          </a:prstGeom>
          <a:noFill/>
          <a:extLst>
            <a:ext uri="{909E8E84-426E-40DD-AFC4-6F175D3DCCD1}">
              <a14:hiddenFill xmlns:a14="http://schemas.microsoft.com/office/drawing/2010/main">
                <a:solidFill>
                  <a:srgbClr val="FFFFFF"/>
                </a:solidFill>
              </a14:hiddenFill>
            </a:ext>
          </a:extLst>
        </p:spPr>
      </p:pic>
      <p:sp>
        <p:nvSpPr>
          <p:cNvPr id="174085" name="Rectangle 5"/>
          <p:cNvSpPr>
            <a:spLocks noChangeArrowheads="1"/>
          </p:cNvSpPr>
          <p:nvPr/>
        </p:nvSpPr>
        <p:spPr bwMode="auto">
          <a:xfrm>
            <a:off x="0" y="0"/>
            <a:ext cx="78851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pPr>
            <a:r>
              <a:rPr lang="en-US" altLang="nl-NL" sz="2800" b="1">
                <a:solidFill>
                  <a:srgbClr val="FF3300"/>
                </a:solidFill>
                <a:effectLst>
                  <a:outerShdw blurRad="38100" dist="38100" dir="2700000" algn="tl">
                    <a:srgbClr val="000000"/>
                  </a:outerShdw>
                </a:effectLst>
              </a:rPr>
              <a:t>PET scanner en PET scan</a:t>
            </a:r>
            <a:endParaRPr lang="nl-NL" altLang="nl-NL" sz="28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324810837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085"/>
                                        </p:tgtEl>
                                        <p:attrNameLst>
                                          <p:attrName>style.visibility</p:attrName>
                                        </p:attrNameLst>
                                      </p:cBhvr>
                                      <p:to>
                                        <p:strVal val="visible"/>
                                      </p:to>
                                    </p:set>
                                    <p:animEffect transition="in" filter="wipe(left)">
                                      <p:cBhvr>
                                        <p:cTn id="7" dur="500"/>
                                        <p:tgtEl>
                                          <p:spTgt spid="174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083"/>
                                        </p:tgtEl>
                                        <p:attrNameLst>
                                          <p:attrName>style.visibility</p:attrName>
                                        </p:attrNameLst>
                                      </p:cBhvr>
                                      <p:to>
                                        <p:strVal val="visible"/>
                                      </p:to>
                                    </p:set>
                                    <p:animEffect transition="in" filter="dissolve">
                                      <p:cBhvr>
                                        <p:cTn id="12" dur="500"/>
                                        <p:tgtEl>
                                          <p:spTgt spid="1740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4084"/>
                                        </p:tgtEl>
                                        <p:attrNameLst>
                                          <p:attrName>style.visibility</p:attrName>
                                        </p:attrNameLst>
                                      </p:cBhvr>
                                      <p:to>
                                        <p:strVal val="visible"/>
                                      </p:to>
                                    </p:set>
                                    <p:animEffect transition="in" filter="dissolve">
                                      <p:cBhvr>
                                        <p:cTn id="17" dur="5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ctrTitle" idx="4294967295"/>
          </p:nvPr>
        </p:nvSpPr>
        <p:spPr>
          <a:xfrm>
            <a:off x="0" y="0"/>
            <a:ext cx="7956550" cy="549275"/>
          </a:xfrm>
        </p:spPr>
        <p:txBody>
          <a:bodyPr/>
          <a:lstStyle/>
          <a:p>
            <a:pPr algn="l" eaLnBrk="1" hangingPunct="1"/>
            <a:r>
              <a:rPr lang="en-US" altLang="nl-NL" sz="3200" b="1" smtClean="0">
                <a:solidFill>
                  <a:srgbClr val="FF3300"/>
                </a:solidFill>
                <a:effectLst>
                  <a:outerShdw blurRad="38100" dist="38100" dir="2700000" algn="tl">
                    <a:srgbClr val="000000"/>
                  </a:outerShdw>
                </a:effectLst>
              </a:rPr>
              <a:t>Inwendige bestraling met Ra-naalden</a:t>
            </a:r>
            <a:endParaRPr lang="nl-NL" altLang="nl-NL" sz="3200" b="1" smtClean="0">
              <a:solidFill>
                <a:srgbClr val="FF3300"/>
              </a:solidFill>
              <a:effectLst>
                <a:outerShdw blurRad="38100" dist="38100" dir="2700000" algn="tl">
                  <a:srgbClr val="000000"/>
                </a:outerShdw>
              </a:effectLst>
            </a:endParaRPr>
          </a:p>
        </p:txBody>
      </p:sp>
      <p:pic>
        <p:nvPicPr>
          <p:cNvPr id="164868" name="Picture 4" descr="Radiumnaalden in licha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6103938" cy="6165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6084888" y="6453188"/>
            <a:ext cx="305911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New Roman" pitchFamily="18" charset="0"/>
              </a:defRPr>
            </a:lvl1pPr>
            <a:lvl2pPr algn="ctr" eaLnBrk="0" hangingPunct="0">
              <a:defRPr sz="4400">
                <a:solidFill>
                  <a:schemeClr val="tx2"/>
                </a:solidFill>
                <a:latin typeface="Times New Roman" pitchFamily="18" charset="0"/>
              </a:defRPr>
            </a:lvl2pPr>
            <a:lvl3pPr algn="ctr" eaLnBrk="0" hangingPunct="0">
              <a:defRPr sz="4400">
                <a:solidFill>
                  <a:schemeClr val="tx2"/>
                </a:solidFill>
                <a:latin typeface="Times New Roman" pitchFamily="18" charset="0"/>
              </a:defRPr>
            </a:lvl3pPr>
            <a:lvl4pPr algn="ctr" eaLnBrk="0" hangingPunct="0">
              <a:defRPr sz="4400">
                <a:solidFill>
                  <a:schemeClr val="tx2"/>
                </a:solidFill>
                <a:latin typeface="Times New Roman" pitchFamily="18" charset="0"/>
              </a:defRPr>
            </a:lvl4pPr>
            <a:lvl5pPr algn="ctr" eaLnBrk="0" hangingPunct="0">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r" eaLnBrk="1" fontAlgn="base" hangingPunct="1">
              <a:spcBef>
                <a:spcPct val="0"/>
              </a:spcBef>
              <a:spcAft>
                <a:spcPct val="0"/>
              </a:spcAft>
            </a:pPr>
            <a:r>
              <a:rPr lang="en-US" altLang="nl-NL" sz="1800" b="1">
                <a:solidFill>
                  <a:srgbClr val="000000"/>
                </a:solidFill>
                <a:effectLst>
                  <a:outerShdw blurRad="38100" dist="38100" dir="2700000" algn="tl">
                    <a:srgbClr val="FFFFFF"/>
                  </a:outerShdw>
                </a:effectLst>
              </a:rPr>
              <a:t>Bron: Mould 1997</a:t>
            </a:r>
            <a:endParaRPr lang="nl-NL" altLang="nl-NL" sz="1800" b="1">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100685128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wipe(left)">
                                      <p:cBhvr>
                                        <p:cTn id="7" dur="500"/>
                                        <p:tgtEl>
                                          <p:spTgt spid="1351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4868"/>
                                        </p:tgtEl>
                                        <p:attrNameLst>
                                          <p:attrName>style.visibility</p:attrName>
                                        </p:attrNameLst>
                                      </p:cBhvr>
                                      <p:to>
                                        <p:strVal val="visible"/>
                                      </p:to>
                                    </p:set>
                                    <p:animEffect transition="in" filter="dissolve">
                                      <p:cBhvr>
                                        <p:cTn id="11" dur="5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0" y="0"/>
            <a:ext cx="7772400" cy="6858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Melanoom:</a:t>
            </a:r>
            <a:endParaRPr lang="nl-NL" sz="4000" b="1" smtClean="0">
              <a:solidFill>
                <a:srgbClr val="FF3300"/>
              </a:solidFill>
              <a:effectLst>
                <a:outerShdw blurRad="38100" dist="38100" dir="2700000" algn="tl">
                  <a:srgbClr val="000000"/>
                </a:outerShdw>
              </a:effectLst>
            </a:endParaRPr>
          </a:p>
        </p:txBody>
      </p:sp>
      <p:pic>
        <p:nvPicPr>
          <p:cNvPr id="135173" name="Picture 5" descr="melan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01700"/>
            <a:ext cx="70104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51076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wipe(left)">
                                      <p:cBhvr>
                                        <p:cTn id="7" dur="500"/>
                                        <p:tgtEl>
                                          <p:spTgt spid="13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Effect transition="in" filter="dissolve">
                                      <p:cBhvr>
                                        <p:cTn id="12" dur="5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8012" name="Rectangle 12"/>
          <p:cNvSpPr>
            <a:spLocks noGrp="1" noChangeArrowheads="1"/>
          </p:cNvSpPr>
          <p:nvPr>
            <p:ph type="ctrTitle"/>
          </p:nvPr>
        </p:nvSpPr>
        <p:spPr>
          <a:xfrm>
            <a:off x="0" y="-76200"/>
            <a:ext cx="9144000" cy="22098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1942: Enrico Fermi brengt de eerste </a:t>
            </a:r>
            <a:r>
              <a:rPr lang="en-US" sz="4000" b="1" u="sng" smtClean="0">
                <a:solidFill>
                  <a:srgbClr val="FF3300"/>
                </a:solidFill>
                <a:effectLst>
                  <a:outerShdw blurRad="38100" dist="38100" dir="2700000" algn="tl">
                    <a:srgbClr val="000000"/>
                  </a:outerShdw>
                </a:effectLst>
              </a:rPr>
              <a:t>kettingreactie</a:t>
            </a:r>
            <a:r>
              <a:rPr lang="en-US" sz="4000" b="1" smtClean="0">
                <a:solidFill>
                  <a:srgbClr val="FF3300"/>
                </a:solidFill>
                <a:effectLst>
                  <a:outerShdw blurRad="38100" dist="38100" dir="2700000" algn="tl">
                    <a:srgbClr val="000000"/>
                  </a:outerShdw>
                </a:effectLst>
              </a:rPr>
              <a:t> op gang in een primitieve kerncentrale.</a:t>
            </a:r>
            <a:endParaRPr lang="nl-NL" sz="4000" b="1" smtClean="0">
              <a:solidFill>
                <a:srgbClr val="FF3300"/>
              </a:solidFill>
              <a:effectLst>
                <a:outerShdw blurRad="38100" dist="38100" dir="2700000" algn="tl">
                  <a:srgbClr val="000000"/>
                </a:outerShdw>
              </a:effectLst>
            </a:endParaRPr>
          </a:p>
        </p:txBody>
      </p:sp>
      <p:pic>
        <p:nvPicPr>
          <p:cNvPr id="12291" name="Picture 1028" descr="Enrico_Fermi_194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1628775"/>
            <a:ext cx="4073525"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Rectangle 1030"/>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Tree>
    <p:extLst>
      <p:ext uri="{BB962C8B-B14F-4D97-AF65-F5344CB8AC3E}">
        <p14:creationId xmlns:p14="http://schemas.microsoft.com/office/powerpoint/2010/main" val="18323403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012"/>
                                        </p:tgtEl>
                                        <p:attrNameLst>
                                          <p:attrName>style.visibility</p:attrName>
                                        </p:attrNameLst>
                                      </p:cBhvr>
                                      <p:to>
                                        <p:strVal val="visible"/>
                                      </p:to>
                                    </p:set>
                                    <p:animEffect transition="in" filter="wipe(left)">
                                      <p:cBhvr>
                                        <p:cTn id="7" dur="500"/>
                                        <p:tgtEl>
                                          <p:spTgt spid="128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ctrTitle" idx="4294967295"/>
          </p:nvPr>
        </p:nvSpPr>
        <p:spPr>
          <a:xfrm>
            <a:off x="0" y="0"/>
            <a:ext cx="7772400" cy="685800"/>
          </a:xfrm>
        </p:spPr>
        <p:txBody>
          <a:bodyPr/>
          <a:lstStyle/>
          <a:p>
            <a:pPr algn="l" eaLnBrk="1" hangingPunct="1"/>
            <a:r>
              <a:rPr lang="en-US" altLang="nl-NL" sz="4000" b="1" smtClean="0">
                <a:solidFill>
                  <a:srgbClr val="FF3300"/>
                </a:solidFill>
                <a:effectLst>
                  <a:outerShdw blurRad="38100" dist="38100" dir="2700000" algn="tl">
                    <a:srgbClr val="000000"/>
                  </a:outerShdw>
                </a:effectLst>
              </a:rPr>
              <a:t>Onderarm Pierre Curie:</a:t>
            </a:r>
            <a:endParaRPr lang="nl-NL" altLang="nl-NL" sz="4000" b="1" smtClean="0">
              <a:solidFill>
                <a:srgbClr val="FF3300"/>
              </a:solidFill>
              <a:effectLst>
                <a:outerShdw blurRad="38100" dist="38100" dir="2700000" algn="tl">
                  <a:srgbClr val="000000"/>
                </a:outerShdw>
              </a:effectLst>
            </a:endParaRPr>
          </a:p>
        </p:txBody>
      </p:sp>
      <p:pic>
        <p:nvPicPr>
          <p:cNvPr id="156676" name="Picture 4" descr="Onderarm Pierre Cu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205038"/>
            <a:ext cx="8280400" cy="4222750"/>
          </a:xfrm>
          <a:prstGeom prst="rect">
            <a:avLst/>
          </a:prstGeom>
          <a:noFill/>
          <a:extLst>
            <a:ext uri="{909E8E84-426E-40DD-AFC4-6F175D3DCCD1}">
              <a14:hiddenFill xmlns:a14="http://schemas.microsoft.com/office/drawing/2010/main">
                <a:solidFill>
                  <a:srgbClr val="FFFFFF"/>
                </a:solidFill>
              </a14:hiddenFill>
            </a:ext>
          </a:extLst>
        </p:spPr>
      </p:pic>
      <p:sp>
        <p:nvSpPr>
          <p:cNvPr id="177162" name="AutoShape 10"/>
          <p:cNvSpPr>
            <a:spLocks noChangeArrowheads="1"/>
          </p:cNvSpPr>
          <p:nvPr/>
        </p:nvSpPr>
        <p:spPr bwMode="auto">
          <a:xfrm>
            <a:off x="5724525" y="692150"/>
            <a:ext cx="3168650" cy="936625"/>
          </a:xfrm>
          <a:prstGeom prst="wedgeRoundRectCallout">
            <a:avLst>
              <a:gd name="adj1" fmla="val -128759"/>
              <a:gd name="adj2" fmla="val 240171"/>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Na opzettelijke besmetting met Ra.</a:t>
            </a:r>
          </a:p>
        </p:txBody>
      </p:sp>
      <p:sp>
        <p:nvSpPr>
          <p:cNvPr id="2" name="Rectangle 2"/>
          <p:cNvSpPr>
            <a:spLocks noChangeArrowheads="1"/>
          </p:cNvSpPr>
          <p:nvPr/>
        </p:nvSpPr>
        <p:spPr bwMode="auto">
          <a:xfrm>
            <a:off x="6084888" y="6453188"/>
            <a:ext cx="305911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New Roman" pitchFamily="18" charset="0"/>
              </a:defRPr>
            </a:lvl1pPr>
            <a:lvl2pPr algn="ctr" eaLnBrk="0" hangingPunct="0">
              <a:defRPr sz="4400">
                <a:solidFill>
                  <a:schemeClr val="tx2"/>
                </a:solidFill>
                <a:latin typeface="Times New Roman" pitchFamily="18" charset="0"/>
              </a:defRPr>
            </a:lvl2pPr>
            <a:lvl3pPr algn="ctr" eaLnBrk="0" hangingPunct="0">
              <a:defRPr sz="4400">
                <a:solidFill>
                  <a:schemeClr val="tx2"/>
                </a:solidFill>
                <a:latin typeface="Times New Roman" pitchFamily="18" charset="0"/>
              </a:defRPr>
            </a:lvl3pPr>
            <a:lvl4pPr algn="ctr" eaLnBrk="0" hangingPunct="0">
              <a:defRPr sz="4400">
                <a:solidFill>
                  <a:schemeClr val="tx2"/>
                </a:solidFill>
                <a:latin typeface="Times New Roman" pitchFamily="18" charset="0"/>
              </a:defRPr>
            </a:lvl4pPr>
            <a:lvl5pPr algn="ctr" eaLnBrk="0" hangingPunct="0">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r" eaLnBrk="1" fontAlgn="base" hangingPunct="1">
              <a:spcBef>
                <a:spcPct val="0"/>
              </a:spcBef>
              <a:spcAft>
                <a:spcPct val="0"/>
              </a:spcAft>
            </a:pPr>
            <a:r>
              <a:rPr lang="en-US" altLang="nl-NL" sz="1800" b="1">
                <a:solidFill>
                  <a:srgbClr val="000000"/>
                </a:solidFill>
                <a:effectLst>
                  <a:outerShdw blurRad="38100" dist="38100" dir="2700000" algn="tl">
                    <a:srgbClr val="FFFFFF"/>
                  </a:outerShdw>
                </a:effectLst>
              </a:rPr>
              <a:t>Bron: Dutreix et al, 1998</a:t>
            </a:r>
            <a:endParaRPr lang="nl-NL" altLang="nl-NL" sz="1800" b="1">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181030962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wipe(left)">
                                      <p:cBhvr>
                                        <p:cTn id="7" dur="500"/>
                                        <p:tgtEl>
                                          <p:spTgt spid="13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6676"/>
                                        </p:tgtEl>
                                        <p:attrNameLst>
                                          <p:attrName>style.visibility</p:attrName>
                                        </p:attrNameLst>
                                      </p:cBhvr>
                                      <p:to>
                                        <p:strVal val="visible"/>
                                      </p:to>
                                    </p:set>
                                    <p:animEffect transition="in" filter="dissolve">
                                      <p:cBhvr>
                                        <p:cTn id="12" dur="500"/>
                                        <p:tgtEl>
                                          <p:spTgt spid="156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7162"/>
                                        </p:tgtEl>
                                        <p:attrNameLst>
                                          <p:attrName>style.visibility</p:attrName>
                                        </p:attrNameLst>
                                      </p:cBhvr>
                                      <p:to>
                                        <p:strVal val="visible"/>
                                      </p:to>
                                    </p:set>
                                    <p:animEffect transition="in" filter="dissolve">
                                      <p:cBhvr>
                                        <p:cTn id="17" dur="500"/>
                                        <p:tgtEl>
                                          <p:spTgt spid="177162"/>
                                        </p:tgtEl>
                                      </p:cBhvr>
                                    </p:animEffect>
                                  </p:childTnLst>
                                  <p:subTnLst>
                                    <p:set>
                                      <p:cBhvr override="childStyle">
                                        <p:cTn dur="1" fill="hold" display="0" masterRel="nextClick" afterEffect="1"/>
                                        <p:tgtEl>
                                          <p:spTgt spid="1771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7716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7164" name="Picture 12" descr="overlevingscur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52475"/>
            <a:ext cx="828040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1" name="Rectangle 9"/>
          <p:cNvSpPr>
            <a:spLocks noGrp="1" noChangeArrowheads="1"/>
          </p:cNvSpPr>
          <p:nvPr>
            <p:ph type="ctrTitle"/>
          </p:nvPr>
        </p:nvSpPr>
        <p:spPr>
          <a:xfrm>
            <a:off x="0" y="0"/>
            <a:ext cx="9144000" cy="685800"/>
          </a:xfrm>
        </p:spPr>
        <p:txBody>
          <a:bodyPr/>
          <a:lstStyle/>
          <a:p>
            <a:pPr algn="l" eaLnBrk="1" hangingPunct="1">
              <a:defRPr/>
            </a:pPr>
            <a:r>
              <a:rPr lang="en-US" sz="3200" b="1" smtClean="0">
                <a:solidFill>
                  <a:srgbClr val="FF3300"/>
                </a:solidFill>
                <a:effectLst>
                  <a:outerShdw blurRad="38100" dist="38100" dir="2700000" algn="tl">
                    <a:srgbClr val="000000"/>
                  </a:outerShdw>
                </a:effectLst>
              </a:rPr>
              <a:t>Effect van bestralen gezonde en tumorcellen</a:t>
            </a:r>
            <a:endParaRPr lang="nl-NL" sz="3200" b="1" smtClean="0">
              <a:solidFill>
                <a:srgbClr val="FF3300"/>
              </a:solidFill>
              <a:effectLst>
                <a:outerShdw blurRad="38100" dist="38100" dir="2700000" algn="tl">
                  <a:srgbClr val="000000"/>
                </a:outerShdw>
              </a:effectLst>
            </a:endParaRPr>
          </a:p>
        </p:txBody>
      </p:sp>
      <p:sp>
        <p:nvSpPr>
          <p:cNvPr id="177162" name="AutoShape 10"/>
          <p:cNvSpPr>
            <a:spLocks noChangeArrowheads="1"/>
          </p:cNvSpPr>
          <p:nvPr/>
        </p:nvSpPr>
        <p:spPr bwMode="auto">
          <a:xfrm>
            <a:off x="5975350" y="1916113"/>
            <a:ext cx="3168650" cy="2160587"/>
          </a:xfrm>
          <a:prstGeom prst="wedgeRoundRectCallout">
            <a:avLst>
              <a:gd name="adj1" fmla="val -141083"/>
              <a:gd name="adj2" fmla="val 86736"/>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00CC99"/>
                </a:solidFill>
                <a:effectLst>
                  <a:outerShdw blurRad="38100" dist="38100" dir="2700000" algn="tl">
                    <a:srgbClr val="000000"/>
                  </a:outerShdw>
                </a:effectLst>
              </a:rPr>
              <a:t>Bij 4,0 Gy overleeft 43% van de tumorcellen en 62% van de gezonde cellen</a:t>
            </a:r>
          </a:p>
        </p:txBody>
      </p:sp>
      <p:grpSp>
        <p:nvGrpSpPr>
          <p:cNvPr id="2" name="Group 17"/>
          <p:cNvGrpSpPr>
            <a:grpSpLocks/>
          </p:cNvGrpSpPr>
          <p:nvPr/>
        </p:nvGrpSpPr>
        <p:grpSpPr bwMode="auto">
          <a:xfrm>
            <a:off x="1763713" y="2641600"/>
            <a:ext cx="1325562" cy="2262188"/>
            <a:chOff x="1111" y="1664"/>
            <a:chExt cx="835" cy="1425"/>
          </a:xfrm>
        </p:grpSpPr>
        <p:sp>
          <p:nvSpPr>
            <p:cNvPr id="54278" name="Freeform 13"/>
            <p:cNvSpPr>
              <a:spLocks/>
            </p:cNvSpPr>
            <p:nvPr/>
          </p:nvSpPr>
          <p:spPr bwMode="auto">
            <a:xfrm>
              <a:off x="1944" y="1664"/>
              <a:ext cx="2" cy="1425"/>
            </a:xfrm>
            <a:custGeom>
              <a:avLst/>
              <a:gdLst>
                <a:gd name="T0" fmla="*/ 2 w 2"/>
                <a:gd name="T1" fmla="*/ 1425 h 1425"/>
                <a:gd name="T2" fmla="*/ 0 w 2"/>
                <a:gd name="T3" fmla="*/ 0 h 1425"/>
                <a:gd name="T4" fmla="*/ 0 60000 65536"/>
                <a:gd name="T5" fmla="*/ 0 60000 65536"/>
                <a:gd name="T6" fmla="*/ 0 w 2"/>
                <a:gd name="T7" fmla="*/ 0 h 1425"/>
                <a:gd name="T8" fmla="*/ 2 w 2"/>
                <a:gd name="T9" fmla="*/ 1425 h 1425"/>
              </a:gdLst>
              <a:ahLst/>
              <a:cxnLst>
                <a:cxn ang="T4">
                  <a:pos x="T0" y="T1"/>
                </a:cxn>
                <a:cxn ang="T5">
                  <a:pos x="T2" y="T3"/>
                </a:cxn>
              </a:cxnLst>
              <a:rect l="T6" t="T7" r="T8" b="T9"/>
              <a:pathLst>
                <a:path w="2" h="1425">
                  <a:moveTo>
                    <a:pt x="2" y="1425"/>
                  </a:moveTo>
                  <a:lnTo>
                    <a:pt x="0" y="0"/>
                  </a:lnTo>
                </a:path>
              </a:pathLst>
            </a:custGeom>
            <a:noFill/>
            <a:ln w="28575" cmpd="sng">
              <a:solidFill>
                <a:schemeClr val="accent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54279" name="Freeform 14"/>
            <p:cNvSpPr>
              <a:spLocks/>
            </p:cNvSpPr>
            <p:nvPr/>
          </p:nvSpPr>
          <p:spPr bwMode="auto">
            <a:xfrm>
              <a:off x="1140" y="2104"/>
              <a:ext cx="796" cy="5"/>
            </a:xfrm>
            <a:custGeom>
              <a:avLst/>
              <a:gdLst>
                <a:gd name="T0" fmla="*/ 0 w 796"/>
                <a:gd name="T1" fmla="*/ 5 h 5"/>
                <a:gd name="T2" fmla="*/ 796 w 796"/>
                <a:gd name="T3" fmla="*/ 0 h 5"/>
                <a:gd name="T4" fmla="*/ 0 60000 65536"/>
                <a:gd name="T5" fmla="*/ 0 60000 65536"/>
                <a:gd name="T6" fmla="*/ 0 w 796"/>
                <a:gd name="T7" fmla="*/ 0 h 5"/>
                <a:gd name="T8" fmla="*/ 796 w 796"/>
                <a:gd name="T9" fmla="*/ 5 h 5"/>
              </a:gdLst>
              <a:ahLst/>
              <a:cxnLst>
                <a:cxn ang="T4">
                  <a:pos x="T0" y="T1"/>
                </a:cxn>
                <a:cxn ang="T5">
                  <a:pos x="T2" y="T3"/>
                </a:cxn>
              </a:cxnLst>
              <a:rect l="T6" t="T7" r="T8" b="T9"/>
              <a:pathLst>
                <a:path w="796" h="5">
                  <a:moveTo>
                    <a:pt x="0" y="5"/>
                  </a:moveTo>
                  <a:lnTo>
                    <a:pt x="796" y="0"/>
                  </a:lnTo>
                </a:path>
              </a:pathLst>
            </a:custGeom>
            <a:noFill/>
            <a:ln w="28575" cmpd="sng">
              <a:solidFill>
                <a:schemeClr val="accent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54280" name="Freeform 15"/>
            <p:cNvSpPr>
              <a:spLocks/>
            </p:cNvSpPr>
            <p:nvPr/>
          </p:nvSpPr>
          <p:spPr bwMode="auto">
            <a:xfrm>
              <a:off x="1111" y="1664"/>
              <a:ext cx="825" cy="2"/>
            </a:xfrm>
            <a:custGeom>
              <a:avLst/>
              <a:gdLst>
                <a:gd name="T0" fmla="*/ 0 w 825"/>
                <a:gd name="T1" fmla="*/ 2 h 2"/>
                <a:gd name="T2" fmla="*/ 825 w 825"/>
                <a:gd name="T3" fmla="*/ 0 h 2"/>
                <a:gd name="T4" fmla="*/ 0 60000 65536"/>
                <a:gd name="T5" fmla="*/ 0 60000 65536"/>
                <a:gd name="T6" fmla="*/ 0 w 825"/>
                <a:gd name="T7" fmla="*/ 0 h 2"/>
                <a:gd name="T8" fmla="*/ 825 w 825"/>
                <a:gd name="T9" fmla="*/ 2 h 2"/>
              </a:gdLst>
              <a:ahLst/>
              <a:cxnLst>
                <a:cxn ang="T4">
                  <a:pos x="T0" y="T1"/>
                </a:cxn>
                <a:cxn ang="T5">
                  <a:pos x="T2" y="T3"/>
                </a:cxn>
              </a:cxnLst>
              <a:rect l="T6" t="T7" r="T8" b="T9"/>
              <a:pathLst>
                <a:path w="825" h="2">
                  <a:moveTo>
                    <a:pt x="0" y="2"/>
                  </a:moveTo>
                  <a:lnTo>
                    <a:pt x="825" y="0"/>
                  </a:lnTo>
                </a:path>
              </a:pathLst>
            </a:custGeom>
            <a:noFill/>
            <a:ln w="28575" cmpd="sng">
              <a:solidFill>
                <a:schemeClr val="accent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Tree>
    <p:extLst>
      <p:ext uri="{BB962C8B-B14F-4D97-AF65-F5344CB8AC3E}">
        <p14:creationId xmlns:p14="http://schemas.microsoft.com/office/powerpoint/2010/main" val="292097587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7161"/>
                                        </p:tgtEl>
                                        <p:attrNameLst>
                                          <p:attrName>style.visibility</p:attrName>
                                        </p:attrNameLst>
                                      </p:cBhvr>
                                      <p:to>
                                        <p:strVal val="visible"/>
                                      </p:to>
                                    </p:set>
                                    <p:animEffect transition="in" filter="wipe(left)">
                                      <p:cBhvr>
                                        <p:cTn id="7" dur="500"/>
                                        <p:tgtEl>
                                          <p:spTgt spid="177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7164"/>
                                        </p:tgtEl>
                                        <p:attrNameLst>
                                          <p:attrName>style.visibility</p:attrName>
                                        </p:attrNameLst>
                                      </p:cBhvr>
                                      <p:to>
                                        <p:strVal val="visible"/>
                                      </p:to>
                                    </p:set>
                                    <p:animEffect transition="in" filter="dissolve">
                                      <p:cBhvr>
                                        <p:cTn id="12" dur="500"/>
                                        <p:tgtEl>
                                          <p:spTgt spid="1771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up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7162"/>
                                        </p:tgtEl>
                                        <p:attrNameLst>
                                          <p:attrName>style.visibility</p:attrName>
                                        </p:attrNameLst>
                                      </p:cBhvr>
                                      <p:to>
                                        <p:strVal val="visible"/>
                                      </p:to>
                                    </p:set>
                                    <p:animEffect transition="in" filter="dissolve">
                                      <p:cBhvr>
                                        <p:cTn id="22" dur="500"/>
                                        <p:tgtEl>
                                          <p:spTgt spid="177162"/>
                                        </p:tgtEl>
                                      </p:cBhvr>
                                    </p:animEffect>
                                  </p:childTnLst>
                                  <p:subTnLst>
                                    <p:set>
                                      <p:cBhvr override="childStyle">
                                        <p:cTn dur="1" fill="hold" display="0" masterRel="nextClick" afterEffect="1"/>
                                        <p:tgtEl>
                                          <p:spTgt spid="1771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autoUpdateAnimBg="0"/>
      <p:bldP spid="17716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611188" y="868363"/>
            <a:ext cx="7975600" cy="5989637"/>
            <a:chOff x="295" y="547"/>
            <a:chExt cx="5024" cy="3773"/>
          </a:xfrm>
        </p:grpSpPr>
        <p:grpSp>
          <p:nvGrpSpPr>
            <p:cNvPr id="55302" name="Group 12"/>
            <p:cNvGrpSpPr>
              <a:grpSpLocks/>
            </p:cNvGrpSpPr>
            <p:nvPr/>
          </p:nvGrpSpPr>
          <p:grpSpPr bwMode="auto">
            <a:xfrm>
              <a:off x="295" y="547"/>
              <a:ext cx="4943" cy="3773"/>
              <a:chOff x="295" y="482"/>
              <a:chExt cx="4943" cy="3773"/>
            </a:xfrm>
          </p:grpSpPr>
          <p:pic>
            <p:nvPicPr>
              <p:cNvPr id="55306" name="Picture 9" descr="absorptie en diep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482"/>
                <a:ext cx="4943" cy="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Line 11"/>
              <p:cNvSpPr>
                <a:spLocks noChangeShapeType="1"/>
              </p:cNvSpPr>
              <p:nvPr/>
            </p:nvSpPr>
            <p:spPr bwMode="auto">
              <a:xfrm>
                <a:off x="1565" y="890"/>
                <a:ext cx="0" cy="25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55303" name="Text Box 13"/>
            <p:cNvSpPr txBox="1">
              <a:spLocks noChangeArrowheads="1"/>
            </p:cNvSpPr>
            <p:nvPr/>
          </p:nvSpPr>
          <p:spPr bwMode="auto">
            <a:xfrm>
              <a:off x="2018" y="3113"/>
              <a:ext cx="9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a:solidFill>
                    <a:srgbClr val="000000"/>
                  </a:solidFill>
                </a:rPr>
                <a:t>elektronen</a:t>
              </a:r>
            </a:p>
          </p:txBody>
        </p:sp>
        <p:sp>
          <p:nvSpPr>
            <p:cNvPr id="55304" name="Text Box 14"/>
            <p:cNvSpPr txBox="1">
              <a:spLocks noChangeArrowheads="1"/>
            </p:cNvSpPr>
            <p:nvPr/>
          </p:nvSpPr>
          <p:spPr bwMode="auto">
            <a:xfrm>
              <a:off x="4366" y="2211"/>
              <a:ext cx="9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a:solidFill>
                    <a:srgbClr val="000000"/>
                  </a:solidFill>
                </a:rPr>
                <a:t>harde </a:t>
              </a:r>
              <a:r>
                <a:rPr lang="nl-NL" altLang="nl-NL">
                  <a:solidFill>
                    <a:srgbClr val="000000"/>
                  </a:solidFill>
                  <a:latin typeface="Symbol" pitchFamily="18" charset="2"/>
                </a:rPr>
                <a:t>g</a:t>
              </a:r>
            </a:p>
          </p:txBody>
        </p:sp>
        <p:sp>
          <p:nvSpPr>
            <p:cNvPr id="55305" name="Text Box 16"/>
            <p:cNvSpPr txBox="1">
              <a:spLocks noChangeArrowheads="1"/>
            </p:cNvSpPr>
            <p:nvPr/>
          </p:nvSpPr>
          <p:spPr bwMode="auto">
            <a:xfrm>
              <a:off x="4105" y="3158"/>
              <a:ext cx="9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a:solidFill>
                    <a:srgbClr val="000000"/>
                  </a:solidFill>
                </a:rPr>
                <a:t>zachte </a:t>
              </a:r>
              <a:r>
                <a:rPr lang="nl-NL" altLang="nl-NL">
                  <a:solidFill>
                    <a:srgbClr val="000000"/>
                  </a:solidFill>
                  <a:latin typeface="Symbol" pitchFamily="18" charset="2"/>
                </a:rPr>
                <a:t>g</a:t>
              </a:r>
            </a:p>
          </p:txBody>
        </p:sp>
      </p:grpSp>
      <p:sp>
        <p:nvSpPr>
          <p:cNvPr id="175106" name="Rectangle 2"/>
          <p:cNvSpPr>
            <a:spLocks noGrp="1" noChangeArrowheads="1"/>
          </p:cNvSpPr>
          <p:nvPr>
            <p:ph type="ctrTitle"/>
          </p:nvPr>
        </p:nvSpPr>
        <p:spPr>
          <a:xfrm>
            <a:off x="0" y="0"/>
            <a:ext cx="7772400" cy="685800"/>
          </a:xfrm>
        </p:spPr>
        <p:txBody>
          <a:bodyPr/>
          <a:lstStyle/>
          <a:p>
            <a:pPr algn="l" eaLnBrk="1" hangingPunct="1">
              <a:defRPr/>
            </a:pPr>
            <a:r>
              <a:rPr lang="en-US" sz="3200" b="1" smtClean="0">
                <a:solidFill>
                  <a:srgbClr val="FF3300"/>
                </a:solidFill>
                <a:effectLst>
                  <a:outerShdw blurRad="38100" dist="38100" dir="2700000" algn="tl">
                    <a:srgbClr val="000000"/>
                  </a:outerShdw>
                </a:effectLst>
              </a:rPr>
              <a:t>Energie van de straling en doordringdiepte</a:t>
            </a:r>
            <a:endParaRPr lang="nl-NL" sz="3200" b="1" smtClean="0">
              <a:solidFill>
                <a:srgbClr val="FF3300"/>
              </a:solidFill>
              <a:effectLst>
                <a:outerShdw blurRad="38100" dist="38100" dir="2700000" algn="tl">
                  <a:srgbClr val="000000"/>
                </a:outerShdw>
              </a:effectLst>
            </a:endParaRPr>
          </a:p>
        </p:txBody>
      </p:sp>
      <p:sp>
        <p:nvSpPr>
          <p:cNvPr id="175108" name="AutoShape 4"/>
          <p:cNvSpPr>
            <a:spLocks noChangeArrowheads="1"/>
          </p:cNvSpPr>
          <p:nvPr/>
        </p:nvSpPr>
        <p:spPr bwMode="auto">
          <a:xfrm>
            <a:off x="5975350" y="620713"/>
            <a:ext cx="3168650" cy="1584325"/>
          </a:xfrm>
          <a:prstGeom prst="wedgeRoundRectCallout">
            <a:avLst>
              <a:gd name="adj1" fmla="val -120644"/>
              <a:gd name="adj2" fmla="val 120440"/>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00CC99"/>
                </a:solidFill>
                <a:effectLst>
                  <a:outerShdw blurRad="38100" dist="38100" dir="2700000" algn="tl">
                    <a:srgbClr val="000000"/>
                  </a:outerShdw>
                </a:effectLst>
              </a:rPr>
              <a:t>Zachte </a:t>
            </a:r>
            <a:r>
              <a:rPr lang="nl-NL" sz="2400" b="1">
                <a:solidFill>
                  <a:srgbClr val="00CC99"/>
                </a:solidFill>
                <a:effectLst>
                  <a:outerShdw blurRad="38100" dist="38100" dir="2700000" algn="tl">
                    <a:srgbClr val="000000"/>
                  </a:outerShdw>
                </a:effectLst>
                <a:latin typeface="Symbol" pitchFamily="18" charset="2"/>
              </a:rPr>
              <a:t>g</a:t>
            </a:r>
            <a:r>
              <a:rPr lang="nl-NL" sz="2400" b="1">
                <a:solidFill>
                  <a:srgbClr val="00CC99"/>
                </a:solidFill>
                <a:effectLst>
                  <a:outerShdw blurRad="38100" dist="38100" dir="2700000" algn="tl">
                    <a:srgbClr val="000000"/>
                  </a:outerShdw>
                </a:effectLst>
              </a:rPr>
              <a:t>-straling wordt vooral door de huid geabsorbeerd (0 cm diepte)</a:t>
            </a:r>
          </a:p>
        </p:txBody>
      </p:sp>
      <p:sp>
        <p:nvSpPr>
          <p:cNvPr id="175122" name="AutoShape 18"/>
          <p:cNvSpPr>
            <a:spLocks noChangeArrowheads="1"/>
          </p:cNvSpPr>
          <p:nvPr/>
        </p:nvSpPr>
        <p:spPr bwMode="auto">
          <a:xfrm>
            <a:off x="0" y="5273675"/>
            <a:ext cx="3024188" cy="1584325"/>
          </a:xfrm>
          <a:prstGeom prst="wedgeRoundRectCallout">
            <a:avLst>
              <a:gd name="adj1" fmla="val 56301"/>
              <a:gd name="adj2" fmla="val -109120"/>
              <a:gd name="adj3" fmla="val 16667"/>
            </a:avLst>
          </a:prstGeom>
          <a:solidFill>
            <a:srgbClr val="CCFFCC"/>
          </a:solidFill>
          <a:ln w="9525">
            <a:solidFill>
              <a:schemeClr val="tx1"/>
            </a:solidFill>
            <a:miter lim="800000"/>
            <a:headEnd/>
            <a:tailEnd/>
          </a:ln>
          <a:effectLst/>
        </p:spPr>
        <p:txBody>
          <a:bodyPr/>
          <a:lstStyle/>
          <a:p>
            <a:pPr algn="ctr" fontAlgn="base">
              <a:spcBef>
                <a:spcPct val="0"/>
              </a:spcBef>
              <a:spcAft>
                <a:spcPct val="0"/>
              </a:spcAft>
              <a:defRPr/>
            </a:pPr>
            <a:r>
              <a:rPr lang="nl-NL" sz="2400" b="1">
                <a:solidFill>
                  <a:srgbClr val="00CC99"/>
                </a:solidFill>
                <a:effectLst>
                  <a:outerShdw blurRad="38100" dist="38100" dir="2700000" algn="tl">
                    <a:srgbClr val="000000"/>
                  </a:outerShdw>
                </a:effectLst>
              </a:rPr>
              <a:t>10MeV elektronen worden vooral op 2,5 cm diepte geabsorbeerd</a:t>
            </a:r>
          </a:p>
        </p:txBody>
      </p:sp>
    </p:spTree>
    <p:extLst>
      <p:ext uri="{BB962C8B-B14F-4D97-AF65-F5344CB8AC3E}">
        <p14:creationId xmlns:p14="http://schemas.microsoft.com/office/powerpoint/2010/main" val="216282040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wipe(left)">
                                      <p:cBhvr>
                                        <p:cTn id="7" dur="500"/>
                                        <p:tgtEl>
                                          <p:spTgt spid="175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5108"/>
                                        </p:tgtEl>
                                        <p:attrNameLst>
                                          <p:attrName>style.visibility</p:attrName>
                                        </p:attrNameLst>
                                      </p:cBhvr>
                                      <p:to>
                                        <p:strVal val="visible"/>
                                      </p:to>
                                    </p:set>
                                    <p:animEffect transition="in" filter="dissolve">
                                      <p:cBhvr>
                                        <p:cTn id="17" dur="500"/>
                                        <p:tgtEl>
                                          <p:spTgt spid="175108"/>
                                        </p:tgtEl>
                                      </p:cBhvr>
                                    </p:animEffect>
                                  </p:childTnLst>
                                  <p:subTnLst>
                                    <p:set>
                                      <p:cBhvr override="childStyle">
                                        <p:cTn dur="1" fill="hold" display="0" masterRel="nextClick" afterEffect="1"/>
                                        <p:tgtEl>
                                          <p:spTgt spid="17510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5122"/>
                                        </p:tgtEl>
                                        <p:attrNameLst>
                                          <p:attrName>style.visibility</p:attrName>
                                        </p:attrNameLst>
                                      </p:cBhvr>
                                      <p:to>
                                        <p:strVal val="visible"/>
                                      </p:to>
                                    </p:set>
                                    <p:animEffect transition="in" filter="dissolve">
                                      <p:cBhvr>
                                        <p:cTn id="22" dur="500"/>
                                        <p:tgtEl>
                                          <p:spTgt spid="17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utoUpdateAnimBg="0"/>
      <p:bldP spid="175108" grpId="0" animBg="1"/>
      <p:bldP spid="17512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685800"/>
            <a:ext cx="8305800" cy="8382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 Vorming C-14 in de atmosfeer:</a:t>
            </a:r>
            <a:endParaRPr lang="nl-NL" sz="4000" b="1">
              <a:solidFill>
                <a:srgbClr val="3333CC"/>
              </a:solidFill>
              <a:effectLst>
                <a:outerShdw blurRad="38100" dist="38100" dir="2700000" algn="tl">
                  <a:srgbClr val="000000"/>
                </a:outerShdw>
              </a:effectLst>
            </a:endParaRPr>
          </a:p>
        </p:txBody>
      </p:sp>
      <p:sp>
        <p:nvSpPr>
          <p:cNvPr id="137219" name="Rectangle 3"/>
          <p:cNvSpPr>
            <a:spLocks noChangeArrowheads="1"/>
          </p:cNvSpPr>
          <p:nvPr/>
        </p:nvSpPr>
        <p:spPr bwMode="auto">
          <a:xfrm>
            <a:off x="0" y="2895600"/>
            <a:ext cx="9144000" cy="838200"/>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FF3300"/>
              </a:buClr>
              <a:buFontTx/>
              <a:buChar char="•"/>
            </a:pPr>
            <a:r>
              <a:rPr lang="en-US" altLang="nl-NL" sz="4400" b="1">
                <a:solidFill>
                  <a:srgbClr val="3333CC"/>
                </a:solidFill>
                <a:effectLst>
                  <a:outerShdw blurRad="38100" dist="38100" dir="2700000" algn="tl">
                    <a:srgbClr val="000000"/>
                  </a:outerShdw>
                </a:effectLst>
              </a:rPr>
              <a:t> </a:t>
            </a:r>
            <a:r>
              <a:rPr lang="en-US" altLang="nl-NL" sz="4000" b="1">
                <a:solidFill>
                  <a:srgbClr val="3333CC"/>
                </a:solidFill>
                <a:effectLst>
                  <a:outerShdw blurRad="38100" dist="38100" dir="2700000" algn="tl">
                    <a:srgbClr val="000000"/>
                  </a:outerShdw>
                </a:effectLst>
              </a:rPr>
              <a:t>Verval C-14   (Tabel 25: 5730 j; </a:t>
            </a:r>
            <a:r>
              <a:rPr lang="en-US" altLang="nl-NL" sz="4000" b="1">
                <a:solidFill>
                  <a:srgbClr val="3333CC"/>
                </a:solidFill>
                <a:effectLst>
                  <a:outerShdw blurRad="38100" dist="38100" dir="2700000" algn="tl">
                    <a:srgbClr val="000000"/>
                  </a:outerShdw>
                </a:effectLst>
                <a:latin typeface="Symbol" pitchFamily="18" charset="2"/>
              </a:rPr>
              <a:t>b</a:t>
            </a:r>
            <a:r>
              <a:rPr lang="en-US" altLang="nl-NL" sz="4000" b="1" baseline="30000">
                <a:solidFill>
                  <a:srgbClr val="3333CC"/>
                </a:solidFill>
                <a:effectLst>
                  <a:outerShdw blurRad="38100" dist="38100" dir="2700000" algn="tl">
                    <a:srgbClr val="000000"/>
                  </a:outerShdw>
                </a:effectLst>
              </a:rPr>
              <a:t>-</a:t>
            </a:r>
            <a:r>
              <a:rPr lang="en-US" altLang="nl-NL" sz="4000" b="1">
                <a:solidFill>
                  <a:srgbClr val="3333CC"/>
                </a:solidFill>
                <a:effectLst>
                  <a:outerShdw blurRad="38100" dist="38100" dir="2700000" algn="tl">
                    <a:srgbClr val="000000"/>
                  </a:outerShdw>
                </a:effectLst>
              </a:rPr>
              <a:t>):</a:t>
            </a:r>
            <a:r>
              <a:rPr lang="en-US" altLang="nl-NL" sz="4400" b="1">
                <a:solidFill>
                  <a:srgbClr val="FF3300"/>
                </a:solidFill>
                <a:effectLst>
                  <a:outerShdw blurRad="38100" dist="38100" dir="2700000" algn="tl">
                    <a:srgbClr val="000000"/>
                  </a:outerShdw>
                </a:effectLst>
              </a:rPr>
              <a:t> </a:t>
            </a:r>
            <a:endParaRPr lang="nl-NL" altLang="nl-NL" sz="4400" b="1">
              <a:solidFill>
                <a:srgbClr val="FF3300"/>
              </a:solidFill>
              <a:effectLst>
                <a:outerShdw blurRad="38100" dist="38100" dir="2700000" algn="tl">
                  <a:srgbClr val="000000"/>
                </a:outerShdw>
              </a:effectLst>
            </a:endParaRPr>
          </a:p>
        </p:txBody>
      </p:sp>
      <p:sp>
        <p:nvSpPr>
          <p:cNvPr id="137220" name="Rectangle 4"/>
          <p:cNvSpPr>
            <a:spLocks noChangeArrowheads="1"/>
          </p:cNvSpPr>
          <p:nvPr/>
        </p:nvSpPr>
        <p:spPr bwMode="auto">
          <a:xfrm>
            <a:off x="0" y="6308725"/>
            <a:ext cx="9144000" cy="549275"/>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Clr>
                <a:srgbClr val="3333CC"/>
              </a:buClr>
              <a:buFontTx/>
              <a:buChar char="•"/>
            </a:pPr>
            <a:r>
              <a:rPr lang="en-US" altLang="nl-NL" sz="3200" b="1">
                <a:solidFill>
                  <a:srgbClr val="3333CC"/>
                </a:solidFill>
                <a:effectLst>
                  <a:outerShdw blurRad="38100" dist="38100" dir="2700000" algn="tl">
                    <a:srgbClr val="000000"/>
                  </a:outerShdw>
                </a:effectLst>
              </a:rPr>
              <a:t> In dode organische stof daalt [C-14].</a:t>
            </a:r>
            <a:endParaRPr lang="nl-NL" altLang="nl-NL" sz="3200" b="1" baseline="30000">
              <a:solidFill>
                <a:srgbClr val="FF3300"/>
              </a:solidFill>
              <a:effectLst>
                <a:outerShdw blurRad="38100" dist="38100" dir="2700000" algn="tl">
                  <a:srgbClr val="000000"/>
                </a:outerShdw>
              </a:effectLst>
            </a:endParaRPr>
          </a:p>
        </p:txBody>
      </p:sp>
      <p:sp>
        <p:nvSpPr>
          <p:cNvPr id="137221" name="Rectangle 5"/>
          <p:cNvSpPr>
            <a:spLocks noGrp="1" noChangeArrowheads="1"/>
          </p:cNvSpPr>
          <p:nvPr>
            <p:ph type="title"/>
          </p:nvPr>
        </p:nvSpPr>
        <p:spPr>
          <a:xfrm>
            <a:off x="76200" y="0"/>
            <a:ext cx="9067800" cy="7620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Ouderdomsbepaling:</a:t>
            </a:r>
            <a:r>
              <a:rPr lang="en-US" b="1" smtClean="0">
                <a:solidFill>
                  <a:srgbClr val="FF3300"/>
                </a:solidFill>
                <a:effectLst>
                  <a:outerShdw blurRad="38100" dist="38100" dir="2700000" algn="tl">
                    <a:srgbClr val="000000"/>
                  </a:outerShdw>
                </a:effectLst>
              </a:rPr>
              <a:t> </a:t>
            </a:r>
            <a:endParaRPr lang="nl-NL" b="1" smtClean="0">
              <a:solidFill>
                <a:srgbClr val="FF3300"/>
              </a:solidFill>
              <a:effectLst>
                <a:outerShdw blurRad="38100" dist="38100" dir="2700000" algn="tl">
                  <a:srgbClr val="000000"/>
                </a:outerShdw>
              </a:effectLst>
            </a:endParaRPr>
          </a:p>
        </p:txBody>
      </p:sp>
      <p:sp>
        <p:nvSpPr>
          <p:cNvPr id="137222" name="Rectangle 6"/>
          <p:cNvSpPr>
            <a:spLocks noChangeArrowheads="1"/>
          </p:cNvSpPr>
          <p:nvPr/>
        </p:nvSpPr>
        <p:spPr bwMode="auto">
          <a:xfrm>
            <a:off x="0" y="5013325"/>
            <a:ext cx="9144000" cy="1439863"/>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buFontTx/>
              <a:buChar char="•"/>
            </a:pPr>
            <a:r>
              <a:rPr lang="en-US" altLang="nl-NL" sz="3200" b="1">
                <a:solidFill>
                  <a:srgbClr val="3333CC"/>
                </a:solidFill>
                <a:effectLst>
                  <a:outerShdw blurRad="38100" dist="38100" dir="2700000" algn="tl">
                    <a:srgbClr val="000000"/>
                  </a:outerShdw>
                </a:effectLst>
              </a:rPr>
              <a:t> Verhouding C-14 en C-12 in de atmosfeer is</a:t>
            </a:r>
            <a:br>
              <a:rPr lang="en-US" altLang="nl-NL" sz="3200" b="1">
                <a:solidFill>
                  <a:srgbClr val="3333CC"/>
                </a:solidFill>
                <a:effectLst>
                  <a:outerShdw blurRad="38100" dist="38100" dir="2700000" algn="tl">
                    <a:srgbClr val="000000"/>
                  </a:outerShdw>
                </a:effectLst>
              </a:rPr>
            </a:br>
            <a:r>
              <a:rPr lang="en-US" altLang="nl-NL" sz="3200" b="1">
                <a:solidFill>
                  <a:srgbClr val="3333CC"/>
                </a:solidFill>
                <a:effectLst>
                  <a:outerShdw blurRad="38100" dist="38100" dir="2700000" algn="tl">
                    <a:srgbClr val="000000"/>
                  </a:outerShdw>
                </a:effectLst>
              </a:rPr>
              <a:t>   constant. </a:t>
            </a:r>
            <a:endParaRPr lang="nl-NL" altLang="nl-NL" sz="3200" b="1">
              <a:solidFill>
                <a:srgbClr val="3333CC"/>
              </a:solidFill>
              <a:effectLst>
                <a:outerShdw blurRad="38100" dist="38100" dir="2700000" algn="tl">
                  <a:srgbClr val="000000"/>
                </a:outerShdw>
              </a:effectLst>
            </a:endParaRPr>
          </a:p>
        </p:txBody>
      </p:sp>
      <p:grpSp>
        <p:nvGrpSpPr>
          <p:cNvPr id="56353" name="Group 26"/>
          <p:cNvGrpSpPr>
            <a:grpSpLocks/>
          </p:cNvGrpSpPr>
          <p:nvPr/>
        </p:nvGrpSpPr>
        <p:grpSpPr bwMode="auto">
          <a:xfrm>
            <a:off x="3595688" y="3657600"/>
            <a:ext cx="2271712" cy="1524000"/>
            <a:chOff x="2265" y="2208"/>
            <a:chExt cx="1431" cy="960"/>
          </a:xfrm>
        </p:grpSpPr>
        <p:sp>
          <p:nvSpPr>
            <p:cNvPr id="2" name="Rectangle 27"/>
            <p:cNvSpPr>
              <a:spLocks noChangeArrowheads="1"/>
            </p:cNvSpPr>
            <p:nvPr/>
          </p:nvSpPr>
          <p:spPr bwMode="auto">
            <a:xfrm>
              <a:off x="2265" y="2592"/>
              <a:ext cx="450" cy="576"/>
            </a:xfrm>
            <a:prstGeom prst="rect">
              <a:avLst/>
            </a:prstGeom>
            <a:noFill/>
            <a:ln w="9525">
              <a:noFill/>
              <a:miter lim="800000"/>
              <a:headEnd/>
              <a:tailEnd/>
            </a:ln>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endParaRPr lang="nl-NL" altLang="nl-NL" sz="4800" b="1">
                <a:solidFill>
                  <a:srgbClr val="3333CC"/>
                </a:solidFill>
                <a:effectLst>
                  <a:outerShdw blurRad="38100" dist="38100" dir="2700000" algn="tl">
                    <a:srgbClr val="000000"/>
                  </a:outerShdw>
                </a:effectLst>
              </a:endParaRPr>
            </a:p>
          </p:txBody>
        </p:sp>
        <p:sp>
          <p:nvSpPr>
            <p:cNvPr id="3" name="Rectangle 28"/>
            <p:cNvSpPr>
              <a:spLocks noChangeArrowheads="1"/>
            </p:cNvSpPr>
            <p:nvPr/>
          </p:nvSpPr>
          <p:spPr bwMode="auto">
            <a:xfrm>
              <a:off x="2388" y="2208"/>
              <a:ext cx="348" cy="576"/>
            </a:xfrm>
            <a:prstGeom prst="rect">
              <a:avLst/>
            </a:prstGeom>
            <a:noFill/>
            <a:ln w="9525">
              <a:noFill/>
              <a:miter lim="800000"/>
              <a:headEnd/>
              <a:tailEnd/>
            </a:ln>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endParaRPr lang="nl-NL" altLang="nl-NL" sz="4800" b="1">
                <a:solidFill>
                  <a:srgbClr val="3333CC"/>
                </a:solidFill>
                <a:effectLst>
                  <a:outerShdw blurRad="38100" dist="38100" dir="2700000" algn="tl">
                    <a:srgbClr val="000000"/>
                  </a:outerShdw>
                </a:effectLst>
              </a:endParaRPr>
            </a:p>
          </p:txBody>
        </p:sp>
        <p:sp>
          <p:nvSpPr>
            <p:cNvPr id="4" name="Rectangle 29"/>
            <p:cNvSpPr>
              <a:spLocks noChangeArrowheads="1"/>
            </p:cNvSpPr>
            <p:nvPr/>
          </p:nvSpPr>
          <p:spPr bwMode="auto">
            <a:xfrm>
              <a:off x="2592" y="2265"/>
              <a:ext cx="1104" cy="807"/>
            </a:xfrm>
            <a:prstGeom prst="rect">
              <a:avLst/>
            </a:prstGeom>
            <a:noFill/>
            <a:ln w="9525">
              <a:noFill/>
              <a:miter lim="800000"/>
              <a:headEnd/>
              <a:tailEnd/>
            </a:ln>
            <a:effec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endParaRPr lang="nl-NL" altLang="nl-NL" sz="8000" b="1">
                <a:solidFill>
                  <a:srgbClr val="FF3300"/>
                </a:solidFill>
                <a:effectLst>
                  <a:outerShdw blurRad="38100" dist="38100" dir="2700000" algn="tl">
                    <a:srgbClr val="000000"/>
                  </a:outerShdw>
                </a:effectLst>
              </a:endParaRPr>
            </a:p>
          </p:txBody>
        </p:sp>
      </p:grpSp>
      <p:grpSp>
        <p:nvGrpSpPr>
          <p:cNvPr id="56377" name="Group 57"/>
          <p:cNvGrpSpPr>
            <a:grpSpLocks/>
          </p:cNvGrpSpPr>
          <p:nvPr/>
        </p:nvGrpSpPr>
        <p:grpSpPr bwMode="auto">
          <a:xfrm>
            <a:off x="0" y="3657600"/>
            <a:ext cx="2921000" cy="1524000"/>
            <a:chOff x="0" y="2304"/>
            <a:chExt cx="1840" cy="960"/>
          </a:xfrm>
        </p:grpSpPr>
        <p:grpSp>
          <p:nvGrpSpPr>
            <p:cNvPr id="56352" name="Group 22"/>
            <p:cNvGrpSpPr>
              <a:grpSpLocks/>
            </p:cNvGrpSpPr>
            <p:nvPr/>
          </p:nvGrpSpPr>
          <p:grpSpPr bwMode="auto">
            <a:xfrm>
              <a:off x="0" y="2304"/>
              <a:ext cx="1692" cy="960"/>
              <a:chOff x="276" y="2391"/>
              <a:chExt cx="1692" cy="960"/>
            </a:xfrm>
          </p:grpSpPr>
          <p:sp>
            <p:nvSpPr>
              <p:cNvPr id="137239" name="Rectangle 23"/>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6</a:t>
                </a:r>
                <a:endParaRPr lang="nl-NL" sz="4800" b="1">
                  <a:solidFill>
                    <a:srgbClr val="3333CC"/>
                  </a:solidFill>
                  <a:effectLst>
                    <a:outerShdw blurRad="38100" dist="38100" dir="2700000" algn="tl">
                      <a:srgbClr val="000000"/>
                    </a:outerShdw>
                  </a:effectLst>
                </a:endParaRPr>
              </a:p>
            </p:txBody>
          </p:sp>
          <p:sp>
            <p:nvSpPr>
              <p:cNvPr id="137240" name="Rectangle 24"/>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14</a:t>
                </a:r>
                <a:endParaRPr lang="nl-NL" sz="4800" b="1">
                  <a:solidFill>
                    <a:srgbClr val="3333CC"/>
                  </a:solidFill>
                  <a:effectLst>
                    <a:outerShdw blurRad="38100" dist="38100" dir="2700000" algn="tl">
                      <a:srgbClr val="000000"/>
                    </a:outerShdw>
                  </a:effectLst>
                </a:endParaRPr>
              </a:p>
            </p:txBody>
          </p:sp>
          <p:sp>
            <p:nvSpPr>
              <p:cNvPr id="137241" name="Rectangle 25"/>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C</a:t>
                </a:r>
                <a:endParaRPr lang="nl-NL" sz="8000" b="1">
                  <a:solidFill>
                    <a:srgbClr val="FF3300"/>
                  </a:solidFill>
                  <a:effectLst>
                    <a:outerShdw blurRad="38100" dist="38100" dir="2700000" algn="tl">
                      <a:srgbClr val="000000"/>
                    </a:outerShdw>
                  </a:effectLst>
                </a:endParaRPr>
              </a:p>
            </p:txBody>
          </p:sp>
        </p:grpSp>
        <p:sp>
          <p:nvSpPr>
            <p:cNvPr id="56354" name="Line 32"/>
            <p:cNvSpPr>
              <a:spLocks noChangeShapeType="1"/>
            </p:cNvSpPr>
            <p:nvPr/>
          </p:nvSpPr>
          <p:spPr bwMode="auto">
            <a:xfrm>
              <a:off x="1360" y="2880"/>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137249" name="Rectangle 33"/>
          <p:cNvSpPr>
            <a:spLocks noChangeArrowheads="1"/>
          </p:cNvSpPr>
          <p:nvPr/>
        </p:nvSpPr>
        <p:spPr bwMode="auto">
          <a:xfrm>
            <a:off x="4597400" y="3865563"/>
            <a:ext cx="8382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FFFFFF"/>
                  </a:outerShdw>
                </a:effectLst>
              </a:rPr>
              <a:t>+</a:t>
            </a:r>
            <a:endParaRPr lang="nl-NL" sz="8000" b="1">
              <a:solidFill>
                <a:srgbClr val="000000"/>
              </a:solidFill>
              <a:effectLst>
                <a:outerShdw blurRad="38100" dist="38100" dir="2700000" algn="tl">
                  <a:srgbClr val="FFFFFF"/>
                </a:outerShdw>
              </a:effectLst>
            </a:endParaRPr>
          </a:p>
        </p:txBody>
      </p:sp>
      <p:grpSp>
        <p:nvGrpSpPr>
          <p:cNvPr id="5" name="Group 43"/>
          <p:cNvGrpSpPr>
            <a:grpSpLocks/>
          </p:cNvGrpSpPr>
          <p:nvPr/>
        </p:nvGrpSpPr>
        <p:grpSpPr bwMode="auto">
          <a:xfrm>
            <a:off x="5281613" y="3632200"/>
            <a:ext cx="2819400" cy="1524000"/>
            <a:chOff x="3984" y="1728"/>
            <a:chExt cx="1776" cy="960"/>
          </a:xfrm>
        </p:grpSpPr>
        <p:sp>
          <p:nvSpPr>
            <p:cNvPr id="137246" name="Rectangle 30"/>
            <p:cNvSpPr>
              <a:spLocks noChangeArrowheads="1"/>
            </p:cNvSpPr>
            <p:nvPr/>
          </p:nvSpPr>
          <p:spPr bwMode="auto">
            <a:xfrm>
              <a:off x="4188" y="2112"/>
              <a:ext cx="672" cy="576"/>
            </a:xfrm>
            <a:prstGeom prst="rect">
              <a:avLst/>
            </a:prstGeom>
            <a:solidFill>
              <a:srgbClr val="FFFFCC"/>
            </a:solid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7</a:t>
              </a:r>
              <a:endParaRPr lang="nl-NL" sz="4800" b="1">
                <a:solidFill>
                  <a:srgbClr val="3333CC"/>
                </a:solidFill>
                <a:effectLst>
                  <a:outerShdw blurRad="38100" dist="38100" dir="2700000" algn="tl">
                    <a:srgbClr val="000000"/>
                  </a:outerShdw>
                </a:effectLst>
              </a:endParaRPr>
            </a:p>
          </p:txBody>
        </p:sp>
        <p:sp>
          <p:nvSpPr>
            <p:cNvPr id="137247" name="Rectangle 31"/>
            <p:cNvSpPr>
              <a:spLocks noChangeArrowheads="1"/>
            </p:cNvSpPr>
            <p:nvPr/>
          </p:nvSpPr>
          <p:spPr bwMode="auto">
            <a:xfrm>
              <a:off x="3984" y="1728"/>
              <a:ext cx="864" cy="576"/>
            </a:xfrm>
            <a:prstGeom prst="rect">
              <a:avLst/>
            </a:prstGeom>
            <a:solidFill>
              <a:srgbClr val="FFFFCC"/>
            </a:solid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14</a:t>
              </a:r>
              <a:endParaRPr lang="nl-NL" sz="4800" b="1">
                <a:solidFill>
                  <a:srgbClr val="3333CC"/>
                </a:solidFill>
                <a:effectLst>
                  <a:outerShdw blurRad="38100" dist="38100" dir="2700000" algn="tl">
                    <a:srgbClr val="000000"/>
                  </a:outerShdw>
                </a:effectLst>
              </a:endParaRPr>
            </a:p>
          </p:txBody>
        </p:sp>
        <p:sp>
          <p:nvSpPr>
            <p:cNvPr id="137250" name="Rectangle 34"/>
            <p:cNvSpPr>
              <a:spLocks noChangeArrowheads="1"/>
            </p:cNvSpPr>
            <p:nvPr/>
          </p:nvSpPr>
          <p:spPr bwMode="auto">
            <a:xfrm>
              <a:off x="4656" y="1803"/>
              <a:ext cx="1104" cy="807"/>
            </a:xfrm>
            <a:prstGeom prst="rect">
              <a:avLst/>
            </a:prstGeom>
            <a:solidFill>
              <a:srgbClr val="FFFFCC"/>
            </a:solid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N</a:t>
              </a:r>
              <a:endParaRPr lang="nl-NL" sz="8000" b="1">
                <a:solidFill>
                  <a:srgbClr val="FF3300"/>
                </a:solidFill>
                <a:effectLst>
                  <a:outerShdw blurRad="38100" dist="38100" dir="2700000" algn="tl">
                    <a:srgbClr val="000000"/>
                  </a:outerShdw>
                </a:effectLst>
              </a:endParaRPr>
            </a:p>
          </p:txBody>
        </p:sp>
      </p:grpSp>
      <p:grpSp>
        <p:nvGrpSpPr>
          <p:cNvPr id="6" name="Group 36"/>
          <p:cNvGrpSpPr>
            <a:grpSpLocks/>
          </p:cNvGrpSpPr>
          <p:nvPr/>
        </p:nvGrpSpPr>
        <p:grpSpPr bwMode="auto">
          <a:xfrm>
            <a:off x="7696200" y="1376363"/>
            <a:ext cx="2271713" cy="1524000"/>
            <a:chOff x="2265" y="2208"/>
            <a:chExt cx="1431" cy="960"/>
          </a:xfrm>
        </p:grpSpPr>
        <p:sp>
          <p:nvSpPr>
            <p:cNvPr id="137253" name="Rectangle 37"/>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1</a:t>
              </a:r>
              <a:endParaRPr lang="nl-NL" sz="4800" b="1">
                <a:solidFill>
                  <a:srgbClr val="3333CC"/>
                </a:solidFill>
                <a:effectLst>
                  <a:outerShdw blurRad="38100" dist="38100" dir="2700000" algn="tl">
                    <a:srgbClr val="000000"/>
                  </a:outerShdw>
                </a:effectLst>
              </a:endParaRPr>
            </a:p>
          </p:txBody>
        </p:sp>
        <p:sp>
          <p:nvSpPr>
            <p:cNvPr id="137254" name="Rectangle 38"/>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a:t>
              </a:r>
              <a:endParaRPr lang="nl-NL" sz="4800" b="1">
                <a:solidFill>
                  <a:srgbClr val="3333CC"/>
                </a:solidFill>
                <a:effectLst>
                  <a:outerShdw blurRad="38100" dist="38100" dir="2700000" algn="tl">
                    <a:srgbClr val="000000"/>
                  </a:outerShdw>
                </a:effectLst>
              </a:endParaRPr>
            </a:p>
          </p:txBody>
        </p:sp>
        <p:sp>
          <p:nvSpPr>
            <p:cNvPr id="137255" name="Rectangle 39"/>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p</a:t>
              </a:r>
              <a:endParaRPr lang="nl-NL" sz="8000" b="1">
                <a:solidFill>
                  <a:srgbClr val="FF3300"/>
                </a:solidFill>
                <a:effectLst>
                  <a:outerShdw blurRad="38100" dist="38100" dir="2700000" algn="tl">
                    <a:srgbClr val="000000"/>
                  </a:outerShdw>
                </a:effectLst>
              </a:endParaRPr>
            </a:p>
          </p:txBody>
        </p:sp>
      </p:grpSp>
      <p:grpSp>
        <p:nvGrpSpPr>
          <p:cNvPr id="7" name="Group 41"/>
          <p:cNvGrpSpPr>
            <a:grpSpLocks/>
          </p:cNvGrpSpPr>
          <p:nvPr/>
        </p:nvGrpSpPr>
        <p:grpSpPr bwMode="auto">
          <a:xfrm>
            <a:off x="0" y="1371600"/>
            <a:ext cx="7772400" cy="1524000"/>
            <a:chOff x="0" y="1056"/>
            <a:chExt cx="4896" cy="960"/>
          </a:xfrm>
        </p:grpSpPr>
        <p:grpSp>
          <p:nvGrpSpPr>
            <p:cNvPr id="56331" name="Group 8"/>
            <p:cNvGrpSpPr>
              <a:grpSpLocks/>
            </p:cNvGrpSpPr>
            <p:nvPr/>
          </p:nvGrpSpPr>
          <p:grpSpPr bwMode="auto">
            <a:xfrm>
              <a:off x="0" y="1056"/>
              <a:ext cx="1692" cy="960"/>
              <a:chOff x="276" y="2391"/>
              <a:chExt cx="1692" cy="960"/>
            </a:xfrm>
          </p:grpSpPr>
          <p:sp>
            <p:nvSpPr>
              <p:cNvPr id="137225" name="Rectangle 9"/>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7</a:t>
                </a:r>
                <a:endParaRPr lang="nl-NL" sz="4800" b="1">
                  <a:solidFill>
                    <a:srgbClr val="3333CC"/>
                  </a:solidFill>
                  <a:effectLst>
                    <a:outerShdw blurRad="38100" dist="38100" dir="2700000" algn="tl">
                      <a:srgbClr val="000000"/>
                    </a:outerShdw>
                  </a:effectLst>
                </a:endParaRPr>
              </a:p>
            </p:txBody>
          </p:sp>
          <p:sp>
            <p:nvSpPr>
              <p:cNvPr id="137226" name="Rectangle 10"/>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14</a:t>
                </a:r>
                <a:endParaRPr lang="nl-NL" sz="4800" b="1">
                  <a:solidFill>
                    <a:srgbClr val="3333CC"/>
                  </a:solidFill>
                  <a:effectLst>
                    <a:outerShdw blurRad="38100" dist="38100" dir="2700000" algn="tl">
                      <a:srgbClr val="000000"/>
                    </a:outerShdw>
                  </a:effectLst>
                </a:endParaRPr>
              </a:p>
            </p:txBody>
          </p:sp>
          <p:sp>
            <p:nvSpPr>
              <p:cNvPr id="137227" name="Rectangle 11"/>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N</a:t>
                </a:r>
                <a:endParaRPr lang="nl-NL" sz="8000" b="1">
                  <a:solidFill>
                    <a:srgbClr val="FF3300"/>
                  </a:solidFill>
                  <a:effectLst>
                    <a:outerShdw blurRad="38100" dist="38100" dir="2700000" algn="tl">
                      <a:srgbClr val="000000"/>
                    </a:outerShdw>
                  </a:effectLst>
                </a:endParaRPr>
              </a:p>
            </p:txBody>
          </p:sp>
        </p:grpSp>
        <p:grpSp>
          <p:nvGrpSpPr>
            <p:cNvPr id="56332" name="Group 12"/>
            <p:cNvGrpSpPr>
              <a:grpSpLocks/>
            </p:cNvGrpSpPr>
            <p:nvPr/>
          </p:nvGrpSpPr>
          <p:grpSpPr bwMode="auto">
            <a:xfrm>
              <a:off x="1728" y="1056"/>
              <a:ext cx="1431" cy="960"/>
              <a:chOff x="2265" y="2208"/>
              <a:chExt cx="1431" cy="960"/>
            </a:xfrm>
          </p:grpSpPr>
          <p:sp>
            <p:nvSpPr>
              <p:cNvPr id="137229" name="Rectangle 13"/>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0</a:t>
                </a:r>
                <a:endParaRPr lang="nl-NL" sz="4800" b="1">
                  <a:solidFill>
                    <a:srgbClr val="3333CC"/>
                  </a:solidFill>
                  <a:effectLst>
                    <a:outerShdw blurRad="38100" dist="38100" dir="2700000" algn="tl">
                      <a:srgbClr val="000000"/>
                    </a:outerShdw>
                  </a:effectLst>
                </a:endParaRPr>
              </a:p>
            </p:txBody>
          </p:sp>
          <p:sp>
            <p:nvSpPr>
              <p:cNvPr id="137230" name="Rectangle 14"/>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a:t>
                </a:r>
                <a:endParaRPr lang="nl-NL" sz="4800" b="1">
                  <a:solidFill>
                    <a:srgbClr val="3333CC"/>
                  </a:solidFill>
                  <a:effectLst>
                    <a:outerShdw blurRad="38100" dist="38100" dir="2700000" algn="tl">
                      <a:srgbClr val="000000"/>
                    </a:outerShdw>
                  </a:effectLst>
                </a:endParaRPr>
              </a:p>
            </p:txBody>
          </p:sp>
          <p:sp>
            <p:nvSpPr>
              <p:cNvPr id="137231" name="Rectangle 15"/>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n</a:t>
                </a:r>
                <a:endParaRPr lang="nl-NL" sz="8000" b="1">
                  <a:solidFill>
                    <a:srgbClr val="FF3300"/>
                  </a:solidFill>
                  <a:effectLst>
                    <a:outerShdw blurRad="38100" dist="38100" dir="2700000" algn="tl">
                      <a:srgbClr val="000000"/>
                    </a:outerShdw>
                  </a:effectLst>
                </a:endParaRPr>
              </a:p>
            </p:txBody>
          </p:sp>
        </p:grpSp>
        <p:sp>
          <p:nvSpPr>
            <p:cNvPr id="56333" name="Line 18"/>
            <p:cNvSpPr>
              <a:spLocks noChangeShapeType="1"/>
            </p:cNvSpPr>
            <p:nvPr/>
          </p:nvSpPr>
          <p:spPr bwMode="auto">
            <a:xfrm>
              <a:off x="2688" y="1632"/>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37235" name="Rectangle 19"/>
            <p:cNvSpPr>
              <a:spLocks noChangeArrowheads="1"/>
            </p:cNvSpPr>
            <p:nvPr/>
          </p:nvSpPr>
          <p:spPr bwMode="auto">
            <a:xfrm>
              <a:off x="1248" y="1203"/>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FFFFFF"/>
                    </a:outerShdw>
                  </a:effectLst>
                </a:rPr>
                <a:t>+</a:t>
              </a:r>
              <a:endParaRPr lang="nl-NL" sz="8000" b="1">
                <a:solidFill>
                  <a:srgbClr val="000000"/>
                </a:solidFill>
                <a:effectLst>
                  <a:outerShdw blurRad="38100" dist="38100" dir="2700000" algn="tl">
                    <a:srgbClr val="FFFFFF"/>
                  </a:outerShdw>
                </a:effectLst>
              </a:endParaRPr>
            </a:p>
          </p:txBody>
        </p:sp>
        <p:grpSp>
          <p:nvGrpSpPr>
            <p:cNvPr id="56335" name="Group 35"/>
            <p:cNvGrpSpPr>
              <a:grpSpLocks/>
            </p:cNvGrpSpPr>
            <p:nvPr/>
          </p:nvGrpSpPr>
          <p:grpSpPr bwMode="auto">
            <a:xfrm>
              <a:off x="2976" y="1056"/>
              <a:ext cx="1776" cy="960"/>
              <a:chOff x="3984" y="1056"/>
              <a:chExt cx="1776" cy="960"/>
            </a:xfrm>
          </p:grpSpPr>
          <p:sp>
            <p:nvSpPr>
              <p:cNvPr id="137232" name="Rectangle 16"/>
              <p:cNvSpPr>
                <a:spLocks noChangeArrowheads="1"/>
              </p:cNvSpPr>
              <p:nvPr/>
            </p:nvSpPr>
            <p:spPr bwMode="auto">
              <a:xfrm>
                <a:off x="4188" y="1440"/>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6</a:t>
                </a:r>
                <a:endParaRPr lang="nl-NL" sz="4800" b="1">
                  <a:solidFill>
                    <a:srgbClr val="3333CC"/>
                  </a:solidFill>
                  <a:effectLst>
                    <a:outerShdw blurRad="38100" dist="38100" dir="2700000" algn="tl">
                      <a:srgbClr val="000000"/>
                    </a:outerShdw>
                  </a:effectLst>
                </a:endParaRPr>
              </a:p>
            </p:txBody>
          </p:sp>
          <p:sp>
            <p:nvSpPr>
              <p:cNvPr id="137233" name="Rectangle 17"/>
              <p:cNvSpPr>
                <a:spLocks noChangeArrowheads="1"/>
              </p:cNvSpPr>
              <p:nvPr/>
            </p:nvSpPr>
            <p:spPr bwMode="auto">
              <a:xfrm>
                <a:off x="3984" y="1056"/>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  14</a:t>
                </a:r>
                <a:endParaRPr lang="nl-NL" sz="4800" b="1">
                  <a:solidFill>
                    <a:srgbClr val="3333CC"/>
                  </a:solidFill>
                  <a:effectLst>
                    <a:outerShdw blurRad="38100" dist="38100" dir="2700000" algn="tl">
                      <a:srgbClr val="000000"/>
                    </a:outerShdw>
                  </a:effectLst>
                </a:endParaRPr>
              </a:p>
            </p:txBody>
          </p:sp>
          <p:sp>
            <p:nvSpPr>
              <p:cNvPr id="137236" name="Rectangle 20"/>
              <p:cNvSpPr>
                <a:spLocks noChangeArrowheads="1"/>
              </p:cNvSpPr>
              <p:nvPr/>
            </p:nvSpPr>
            <p:spPr bwMode="auto">
              <a:xfrm>
                <a:off x="4656" y="1131"/>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C</a:t>
                </a:r>
                <a:endParaRPr lang="nl-NL" sz="8000" b="1">
                  <a:solidFill>
                    <a:srgbClr val="FF3300"/>
                  </a:solidFill>
                  <a:effectLst>
                    <a:outerShdw blurRad="38100" dist="38100" dir="2700000" algn="tl">
                      <a:srgbClr val="000000"/>
                    </a:outerShdw>
                  </a:effectLst>
                </a:endParaRPr>
              </a:p>
            </p:txBody>
          </p:sp>
        </p:grpSp>
        <p:sp>
          <p:nvSpPr>
            <p:cNvPr id="137256" name="Rectangle 40"/>
            <p:cNvSpPr>
              <a:spLocks noChangeArrowheads="1"/>
            </p:cNvSpPr>
            <p:nvPr/>
          </p:nvSpPr>
          <p:spPr bwMode="auto">
            <a:xfrm>
              <a:off x="4368" y="1206"/>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FFFFFF"/>
                    </a:outerShdw>
                  </a:effectLst>
                </a:rPr>
                <a:t>+</a:t>
              </a:r>
              <a:endParaRPr lang="nl-NL" sz="8000" b="1">
                <a:solidFill>
                  <a:srgbClr val="000000"/>
                </a:solidFill>
                <a:effectLst>
                  <a:outerShdw blurRad="38100" dist="38100" dir="2700000" algn="tl">
                    <a:srgbClr val="FFFFFF"/>
                  </a:outerShdw>
                </a:effectLst>
              </a:endParaRPr>
            </a:p>
          </p:txBody>
        </p:sp>
      </p:grpSp>
      <p:sp>
        <p:nvSpPr>
          <p:cNvPr id="175108" name="AutoShape 4"/>
          <p:cNvSpPr>
            <a:spLocks noChangeArrowheads="1"/>
          </p:cNvSpPr>
          <p:nvPr/>
        </p:nvSpPr>
        <p:spPr bwMode="auto">
          <a:xfrm>
            <a:off x="5795963" y="188913"/>
            <a:ext cx="3168650" cy="1584325"/>
          </a:xfrm>
          <a:prstGeom prst="wedgeRoundRectCallout">
            <a:avLst>
              <a:gd name="adj1" fmla="val -171093"/>
              <a:gd name="adj2" fmla="val 316833"/>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Per sec. worden er evenveel C-14 kernen gevormd als er vervallen.</a:t>
            </a:r>
          </a:p>
        </p:txBody>
      </p:sp>
      <p:sp>
        <p:nvSpPr>
          <p:cNvPr id="8" name="AutoShape 4"/>
          <p:cNvSpPr>
            <a:spLocks noChangeArrowheads="1"/>
          </p:cNvSpPr>
          <p:nvPr/>
        </p:nvSpPr>
        <p:spPr bwMode="auto">
          <a:xfrm>
            <a:off x="5940425" y="5445125"/>
            <a:ext cx="2881313" cy="1008063"/>
          </a:xfrm>
          <a:prstGeom prst="wedgeRoundRectCallout">
            <a:avLst>
              <a:gd name="adj1" fmla="val -195236"/>
              <a:gd name="adj2" fmla="val -345120"/>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Atmosfeer bestaat uit 80 % stikstof</a:t>
            </a:r>
          </a:p>
        </p:txBody>
      </p:sp>
      <p:sp>
        <p:nvSpPr>
          <p:cNvPr id="9" name="AutoShape 4"/>
          <p:cNvSpPr>
            <a:spLocks noChangeArrowheads="1"/>
          </p:cNvSpPr>
          <p:nvPr/>
        </p:nvSpPr>
        <p:spPr bwMode="auto">
          <a:xfrm>
            <a:off x="1258888" y="5516563"/>
            <a:ext cx="2881312" cy="1008062"/>
          </a:xfrm>
          <a:prstGeom prst="wedgeRoundRectCallout">
            <a:avLst>
              <a:gd name="adj1" fmla="val 24986"/>
              <a:gd name="adj2" fmla="val -340866"/>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Afkomstig van kosmische straling</a:t>
            </a:r>
          </a:p>
        </p:txBody>
      </p:sp>
      <p:grpSp>
        <p:nvGrpSpPr>
          <p:cNvPr id="56371" name="Group 26"/>
          <p:cNvGrpSpPr>
            <a:grpSpLocks/>
          </p:cNvGrpSpPr>
          <p:nvPr/>
        </p:nvGrpSpPr>
        <p:grpSpPr bwMode="auto">
          <a:xfrm>
            <a:off x="3092450" y="3665538"/>
            <a:ext cx="2271713" cy="1524000"/>
            <a:chOff x="2265" y="2208"/>
            <a:chExt cx="1431" cy="960"/>
          </a:xfrm>
        </p:grpSpPr>
        <p:sp>
          <p:nvSpPr>
            <p:cNvPr id="137243" name="Rectangle 27"/>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-1</a:t>
              </a:r>
              <a:endParaRPr lang="nl-NL" sz="4800" b="1">
                <a:solidFill>
                  <a:srgbClr val="3333CC"/>
                </a:solidFill>
                <a:effectLst>
                  <a:outerShdw blurRad="38100" dist="38100" dir="2700000" algn="tl">
                    <a:srgbClr val="000000"/>
                  </a:outerShdw>
                </a:effectLst>
              </a:endParaRPr>
            </a:p>
          </p:txBody>
        </p:sp>
        <p:sp>
          <p:nvSpPr>
            <p:cNvPr id="137244" name="Rectangle 28"/>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000000"/>
                    </a:outerShdw>
                  </a:effectLst>
                </a:rPr>
                <a:t>0</a:t>
              </a:r>
              <a:endParaRPr lang="nl-NL" sz="4800" b="1">
                <a:solidFill>
                  <a:srgbClr val="3333CC"/>
                </a:solidFill>
                <a:effectLst>
                  <a:outerShdw blurRad="38100" dist="38100" dir="2700000" algn="tl">
                    <a:srgbClr val="000000"/>
                  </a:outerShdw>
                </a:effectLst>
              </a:endParaRPr>
            </a:p>
          </p:txBody>
        </p:sp>
        <p:sp>
          <p:nvSpPr>
            <p:cNvPr id="137245" name="Rectangle 29"/>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000000"/>
                    </a:outerShdw>
                  </a:effectLst>
                </a:rPr>
                <a:t>e</a:t>
              </a:r>
              <a:endParaRPr lang="nl-NL" sz="8000" b="1">
                <a:solidFill>
                  <a:srgbClr val="FF3300"/>
                </a:solidFill>
                <a:effectLst>
                  <a:outerShdw blurRad="38100" dist="38100" dir="2700000" algn="tl">
                    <a:srgbClr val="000000"/>
                  </a:outerShdw>
                </a:effectLst>
              </a:endParaRPr>
            </a:p>
          </p:txBody>
        </p:sp>
      </p:grpSp>
      <p:sp>
        <p:nvSpPr>
          <p:cNvPr id="56378" name="Line 58"/>
          <p:cNvSpPr>
            <a:spLocks noChangeShapeType="1"/>
          </p:cNvSpPr>
          <p:nvPr/>
        </p:nvSpPr>
        <p:spPr bwMode="auto">
          <a:xfrm flipH="1">
            <a:off x="4211638" y="3573463"/>
            <a:ext cx="3240087" cy="7921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0" name="AutoShape 4"/>
          <p:cNvSpPr>
            <a:spLocks noChangeArrowheads="1"/>
          </p:cNvSpPr>
          <p:nvPr/>
        </p:nvSpPr>
        <p:spPr bwMode="auto">
          <a:xfrm>
            <a:off x="6011863" y="404813"/>
            <a:ext cx="2736850" cy="1223962"/>
          </a:xfrm>
          <a:prstGeom prst="wedgeRoundRectCallout">
            <a:avLst>
              <a:gd name="adj1" fmla="val -55625"/>
              <a:gd name="adj2" fmla="val 435213"/>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[C-14] = C-14 concentratie in de lucht</a:t>
            </a:r>
          </a:p>
        </p:txBody>
      </p:sp>
    </p:spTree>
    <p:extLst>
      <p:ext uri="{BB962C8B-B14F-4D97-AF65-F5344CB8AC3E}">
        <p14:creationId xmlns:p14="http://schemas.microsoft.com/office/powerpoint/2010/main" val="122349856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wipe(left)">
                                      <p:cBhvr>
                                        <p:cTn id="7" dur="500"/>
                                        <p:tgtEl>
                                          <p:spTgt spid="13722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218"/>
                                        </p:tgtEl>
                                        <p:attrNameLst>
                                          <p:attrName>style.visibility</p:attrName>
                                        </p:attrNameLst>
                                      </p:cBhvr>
                                      <p:to>
                                        <p:strVal val="visible"/>
                                      </p:to>
                                    </p:set>
                                    <p:animEffect transition="in" filter="wipe(left)">
                                      <p:cBhvr>
                                        <p:cTn id="11" dur="500"/>
                                        <p:tgtEl>
                                          <p:spTgt spid="1372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7219"/>
                                        </p:tgtEl>
                                        <p:attrNameLst>
                                          <p:attrName>style.visibility</p:attrName>
                                        </p:attrNameLst>
                                      </p:cBhvr>
                                      <p:to>
                                        <p:strVal val="visible"/>
                                      </p:to>
                                    </p:set>
                                    <p:animEffect transition="in" filter="wipe(left)">
                                      <p:cBhvr>
                                        <p:cTn id="37" dur="500"/>
                                        <p:tgtEl>
                                          <p:spTgt spid="1372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56377"/>
                                        </p:tgtEl>
                                        <p:attrNameLst>
                                          <p:attrName>style.visibility</p:attrName>
                                        </p:attrNameLst>
                                      </p:cBhvr>
                                      <p:to>
                                        <p:strVal val="visible"/>
                                      </p:to>
                                    </p:set>
                                    <p:animEffect transition="in" filter="dissolve">
                                      <p:cBhvr>
                                        <p:cTn id="42" dur="500"/>
                                        <p:tgtEl>
                                          <p:spTgt spid="563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56378"/>
                                        </p:tgtEl>
                                        <p:attrNameLst>
                                          <p:attrName>style.visibility</p:attrName>
                                        </p:attrNameLst>
                                      </p:cBhvr>
                                      <p:to>
                                        <p:strVal val="visible"/>
                                      </p:to>
                                    </p:set>
                                    <p:animEffect transition="in" filter="strips(downLeft)">
                                      <p:cBhvr>
                                        <p:cTn id="47" dur="1000"/>
                                        <p:tgtEl>
                                          <p:spTgt spid="56378"/>
                                        </p:tgtEl>
                                      </p:cBhvr>
                                    </p:animEffect>
                                  </p:childTnLst>
                                  <p:subTnLst>
                                    <p:set>
                                      <p:cBhvr override="childStyle">
                                        <p:cTn dur="1" fill="hold" display="0" masterRel="nextClick" afterEffect="1"/>
                                        <p:tgtEl>
                                          <p:spTgt spid="56378"/>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56371"/>
                                        </p:tgtEl>
                                        <p:attrNameLst>
                                          <p:attrName>style.visibility</p:attrName>
                                        </p:attrNameLst>
                                      </p:cBhvr>
                                      <p:to>
                                        <p:strVal val="visible"/>
                                      </p:to>
                                    </p:set>
                                    <p:animEffect transition="in" filter="dissolve">
                                      <p:cBhvr>
                                        <p:cTn id="52" dur="500"/>
                                        <p:tgtEl>
                                          <p:spTgt spid="5637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7249"/>
                                        </p:tgtEl>
                                        <p:attrNameLst>
                                          <p:attrName>style.visibility</p:attrName>
                                        </p:attrNameLst>
                                      </p:cBhvr>
                                      <p:to>
                                        <p:strVal val="visible"/>
                                      </p:to>
                                    </p:set>
                                    <p:animEffect transition="in" filter="dissolve">
                                      <p:cBhvr>
                                        <p:cTn id="57" dur="500"/>
                                        <p:tgtEl>
                                          <p:spTgt spid="13724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1+#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37222"/>
                                        </p:tgtEl>
                                        <p:attrNameLst>
                                          <p:attrName>style.visibility</p:attrName>
                                        </p:attrNameLst>
                                      </p:cBhvr>
                                      <p:to>
                                        <p:strVal val="visible"/>
                                      </p:to>
                                    </p:set>
                                    <p:animEffect transition="in" filter="wipe(left)">
                                      <p:cBhvr>
                                        <p:cTn id="68" dur="500"/>
                                        <p:tgtEl>
                                          <p:spTgt spid="13722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75108"/>
                                        </p:tgtEl>
                                        <p:attrNameLst>
                                          <p:attrName>style.visibility</p:attrName>
                                        </p:attrNameLst>
                                      </p:cBhvr>
                                      <p:to>
                                        <p:strVal val="visible"/>
                                      </p:to>
                                    </p:set>
                                    <p:animEffect transition="in" filter="dissolve">
                                      <p:cBhvr>
                                        <p:cTn id="73" dur="500"/>
                                        <p:tgtEl>
                                          <p:spTgt spid="175108"/>
                                        </p:tgtEl>
                                      </p:cBhvr>
                                    </p:animEffect>
                                  </p:childTnLst>
                                  <p:subTnLst>
                                    <p:set>
                                      <p:cBhvr override="childStyle">
                                        <p:cTn dur="1" fill="hold" display="0" masterRel="nextClick" afterEffect="1"/>
                                        <p:tgtEl>
                                          <p:spTgt spid="175108"/>
                                        </p:tgtEl>
                                        <p:attrNameLst>
                                          <p:attrName>style.visibility</p:attrName>
                                        </p:attrNameLst>
                                      </p:cBhvr>
                                      <p:to>
                                        <p:strVal val="hidden"/>
                                      </p:to>
                                    </p:set>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7220"/>
                                        </p:tgtEl>
                                        <p:attrNameLst>
                                          <p:attrName>style.visibility</p:attrName>
                                        </p:attrNameLst>
                                      </p:cBhvr>
                                      <p:to>
                                        <p:strVal val="visible"/>
                                      </p:to>
                                    </p:set>
                                    <p:animEffect transition="in" filter="wipe(left)">
                                      <p:cBhvr>
                                        <p:cTn id="78" dur="500"/>
                                        <p:tgtEl>
                                          <p:spTgt spid="1372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dissolve">
                                      <p:cBhvr>
                                        <p:cTn id="83"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autoUpdateAnimBg="0"/>
      <p:bldP spid="137220" grpId="0" autoUpdateAnimBg="0"/>
      <p:bldP spid="137221" grpId="0" autoUpdateAnimBg="0"/>
      <p:bldP spid="137222" grpId="0" autoUpdateAnimBg="0"/>
      <p:bldP spid="137249" grpId="0"/>
      <p:bldP spid="175108" grpId="0" animBg="1" autoUpdateAnimBg="0"/>
      <p:bldP spid="8" grpId="0" animBg="1" autoUpdateAnimBg="0"/>
      <p:bldP spid="9" grpId="0" animBg="1" autoUpdateAnimBg="0"/>
      <p:bldP spid="56378" grpId="0" animBg="1"/>
      <p:bldP spid="10"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0" y="0"/>
            <a:ext cx="9144000" cy="1219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3800" b="1">
                <a:solidFill>
                  <a:srgbClr val="FF3300"/>
                </a:solidFill>
                <a:effectLst>
                  <a:outerShdw blurRad="38100" dist="38100" dir="2700000" algn="tl">
                    <a:srgbClr val="000000"/>
                  </a:outerShdw>
                </a:effectLst>
              </a:rPr>
              <a:t>In de atmosfeer is de verhouding</a:t>
            </a:r>
          </a:p>
          <a:p>
            <a:pPr fontAlgn="base">
              <a:spcBef>
                <a:spcPct val="0"/>
              </a:spcBef>
              <a:spcAft>
                <a:spcPct val="0"/>
              </a:spcAft>
              <a:defRPr/>
            </a:pPr>
            <a:r>
              <a:rPr lang="en-US" sz="3800" b="1">
                <a:solidFill>
                  <a:srgbClr val="FF3300"/>
                </a:solidFill>
                <a:effectLst>
                  <a:outerShdw blurRad="38100" dist="38100" dir="2700000" algn="tl">
                    <a:srgbClr val="000000"/>
                  </a:outerShdw>
                </a:effectLst>
              </a:rPr>
              <a:t>  C-14 : C-12 gelijk aan      </a:t>
            </a:r>
            <a:r>
              <a:rPr lang="en-US" sz="3800" b="1" u="sng">
                <a:solidFill>
                  <a:srgbClr val="FF3300"/>
                </a:solidFill>
                <a:effectLst>
                  <a:outerShdw blurRad="38100" dist="38100" dir="2700000" algn="tl">
                    <a:srgbClr val="000000"/>
                  </a:outerShdw>
                </a:effectLst>
              </a:rPr>
              <a:t>1 : 8.10</a:t>
            </a:r>
            <a:r>
              <a:rPr lang="en-US" sz="3800" b="1" u="sng" baseline="30000">
                <a:solidFill>
                  <a:srgbClr val="FF3300"/>
                </a:solidFill>
                <a:effectLst>
                  <a:outerShdw blurRad="38100" dist="38100" dir="2700000" algn="tl">
                    <a:srgbClr val="000000"/>
                  </a:outerShdw>
                </a:effectLst>
              </a:rPr>
              <a:t>11</a:t>
            </a:r>
            <a:endParaRPr lang="nl-NL" sz="3800" b="1" u="sng">
              <a:solidFill>
                <a:srgbClr val="FF3300"/>
              </a:solidFill>
              <a:effectLst>
                <a:outerShdw blurRad="38100" dist="38100" dir="2700000" algn="tl">
                  <a:srgbClr val="000000"/>
                </a:outerShdw>
              </a:effectLst>
            </a:endParaRPr>
          </a:p>
        </p:txBody>
      </p:sp>
      <p:sp>
        <p:nvSpPr>
          <p:cNvPr id="144387" name="Rectangle 3"/>
          <p:cNvSpPr>
            <a:spLocks noChangeArrowheads="1"/>
          </p:cNvSpPr>
          <p:nvPr/>
        </p:nvSpPr>
        <p:spPr bwMode="auto">
          <a:xfrm>
            <a:off x="0" y="1219200"/>
            <a:ext cx="9144000" cy="11430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000" b="1">
                <a:solidFill>
                  <a:srgbClr val="FF3300"/>
                </a:solidFill>
                <a:effectLst>
                  <a:outerShdw blurRad="38100" dist="38100" dir="2700000" algn="tl">
                    <a:srgbClr val="000000"/>
                  </a:outerShdw>
                </a:effectLst>
              </a:rPr>
              <a:t>In een opgegraven boom is de</a:t>
            </a:r>
          </a:p>
          <a:p>
            <a:pPr fontAlgn="base">
              <a:spcBef>
                <a:spcPct val="0"/>
              </a:spcBef>
              <a:spcAft>
                <a:spcPct val="0"/>
              </a:spcAft>
              <a:buClr>
                <a:srgbClr val="3333CC"/>
              </a:buClr>
              <a:defRPr/>
            </a:pPr>
            <a:r>
              <a:rPr lang="en-US" sz="4000" b="1">
                <a:solidFill>
                  <a:srgbClr val="FF3300"/>
                </a:solidFill>
                <a:effectLst>
                  <a:outerShdw blurRad="38100" dist="38100" dir="2700000" algn="tl">
                    <a:srgbClr val="000000"/>
                  </a:outerShdw>
                </a:effectLst>
              </a:rPr>
              <a:t> C-14 : C-12 verhouding </a:t>
            </a:r>
            <a:r>
              <a:rPr lang="en-US" sz="4000" b="1" u="sng">
                <a:solidFill>
                  <a:srgbClr val="FF3300"/>
                </a:solidFill>
                <a:effectLst>
                  <a:outerShdw blurRad="38100" dist="38100" dir="2700000" algn="tl">
                    <a:srgbClr val="000000"/>
                  </a:outerShdw>
                </a:effectLst>
              </a:rPr>
              <a:t>0,25 : 8.10</a:t>
            </a:r>
            <a:r>
              <a:rPr lang="en-US" sz="4000" b="1" u="sng" baseline="30000">
                <a:solidFill>
                  <a:srgbClr val="FF3300"/>
                </a:solidFill>
                <a:effectLst>
                  <a:outerShdw blurRad="38100" dist="38100" dir="2700000" algn="tl">
                    <a:srgbClr val="000000"/>
                  </a:outerShdw>
                </a:effectLst>
              </a:rPr>
              <a:t>11</a:t>
            </a:r>
            <a:endParaRPr lang="nl-NL" sz="4000" b="1" u="sng">
              <a:solidFill>
                <a:srgbClr val="FF3300"/>
              </a:solidFill>
              <a:effectLst>
                <a:outerShdw blurRad="38100" dist="38100" dir="2700000" algn="tl">
                  <a:srgbClr val="000000"/>
                </a:outerShdw>
              </a:effectLst>
            </a:endParaRPr>
          </a:p>
        </p:txBody>
      </p:sp>
      <p:sp>
        <p:nvSpPr>
          <p:cNvPr id="144388" name="Rectangle 4"/>
          <p:cNvSpPr>
            <a:spLocks noChangeArrowheads="1"/>
          </p:cNvSpPr>
          <p:nvPr/>
        </p:nvSpPr>
        <p:spPr bwMode="auto">
          <a:xfrm>
            <a:off x="0" y="2362200"/>
            <a:ext cx="9144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FF3300"/>
                </a:solidFill>
                <a:effectLst>
                  <a:outerShdw blurRad="38100" dist="38100" dir="2700000" algn="tl">
                    <a:srgbClr val="000000"/>
                  </a:outerShdw>
                </a:effectLst>
              </a:rPr>
              <a:t>De halfwaardetijd van C-14 is 5760j.</a:t>
            </a:r>
            <a:endParaRPr lang="nl-NL" sz="4400" b="1">
              <a:solidFill>
                <a:srgbClr val="FF3300"/>
              </a:solidFill>
              <a:effectLst>
                <a:outerShdw blurRad="38100" dist="38100" dir="2700000" algn="tl">
                  <a:srgbClr val="000000"/>
                </a:outerShdw>
              </a:effectLst>
            </a:endParaRPr>
          </a:p>
        </p:txBody>
      </p:sp>
      <p:sp>
        <p:nvSpPr>
          <p:cNvPr id="144389" name="Rectangle 5"/>
          <p:cNvSpPr>
            <a:spLocks noChangeArrowheads="1"/>
          </p:cNvSpPr>
          <p:nvPr/>
        </p:nvSpPr>
        <p:spPr bwMode="auto">
          <a:xfrm>
            <a:off x="228600" y="4419600"/>
            <a:ext cx="89154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000000"/>
                  </a:outerShdw>
                </a:effectLst>
              </a:rPr>
              <a:t>[C-14] van ‘1’ naar ‘0,25’ dus</a:t>
            </a:r>
            <a:endParaRPr lang="nl-NL" sz="4400" b="1">
              <a:solidFill>
                <a:srgbClr val="FF3300"/>
              </a:solidFill>
              <a:effectLst>
                <a:outerShdw blurRad="38100" dist="38100" dir="2700000" algn="tl">
                  <a:srgbClr val="000000"/>
                </a:outerShdw>
              </a:effectLst>
            </a:endParaRPr>
          </a:p>
        </p:txBody>
      </p:sp>
      <p:sp>
        <p:nvSpPr>
          <p:cNvPr id="144392" name="Rectangle 8"/>
          <p:cNvSpPr>
            <a:spLocks noChangeArrowheads="1"/>
          </p:cNvSpPr>
          <p:nvPr/>
        </p:nvSpPr>
        <p:spPr bwMode="auto">
          <a:xfrm>
            <a:off x="0" y="5943600"/>
            <a:ext cx="2667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3333CC"/>
                </a:solidFill>
                <a:effectLst>
                  <a:outerShdw blurRad="38100" dist="38100" dir="2700000" algn="tl">
                    <a:srgbClr val="000000"/>
                  </a:outerShdw>
                </a:effectLst>
              </a:rPr>
              <a:t>leeftijd = </a:t>
            </a:r>
            <a:endParaRPr lang="nl-NL" sz="4400" b="1" baseline="30000">
              <a:solidFill>
                <a:srgbClr val="FF3300"/>
              </a:solidFill>
              <a:effectLst>
                <a:outerShdw blurRad="38100" dist="38100" dir="2700000" algn="tl">
                  <a:srgbClr val="000000"/>
                </a:outerShdw>
              </a:effectLst>
            </a:endParaRPr>
          </a:p>
        </p:txBody>
      </p:sp>
      <p:sp>
        <p:nvSpPr>
          <p:cNvPr id="144393" name="Rectangle 9"/>
          <p:cNvSpPr>
            <a:spLocks noChangeArrowheads="1"/>
          </p:cNvSpPr>
          <p:nvPr/>
        </p:nvSpPr>
        <p:spPr bwMode="auto">
          <a:xfrm>
            <a:off x="0" y="3733800"/>
            <a:ext cx="91440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FF3300"/>
                </a:solidFill>
                <a:effectLst>
                  <a:outerShdw blurRad="38100" dist="38100" dir="2700000" algn="tl">
                    <a:srgbClr val="000000"/>
                  </a:outerShdw>
                </a:effectLst>
              </a:rPr>
              <a:t>Hoeveel maal is het gehalveerd?</a:t>
            </a:r>
            <a:endParaRPr lang="nl-NL" sz="4400" b="1">
              <a:solidFill>
                <a:srgbClr val="FF3300"/>
              </a:solidFill>
              <a:effectLst>
                <a:outerShdw blurRad="38100" dist="38100" dir="2700000" algn="tl">
                  <a:srgbClr val="000000"/>
                </a:outerShdw>
              </a:effectLst>
            </a:endParaRPr>
          </a:p>
        </p:txBody>
      </p:sp>
      <p:sp>
        <p:nvSpPr>
          <p:cNvPr id="144394" name="Rectangle 10"/>
          <p:cNvSpPr>
            <a:spLocks noChangeArrowheads="1"/>
          </p:cNvSpPr>
          <p:nvPr/>
        </p:nvSpPr>
        <p:spPr bwMode="auto">
          <a:xfrm>
            <a:off x="0" y="5181600"/>
            <a:ext cx="9525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000000"/>
                  </a:outerShdw>
                </a:effectLst>
              </a:rPr>
              <a:t> aantal C-14 kernen is 2 x gehalveerd.</a:t>
            </a:r>
            <a:endParaRPr lang="nl-NL" sz="4400" b="1">
              <a:solidFill>
                <a:srgbClr val="FF3300"/>
              </a:solidFill>
              <a:effectLst>
                <a:outerShdw blurRad="38100" dist="38100" dir="2700000" algn="tl">
                  <a:srgbClr val="000000"/>
                </a:outerShdw>
              </a:effectLst>
            </a:endParaRPr>
          </a:p>
        </p:txBody>
      </p:sp>
      <p:sp>
        <p:nvSpPr>
          <p:cNvPr id="144395" name="Rectangle 11"/>
          <p:cNvSpPr>
            <a:spLocks noChangeArrowheads="1"/>
          </p:cNvSpPr>
          <p:nvPr/>
        </p:nvSpPr>
        <p:spPr bwMode="auto">
          <a:xfrm>
            <a:off x="2743200" y="5942013"/>
            <a:ext cx="2667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3333CC"/>
                </a:solidFill>
                <a:effectLst>
                  <a:outerShdw blurRad="38100" dist="38100" dir="2700000" algn="tl">
                    <a:srgbClr val="000000"/>
                  </a:outerShdw>
                </a:effectLst>
              </a:rPr>
              <a:t>2 . 5760 =</a:t>
            </a:r>
            <a:endParaRPr lang="nl-NL" sz="4400" b="1" baseline="30000">
              <a:solidFill>
                <a:srgbClr val="FF3300"/>
              </a:solidFill>
              <a:effectLst>
                <a:outerShdw blurRad="38100" dist="38100" dir="2700000" algn="tl">
                  <a:srgbClr val="000000"/>
                </a:outerShdw>
              </a:effectLst>
            </a:endParaRPr>
          </a:p>
        </p:txBody>
      </p:sp>
      <p:sp>
        <p:nvSpPr>
          <p:cNvPr id="144396" name="Rectangle 12"/>
          <p:cNvSpPr>
            <a:spLocks noChangeArrowheads="1"/>
          </p:cNvSpPr>
          <p:nvPr/>
        </p:nvSpPr>
        <p:spPr bwMode="auto">
          <a:xfrm>
            <a:off x="5334000" y="5943600"/>
            <a:ext cx="2667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u="sng">
                <a:solidFill>
                  <a:srgbClr val="3333CC"/>
                </a:solidFill>
                <a:effectLst>
                  <a:outerShdw blurRad="38100" dist="38100" dir="2700000" algn="tl">
                    <a:srgbClr val="000000"/>
                  </a:outerShdw>
                </a:effectLst>
              </a:rPr>
              <a:t>11.520 j</a:t>
            </a:r>
            <a:endParaRPr lang="nl-NL" sz="4400" b="1" u="sng" baseline="30000">
              <a:solidFill>
                <a:srgbClr val="FF3300"/>
              </a:solidFill>
              <a:effectLst>
                <a:outerShdw blurRad="38100" dist="38100" dir="2700000" algn="tl">
                  <a:srgbClr val="000000"/>
                </a:outerShdw>
              </a:effectLst>
            </a:endParaRPr>
          </a:p>
        </p:txBody>
      </p:sp>
      <p:sp>
        <p:nvSpPr>
          <p:cNvPr id="144397" name="Rectangle 13"/>
          <p:cNvSpPr>
            <a:spLocks noChangeArrowheads="1"/>
          </p:cNvSpPr>
          <p:nvPr/>
        </p:nvSpPr>
        <p:spPr bwMode="auto">
          <a:xfrm>
            <a:off x="0" y="3048000"/>
            <a:ext cx="91440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200" b="1">
                <a:solidFill>
                  <a:srgbClr val="3333CC"/>
                </a:solidFill>
                <a:effectLst>
                  <a:outerShdw blurRad="38100" dist="38100" dir="2700000" algn="tl">
                    <a:srgbClr val="000000"/>
                  </a:outerShdw>
                </a:effectLst>
              </a:rPr>
              <a:t>Hoe lang geleden ging de boom dood?</a:t>
            </a:r>
            <a:endParaRPr lang="nl-NL" sz="4200" b="1">
              <a:solidFill>
                <a:srgbClr val="3333CC"/>
              </a:solidFill>
              <a:effectLst>
                <a:outerShdw blurRad="38100" dist="38100" dir="2700000" algn="tl">
                  <a:srgbClr val="000000"/>
                </a:outerShdw>
              </a:effectLst>
            </a:endParaRPr>
          </a:p>
        </p:txBody>
      </p:sp>
      <p:sp>
        <p:nvSpPr>
          <p:cNvPr id="175122" name="AutoShape 18"/>
          <p:cNvSpPr>
            <a:spLocks noChangeArrowheads="1"/>
          </p:cNvSpPr>
          <p:nvPr/>
        </p:nvSpPr>
        <p:spPr bwMode="auto">
          <a:xfrm>
            <a:off x="250825" y="333375"/>
            <a:ext cx="3313113" cy="1655763"/>
          </a:xfrm>
          <a:prstGeom prst="wedgeRoundRectCallout">
            <a:avLst>
              <a:gd name="adj1" fmla="val -18421"/>
              <a:gd name="adj2" fmla="val 206375"/>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sz="3200" b="1">
                <a:solidFill>
                  <a:srgbClr val="00CC99"/>
                </a:solidFill>
                <a:effectLst>
                  <a:outerShdw blurRad="38100" dist="38100" dir="2700000" algn="tl">
                    <a:srgbClr val="000000"/>
                  </a:outerShdw>
                </a:effectLst>
              </a:rPr>
              <a:t>[C-14] is de concentratie van </a:t>
            </a:r>
            <a:br>
              <a:rPr lang="nl-NL" altLang="nl-NL" sz="3200" b="1">
                <a:solidFill>
                  <a:srgbClr val="00CC99"/>
                </a:solidFill>
                <a:effectLst>
                  <a:outerShdw blurRad="38100" dist="38100" dir="2700000" algn="tl">
                    <a:srgbClr val="000000"/>
                  </a:outerShdw>
                </a:effectLst>
              </a:rPr>
            </a:br>
            <a:r>
              <a:rPr lang="nl-NL" altLang="nl-NL" sz="3200" b="1">
                <a:solidFill>
                  <a:srgbClr val="00CC99"/>
                </a:solidFill>
                <a:effectLst>
                  <a:outerShdw blurRad="38100" dist="38100" dir="2700000" algn="tl">
                    <a:srgbClr val="000000"/>
                  </a:outerShdw>
                </a:effectLst>
              </a:rPr>
              <a:t>C-14 in de lucht</a:t>
            </a:r>
          </a:p>
        </p:txBody>
      </p:sp>
    </p:spTree>
    <p:extLst>
      <p:ext uri="{BB962C8B-B14F-4D97-AF65-F5344CB8AC3E}">
        <p14:creationId xmlns:p14="http://schemas.microsoft.com/office/powerpoint/2010/main" val="78859663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wipe(left)">
                                      <p:cBhvr>
                                        <p:cTn id="7" dur="5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87"/>
                                        </p:tgtEl>
                                        <p:attrNameLst>
                                          <p:attrName>style.visibility</p:attrName>
                                        </p:attrNameLst>
                                      </p:cBhvr>
                                      <p:to>
                                        <p:strVal val="visible"/>
                                      </p:to>
                                    </p:set>
                                    <p:animEffect transition="in" filter="wipe(left)">
                                      <p:cBhvr>
                                        <p:cTn id="12" dur="500"/>
                                        <p:tgtEl>
                                          <p:spTgt spid="144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388"/>
                                        </p:tgtEl>
                                        <p:attrNameLst>
                                          <p:attrName>style.visibility</p:attrName>
                                        </p:attrNameLst>
                                      </p:cBhvr>
                                      <p:to>
                                        <p:strVal val="visible"/>
                                      </p:to>
                                    </p:set>
                                    <p:animEffect transition="in" filter="wipe(left)">
                                      <p:cBhvr>
                                        <p:cTn id="17" dur="500"/>
                                        <p:tgtEl>
                                          <p:spTgt spid="144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4397"/>
                                        </p:tgtEl>
                                        <p:attrNameLst>
                                          <p:attrName>style.visibility</p:attrName>
                                        </p:attrNameLst>
                                      </p:cBhvr>
                                      <p:to>
                                        <p:strVal val="visible"/>
                                      </p:to>
                                    </p:set>
                                    <p:animEffect transition="in" filter="wipe(left)">
                                      <p:cBhvr>
                                        <p:cTn id="22" dur="500"/>
                                        <p:tgtEl>
                                          <p:spTgt spid="1443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4393"/>
                                        </p:tgtEl>
                                        <p:attrNameLst>
                                          <p:attrName>style.visibility</p:attrName>
                                        </p:attrNameLst>
                                      </p:cBhvr>
                                      <p:to>
                                        <p:strVal val="visible"/>
                                      </p:to>
                                    </p:set>
                                    <p:animEffect transition="in" filter="wipe(left)">
                                      <p:cBhvr>
                                        <p:cTn id="27" dur="500"/>
                                        <p:tgtEl>
                                          <p:spTgt spid="1443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4389"/>
                                        </p:tgtEl>
                                        <p:attrNameLst>
                                          <p:attrName>style.visibility</p:attrName>
                                        </p:attrNameLst>
                                      </p:cBhvr>
                                      <p:to>
                                        <p:strVal val="visible"/>
                                      </p:to>
                                    </p:set>
                                    <p:animEffect transition="in" filter="wipe(left)">
                                      <p:cBhvr>
                                        <p:cTn id="32" dur="500"/>
                                        <p:tgtEl>
                                          <p:spTgt spid="1443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5122"/>
                                        </p:tgtEl>
                                        <p:attrNameLst>
                                          <p:attrName>style.visibility</p:attrName>
                                        </p:attrNameLst>
                                      </p:cBhvr>
                                      <p:to>
                                        <p:strVal val="visible"/>
                                      </p:to>
                                    </p:set>
                                    <p:animEffect transition="in" filter="dissolve">
                                      <p:cBhvr>
                                        <p:cTn id="37" dur="500"/>
                                        <p:tgtEl>
                                          <p:spTgt spid="175122"/>
                                        </p:tgtEl>
                                      </p:cBhvr>
                                    </p:animEffect>
                                  </p:childTnLst>
                                  <p:subTnLst>
                                    <p:set>
                                      <p:cBhvr override="childStyle">
                                        <p:cTn dur="1" fill="hold" display="0" masterRel="nextClick" afterEffect="1"/>
                                        <p:tgtEl>
                                          <p:spTgt spid="175122"/>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4394"/>
                                        </p:tgtEl>
                                        <p:attrNameLst>
                                          <p:attrName>style.visibility</p:attrName>
                                        </p:attrNameLst>
                                      </p:cBhvr>
                                      <p:to>
                                        <p:strVal val="visible"/>
                                      </p:to>
                                    </p:set>
                                    <p:animEffect transition="in" filter="wipe(left)">
                                      <p:cBhvr>
                                        <p:cTn id="42" dur="500"/>
                                        <p:tgtEl>
                                          <p:spTgt spid="1443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4392"/>
                                        </p:tgtEl>
                                        <p:attrNameLst>
                                          <p:attrName>style.visibility</p:attrName>
                                        </p:attrNameLst>
                                      </p:cBhvr>
                                      <p:to>
                                        <p:strVal val="visible"/>
                                      </p:to>
                                    </p:set>
                                    <p:animEffect transition="in" filter="wipe(left)">
                                      <p:cBhvr>
                                        <p:cTn id="47" dur="500"/>
                                        <p:tgtEl>
                                          <p:spTgt spid="1443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4395"/>
                                        </p:tgtEl>
                                        <p:attrNameLst>
                                          <p:attrName>style.visibility</p:attrName>
                                        </p:attrNameLst>
                                      </p:cBhvr>
                                      <p:to>
                                        <p:strVal val="visible"/>
                                      </p:to>
                                    </p:set>
                                    <p:animEffect transition="in" filter="wipe(left)">
                                      <p:cBhvr>
                                        <p:cTn id="52" dur="500"/>
                                        <p:tgtEl>
                                          <p:spTgt spid="1443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4396"/>
                                        </p:tgtEl>
                                        <p:attrNameLst>
                                          <p:attrName>style.visibility</p:attrName>
                                        </p:attrNameLst>
                                      </p:cBhvr>
                                      <p:to>
                                        <p:strVal val="visible"/>
                                      </p:to>
                                    </p:set>
                                    <p:animEffect transition="in" filter="wipe(left)">
                                      <p:cBhvr>
                                        <p:cTn id="57" dur="500"/>
                                        <p:tgtEl>
                                          <p:spTgt spid="144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utoUpdateAnimBg="0"/>
      <p:bldP spid="144387" grpId="0" autoUpdateAnimBg="0"/>
      <p:bldP spid="144388" grpId="0" autoUpdateAnimBg="0"/>
      <p:bldP spid="144389" grpId="0" autoUpdateAnimBg="0"/>
      <p:bldP spid="144392" grpId="0" autoUpdateAnimBg="0"/>
      <p:bldP spid="144393" grpId="0" autoUpdateAnimBg="0"/>
      <p:bldP spid="144394" grpId="0" autoUpdateAnimBg="0"/>
      <p:bldP spid="144395" grpId="0" autoUpdateAnimBg="0"/>
      <p:bldP spid="144396" grpId="0" autoUpdateAnimBg="0"/>
      <p:bldP spid="144397" grpId="0" autoUpdateAnimBg="0"/>
      <p:bldP spid="17512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8380" name="Group 12"/>
          <p:cNvGrpSpPr>
            <a:grpSpLocks/>
          </p:cNvGrpSpPr>
          <p:nvPr/>
        </p:nvGrpSpPr>
        <p:grpSpPr bwMode="auto">
          <a:xfrm>
            <a:off x="381000" y="623888"/>
            <a:ext cx="5876925" cy="5916612"/>
            <a:chOff x="240" y="497"/>
            <a:chExt cx="3702" cy="3727"/>
          </a:xfrm>
        </p:grpSpPr>
        <p:pic>
          <p:nvPicPr>
            <p:cNvPr id="123911" name="Picture 7" descr="body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497"/>
              <a:ext cx="3631" cy="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1439" y="3929"/>
              <a:ext cx="499" cy="2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nl-NL" sz="2000" b="1">
                  <a:solidFill>
                    <a:srgbClr val="FF3300"/>
                  </a:solidFill>
                  <a:effectLst>
                    <a:outerShdw blurRad="38100" dist="38100" dir="2700000" algn="tl">
                      <a:srgbClr val="000000"/>
                    </a:outerShdw>
                  </a:effectLst>
                </a:rPr>
                <a:t>voor</a:t>
              </a:r>
              <a:endParaRPr lang="nl-NL" altLang="nl-NL" sz="2000" b="1">
                <a:solidFill>
                  <a:srgbClr val="FF3300"/>
                </a:solidFill>
                <a:effectLst>
                  <a:outerShdw blurRad="38100" dist="38100" dir="2700000" algn="tl">
                    <a:srgbClr val="000000"/>
                  </a:outerShdw>
                </a:effectLst>
              </a:endParaRPr>
            </a:p>
          </p:txBody>
        </p:sp>
        <p:sp>
          <p:nvSpPr>
            <p:cNvPr id="3" name="Text Box 8"/>
            <p:cNvSpPr txBox="1">
              <a:spLocks noChangeArrowheads="1"/>
            </p:cNvSpPr>
            <p:nvPr/>
          </p:nvSpPr>
          <p:spPr bwMode="auto">
            <a:xfrm>
              <a:off x="3307" y="3929"/>
              <a:ext cx="635" cy="2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nl-NL" sz="2000" b="1">
                  <a:solidFill>
                    <a:srgbClr val="FF3300"/>
                  </a:solidFill>
                  <a:effectLst>
                    <a:outerShdw blurRad="38100" dist="38100" dir="2700000" algn="tl">
                      <a:srgbClr val="000000"/>
                    </a:outerShdw>
                  </a:effectLst>
                </a:rPr>
                <a:t>achter</a:t>
              </a:r>
              <a:endParaRPr lang="nl-NL" altLang="nl-NL" sz="2000" b="1">
                <a:solidFill>
                  <a:srgbClr val="FF3300"/>
                </a:solidFill>
                <a:effectLst>
                  <a:outerShdw blurRad="38100" dist="38100" dir="2700000" algn="tl">
                    <a:srgbClr val="000000"/>
                  </a:outerShdw>
                </a:effectLst>
              </a:endParaRPr>
            </a:p>
          </p:txBody>
        </p:sp>
      </p:grpSp>
      <p:sp>
        <p:nvSpPr>
          <p:cNvPr id="123909" name="Rectangle 5"/>
          <p:cNvSpPr>
            <a:spLocks noGrp="1" noChangeArrowheads="1"/>
          </p:cNvSpPr>
          <p:nvPr>
            <p:ph type="title"/>
          </p:nvPr>
        </p:nvSpPr>
        <p:spPr>
          <a:xfrm>
            <a:off x="76200" y="0"/>
            <a:ext cx="9067800" cy="549275"/>
          </a:xfrm>
        </p:spPr>
        <p:txBody>
          <a:bodyPr/>
          <a:lstStyle/>
          <a:p>
            <a:pPr algn="l" eaLnBrk="1" hangingPunct="1"/>
            <a:r>
              <a:rPr lang="en-US" altLang="nl-NL" sz="2800" b="1" smtClean="0">
                <a:solidFill>
                  <a:srgbClr val="FF3300"/>
                </a:solidFill>
                <a:effectLst>
                  <a:outerShdw blurRad="38100" dist="38100" dir="2700000" algn="tl">
                    <a:srgbClr val="000000"/>
                  </a:outerShdw>
                </a:effectLst>
              </a:rPr>
              <a:t>Tracer in de geneeskunde (Technetium: Tc-99m; 6,0u; </a:t>
            </a:r>
            <a:r>
              <a:rPr lang="en-US" altLang="nl-NL" sz="2800" b="1" smtClean="0">
                <a:solidFill>
                  <a:srgbClr val="FF3300"/>
                </a:solidFill>
                <a:effectLst>
                  <a:outerShdw blurRad="38100" dist="38100" dir="2700000" algn="tl">
                    <a:srgbClr val="000000"/>
                  </a:outerShdw>
                </a:effectLst>
                <a:latin typeface="Symbol" pitchFamily="18" charset="2"/>
              </a:rPr>
              <a:t>g</a:t>
            </a:r>
            <a:r>
              <a:rPr lang="en-US" altLang="nl-NL" sz="2800" b="1" smtClean="0">
                <a:solidFill>
                  <a:srgbClr val="FF3300"/>
                </a:solidFill>
                <a:effectLst>
                  <a:outerShdw blurRad="38100" dist="38100" dir="2700000" algn="tl">
                    <a:srgbClr val="000000"/>
                  </a:outerShdw>
                </a:effectLst>
              </a:rPr>
              <a:t>).</a:t>
            </a:r>
            <a:endParaRPr lang="nl-NL" altLang="nl-NL" sz="2800" b="1" smtClean="0">
              <a:solidFill>
                <a:srgbClr val="FF3300"/>
              </a:solidFill>
              <a:effectLst>
                <a:outerShdw blurRad="38100" dist="38100" dir="2700000" algn="tl">
                  <a:srgbClr val="000000"/>
                </a:outerShdw>
              </a:effectLst>
            </a:endParaRPr>
          </a:p>
        </p:txBody>
      </p:sp>
      <p:sp>
        <p:nvSpPr>
          <p:cNvPr id="123912" name="Text Box 8"/>
          <p:cNvSpPr txBox="1">
            <a:spLocks noChangeArrowheads="1"/>
          </p:cNvSpPr>
          <p:nvPr/>
        </p:nvSpPr>
        <p:spPr bwMode="auto">
          <a:xfrm>
            <a:off x="6324600" y="3352800"/>
            <a:ext cx="26670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000000"/>
                  </a:outerShdw>
                </a:effectLst>
              </a:rPr>
              <a:t>Uitzaaiïngen</a:t>
            </a:r>
            <a:endParaRPr lang="nl-NL" sz="3600" b="1">
              <a:solidFill>
                <a:srgbClr val="FF3300"/>
              </a:solidFill>
              <a:effectLst>
                <a:outerShdw blurRad="38100" dist="38100" dir="2700000" algn="tl">
                  <a:srgbClr val="000000"/>
                </a:outerShdw>
              </a:effectLst>
            </a:endParaRPr>
          </a:p>
        </p:txBody>
      </p:sp>
      <p:sp>
        <p:nvSpPr>
          <p:cNvPr id="123913" name="Freeform 9"/>
          <p:cNvSpPr>
            <a:spLocks/>
          </p:cNvSpPr>
          <p:nvPr/>
        </p:nvSpPr>
        <p:spPr bwMode="auto">
          <a:xfrm>
            <a:off x="5080000" y="3846513"/>
            <a:ext cx="1292225" cy="1411287"/>
          </a:xfrm>
          <a:custGeom>
            <a:avLst/>
            <a:gdLst>
              <a:gd name="T0" fmla="*/ 750 w 814"/>
              <a:gd name="T1" fmla="*/ 0 h 889"/>
              <a:gd name="T2" fmla="*/ 0 w 814"/>
              <a:gd name="T3" fmla="*/ 937 h 889"/>
              <a:gd name="T4" fmla="*/ 0 60000 65536"/>
              <a:gd name="T5" fmla="*/ 0 60000 65536"/>
              <a:gd name="T6" fmla="*/ 0 w 814"/>
              <a:gd name="T7" fmla="*/ 0 h 889"/>
              <a:gd name="T8" fmla="*/ 750 w 814"/>
              <a:gd name="T9" fmla="*/ 937 h 889"/>
            </a:gdLst>
            <a:ahLst/>
            <a:cxnLst>
              <a:cxn ang="T4">
                <a:pos x="T0" y="T1"/>
              </a:cxn>
              <a:cxn ang="T5">
                <a:pos x="T2" y="T3"/>
              </a:cxn>
            </a:cxnLst>
            <a:rect l="T6" t="T7" r="T8" b="T9"/>
            <a:pathLst>
              <a:path w="814" h="889">
                <a:moveTo>
                  <a:pt x="814" y="0"/>
                </a:moveTo>
                <a:lnTo>
                  <a:pt x="0" y="889"/>
                </a:lnTo>
              </a:path>
            </a:pathLst>
          </a:custGeom>
          <a:noFill/>
          <a:ln w="28575"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3914" name="Line 10"/>
          <p:cNvSpPr>
            <a:spLocks noChangeShapeType="1"/>
          </p:cNvSpPr>
          <p:nvPr/>
        </p:nvSpPr>
        <p:spPr bwMode="auto">
          <a:xfrm>
            <a:off x="4927600" y="3149600"/>
            <a:ext cx="1397000" cy="584200"/>
          </a:xfrm>
          <a:custGeom>
            <a:avLst/>
            <a:gdLst>
              <a:gd name="T0" fmla="*/ 880 w 880"/>
              <a:gd name="T1" fmla="*/ 368 h 368"/>
              <a:gd name="T2" fmla="*/ 0 w 880"/>
              <a:gd name="T3" fmla="*/ 0 h 368"/>
            </a:gdLst>
            <a:ahLst/>
            <a:cxnLst>
              <a:cxn ang="0">
                <a:pos x="T0" y="T1"/>
              </a:cxn>
              <a:cxn ang="0">
                <a:pos x="T2" y="T3"/>
              </a:cxn>
            </a:cxnLst>
            <a:rect l="0" t="0" r="r" b="b"/>
            <a:pathLst>
              <a:path w="880" h="368">
                <a:moveTo>
                  <a:pt x="880" y="368"/>
                </a:moveTo>
                <a:lnTo>
                  <a:pt x="0" y="0"/>
                </a:lnTo>
              </a:path>
            </a:pathLst>
          </a:custGeom>
          <a:noFill/>
          <a:ln w="28575">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3915" name="Line 11"/>
          <p:cNvSpPr>
            <a:spLocks noChangeShapeType="1"/>
          </p:cNvSpPr>
          <p:nvPr/>
        </p:nvSpPr>
        <p:spPr bwMode="auto">
          <a:xfrm>
            <a:off x="4737100" y="749300"/>
            <a:ext cx="1587500" cy="2679700"/>
          </a:xfrm>
          <a:custGeom>
            <a:avLst/>
            <a:gdLst>
              <a:gd name="T0" fmla="*/ 1000 w 1000"/>
              <a:gd name="T1" fmla="*/ 1688 h 1688"/>
              <a:gd name="T2" fmla="*/ 0 w 1000"/>
              <a:gd name="T3" fmla="*/ 0 h 1688"/>
            </a:gdLst>
            <a:ahLst/>
            <a:cxnLst>
              <a:cxn ang="0">
                <a:pos x="T0" y="T1"/>
              </a:cxn>
              <a:cxn ang="0">
                <a:pos x="T2" y="T3"/>
              </a:cxn>
            </a:cxnLst>
            <a:rect l="0" t="0" r="r" b="b"/>
            <a:pathLst>
              <a:path w="1000" h="1688">
                <a:moveTo>
                  <a:pt x="1000" y="1688"/>
                </a:moveTo>
                <a:lnTo>
                  <a:pt x="0" y="0"/>
                </a:lnTo>
              </a:path>
            </a:pathLst>
          </a:custGeom>
          <a:noFill/>
          <a:ln w="28575">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3916" name="Line 12"/>
          <p:cNvSpPr>
            <a:spLocks noChangeShapeType="1"/>
          </p:cNvSpPr>
          <p:nvPr/>
        </p:nvSpPr>
        <p:spPr bwMode="auto">
          <a:xfrm>
            <a:off x="4762500" y="2095500"/>
            <a:ext cx="1562100" cy="1485900"/>
          </a:xfrm>
          <a:custGeom>
            <a:avLst/>
            <a:gdLst>
              <a:gd name="T0" fmla="*/ 984 w 984"/>
              <a:gd name="T1" fmla="*/ 936 h 936"/>
              <a:gd name="T2" fmla="*/ 0 w 984"/>
              <a:gd name="T3" fmla="*/ 0 h 936"/>
            </a:gdLst>
            <a:ahLst/>
            <a:cxnLst>
              <a:cxn ang="0">
                <a:pos x="T0" y="T1"/>
              </a:cxn>
              <a:cxn ang="0">
                <a:pos x="T2" y="T3"/>
              </a:cxn>
            </a:cxnLst>
            <a:rect l="0" t="0" r="r" b="b"/>
            <a:pathLst>
              <a:path w="984" h="936">
                <a:moveTo>
                  <a:pt x="984" y="936"/>
                </a:moveTo>
                <a:lnTo>
                  <a:pt x="0" y="0"/>
                </a:lnTo>
              </a:path>
            </a:pathLst>
          </a:custGeom>
          <a:noFill/>
          <a:ln w="28575">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4" name="Text Box 8"/>
          <p:cNvSpPr txBox="1">
            <a:spLocks noChangeArrowheads="1"/>
          </p:cNvSpPr>
          <p:nvPr/>
        </p:nvSpPr>
        <p:spPr bwMode="auto">
          <a:xfrm>
            <a:off x="6415088" y="735013"/>
            <a:ext cx="2519362" cy="26543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nl-NL" sz="2800" b="1">
                <a:solidFill>
                  <a:srgbClr val="3333CC"/>
                </a:solidFill>
                <a:effectLst>
                  <a:outerShdw blurRad="38100" dist="38100" dir="2700000" algn="tl">
                    <a:srgbClr val="000000"/>
                  </a:outerShdw>
                </a:effectLst>
              </a:rPr>
              <a:t>Scan na intraveneuse injectie met organische verbinding die Tc-99m bevat.</a:t>
            </a:r>
            <a:endParaRPr lang="nl-NL" altLang="nl-NL" sz="2800" b="1">
              <a:solidFill>
                <a:srgbClr val="3333CC"/>
              </a:solidFill>
              <a:effectLst>
                <a:outerShdw blurRad="38100" dist="38100" dir="2700000" algn="tl">
                  <a:srgbClr val="000000"/>
                </a:outerShdw>
              </a:effectLst>
            </a:endParaRPr>
          </a:p>
        </p:txBody>
      </p:sp>
      <p:sp>
        <p:nvSpPr>
          <p:cNvPr id="5" name="Text Box 8"/>
          <p:cNvSpPr txBox="1">
            <a:spLocks noChangeArrowheads="1"/>
          </p:cNvSpPr>
          <p:nvPr/>
        </p:nvSpPr>
        <p:spPr bwMode="auto">
          <a:xfrm>
            <a:off x="5403850" y="6491288"/>
            <a:ext cx="3740150" cy="3365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nl-NL" sz="1600" b="1">
                <a:solidFill>
                  <a:srgbClr val="000000"/>
                </a:solidFill>
                <a:effectLst>
                  <a:outerShdw blurRad="38100" dist="38100" dir="2700000" algn="tl">
                    <a:srgbClr val="FFFFFF"/>
                  </a:outerShdw>
                </a:effectLst>
              </a:rPr>
              <a:t>      Bron: Fast: Energie uit atoomkernen</a:t>
            </a:r>
            <a:endParaRPr lang="nl-NL" altLang="nl-NL" sz="1600" b="1">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201769245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wipe(left)">
                                      <p:cBhvr>
                                        <p:cTn id="7" dur="500"/>
                                        <p:tgtEl>
                                          <p:spTgt spid="12390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8380"/>
                                        </p:tgtEl>
                                        <p:attrNameLst>
                                          <p:attrName>style.visibility</p:attrName>
                                        </p:attrNameLst>
                                      </p:cBhvr>
                                      <p:to>
                                        <p:strVal val="visible"/>
                                      </p:to>
                                    </p:set>
                                    <p:animEffect transition="in" filter="dissolve">
                                      <p:cBhvr>
                                        <p:cTn id="11" dur="500"/>
                                        <p:tgtEl>
                                          <p:spTgt spid="583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3912"/>
                                        </p:tgtEl>
                                        <p:attrNameLst>
                                          <p:attrName>style.visibility</p:attrName>
                                        </p:attrNameLst>
                                      </p:cBhvr>
                                      <p:to>
                                        <p:strVal val="visible"/>
                                      </p:to>
                                    </p:set>
                                    <p:animEffect transition="in" filter="dissolve">
                                      <p:cBhvr>
                                        <p:cTn id="21" dur="500"/>
                                        <p:tgtEl>
                                          <p:spTgt spid="123912"/>
                                        </p:tgtEl>
                                      </p:cBhvr>
                                    </p:animEffect>
                                  </p:childTnLst>
                                </p:cTn>
                              </p:par>
                            </p:childTnLst>
                          </p:cTn>
                        </p:par>
                        <p:par>
                          <p:cTn id="22" fill="hold" nodeType="afterGroup">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23915"/>
                                        </p:tgtEl>
                                        <p:attrNameLst>
                                          <p:attrName>style.visibility</p:attrName>
                                        </p:attrNameLst>
                                      </p:cBhvr>
                                      <p:to>
                                        <p:strVal val="visible"/>
                                      </p:to>
                                    </p:set>
                                    <p:animEffect transition="in" filter="wipe(right)">
                                      <p:cBhvr>
                                        <p:cTn id="25" dur="500"/>
                                        <p:tgtEl>
                                          <p:spTgt spid="123915"/>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123916"/>
                                        </p:tgtEl>
                                        <p:attrNameLst>
                                          <p:attrName>style.visibility</p:attrName>
                                        </p:attrNameLst>
                                      </p:cBhvr>
                                      <p:to>
                                        <p:strVal val="visible"/>
                                      </p:to>
                                    </p:set>
                                    <p:animEffect transition="in" filter="wipe(right)">
                                      <p:cBhvr>
                                        <p:cTn id="29" dur="500"/>
                                        <p:tgtEl>
                                          <p:spTgt spid="123916"/>
                                        </p:tgtEl>
                                      </p:cBhvr>
                                    </p:animEffect>
                                  </p:childTnLst>
                                </p:cTn>
                              </p:par>
                            </p:childTnLst>
                          </p:cTn>
                        </p:par>
                        <p:par>
                          <p:cTn id="30" fill="hold" nodeType="afterGroup">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123914"/>
                                        </p:tgtEl>
                                        <p:attrNameLst>
                                          <p:attrName>style.visibility</p:attrName>
                                        </p:attrNameLst>
                                      </p:cBhvr>
                                      <p:to>
                                        <p:strVal val="visible"/>
                                      </p:to>
                                    </p:set>
                                    <p:animEffect transition="in" filter="wipe(right)">
                                      <p:cBhvr>
                                        <p:cTn id="33" dur="500"/>
                                        <p:tgtEl>
                                          <p:spTgt spid="123914"/>
                                        </p:tgtEl>
                                      </p:cBhvr>
                                    </p:animEffect>
                                  </p:childTnLst>
                                </p:cTn>
                              </p:par>
                            </p:childTnLst>
                          </p:cTn>
                        </p:par>
                        <p:par>
                          <p:cTn id="34" fill="hold" nodeType="afterGroup">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123913"/>
                                        </p:tgtEl>
                                        <p:attrNameLst>
                                          <p:attrName>style.visibility</p:attrName>
                                        </p:attrNameLst>
                                      </p:cBhvr>
                                      <p:to>
                                        <p:strVal val="visible"/>
                                      </p:to>
                                    </p:set>
                                    <p:animEffect transition="in" filter="wipe(right)">
                                      <p:cBhvr>
                                        <p:cTn id="37" dur="5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utoUpdateAnimBg="0"/>
      <p:bldP spid="123912" grpId="0" autoUpdateAnimBg="0"/>
      <p:bldP spid="123913" grpId="0" animBg="1"/>
      <p:bldP spid="123914" grpId="0" animBg="1"/>
      <p:bldP spid="123915" grpId="0" animBg="1"/>
      <p:bldP spid="123916" grpId="0" animBg="1"/>
      <p:bldP spid="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8734" name="Picture 14" descr="stralingsbron tracer oliepij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5972175" cy="5810250"/>
          </a:xfrm>
          <a:prstGeom prst="rect">
            <a:avLst/>
          </a:prstGeom>
          <a:noFill/>
          <a:extLst>
            <a:ext uri="{909E8E84-426E-40DD-AFC4-6F175D3DCCD1}">
              <a14:hiddenFill xmlns:a14="http://schemas.microsoft.com/office/drawing/2010/main">
                <a:solidFill>
                  <a:srgbClr val="FFFFFF"/>
                </a:solidFill>
              </a14:hiddenFill>
            </a:ext>
          </a:extLst>
        </p:spPr>
      </p:pic>
      <p:sp>
        <p:nvSpPr>
          <p:cNvPr id="123909" name="Rectangle 5"/>
          <p:cNvSpPr>
            <a:spLocks noGrp="1" noChangeArrowheads="1"/>
          </p:cNvSpPr>
          <p:nvPr>
            <p:ph type="title" idx="4294967295"/>
          </p:nvPr>
        </p:nvSpPr>
        <p:spPr>
          <a:xfrm>
            <a:off x="76200" y="0"/>
            <a:ext cx="9067800" cy="549275"/>
          </a:xfrm>
        </p:spPr>
        <p:txBody>
          <a:bodyPr/>
          <a:lstStyle/>
          <a:p>
            <a:pPr algn="l" eaLnBrk="1" hangingPunct="1"/>
            <a:r>
              <a:rPr lang="en-US" altLang="nl-NL" sz="2800" b="1" smtClean="0">
                <a:solidFill>
                  <a:srgbClr val="FF3300"/>
                </a:solidFill>
                <a:effectLst>
                  <a:outerShdw blurRad="38100" dist="38100" dir="2700000" algn="tl">
                    <a:srgbClr val="000000"/>
                  </a:outerShdw>
                </a:effectLst>
              </a:rPr>
              <a:t>Tracer in de olie-industrie</a:t>
            </a:r>
            <a:endParaRPr lang="nl-NL" altLang="nl-NL" sz="2800" b="1" smtClean="0">
              <a:solidFill>
                <a:srgbClr val="FF3300"/>
              </a:solidFill>
              <a:effectLst>
                <a:outerShdw blurRad="38100" dist="38100" dir="2700000" algn="tl">
                  <a:srgbClr val="000000"/>
                </a:outerShdw>
              </a:effectLst>
            </a:endParaRPr>
          </a:p>
        </p:txBody>
      </p:sp>
      <p:sp>
        <p:nvSpPr>
          <p:cNvPr id="123912" name="Text Box 8"/>
          <p:cNvSpPr txBox="1">
            <a:spLocks noChangeArrowheads="1"/>
          </p:cNvSpPr>
          <p:nvPr/>
        </p:nvSpPr>
        <p:spPr bwMode="auto">
          <a:xfrm>
            <a:off x="0" y="6491288"/>
            <a:ext cx="9144000" cy="366712"/>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50000"/>
              </a:spcBef>
              <a:spcAft>
                <a:spcPct val="0"/>
              </a:spcAft>
            </a:pPr>
            <a:r>
              <a:rPr lang="en-US" altLang="nl-NL" sz="1800" b="1">
                <a:solidFill>
                  <a:srgbClr val="000000"/>
                </a:solidFill>
                <a:effectLst>
                  <a:outerShdw blurRad="38100" dist="38100" dir="2700000" algn="tl">
                    <a:srgbClr val="FFFFFF"/>
                  </a:outerShdw>
                </a:effectLst>
              </a:rPr>
              <a:t>Bron: http://www.cdbeta.uu.nl/</a:t>
            </a:r>
            <a:endParaRPr lang="nl-NL" altLang="nl-NL" sz="1800" b="1">
              <a:solidFill>
                <a:srgbClr val="000000"/>
              </a:solidFill>
              <a:effectLst>
                <a:outerShdw blurRad="38100" dist="38100" dir="2700000" algn="tl">
                  <a:srgbClr val="FFFFFF"/>
                </a:outerShdw>
              </a:effectLst>
            </a:endParaRPr>
          </a:p>
        </p:txBody>
      </p:sp>
      <p:sp>
        <p:nvSpPr>
          <p:cNvPr id="123913" name="Freeform 9"/>
          <p:cNvSpPr>
            <a:spLocks/>
          </p:cNvSpPr>
          <p:nvPr/>
        </p:nvSpPr>
        <p:spPr bwMode="auto">
          <a:xfrm>
            <a:off x="2832100" y="4495800"/>
            <a:ext cx="3721100" cy="25400"/>
          </a:xfrm>
          <a:custGeom>
            <a:avLst/>
            <a:gdLst>
              <a:gd name="T0" fmla="*/ 750 w 2344"/>
              <a:gd name="T1" fmla="*/ 0 h 16"/>
              <a:gd name="T2" fmla="*/ 0 w 2344"/>
              <a:gd name="T3" fmla="*/ 937 h 16"/>
              <a:gd name="T4" fmla="*/ 0 60000 65536"/>
              <a:gd name="T5" fmla="*/ 0 60000 65536"/>
              <a:gd name="T6" fmla="*/ 0 w 2344"/>
              <a:gd name="T7" fmla="*/ 0 h 16"/>
              <a:gd name="T8" fmla="*/ 750 w 2344"/>
              <a:gd name="T9" fmla="*/ 937 h 16"/>
            </a:gdLst>
            <a:ahLst/>
            <a:cxnLst>
              <a:cxn ang="T4">
                <a:pos x="T0" y="T1"/>
              </a:cxn>
              <a:cxn ang="T5">
                <a:pos x="T2" y="T3"/>
              </a:cxn>
            </a:cxnLst>
            <a:rect l="T6" t="T7" r="T8" b="T9"/>
            <a:pathLst>
              <a:path w="2344" h="16">
                <a:moveTo>
                  <a:pt x="2344" y="0"/>
                </a:moveTo>
                <a:lnTo>
                  <a:pt x="0" y="16"/>
                </a:lnTo>
              </a:path>
            </a:pathLst>
          </a:custGeom>
          <a:noFill/>
          <a:ln w="28575"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 name="Text Box 8"/>
          <p:cNvSpPr txBox="1">
            <a:spLocks noChangeArrowheads="1"/>
          </p:cNvSpPr>
          <p:nvPr/>
        </p:nvSpPr>
        <p:spPr bwMode="auto">
          <a:xfrm>
            <a:off x="6478588" y="4005263"/>
            <a:ext cx="1470025" cy="9461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nl-NL" sz="2800" b="1">
                <a:solidFill>
                  <a:srgbClr val="3333CC"/>
                </a:solidFill>
                <a:effectLst>
                  <a:outerShdw blurRad="38100" dist="38100" dir="2700000" algn="tl">
                    <a:srgbClr val="000000"/>
                  </a:outerShdw>
                </a:effectLst>
              </a:rPr>
              <a:t>Tracer-injector</a:t>
            </a:r>
            <a:endParaRPr lang="nl-NL" altLang="nl-NL" sz="28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7109328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wipe(left)">
                                      <p:cBhvr>
                                        <p:cTn id="7" dur="500"/>
                                        <p:tgtEl>
                                          <p:spTgt spid="12390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8734"/>
                                        </p:tgtEl>
                                        <p:attrNameLst>
                                          <p:attrName>style.visibility</p:attrName>
                                        </p:attrNameLst>
                                      </p:cBhvr>
                                      <p:to>
                                        <p:strVal val="visible"/>
                                      </p:to>
                                    </p:set>
                                    <p:animEffect transition="in" filter="dissolve">
                                      <p:cBhvr>
                                        <p:cTn id="11" dur="500"/>
                                        <p:tgtEl>
                                          <p:spTgt spid="158734"/>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3913"/>
                                        </p:tgtEl>
                                        <p:attrNameLst>
                                          <p:attrName>style.visibility</p:attrName>
                                        </p:attrNameLst>
                                      </p:cBhvr>
                                      <p:to>
                                        <p:strVal val="visible"/>
                                      </p:to>
                                    </p:set>
                                    <p:animEffect transition="in" filter="wipe(right)">
                                      <p:cBhvr>
                                        <p:cTn id="15" dur="500"/>
                                        <p:tgtEl>
                                          <p:spTgt spid="1239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utoUpdateAnimBg="0"/>
      <p:bldP spid="123913" grpId="0" animBg="1"/>
      <p:bldP spid="2"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61" name="Rectangle 5"/>
          <p:cNvSpPr>
            <a:spLocks noGrp="1" noChangeArrowheads="1"/>
          </p:cNvSpPr>
          <p:nvPr>
            <p:ph type="title"/>
          </p:nvPr>
        </p:nvSpPr>
        <p:spPr>
          <a:xfrm>
            <a:off x="76200" y="0"/>
            <a:ext cx="9067800" cy="7620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Diktemeting in de papierindustrie:</a:t>
            </a:r>
            <a:endParaRPr lang="nl-NL" sz="4000" b="1" smtClean="0">
              <a:solidFill>
                <a:srgbClr val="FF3300"/>
              </a:solidFill>
              <a:effectLst>
                <a:outerShdw blurRad="38100" dist="38100" dir="2700000" algn="tl">
                  <a:srgbClr val="000000"/>
                </a:outerShdw>
              </a:effectLst>
            </a:endParaRPr>
          </a:p>
        </p:txBody>
      </p:sp>
      <p:pic>
        <p:nvPicPr>
          <p:cNvPr id="121863" name="Picture 7" descr="papierdik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158875"/>
            <a:ext cx="7391400"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4" name="Line 8"/>
          <p:cNvSpPr>
            <a:spLocks noChangeShapeType="1"/>
          </p:cNvSpPr>
          <p:nvPr/>
        </p:nvSpPr>
        <p:spPr bwMode="auto">
          <a:xfrm>
            <a:off x="4497388" y="2362200"/>
            <a:ext cx="2525712" cy="25400"/>
          </a:xfrm>
          <a:custGeom>
            <a:avLst/>
            <a:gdLst>
              <a:gd name="T0" fmla="*/ 1591 w 1591"/>
              <a:gd name="T1" fmla="*/ 16 h 16"/>
              <a:gd name="T2" fmla="*/ 0 w 1591"/>
              <a:gd name="T3" fmla="*/ 0 h 16"/>
            </a:gdLst>
            <a:ahLst/>
            <a:cxnLst>
              <a:cxn ang="0">
                <a:pos x="T0" y="T1"/>
              </a:cxn>
              <a:cxn ang="0">
                <a:pos x="T2" y="T3"/>
              </a:cxn>
            </a:cxnLst>
            <a:rect l="0" t="0" r="r" b="b"/>
            <a:pathLst>
              <a:path w="1591" h="16">
                <a:moveTo>
                  <a:pt x="1591" y="16"/>
                </a:moveTo>
                <a:lnTo>
                  <a:pt x="0" y="0"/>
                </a:lnTo>
              </a:path>
            </a:pathLst>
          </a:custGeom>
          <a:noFill/>
          <a:ln w="5715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21865" name="Text Box 9"/>
          <p:cNvSpPr txBox="1">
            <a:spLocks noChangeArrowheads="1"/>
          </p:cNvSpPr>
          <p:nvPr/>
        </p:nvSpPr>
        <p:spPr bwMode="auto">
          <a:xfrm>
            <a:off x="7048500" y="2060575"/>
            <a:ext cx="2030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altLang="nl-NL" sz="3600">
                <a:solidFill>
                  <a:srgbClr val="000000"/>
                </a:solidFill>
                <a:latin typeface="Symbol" pitchFamily="18" charset="2"/>
              </a:rPr>
              <a:t>b</a:t>
            </a:r>
            <a:r>
              <a:rPr lang="en-US" altLang="nl-NL" sz="3600" baseline="30000">
                <a:solidFill>
                  <a:srgbClr val="000000"/>
                </a:solidFill>
              </a:rPr>
              <a:t>-</a:t>
            </a:r>
            <a:r>
              <a:rPr lang="en-US" altLang="nl-NL" sz="3600">
                <a:solidFill>
                  <a:srgbClr val="000000"/>
                </a:solidFill>
              </a:rPr>
              <a:t>-straler</a:t>
            </a:r>
            <a:endParaRPr lang="nl-NL" altLang="nl-NL" sz="3600">
              <a:solidFill>
                <a:srgbClr val="000000"/>
              </a:solidFill>
            </a:endParaRPr>
          </a:p>
        </p:txBody>
      </p:sp>
      <p:sp>
        <p:nvSpPr>
          <p:cNvPr id="175108" name="AutoShape 4"/>
          <p:cNvSpPr>
            <a:spLocks noChangeArrowheads="1"/>
          </p:cNvSpPr>
          <p:nvPr/>
        </p:nvSpPr>
        <p:spPr bwMode="auto">
          <a:xfrm>
            <a:off x="6516688" y="3860800"/>
            <a:ext cx="2376487" cy="1008063"/>
          </a:xfrm>
          <a:prstGeom prst="wedgeRoundRectCallout">
            <a:avLst>
              <a:gd name="adj1" fmla="val -152537"/>
              <a:gd name="adj2" fmla="val -153935"/>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b="1">
                <a:solidFill>
                  <a:srgbClr val="00CC99"/>
                </a:solidFill>
                <a:effectLst>
                  <a:outerShdw blurRad="38100" dist="38100" dir="2700000" algn="tl">
                    <a:srgbClr val="000000"/>
                  </a:outerShdw>
                </a:effectLst>
              </a:rPr>
              <a:t>Detector onder het papier.</a:t>
            </a:r>
          </a:p>
        </p:txBody>
      </p:sp>
    </p:spTree>
    <p:extLst>
      <p:ext uri="{BB962C8B-B14F-4D97-AF65-F5344CB8AC3E}">
        <p14:creationId xmlns:p14="http://schemas.microsoft.com/office/powerpoint/2010/main" val="304472822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wipe(left)">
                                      <p:cBhvr>
                                        <p:cTn id="7" dur="500"/>
                                        <p:tgtEl>
                                          <p:spTgt spid="12186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1863"/>
                                        </p:tgtEl>
                                        <p:attrNameLst>
                                          <p:attrName>style.visibility</p:attrName>
                                        </p:attrNameLst>
                                      </p:cBhvr>
                                      <p:to>
                                        <p:strVal val="visible"/>
                                      </p:to>
                                    </p:set>
                                    <p:animEffect transition="in" filter="dissolve">
                                      <p:cBhvr>
                                        <p:cTn id="11" dur="500"/>
                                        <p:tgtEl>
                                          <p:spTgt spid="121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1864"/>
                                        </p:tgtEl>
                                        <p:attrNameLst>
                                          <p:attrName>style.visibility</p:attrName>
                                        </p:attrNameLst>
                                      </p:cBhvr>
                                      <p:to>
                                        <p:strVal val="visible"/>
                                      </p:to>
                                    </p:set>
                                    <p:animEffect transition="in" filter="wipe(right)">
                                      <p:cBhvr>
                                        <p:cTn id="16" dur="500"/>
                                        <p:tgtEl>
                                          <p:spTgt spid="121864"/>
                                        </p:tgtEl>
                                      </p:cBhvr>
                                    </p:animEffect>
                                  </p:childTnLst>
                                </p:cTn>
                              </p:par>
                            </p:childTnLst>
                          </p:cTn>
                        </p:par>
                        <p:par>
                          <p:cTn id="17" fill="hold" nodeType="afterGroup">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121865"/>
                                        </p:tgtEl>
                                        <p:attrNameLst>
                                          <p:attrName>style.visibility</p:attrName>
                                        </p:attrNameLst>
                                      </p:cBhvr>
                                      <p:to>
                                        <p:strVal val="visible"/>
                                      </p:to>
                                    </p:set>
                                    <p:anim calcmode="lin" valueType="num">
                                      <p:cBhvr additive="base">
                                        <p:cTn id="20" dur="500" fill="hold"/>
                                        <p:tgtEl>
                                          <p:spTgt spid="121865"/>
                                        </p:tgtEl>
                                        <p:attrNameLst>
                                          <p:attrName>ppt_x</p:attrName>
                                        </p:attrNameLst>
                                      </p:cBhvr>
                                      <p:tavLst>
                                        <p:tav tm="0">
                                          <p:val>
                                            <p:strVal val="1+#ppt_w/2"/>
                                          </p:val>
                                        </p:tav>
                                        <p:tav tm="100000">
                                          <p:val>
                                            <p:strVal val="#ppt_x"/>
                                          </p:val>
                                        </p:tav>
                                      </p:tavLst>
                                    </p:anim>
                                    <p:anim calcmode="lin" valueType="num">
                                      <p:cBhvr additive="base">
                                        <p:cTn id="21" dur="500" fill="hold"/>
                                        <p:tgtEl>
                                          <p:spTgt spid="12186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5108"/>
                                        </p:tgtEl>
                                        <p:attrNameLst>
                                          <p:attrName>style.visibility</p:attrName>
                                        </p:attrNameLst>
                                      </p:cBhvr>
                                      <p:to>
                                        <p:strVal val="visible"/>
                                      </p:to>
                                    </p:set>
                                    <p:animEffect transition="in" filter="dissolve">
                                      <p:cBhvr>
                                        <p:cTn id="26" dur="500"/>
                                        <p:tgtEl>
                                          <p:spTgt spid="175108"/>
                                        </p:tgtEl>
                                      </p:cBhvr>
                                    </p:animEffect>
                                  </p:childTnLst>
                                  <p:subTnLst>
                                    <p:set>
                                      <p:cBhvr override="childStyle">
                                        <p:cTn dur="1" fill="hold" display="0" masterRel="nextClick" afterEffect="1"/>
                                        <p:tgtEl>
                                          <p:spTgt spid="17510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utoUpdateAnimBg="0"/>
      <p:bldP spid="121864" grpId="0" animBg="1"/>
      <p:bldP spid="121865" grpId="0" autoUpdateAnimBg="0"/>
      <p:bldP spid="175108"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7938" name="Picture 2" descr="kerncentrale Del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14288"/>
            <a:ext cx="5781675"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Rectangle 3"/>
          <p:cNvSpPr>
            <a:spLocks noGrp="1" noChangeArrowheads="1"/>
          </p:cNvSpPr>
          <p:nvPr>
            <p:ph type="title"/>
          </p:nvPr>
        </p:nvSpPr>
        <p:spPr>
          <a:xfrm>
            <a:off x="0" y="0"/>
            <a:ext cx="3276600" cy="762000"/>
          </a:xfrm>
        </p:spPr>
        <p:txBody>
          <a:bodyPr/>
          <a:lstStyle/>
          <a:p>
            <a:pPr algn="l" eaLnBrk="1" hangingPunct="1">
              <a:defRPr/>
            </a:pPr>
            <a:r>
              <a:rPr lang="en-US" sz="3600" smtClean="0">
                <a:solidFill>
                  <a:srgbClr val="FF3300"/>
                </a:solidFill>
                <a:effectLst>
                  <a:outerShdw blurRad="38100" dist="38100" dir="2700000" algn="tl">
                    <a:srgbClr val="000000"/>
                  </a:outerShdw>
                </a:effectLst>
              </a:rPr>
              <a:t>Centrale TUD</a:t>
            </a:r>
            <a:endParaRPr lang="nl-NL" sz="3600" smtClean="0">
              <a:solidFill>
                <a:srgbClr val="FF3300"/>
              </a:solidFill>
              <a:effectLst>
                <a:outerShdw blurRad="38100" dist="38100" dir="2700000" algn="tl">
                  <a:srgbClr val="000000"/>
                </a:outerShdw>
              </a:effectLst>
            </a:endParaRPr>
          </a:p>
        </p:txBody>
      </p:sp>
      <p:sp>
        <p:nvSpPr>
          <p:cNvPr id="167940" name="Rectangle 4"/>
          <p:cNvSpPr>
            <a:spLocks noChangeArrowheads="1"/>
          </p:cNvSpPr>
          <p:nvPr/>
        </p:nvSpPr>
        <p:spPr bwMode="auto">
          <a:xfrm>
            <a:off x="0" y="836613"/>
            <a:ext cx="3348038" cy="1223962"/>
          </a:xfrm>
          <a:prstGeom prst="rect">
            <a:avLst/>
          </a:prstGeom>
          <a:noFill/>
          <a:ln w="9525">
            <a:noFill/>
            <a:miter lim="800000"/>
            <a:headEnd/>
            <a:tailEnd/>
          </a:ln>
          <a:effectLst/>
        </p:spPr>
        <p:txBody>
          <a:bodyPr anchor="ctr"/>
          <a:lstStyle/>
          <a:p>
            <a:pPr fontAlgn="base">
              <a:spcBef>
                <a:spcPct val="0"/>
              </a:spcBef>
              <a:spcAft>
                <a:spcPct val="0"/>
              </a:spcAft>
              <a:defRPr/>
            </a:pPr>
            <a:r>
              <a:rPr lang="en-US" sz="2400">
                <a:solidFill>
                  <a:srgbClr val="FF3300"/>
                </a:solidFill>
                <a:effectLst>
                  <a:outerShdw blurRad="38100" dist="38100" dir="2700000" algn="tl">
                    <a:srgbClr val="000000"/>
                  </a:outerShdw>
                </a:effectLst>
              </a:rPr>
              <a:t>Productie radionucle</a:t>
            </a:r>
            <a:r>
              <a:rPr lang="en-US" sz="2400">
                <a:solidFill>
                  <a:srgbClr val="FF3300"/>
                </a:solidFill>
                <a:effectLst>
                  <a:outerShdw blurRad="38100" dist="38100" dir="2700000" algn="tl">
                    <a:srgbClr val="000000"/>
                  </a:outerShdw>
                </a:effectLst>
                <a:cs typeface="Times New Roman" pitchFamily="18" charset="0"/>
              </a:rPr>
              <a:t>ï</a:t>
            </a:r>
            <a:r>
              <a:rPr lang="en-US" sz="2400">
                <a:solidFill>
                  <a:srgbClr val="FF3300"/>
                </a:solidFill>
                <a:effectLst>
                  <a:outerShdw blurRad="38100" dist="38100" dir="2700000" algn="tl">
                    <a:srgbClr val="000000"/>
                  </a:outerShdw>
                </a:effectLst>
              </a:rPr>
              <a:t>den (o.a. voor medische toepassingen)</a:t>
            </a:r>
            <a:endParaRPr lang="nl-NL" sz="2400">
              <a:solidFill>
                <a:srgbClr val="FF3300"/>
              </a:solidFill>
              <a:effectLst>
                <a:outerShdw blurRad="38100" dist="38100" dir="2700000" algn="tl">
                  <a:srgbClr val="000000"/>
                </a:outerShdw>
              </a:effectLst>
            </a:endParaRPr>
          </a:p>
        </p:txBody>
      </p:sp>
      <p:sp>
        <p:nvSpPr>
          <p:cNvPr id="167941" name="Rectangle 5"/>
          <p:cNvSpPr>
            <a:spLocks noChangeArrowheads="1"/>
          </p:cNvSpPr>
          <p:nvPr/>
        </p:nvSpPr>
        <p:spPr bwMode="auto">
          <a:xfrm>
            <a:off x="0" y="6453188"/>
            <a:ext cx="3348038" cy="404812"/>
          </a:xfrm>
          <a:prstGeom prst="rect">
            <a:avLst/>
          </a:prstGeom>
          <a:noFill/>
          <a:ln w="9525">
            <a:noFill/>
            <a:miter lim="800000"/>
            <a:headEnd/>
            <a:tailEnd/>
          </a:ln>
          <a:effectLst/>
        </p:spPr>
        <p:txBody>
          <a:bodyPr anchor="ctr"/>
          <a:lstStyle/>
          <a:p>
            <a:pPr fontAlgn="base">
              <a:spcBef>
                <a:spcPct val="0"/>
              </a:spcBef>
              <a:spcAft>
                <a:spcPct val="0"/>
              </a:spcAft>
              <a:defRPr/>
            </a:pPr>
            <a:r>
              <a:rPr lang="en-US" sz="1200" b="1">
                <a:solidFill>
                  <a:srgbClr val="000000"/>
                </a:solidFill>
                <a:effectLst>
                  <a:outerShdw blurRad="38100" dist="38100" dir="2700000" algn="tl">
                    <a:srgbClr val="FFFFFF"/>
                  </a:outerShdw>
                </a:effectLst>
              </a:rPr>
              <a:t>Tsjerenkovstraling Nobelprijs 1958</a:t>
            </a:r>
            <a:endParaRPr lang="nl-NL" sz="1200" b="1">
              <a:solidFill>
                <a:srgbClr val="000000"/>
              </a:solidFill>
              <a:effectLst>
                <a:outerShdw blurRad="38100" dist="38100" dir="2700000" algn="tl">
                  <a:srgbClr val="FFFFFF"/>
                </a:outerShdw>
              </a:effectLst>
            </a:endParaRPr>
          </a:p>
        </p:txBody>
      </p:sp>
      <p:sp>
        <p:nvSpPr>
          <p:cNvPr id="167942" name="AutoShape 6"/>
          <p:cNvSpPr>
            <a:spLocks noChangeArrowheads="1"/>
          </p:cNvSpPr>
          <p:nvPr/>
        </p:nvSpPr>
        <p:spPr bwMode="auto">
          <a:xfrm>
            <a:off x="0" y="2060575"/>
            <a:ext cx="3276600" cy="1655763"/>
          </a:xfrm>
          <a:prstGeom prst="wedgeRoundRectCallout">
            <a:avLst>
              <a:gd name="adj1" fmla="val 109398"/>
              <a:gd name="adj2" fmla="val 40125"/>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a:solidFill>
                  <a:srgbClr val="000000"/>
                </a:solidFill>
              </a:rPr>
              <a:t>Buizenpost brengt te bestralen materiaal naar de reactorkern en terug</a:t>
            </a:r>
          </a:p>
        </p:txBody>
      </p:sp>
      <p:graphicFrame>
        <p:nvGraphicFramePr>
          <p:cNvPr id="60424" name="Object 8"/>
          <p:cNvGraphicFramePr>
            <a:graphicFrameLocks noChangeAspect="1"/>
          </p:cNvGraphicFramePr>
          <p:nvPr/>
        </p:nvGraphicFramePr>
        <p:xfrm>
          <a:off x="252413" y="2705100"/>
          <a:ext cx="2454275" cy="527050"/>
        </p:xfrm>
        <a:graphic>
          <a:graphicData uri="http://schemas.openxmlformats.org/presentationml/2006/ole">
            <mc:AlternateContent xmlns:mc="http://schemas.openxmlformats.org/markup-compatibility/2006">
              <mc:Choice xmlns:v="urn:schemas-microsoft-com:vml" Requires="v">
                <p:oleObj spid="_x0000_s5126" name="Vergelijking" r:id="rId4" imgW="1244520" imgH="266400" progId="Equation.3">
                  <p:embed/>
                </p:oleObj>
              </mc:Choice>
              <mc:Fallback>
                <p:oleObj name="Vergelijking" r:id="rId4" imgW="124452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2705100"/>
                        <a:ext cx="245427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5" name="Object 9"/>
          <p:cNvGraphicFramePr>
            <a:graphicFrameLocks noChangeAspect="1"/>
          </p:cNvGraphicFramePr>
          <p:nvPr/>
        </p:nvGraphicFramePr>
        <p:xfrm>
          <a:off x="109538" y="4344988"/>
          <a:ext cx="2401887" cy="527050"/>
        </p:xfrm>
        <a:graphic>
          <a:graphicData uri="http://schemas.openxmlformats.org/presentationml/2006/ole">
            <mc:AlternateContent xmlns:mc="http://schemas.openxmlformats.org/markup-compatibility/2006">
              <mc:Choice xmlns:v="urn:schemas-microsoft-com:vml" Requires="v">
                <p:oleObj spid="_x0000_s5127" name="Vergelijking" r:id="rId6" imgW="1218960" imgH="266400" progId="Equation.3">
                  <p:embed/>
                </p:oleObj>
              </mc:Choice>
              <mc:Fallback>
                <p:oleObj name="Vergelijking" r:id="rId6" imgW="1218960" imgH="26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38" y="4344988"/>
                        <a:ext cx="2401887"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4"/>
          <p:cNvSpPr>
            <a:spLocks noChangeArrowheads="1"/>
          </p:cNvSpPr>
          <p:nvPr/>
        </p:nvSpPr>
        <p:spPr bwMode="auto">
          <a:xfrm>
            <a:off x="0" y="2116138"/>
            <a:ext cx="2555875" cy="504825"/>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a:solidFill>
                  <a:srgbClr val="FF3300"/>
                </a:solidFill>
                <a:effectLst>
                  <a:outerShdw blurRad="38100" dist="38100" dir="2700000" algn="tl">
                    <a:srgbClr val="000000"/>
                  </a:outerShdw>
                </a:effectLst>
              </a:rPr>
              <a:t>Bereiding:</a:t>
            </a:r>
            <a:endParaRPr lang="nl-NL" altLang="nl-NL">
              <a:solidFill>
                <a:srgbClr val="FF3300"/>
              </a:solidFill>
              <a:effectLst>
                <a:outerShdw blurRad="38100" dist="38100" dir="2700000" algn="tl">
                  <a:srgbClr val="000000"/>
                </a:outerShdw>
              </a:effectLst>
            </a:endParaRPr>
          </a:p>
        </p:txBody>
      </p:sp>
      <p:sp>
        <p:nvSpPr>
          <p:cNvPr id="3" name="Rectangle 4"/>
          <p:cNvSpPr>
            <a:spLocks noChangeArrowheads="1"/>
          </p:cNvSpPr>
          <p:nvPr/>
        </p:nvSpPr>
        <p:spPr bwMode="auto">
          <a:xfrm>
            <a:off x="9525" y="3784600"/>
            <a:ext cx="3338513" cy="504825"/>
          </a:xfrm>
          <a:prstGeom prst="rect">
            <a:avLst/>
          </a:prstGeom>
          <a:noFill/>
          <a:ln w="9525">
            <a:noFill/>
            <a:miter lim="800000"/>
            <a:headEnd/>
            <a:tailEnd/>
          </a:ln>
          <a:effec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nl-NL">
                <a:solidFill>
                  <a:srgbClr val="FF3300"/>
                </a:solidFill>
                <a:effectLst>
                  <a:outerShdw blurRad="38100" dist="38100" dir="2700000" algn="tl">
                    <a:srgbClr val="000000"/>
                  </a:outerShdw>
                </a:effectLst>
              </a:rPr>
              <a:t>Toepassing bij bestraling:</a:t>
            </a:r>
            <a:endParaRPr lang="nl-NL" altLang="nl-NL">
              <a:solidFill>
                <a:srgbClr val="FF3300"/>
              </a:solidFill>
              <a:effectLst>
                <a:outerShdw blurRad="38100" dist="38100" dir="2700000" algn="tl">
                  <a:srgbClr val="000000"/>
                </a:outerShdw>
              </a:effectLst>
            </a:endParaRPr>
          </a:p>
        </p:txBody>
      </p:sp>
      <p:sp>
        <p:nvSpPr>
          <p:cNvPr id="4" name="AutoShape 6"/>
          <p:cNvSpPr>
            <a:spLocks noChangeArrowheads="1"/>
          </p:cNvSpPr>
          <p:nvPr/>
        </p:nvSpPr>
        <p:spPr bwMode="auto">
          <a:xfrm>
            <a:off x="1908175" y="4868863"/>
            <a:ext cx="2519363" cy="576262"/>
          </a:xfrm>
          <a:prstGeom prst="wedgeRoundRectCallout">
            <a:avLst>
              <a:gd name="adj1" fmla="val -95241"/>
              <a:gd name="adj2" fmla="val -350829"/>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a:solidFill>
                  <a:srgbClr val="000000"/>
                </a:solidFill>
              </a:rPr>
              <a:t>Niet radioactief</a:t>
            </a:r>
          </a:p>
        </p:txBody>
      </p:sp>
      <p:sp>
        <p:nvSpPr>
          <p:cNvPr id="5" name="AutoShape 6"/>
          <p:cNvSpPr>
            <a:spLocks noChangeArrowheads="1"/>
          </p:cNvSpPr>
          <p:nvPr/>
        </p:nvSpPr>
        <p:spPr bwMode="auto">
          <a:xfrm>
            <a:off x="2627313" y="5734050"/>
            <a:ext cx="2952750" cy="935038"/>
          </a:xfrm>
          <a:prstGeom prst="wedgeRoundRectCallout">
            <a:avLst>
              <a:gd name="adj1" fmla="val -114944"/>
              <a:gd name="adj2" fmla="val -153565"/>
              <a:gd name="adj3" fmla="val 16667"/>
            </a:avLst>
          </a:prstGeom>
          <a:solidFill>
            <a:srgbClr val="CCFFCC"/>
          </a:solidFill>
          <a:ln w="9525">
            <a:solidFill>
              <a:schemeClr val="tx1"/>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nl-NL" altLang="nl-NL">
                <a:solidFill>
                  <a:srgbClr val="000000"/>
                </a:solidFill>
              </a:rPr>
              <a:t>Wel radioactief, halveringstijd 5,27 j</a:t>
            </a:r>
          </a:p>
        </p:txBody>
      </p:sp>
    </p:spTree>
    <p:extLst>
      <p:ext uri="{BB962C8B-B14F-4D97-AF65-F5344CB8AC3E}">
        <p14:creationId xmlns:p14="http://schemas.microsoft.com/office/powerpoint/2010/main" val="22674298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dissolve">
                                      <p:cBhvr>
                                        <p:cTn id="7" dur="500"/>
                                        <p:tgtEl>
                                          <p:spTgt spid="16793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7939"/>
                                        </p:tgtEl>
                                        <p:attrNameLst>
                                          <p:attrName>style.visibility</p:attrName>
                                        </p:attrNameLst>
                                      </p:cBhvr>
                                      <p:to>
                                        <p:strVal val="visible"/>
                                      </p:to>
                                    </p:set>
                                    <p:animEffect transition="in" filter="wipe(left)">
                                      <p:cBhvr>
                                        <p:cTn id="11" dur="500"/>
                                        <p:tgtEl>
                                          <p:spTgt spid="1679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7940"/>
                                        </p:tgtEl>
                                        <p:attrNameLst>
                                          <p:attrName>style.visibility</p:attrName>
                                        </p:attrNameLst>
                                      </p:cBhvr>
                                      <p:to>
                                        <p:strVal val="visible"/>
                                      </p:to>
                                    </p:set>
                                    <p:animEffect transition="in" filter="wipe(left)">
                                      <p:cBhvr>
                                        <p:cTn id="16" dur="500"/>
                                        <p:tgtEl>
                                          <p:spTgt spid="1679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7942"/>
                                        </p:tgtEl>
                                        <p:attrNameLst>
                                          <p:attrName>style.visibility</p:attrName>
                                        </p:attrNameLst>
                                      </p:cBhvr>
                                      <p:to>
                                        <p:strVal val="visible"/>
                                      </p:to>
                                    </p:set>
                                    <p:animEffect transition="in" filter="dissolve">
                                      <p:cBhvr>
                                        <p:cTn id="21" dur="500"/>
                                        <p:tgtEl>
                                          <p:spTgt spid="167942"/>
                                        </p:tgtEl>
                                      </p:cBhvr>
                                    </p:animEffect>
                                  </p:childTnLst>
                                  <p:subTnLst>
                                    <p:set>
                                      <p:cBhvr override="childStyle">
                                        <p:cTn dur="1" fill="hold" display="0" masterRel="nextClick" afterEffect="1"/>
                                        <p:tgtEl>
                                          <p:spTgt spid="167942"/>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60424"/>
                                        </p:tgtEl>
                                        <p:attrNameLst>
                                          <p:attrName>style.visibility</p:attrName>
                                        </p:attrNameLst>
                                      </p:cBhvr>
                                      <p:to>
                                        <p:strVal val="visible"/>
                                      </p:to>
                                    </p:set>
                                    <p:animEffect transition="in" filter="dissolve">
                                      <p:cBhvr>
                                        <p:cTn id="31" dur="500"/>
                                        <p:tgtEl>
                                          <p:spTgt spid="604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60425"/>
                                        </p:tgtEl>
                                        <p:attrNameLst>
                                          <p:attrName>style.visibility</p:attrName>
                                        </p:attrNameLst>
                                      </p:cBhvr>
                                      <p:to>
                                        <p:strVal val="visible"/>
                                      </p:to>
                                    </p:set>
                                    <p:animEffect transition="in" filter="dissolve">
                                      <p:cBhvr>
                                        <p:cTn id="46" dur="500"/>
                                        <p:tgtEl>
                                          <p:spTgt spid="604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utoUpdateAnimBg="0"/>
      <p:bldP spid="167940" grpId="0" autoUpdateAnimBg="0"/>
      <p:bldP spid="167942" grpId="0" animBg="1"/>
      <p:bldP spid="2" grpId="0" autoUpdateAnimBg="0"/>
      <p:bldP spid="3" grpId="0" autoUpdateAnimBg="0"/>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85800" y="2286000"/>
            <a:ext cx="7772400" cy="1143000"/>
          </a:xfrm>
        </p:spPr>
        <p:txBody>
          <a:bodyPr/>
          <a:lstStyle/>
          <a:p>
            <a:pPr eaLnBrk="1" hangingPunct="1">
              <a:defRPr/>
            </a:pPr>
            <a:r>
              <a:rPr lang="en-US" sz="6000" b="1" smtClean="0">
                <a:solidFill>
                  <a:schemeClr val="accent1"/>
                </a:solidFill>
                <a:effectLst>
                  <a:outerShdw blurRad="38100" dist="38100" dir="2700000" algn="tl">
                    <a:srgbClr val="000000"/>
                  </a:outerShdw>
                </a:effectLst>
              </a:rPr>
              <a:t>Einde</a:t>
            </a:r>
            <a:endParaRPr lang="nl-NL" sz="6000" b="1" smtClean="0">
              <a:solidFill>
                <a:schemeClr val="accent1"/>
              </a:solidFill>
              <a:effectLst>
                <a:outerShdw blurRad="38100" dist="38100" dir="2700000" algn="tl">
                  <a:srgbClr val="000000"/>
                </a:outerShdw>
              </a:effectLst>
            </a:endParaRPr>
          </a:p>
        </p:txBody>
      </p:sp>
      <p:sp>
        <p:nvSpPr>
          <p:cNvPr id="88071" name="Rectangle 7"/>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Tree>
    <p:extLst>
      <p:ext uri="{BB962C8B-B14F-4D97-AF65-F5344CB8AC3E}">
        <p14:creationId xmlns:p14="http://schemas.microsoft.com/office/powerpoint/2010/main" val="360700904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0" fill="hold"/>
                                        <p:tgtEl>
                                          <p:spTgt spid="88066"/>
                                        </p:tgtEl>
                                        <p:attrNameLst>
                                          <p:attrName>ppt_w</p:attrName>
                                        </p:attrNameLst>
                                      </p:cBhvr>
                                      <p:tavLst>
                                        <p:tav tm="0" fmla="#ppt_w*sin(2.5*pi*$)">
                                          <p:val>
                                            <p:fltVal val="0"/>
                                          </p:val>
                                        </p:tav>
                                        <p:tav tm="100000">
                                          <p:val>
                                            <p:fltVal val="1"/>
                                          </p:val>
                                        </p:tav>
                                      </p:tavLst>
                                    </p:anim>
                                    <p:anim calcmode="lin" valueType="num">
                                      <p:cBhvr>
                                        <p:cTn id="8" dur="5000" fill="hold"/>
                                        <p:tgtEl>
                                          <p:spTgt spid="880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0" y="0"/>
            <a:ext cx="8991600" cy="914400"/>
          </a:xfrm>
        </p:spPr>
        <p:txBody>
          <a:bodyPr/>
          <a:lstStyle/>
          <a:p>
            <a:pPr algn="l" eaLnBrk="1" hangingPunct="1">
              <a:defRPr/>
            </a:pPr>
            <a:r>
              <a:rPr lang="en-US" sz="4000" b="1" smtClean="0">
                <a:solidFill>
                  <a:srgbClr val="FF3300"/>
                </a:solidFill>
                <a:effectLst>
                  <a:outerShdw blurRad="38100" dist="38100" dir="2700000" algn="tl">
                    <a:srgbClr val="000000"/>
                  </a:outerShdw>
                </a:effectLst>
              </a:rPr>
              <a:t>Ioniserende</a:t>
            </a:r>
            <a:r>
              <a:rPr lang="en-US" b="1" smtClean="0">
                <a:solidFill>
                  <a:srgbClr val="FF3300"/>
                </a:solidFill>
                <a:effectLst>
                  <a:outerShdw blurRad="38100" dist="38100" dir="2700000" algn="tl">
                    <a:srgbClr val="000000"/>
                  </a:outerShdw>
                </a:effectLst>
              </a:rPr>
              <a:t> straling of kernstraling:</a:t>
            </a:r>
            <a:endParaRPr lang="nl-NL" b="1" smtClean="0">
              <a:solidFill>
                <a:srgbClr val="FF3300"/>
              </a:solidFill>
              <a:effectLst>
                <a:outerShdw blurRad="38100" dist="38100" dir="2700000" algn="tl">
                  <a:srgbClr val="000000"/>
                </a:outerShdw>
              </a:effectLst>
            </a:endParaRPr>
          </a:p>
        </p:txBody>
      </p:sp>
      <p:sp>
        <p:nvSpPr>
          <p:cNvPr id="79875" name="Rectangle 3"/>
          <p:cNvSpPr>
            <a:spLocks noGrp="1" noChangeArrowheads="1"/>
          </p:cNvSpPr>
          <p:nvPr>
            <p:ph type="subTitle" idx="1"/>
          </p:nvPr>
        </p:nvSpPr>
        <p:spPr>
          <a:xfrm>
            <a:off x="0" y="914400"/>
            <a:ext cx="2971800" cy="685800"/>
          </a:xfrm>
        </p:spPr>
        <p:txBody>
          <a:bodyPr/>
          <a:lstStyle/>
          <a:p>
            <a:pPr algn="l" eaLnBrk="1" hangingPunct="1">
              <a:buFontTx/>
              <a:buChar char="•"/>
              <a:defRPr/>
            </a:pPr>
            <a:r>
              <a:rPr lang="en-US" sz="4000" b="1" smtClean="0">
                <a:solidFill>
                  <a:srgbClr val="FF3300"/>
                </a:solidFill>
                <a:effectLst>
                  <a:outerShdw blurRad="38100" dist="38100" dir="2700000" algn="tl">
                    <a:srgbClr val="000000"/>
                  </a:outerShdw>
                </a:effectLst>
              </a:rPr>
              <a:t> </a:t>
            </a:r>
            <a:r>
              <a:rPr lang="en-US" sz="4000" b="1" smtClean="0">
                <a:solidFill>
                  <a:schemeClr val="accent2"/>
                </a:solidFill>
                <a:effectLst>
                  <a:outerShdw blurRad="38100" dist="38100" dir="2700000" algn="tl">
                    <a:srgbClr val="000000"/>
                  </a:outerShdw>
                </a:effectLst>
                <a:latin typeface="Symbol" pitchFamily="18" charset="2"/>
              </a:rPr>
              <a:t>a</a:t>
            </a:r>
            <a:r>
              <a:rPr lang="en-US" sz="4000" b="1" smtClean="0">
                <a:solidFill>
                  <a:schemeClr val="accent2"/>
                </a:solidFill>
                <a:effectLst>
                  <a:outerShdw blurRad="38100" dist="38100" dir="2700000" algn="tl">
                    <a:srgbClr val="000000"/>
                  </a:outerShdw>
                </a:effectLst>
              </a:rPr>
              <a:t>-straling:</a:t>
            </a:r>
            <a:endParaRPr lang="nl-NL" sz="4000" b="1" smtClean="0">
              <a:solidFill>
                <a:schemeClr val="accent2"/>
              </a:solidFill>
              <a:effectLst>
                <a:outerShdw blurRad="38100" dist="38100" dir="2700000" algn="tl">
                  <a:srgbClr val="000000"/>
                </a:outerShdw>
              </a:effectLst>
            </a:endParaRPr>
          </a:p>
        </p:txBody>
      </p:sp>
      <p:sp>
        <p:nvSpPr>
          <p:cNvPr id="80483" name="Rectangle 611"/>
          <p:cNvSpPr>
            <a:spLocks noChangeArrowheads="1"/>
          </p:cNvSpPr>
          <p:nvPr/>
        </p:nvSpPr>
        <p:spPr bwMode="auto">
          <a:xfrm>
            <a:off x="0" y="1600200"/>
            <a:ext cx="29718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 </a:t>
            </a:r>
            <a:r>
              <a:rPr lang="en-US" sz="4000" b="1">
                <a:solidFill>
                  <a:srgbClr val="3333CC"/>
                </a:solidFill>
                <a:effectLst>
                  <a:outerShdw blurRad="38100" dist="38100" dir="2700000" algn="tl">
                    <a:srgbClr val="000000"/>
                  </a:outerShdw>
                </a:effectLst>
                <a:latin typeface="Symbol" pitchFamily="18" charset="2"/>
              </a:rPr>
              <a:t>b</a:t>
            </a:r>
            <a:r>
              <a:rPr lang="en-US" sz="4000" b="1">
                <a:solidFill>
                  <a:srgbClr val="3333CC"/>
                </a:solidFill>
                <a:effectLst>
                  <a:outerShdw blurRad="38100" dist="38100" dir="2700000" algn="tl">
                    <a:srgbClr val="000000"/>
                  </a:outerShdw>
                </a:effectLst>
              </a:rPr>
              <a:t>-straling:</a:t>
            </a:r>
            <a:endParaRPr lang="nl-NL" sz="4000" b="1">
              <a:solidFill>
                <a:srgbClr val="3333CC"/>
              </a:solidFill>
              <a:effectLst>
                <a:outerShdw blurRad="38100" dist="38100" dir="2700000" algn="tl">
                  <a:srgbClr val="000000"/>
                </a:outerShdw>
              </a:effectLst>
            </a:endParaRPr>
          </a:p>
        </p:txBody>
      </p:sp>
      <p:sp>
        <p:nvSpPr>
          <p:cNvPr id="80484" name="Rectangle 612"/>
          <p:cNvSpPr>
            <a:spLocks noChangeArrowheads="1"/>
          </p:cNvSpPr>
          <p:nvPr/>
        </p:nvSpPr>
        <p:spPr bwMode="auto">
          <a:xfrm>
            <a:off x="5715000" y="1604963"/>
            <a:ext cx="2362200" cy="6858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electron</a:t>
            </a:r>
            <a:endParaRPr lang="nl-NL" sz="4000" b="1">
              <a:solidFill>
                <a:srgbClr val="3333CC"/>
              </a:solidFill>
              <a:effectLst>
                <a:outerShdw blurRad="38100" dist="38100" dir="2700000" algn="tl">
                  <a:srgbClr val="000000"/>
                </a:outerShdw>
              </a:effectLst>
            </a:endParaRPr>
          </a:p>
        </p:txBody>
      </p:sp>
      <p:sp>
        <p:nvSpPr>
          <p:cNvPr id="80493" name="Rectangle 621"/>
          <p:cNvSpPr>
            <a:spLocks noChangeArrowheads="1"/>
          </p:cNvSpPr>
          <p:nvPr/>
        </p:nvSpPr>
        <p:spPr bwMode="auto">
          <a:xfrm>
            <a:off x="2814638" y="2590800"/>
            <a:ext cx="3200400" cy="7620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latin typeface="Symbol" pitchFamily="18" charset="2"/>
              </a:rPr>
              <a:t>b</a:t>
            </a:r>
            <a:r>
              <a:rPr lang="en-US" sz="4000" b="1" baseline="30000">
                <a:solidFill>
                  <a:srgbClr val="3333CC"/>
                </a:solidFill>
                <a:effectLst>
                  <a:outerShdw blurRad="38100" dist="38100" dir="2700000" algn="tl">
                    <a:srgbClr val="000000"/>
                  </a:outerShdw>
                </a:effectLst>
              </a:rPr>
              <a:t>+ </a:t>
            </a:r>
            <a:r>
              <a:rPr lang="en-US" sz="4000" b="1">
                <a:solidFill>
                  <a:srgbClr val="3333CC"/>
                </a:solidFill>
                <a:effectLst>
                  <a:outerShdw blurRad="38100" dist="38100" dir="2700000" algn="tl">
                    <a:srgbClr val="000000"/>
                  </a:outerShdw>
                </a:effectLst>
              </a:rPr>
              <a:t>straling  =</a:t>
            </a:r>
            <a:endParaRPr lang="nl-NL" sz="4000" b="1">
              <a:solidFill>
                <a:srgbClr val="3333CC"/>
              </a:solidFill>
              <a:effectLst>
                <a:outerShdw blurRad="38100" dist="38100" dir="2700000" algn="tl">
                  <a:srgbClr val="000000"/>
                </a:outerShdw>
              </a:effectLst>
            </a:endParaRPr>
          </a:p>
        </p:txBody>
      </p:sp>
      <p:sp>
        <p:nvSpPr>
          <p:cNvPr id="80494" name="Rectangle 622"/>
          <p:cNvSpPr>
            <a:spLocks noChangeArrowheads="1"/>
          </p:cNvSpPr>
          <p:nvPr/>
        </p:nvSpPr>
        <p:spPr bwMode="auto">
          <a:xfrm>
            <a:off x="5715000" y="2590800"/>
            <a:ext cx="3429000" cy="7620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rPr>
              <a:t>positron </a:t>
            </a:r>
            <a:r>
              <a:rPr lang="en-US" sz="3200" b="1">
                <a:solidFill>
                  <a:srgbClr val="3333CC"/>
                </a:solidFill>
                <a:effectLst>
                  <a:outerShdw blurRad="38100" dist="38100" dir="2700000" algn="tl">
                    <a:srgbClr val="000000"/>
                  </a:outerShdw>
                </a:effectLst>
              </a:rPr>
              <a:t>(VWO)</a:t>
            </a:r>
            <a:endParaRPr lang="nl-NL" sz="3200" b="1">
              <a:solidFill>
                <a:srgbClr val="3333CC"/>
              </a:solidFill>
              <a:effectLst>
                <a:outerShdw blurRad="38100" dist="38100" dir="2700000" algn="tl">
                  <a:srgbClr val="000000"/>
                </a:outerShdw>
              </a:effectLst>
            </a:endParaRPr>
          </a:p>
        </p:txBody>
      </p:sp>
      <p:sp>
        <p:nvSpPr>
          <p:cNvPr id="80495" name="Rectangle 623"/>
          <p:cNvSpPr>
            <a:spLocks noChangeArrowheads="1"/>
          </p:cNvSpPr>
          <p:nvPr/>
        </p:nvSpPr>
        <p:spPr bwMode="auto">
          <a:xfrm>
            <a:off x="0" y="3581400"/>
            <a:ext cx="3124200" cy="9144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 </a:t>
            </a:r>
            <a:r>
              <a:rPr lang="en-US" sz="4000" b="1">
                <a:solidFill>
                  <a:srgbClr val="3333CC"/>
                </a:solidFill>
                <a:effectLst>
                  <a:outerShdw blurRad="38100" dist="38100" dir="2700000" algn="tl">
                    <a:srgbClr val="000000"/>
                  </a:outerShdw>
                </a:effectLst>
                <a:latin typeface="Symbol" pitchFamily="18" charset="2"/>
              </a:rPr>
              <a:t>g</a:t>
            </a:r>
            <a:r>
              <a:rPr lang="en-US" sz="4000" b="1">
                <a:solidFill>
                  <a:srgbClr val="3333CC"/>
                </a:solidFill>
                <a:effectLst>
                  <a:outerShdw blurRad="38100" dist="38100" dir="2700000" algn="tl">
                    <a:srgbClr val="000000"/>
                  </a:outerShdw>
                </a:effectLst>
              </a:rPr>
              <a:t>-straling</a:t>
            </a:r>
            <a:endParaRPr lang="nl-NL" sz="4000" b="1">
              <a:solidFill>
                <a:srgbClr val="3333CC"/>
              </a:solidFill>
              <a:effectLst>
                <a:outerShdw blurRad="38100" dist="38100" dir="2700000" algn="tl">
                  <a:srgbClr val="000000"/>
                </a:outerShdw>
              </a:effectLst>
            </a:endParaRPr>
          </a:p>
        </p:txBody>
      </p:sp>
      <p:sp>
        <p:nvSpPr>
          <p:cNvPr id="80497" name="Rectangle 625"/>
          <p:cNvSpPr>
            <a:spLocks noChangeArrowheads="1"/>
          </p:cNvSpPr>
          <p:nvPr/>
        </p:nvSpPr>
        <p:spPr bwMode="auto">
          <a:xfrm>
            <a:off x="0" y="4495800"/>
            <a:ext cx="2743200" cy="8382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 protonen</a:t>
            </a:r>
            <a:endParaRPr lang="nl-NL" sz="4000" b="1">
              <a:solidFill>
                <a:srgbClr val="3333CC"/>
              </a:solidFill>
              <a:effectLst>
                <a:outerShdw blurRad="38100" dist="38100" dir="2700000" algn="tl">
                  <a:srgbClr val="000000"/>
                </a:outerShdw>
              </a:effectLst>
            </a:endParaRPr>
          </a:p>
        </p:txBody>
      </p:sp>
      <p:sp>
        <p:nvSpPr>
          <p:cNvPr id="80498" name="Rectangle 626"/>
          <p:cNvSpPr>
            <a:spLocks noChangeArrowheads="1"/>
          </p:cNvSpPr>
          <p:nvPr/>
        </p:nvSpPr>
        <p:spPr bwMode="auto">
          <a:xfrm>
            <a:off x="0" y="5486400"/>
            <a:ext cx="3124200" cy="9144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000000"/>
                  </a:outerShdw>
                </a:effectLst>
              </a:rPr>
              <a:t> neutronen</a:t>
            </a:r>
            <a:endParaRPr lang="nl-NL" sz="4000" b="1">
              <a:solidFill>
                <a:srgbClr val="3333CC"/>
              </a:solidFill>
              <a:effectLst>
                <a:outerShdw blurRad="38100" dist="38100" dir="2700000" algn="tl">
                  <a:srgbClr val="000000"/>
                </a:outerShdw>
              </a:effectLst>
            </a:endParaRPr>
          </a:p>
        </p:txBody>
      </p:sp>
      <p:sp>
        <p:nvSpPr>
          <p:cNvPr id="80499" name="Rectangle 627"/>
          <p:cNvSpPr>
            <a:spLocks noChangeArrowheads="1"/>
          </p:cNvSpPr>
          <p:nvPr/>
        </p:nvSpPr>
        <p:spPr bwMode="auto">
          <a:xfrm>
            <a:off x="2819400" y="1600200"/>
            <a:ext cx="3581400" cy="6096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000000"/>
                  </a:outerShdw>
                </a:effectLst>
                <a:latin typeface="Symbol" pitchFamily="18" charset="2"/>
              </a:rPr>
              <a:t>b</a:t>
            </a:r>
            <a:r>
              <a:rPr lang="en-US" sz="4000" b="1" baseline="30000">
                <a:solidFill>
                  <a:srgbClr val="3333CC"/>
                </a:solidFill>
                <a:effectLst>
                  <a:outerShdw blurRad="38100" dist="38100" dir="2700000" algn="tl">
                    <a:srgbClr val="000000"/>
                  </a:outerShdw>
                </a:effectLst>
              </a:rPr>
              <a:t>-</a:t>
            </a:r>
            <a:r>
              <a:rPr lang="en-US" sz="4000" b="1">
                <a:solidFill>
                  <a:srgbClr val="3333CC"/>
                </a:solidFill>
                <a:effectLst>
                  <a:outerShdw blurRad="38100" dist="38100" dir="2700000" algn="tl">
                    <a:srgbClr val="000000"/>
                  </a:outerShdw>
                </a:effectLst>
              </a:rPr>
              <a:t> straling  =</a:t>
            </a:r>
            <a:endParaRPr lang="nl-NL" sz="4000" b="1">
              <a:solidFill>
                <a:srgbClr val="3333CC"/>
              </a:solidFill>
              <a:effectLst>
                <a:outerShdw blurRad="38100" dist="38100" dir="2700000" algn="tl">
                  <a:srgbClr val="000000"/>
                </a:outerShdw>
              </a:effectLst>
            </a:endParaRPr>
          </a:p>
        </p:txBody>
      </p:sp>
      <p:sp>
        <p:nvSpPr>
          <p:cNvPr id="80501" name="AutoShape 629"/>
          <p:cNvSpPr>
            <a:spLocks noChangeArrowheads="1"/>
          </p:cNvSpPr>
          <p:nvPr/>
        </p:nvSpPr>
        <p:spPr bwMode="auto">
          <a:xfrm flipH="1">
            <a:off x="5435600" y="5805488"/>
            <a:ext cx="3343275" cy="720725"/>
          </a:xfrm>
          <a:prstGeom prst="wedgeRoundRectCallout">
            <a:avLst>
              <a:gd name="adj1" fmla="val 139361"/>
              <a:gd name="adj2" fmla="val -286565"/>
              <a:gd name="adj3" fmla="val 16667"/>
            </a:avLst>
          </a:prstGeom>
          <a:solidFill>
            <a:srgbClr val="FFFF99"/>
          </a:solidFill>
          <a:ln w="9525">
            <a:solidFill>
              <a:schemeClr val="tx1"/>
            </a:solidFill>
            <a:miter lim="800000"/>
            <a:headEnd/>
            <a:tailEnd/>
          </a:ln>
          <a:effectLst/>
        </p:spPr>
        <p:txBody>
          <a:bodyPr/>
          <a:lstStyle/>
          <a:p>
            <a:pPr fontAlgn="base">
              <a:spcBef>
                <a:spcPct val="0"/>
              </a:spcBef>
              <a:spcAft>
                <a:spcPct val="0"/>
              </a:spcAft>
              <a:defRPr/>
            </a:pPr>
            <a:r>
              <a:rPr lang="en-US" sz="3200">
                <a:solidFill>
                  <a:srgbClr val="FF3300"/>
                </a:solidFill>
                <a:effectLst>
                  <a:outerShdw blurRad="38100" dist="38100" dir="2700000" algn="tl">
                    <a:srgbClr val="000000"/>
                  </a:outerShdw>
                </a:effectLst>
                <a:latin typeface="Comic Sans MS" pitchFamily="66" charset="0"/>
              </a:rPr>
              <a:t>gamma-straling</a:t>
            </a:r>
            <a:endParaRPr lang="nl-NL" sz="3200">
              <a:solidFill>
                <a:srgbClr val="FF3300"/>
              </a:solidFill>
              <a:effectLst>
                <a:outerShdw blurRad="38100" dist="38100" dir="2700000" algn="tl">
                  <a:srgbClr val="000000"/>
                </a:outerShdw>
              </a:effectLst>
              <a:latin typeface="Comic Sans MS" pitchFamily="66" charset="0"/>
            </a:endParaRPr>
          </a:p>
        </p:txBody>
      </p:sp>
      <p:sp>
        <p:nvSpPr>
          <p:cNvPr id="80502" name="AutoShape 630"/>
          <p:cNvSpPr>
            <a:spLocks noChangeArrowheads="1"/>
          </p:cNvSpPr>
          <p:nvPr/>
        </p:nvSpPr>
        <p:spPr bwMode="auto">
          <a:xfrm flipH="1">
            <a:off x="5580063" y="5876925"/>
            <a:ext cx="3343275" cy="720725"/>
          </a:xfrm>
          <a:prstGeom prst="wedgeRoundRectCallout">
            <a:avLst>
              <a:gd name="adj1" fmla="val 190264"/>
              <a:gd name="adj2" fmla="val -561676"/>
              <a:gd name="adj3" fmla="val 16667"/>
            </a:avLst>
          </a:prstGeom>
          <a:solidFill>
            <a:srgbClr val="FFFF99"/>
          </a:solidFill>
          <a:ln w="9525">
            <a:solidFill>
              <a:schemeClr val="tx1"/>
            </a:solidFill>
            <a:miter lim="800000"/>
            <a:headEnd/>
            <a:tailEnd/>
          </a:ln>
          <a:effectLst/>
        </p:spPr>
        <p:txBody>
          <a:bodyPr/>
          <a:lstStyle/>
          <a:p>
            <a:pPr fontAlgn="base">
              <a:spcBef>
                <a:spcPct val="0"/>
              </a:spcBef>
              <a:spcAft>
                <a:spcPct val="0"/>
              </a:spcAft>
              <a:defRPr/>
            </a:pPr>
            <a:r>
              <a:rPr lang="en-US" sz="3200">
                <a:solidFill>
                  <a:srgbClr val="FF3300"/>
                </a:solidFill>
                <a:effectLst>
                  <a:outerShdw blurRad="38100" dist="38100" dir="2700000" algn="tl">
                    <a:srgbClr val="000000"/>
                  </a:outerShdw>
                </a:effectLst>
                <a:latin typeface="Comic Sans MS" pitchFamily="66" charset="0"/>
              </a:rPr>
              <a:t>bèta-straling</a:t>
            </a:r>
            <a:endParaRPr lang="nl-NL" sz="3200">
              <a:solidFill>
                <a:srgbClr val="FF3300"/>
              </a:solidFill>
              <a:effectLst>
                <a:outerShdw blurRad="38100" dist="38100" dir="2700000" algn="tl">
                  <a:srgbClr val="000000"/>
                </a:outerShdw>
              </a:effectLst>
              <a:latin typeface="Comic Sans MS" pitchFamily="66" charset="0"/>
            </a:endParaRPr>
          </a:p>
        </p:txBody>
      </p:sp>
      <p:sp>
        <p:nvSpPr>
          <p:cNvPr id="80503" name="AutoShape 631"/>
          <p:cNvSpPr>
            <a:spLocks noChangeArrowheads="1"/>
          </p:cNvSpPr>
          <p:nvPr/>
        </p:nvSpPr>
        <p:spPr bwMode="auto">
          <a:xfrm flipH="1">
            <a:off x="5651500" y="5737225"/>
            <a:ext cx="3343275" cy="720725"/>
          </a:xfrm>
          <a:prstGeom prst="wedgeRoundRectCallout">
            <a:avLst>
              <a:gd name="adj1" fmla="val 175069"/>
              <a:gd name="adj2" fmla="val -637227"/>
              <a:gd name="adj3" fmla="val 16667"/>
            </a:avLst>
          </a:prstGeom>
          <a:solidFill>
            <a:srgbClr val="FFFF99"/>
          </a:solidFill>
          <a:ln w="9525">
            <a:solidFill>
              <a:schemeClr val="tx1"/>
            </a:solidFill>
            <a:miter lim="800000"/>
            <a:headEnd/>
            <a:tailEnd/>
          </a:ln>
          <a:effectLst/>
        </p:spPr>
        <p:txBody>
          <a:bodyPr/>
          <a:lstStyle/>
          <a:p>
            <a:pPr fontAlgn="base">
              <a:spcBef>
                <a:spcPct val="0"/>
              </a:spcBef>
              <a:spcAft>
                <a:spcPct val="0"/>
              </a:spcAft>
              <a:defRPr/>
            </a:pPr>
            <a:r>
              <a:rPr lang="en-US" sz="3200">
                <a:solidFill>
                  <a:srgbClr val="FF3300"/>
                </a:solidFill>
                <a:effectLst>
                  <a:outerShdw blurRad="38100" dist="38100" dir="2700000" algn="tl">
                    <a:srgbClr val="000000"/>
                  </a:outerShdw>
                </a:effectLst>
                <a:latin typeface="Comic Sans MS" pitchFamily="66" charset="0"/>
              </a:rPr>
              <a:t>alpha-straling</a:t>
            </a:r>
            <a:endParaRPr lang="nl-NL" sz="3200">
              <a:solidFill>
                <a:srgbClr val="FF3300"/>
              </a:solidFill>
              <a:effectLst>
                <a:outerShdw blurRad="38100" dist="38100" dir="2700000" algn="tl">
                  <a:srgbClr val="000000"/>
                </a:outerShdw>
              </a:effectLst>
              <a:latin typeface="Comic Sans MS" pitchFamily="66" charset="0"/>
            </a:endParaRPr>
          </a:p>
        </p:txBody>
      </p:sp>
      <p:sp>
        <p:nvSpPr>
          <p:cNvPr id="80500" name="AutoShape 628"/>
          <p:cNvSpPr>
            <a:spLocks noChangeArrowheads="1"/>
          </p:cNvSpPr>
          <p:nvPr/>
        </p:nvSpPr>
        <p:spPr bwMode="auto">
          <a:xfrm flipH="1">
            <a:off x="179388" y="5013325"/>
            <a:ext cx="8815387" cy="1728788"/>
          </a:xfrm>
          <a:prstGeom prst="wedgeRoundRectCallout">
            <a:avLst>
              <a:gd name="adj1" fmla="val 31880"/>
              <a:gd name="adj2" fmla="val -99588"/>
              <a:gd name="adj3" fmla="val 16667"/>
            </a:avLst>
          </a:prstGeom>
          <a:solidFill>
            <a:srgbClr val="FFFF99"/>
          </a:solidFill>
          <a:ln w="9525">
            <a:solidFill>
              <a:schemeClr val="tx1"/>
            </a:solidFill>
            <a:miter lim="800000"/>
            <a:headEnd/>
            <a:tailEnd/>
          </a:ln>
          <a:effectLst/>
        </p:spPr>
        <p:txBody>
          <a:bodyPr/>
          <a:lstStyle/>
          <a:p>
            <a:pPr defTabSz="266700" fontAlgn="base">
              <a:spcBef>
                <a:spcPct val="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Elektromagnetische straling:</a:t>
            </a:r>
          </a:p>
          <a:p>
            <a:pPr defTabSz="266700" fontAlgn="base">
              <a:spcBef>
                <a:spcPct val="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1. radiogolven, radar, gsm, IR e.d.  (onschadelijk)</a:t>
            </a:r>
          </a:p>
          <a:p>
            <a:pPr defTabSz="266700" fontAlgn="base">
              <a:spcBef>
                <a:spcPct val="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2. Zichtbaar spectrum                 (onschadelijk)</a:t>
            </a:r>
          </a:p>
          <a:p>
            <a:pPr defTabSz="266700" fontAlgn="base">
              <a:spcBef>
                <a:spcPct val="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3. UV-R</a:t>
            </a:r>
            <a:r>
              <a:rPr lang="en-US" sz="2400" b="1">
                <a:solidFill>
                  <a:srgbClr val="FF3300"/>
                </a:solidFill>
                <a:effectLst>
                  <a:outerShdw blurRad="38100" dist="38100" dir="2700000" algn="tl">
                    <a:srgbClr val="000000"/>
                  </a:outerShdw>
                </a:effectLst>
                <a:latin typeface="Comic Sans MS" pitchFamily="66" charset="0"/>
              </a:rPr>
              <a:t>ö</a:t>
            </a:r>
            <a:r>
              <a:rPr lang="nl-NL" sz="2400" b="1">
                <a:solidFill>
                  <a:srgbClr val="FF3300"/>
                </a:solidFill>
                <a:effectLst>
                  <a:outerShdw blurRad="38100" dist="38100" dir="2700000" algn="tl">
                    <a:srgbClr val="000000"/>
                  </a:outerShdw>
                </a:effectLst>
                <a:latin typeface="Comic Sans MS" pitchFamily="66" charset="0"/>
              </a:rPr>
              <a:t>ntgen, </a:t>
            </a:r>
            <a:r>
              <a:rPr lang="nl-NL" sz="2400" b="1" u="sng">
                <a:solidFill>
                  <a:srgbClr val="FF3300"/>
                </a:solidFill>
                <a:effectLst>
                  <a:outerShdw blurRad="38100" dist="38100" dir="2700000" algn="tl">
                    <a:srgbClr val="000000"/>
                  </a:outerShdw>
                </a:effectLst>
                <a:latin typeface="Comic Sans MS" pitchFamily="66" charset="0"/>
              </a:rPr>
              <a:t>gamma</a:t>
            </a:r>
            <a:r>
              <a:rPr lang="nl-NL" sz="2400" b="1">
                <a:solidFill>
                  <a:srgbClr val="FF3300"/>
                </a:solidFill>
                <a:effectLst>
                  <a:outerShdw blurRad="38100" dist="38100" dir="2700000" algn="tl">
                    <a:srgbClr val="000000"/>
                  </a:outerShdw>
                </a:effectLst>
                <a:latin typeface="Comic Sans MS" pitchFamily="66" charset="0"/>
              </a:rPr>
              <a:t>                (schadelijk)</a:t>
            </a:r>
            <a:endParaRPr lang="el-GR" sz="2400" b="1">
              <a:solidFill>
                <a:srgbClr val="FF33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90775428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ipe(left)">
                                      <p:cBhvr>
                                        <p:cTn id="7" dur="5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wipe(left)">
                                      <p:cBhvr>
                                        <p:cTn id="12" dur="500"/>
                                        <p:tgtEl>
                                          <p:spTgt spid="798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0503"/>
                                        </p:tgtEl>
                                        <p:attrNameLst>
                                          <p:attrName>style.visibility</p:attrName>
                                        </p:attrNameLst>
                                      </p:cBhvr>
                                      <p:to>
                                        <p:strVal val="visible"/>
                                      </p:to>
                                    </p:set>
                                    <p:animEffect transition="in" filter="wipe(right)">
                                      <p:cBhvr>
                                        <p:cTn id="17" dur="500"/>
                                        <p:tgtEl>
                                          <p:spTgt spid="80503"/>
                                        </p:tgtEl>
                                      </p:cBhvr>
                                    </p:animEffect>
                                  </p:childTnLst>
                                  <p:subTnLst>
                                    <p:set>
                                      <p:cBhvr override="childStyle">
                                        <p:cTn dur="1" fill="hold" display="0" masterRel="nextClick" afterEffect="1"/>
                                        <p:tgtEl>
                                          <p:spTgt spid="8050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483"/>
                                        </p:tgtEl>
                                        <p:attrNameLst>
                                          <p:attrName>style.visibility</p:attrName>
                                        </p:attrNameLst>
                                      </p:cBhvr>
                                      <p:to>
                                        <p:strVal val="visible"/>
                                      </p:to>
                                    </p:set>
                                    <p:animEffect transition="in" filter="wipe(left)">
                                      <p:cBhvr>
                                        <p:cTn id="22" dur="500"/>
                                        <p:tgtEl>
                                          <p:spTgt spid="804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0502"/>
                                        </p:tgtEl>
                                        <p:attrNameLst>
                                          <p:attrName>style.visibility</p:attrName>
                                        </p:attrNameLst>
                                      </p:cBhvr>
                                      <p:to>
                                        <p:strVal val="visible"/>
                                      </p:to>
                                    </p:set>
                                    <p:animEffect transition="in" filter="wipe(right)">
                                      <p:cBhvr>
                                        <p:cTn id="27" dur="500"/>
                                        <p:tgtEl>
                                          <p:spTgt spid="80502"/>
                                        </p:tgtEl>
                                      </p:cBhvr>
                                    </p:animEffect>
                                  </p:childTnLst>
                                  <p:subTnLst>
                                    <p:set>
                                      <p:cBhvr override="childStyle">
                                        <p:cTn dur="1" fill="hold" display="0" masterRel="nextClick" afterEffect="1"/>
                                        <p:tgtEl>
                                          <p:spTgt spid="80502"/>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0499"/>
                                        </p:tgtEl>
                                        <p:attrNameLst>
                                          <p:attrName>style.visibility</p:attrName>
                                        </p:attrNameLst>
                                      </p:cBhvr>
                                      <p:to>
                                        <p:strVal val="visible"/>
                                      </p:to>
                                    </p:set>
                                    <p:animEffect transition="in" filter="wipe(left)">
                                      <p:cBhvr>
                                        <p:cTn id="32" dur="500"/>
                                        <p:tgtEl>
                                          <p:spTgt spid="804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0484"/>
                                        </p:tgtEl>
                                        <p:attrNameLst>
                                          <p:attrName>style.visibility</p:attrName>
                                        </p:attrNameLst>
                                      </p:cBhvr>
                                      <p:to>
                                        <p:strVal val="visible"/>
                                      </p:to>
                                    </p:set>
                                    <p:animEffect transition="in" filter="wipe(left)">
                                      <p:cBhvr>
                                        <p:cTn id="37" dur="500"/>
                                        <p:tgtEl>
                                          <p:spTgt spid="804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0493"/>
                                        </p:tgtEl>
                                        <p:attrNameLst>
                                          <p:attrName>style.visibility</p:attrName>
                                        </p:attrNameLst>
                                      </p:cBhvr>
                                      <p:to>
                                        <p:strVal val="visible"/>
                                      </p:to>
                                    </p:set>
                                    <p:animEffect transition="in" filter="wipe(left)">
                                      <p:cBhvr>
                                        <p:cTn id="42" dur="500"/>
                                        <p:tgtEl>
                                          <p:spTgt spid="804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0494"/>
                                        </p:tgtEl>
                                        <p:attrNameLst>
                                          <p:attrName>style.visibility</p:attrName>
                                        </p:attrNameLst>
                                      </p:cBhvr>
                                      <p:to>
                                        <p:strVal val="visible"/>
                                      </p:to>
                                    </p:set>
                                    <p:animEffect transition="in" filter="wipe(left)">
                                      <p:cBhvr>
                                        <p:cTn id="47" dur="500"/>
                                        <p:tgtEl>
                                          <p:spTgt spid="8049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0495"/>
                                        </p:tgtEl>
                                        <p:attrNameLst>
                                          <p:attrName>style.visibility</p:attrName>
                                        </p:attrNameLst>
                                      </p:cBhvr>
                                      <p:to>
                                        <p:strVal val="visible"/>
                                      </p:to>
                                    </p:set>
                                    <p:animEffect transition="in" filter="wipe(left)">
                                      <p:cBhvr>
                                        <p:cTn id="52" dur="500"/>
                                        <p:tgtEl>
                                          <p:spTgt spid="8049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80501"/>
                                        </p:tgtEl>
                                        <p:attrNameLst>
                                          <p:attrName>style.visibility</p:attrName>
                                        </p:attrNameLst>
                                      </p:cBhvr>
                                      <p:to>
                                        <p:strVal val="visible"/>
                                      </p:to>
                                    </p:set>
                                    <p:animEffect transition="in" filter="wipe(right)">
                                      <p:cBhvr>
                                        <p:cTn id="57" dur="500"/>
                                        <p:tgtEl>
                                          <p:spTgt spid="80501"/>
                                        </p:tgtEl>
                                      </p:cBhvr>
                                    </p:animEffect>
                                  </p:childTnLst>
                                  <p:subTnLst>
                                    <p:set>
                                      <p:cBhvr override="childStyle">
                                        <p:cTn dur="1" fill="hold" display="0" masterRel="nextClick" afterEffect="1"/>
                                        <p:tgtEl>
                                          <p:spTgt spid="80501"/>
                                        </p:tgtEl>
                                        <p:attrNameLst>
                                          <p:attrName>style.visibility</p:attrName>
                                        </p:attrNameLst>
                                      </p:cBhvr>
                                      <p:to>
                                        <p:strVal val="hidden"/>
                                      </p:to>
                                    </p:set>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80500"/>
                                        </p:tgtEl>
                                        <p:attrNameLst>
                                          <p:attrName>style.visibility</p:attrName>
                                        </p:attrNameLst>
                                      </p:cBhvr>
                                      <p:to>
                                        <p:strVal val="visible"/>
                                      </p:to>
                                    </p:set>
                                    <p:animEffect transition="in" filter="wipe(right)">
                                      <p:cBhvr>
                                        <p:cTn id="62" dur="500"/>
                                        <p:tgtEl>
                                          <p:spTgt spid="80500"/>
                                        </p:tgtEl>
                                      </p:cBhvr>
                                    </p:animEffect>
                                  </p:childTnLst>
                                  <p:subTnLst>
                                    <p:set>
                                      <p:cBhvr override="childStyle">
                                        <p:cTn dur="1" fill="hold" display="0" masterRel="nextClick" afterEffect="1"/>
                                        <p:tgtEl>
                                          <p:spTgt spid="80500"/>
                                        </p:tgtEl>
                                        <p:attrNameLst>
                                          <p:attrName>style.visibility</p:attrName>
                                        </p:attrNameLst>
                                      </p:cBhvr>
                                      <p:to>
                                        <p:strVal val="hidden"/>
                                      </p:to>
                                    </p:set>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0497"/>
                                        </p:tgtEl>
                                        <p:attrNameLst>
                                          <p:attrName>style.visibility</p:attrName>
                                        </p:attrNameLst>
                                      </p:cBhvr>
                                      <p:to>
                                        <p:strVal val="visible"/>
                                      </p:to>
                                    </p:set>
                                    <p:animEffect transition="in" filter="wipe(left)">
                                      <p:cBhvr>
                                        <p:cTn id="67" dur="500"/>
                                        <p:tgtEl>
                                          <p:spTgt spid="804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0498"/>
                                        </p:tgtEl>
                                        <p:attrNameLst>
                                          <p:attrName>style.visibility</p:attrName>
                                        </p:attrNameLst>
                                      </p:cBhvr>
                                      <p:to>
                                        <p:strVal val="visible"/>
                                      </p:to>
                                    </p:set>
                                    <p:animEffect transition="in" filter="wipe(left)">
                                      <p:cBhvr>
                                        <p:cTn id="72" dur="500"/>
                                        <p:tgtEl>
                                          <p:spTgt spid="8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build="p" autoUpdateAnimBg="0"/>
      <p:bldP spid="80483" grpId="0" autoUpdateAnimBg="0"/>
      <p:bldP spid="80484" grpId="0" autoUpdateAnimBg="0"/>
      <p:bldP spid="80493" grpId="0" autoUpdateAnimBg="0"/>
      <p:bldP spid="80494" grpId="0" autoUpdateAnimBg="0"/>
      <p:bldP spid="80495" grpId="0" autoUpdateAnimBg="0"/>
      <p:bldP spid="80497" grpId="0" autoUpdateAnimBg="0"/>
      <p:bldP spid="80498" grpId="0" autoUpdateAnimBg="0"/>
      <p:bldP spid="80499" grpId="0" autoUpdateAnimBg="0"/>
      <p:bldP spid="80501" grpId="0" animBg="1"/>
      <p:bldP spid="80502" grpId="0" animBg="1"/>
      <p:bldP spid="80503" grpId="0" animBg="1"/>
      <p:bldP spid="8050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0" y="76200"/>
            <a:ext cx="9144000" cy="6858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Radioactiviteit</a:t>
            </a:r>
            <a:endParaRPr lang="nl-NL" sz="4000" b="1" smtClean="0">
              <a:solidFill>
                <a:srgbClr val="FF3300"/>
              </a:solidFill>
              <a:effectLst>
                <a:outerShdw blurRad="38100" dist="38100" dir="2700000" algn="tl">
                  <a:srgbClr val="C0C0C0"/>
                </a:outerShdw>
              </a:effectLst>
            </a:endParaRPr>
          </a:p>
        </p:txBody>
      </p:sp>
      <p:sp>
        <p:nvSpPr>
          <p:cNvPr id="181251" name="Rectangle 3"/>
          <p:cNvSpPr>
            <a:spLocks noGrp="1" noChangeArrowheads="1"/>
          </p:cNvSpPr>
          <p:nvPr>
            <p:ph type="subTitle" idx="1"/>
          </p:nvPr>
        </p:nvSpPr>
        <p:spPr>
          <a:xfrm>
            <a:off x="0" y="762000"/>
            <a:ext cx="9144000" cy="6096000"/>
          </a:xfrm>
        </p:spPr>
        <p:txBody>
          <a:bodyPr/>
          <a:lstStyle/>
          <a:p>
            <a:pPr marL="609600" indent="-609600" algn="l" eaLnBrk="1" hangingPunct="1">
              <a:buFontTx/>
              <a:buAutoNum type="arabicPeriod"/>
              <a:defRPr/>
            </a:pPr>
            <a:r>
              <a:rPr lang="en-US" sz="3600" b="1" smtClean="0">
                <a:solidFill>
                  <a:schemeClr val="accent1"/>
                </a:solidFill>
                <a:effectLst>
                  <a:outerShdw blurRad="38100" dist="38100" dir="2700000" algn="tl">
                    <a:srgbClr val="C0C0C0"/>
                  </a:outerShdw>
                </a:effectLst>
                <a:hlinkClick r:id="rId2" action="ppaction://hlinksldjump"/>
              </a:rPr>
              <a:t>Ioniserende straling.</a:t>
            </a:r>
            <a:endParaRPr lang="en-US" sz="3600" b="1" smtClean="0">
              <a:solidFill>
                <a:schemeClr val="accent1"/>
              </a:solidFill>
              <a:effectLst>
                <a:outerShdw blurRad="38100" dist="38100" dir="2700000" algn="tl">
                  <a:srgbClr val="C0C0C0"/>
                </a:outerShdw>
              </a:effectLst>
            </a:endParaRPr>
          </a:p>
          <a:p>
            <a:pPr marL="609600" indent="-609600" algn="l" eaLnBrk="1" hangingPunct="1">
              <a:buFontTx/>
              <a:buAutoNum type="arabicPeriod"/>
              <a:defRPr/>
            </a:pPr>
            <a:r>
              <a:rPr lang="en-US" sz="3600" b="1" smtClean="0">
                <a:solidFill>
                  <a:schemeClr val="accent1"/>
                </a:solidFill>
                <a:effectLst>
                  <a:outerShdw blurRad="38100" dist="38100" dir="2700000" algn="tl">
                    <a:srgbClr val="C0C0C0"/>
                  </a:outerShdw>
                </a:effectLst>
                <a:hlinkClick r:id="rId3" action="ppaction://hlinksldjump"/>
              </a:rPr>
              <a:t>Registreren van straling.</a:t>
            </a:r>
            <a:endParaRPr lang="en-US" sz="3600" b="1" smtClean="0">
              <a:solidFill>
                <a:schemeClr val="accent1"/>
              </a:solidFill>
              <a:effectLst>
                <a:outerShdw blurRad="38100" dist="38100" dir="2700000" algn="tl">
                  <a:srgbClr val="C0C0C0"/>
                </a:outerShdw>
              </a:effectLst>
            </a:endParaRPr>
          </a:p>
          <a:p>
            <a:pPr marL="609600" indent="-609600" algn="l" eaLnBrk="1" hangingPunct="1">
              <a:buFontTx/>
              <a:buAutoNum type="arabicPeriod"/>
              <a:defRPr/>
            </a:pPr>
            <a:r>
              <a:rPr lang="en-US" sz="3600" b="1" smtClean="0">
                <a:solidFill>
                  <a:schemeClr val="accent1"/>
                </a:solidFill>
                <a:effectLst>
                  <a:outerShdw blurRad="38100" dist="38100" dir="2700000" algn="tl">
                    <a:srgbClr val="C0C0C0"/>
                  </a:outerShdw>
                </a:effectLst>
                <a:hlinkClick r:id="rId4" action="ppaction://hlinksldjump"/>
              </a:rPr>
              <a:t>Notatie van een kern.</a:t>
            </a:r>
            <a:endParaRPr lang="en-US" sz="3600" b="1" smtClean="0">
              <a:solidFill>
                <a:schemeClr val="accent1"/>
              </a:solidFill>
              <a:effectLst>
                <a:outerShdw blurRad="38100" dist="38100" dir="2700000" algn="tl">
                  <a:srgbClr val="C0C0C0"/>
                </a:outerShdw>
              </a:effectLst>
            </a:endParaRPr>
          </a:p>
          <a:p>
            <a:pPr marL="609600" indent="-609600" algn="l" eaLnBrk="1" hangingPunct="1">
              <a:buFontTx/>
              <a:buAutoNum type="arabicPeriod"/>
              <a:defRPr/>
            </a:pPr>
            <a:r>
              <a:rPr lang="en-US" sz="3600" b="1" smtClean="0">
                <a:solidFill>
                  <a:schemeClr val="accent1"/>
                </a:solidFill>
                <a:effectLst>
                  <a:outerShdw blurRad="38100" dist="38100" dir="2700000" algn="tl">
                    <a:srgbClr val="C0C0C0"/>
                  </a:outerShdw>
                </a:effectLst>
                <a:hlinkClick r:id="rId5" action="ppaction://hlinksldjump"/>
              </a:rPr>
              <a:t>Radioactief verval.</a:t>
            </a:r>
            <a:endParaRPr lang="en-US" sz="3600" b="1" smtClean="0">
              <a:solidFill>
                <a:schemeClr val="accent1"/>
              </a:solidFill>
              <a:effectLst>
                <a:outerShdw blurRad="38100" dist="38100" dir="2700000" algn="tl">
                  <a:srgbClr val="C0C0C0"/>
                </a:outerShdw>
              </a:effectLst>
            </a:endParaRPr>
          </a:p>
          <a:p>
            <a:pPr marL="609600" indent="-609600" algn="l" eaLnBrk="1" hangingPunct="1">
              <a:buFontTx/>
              <a:buAutoNum type="arabicPeriod"/>
              <a:defRPr/>
            </a:pPr>
            <a:r>
              <a:rPr lang="en-US" sz="3600" b="1" smtClean="0">
                <a:solidFill>
                  <a:schemeClr val="accent1"/>
                </a:solidFill>
                <a:effectLst>
                  <a:outerShdw blurRad="38100" dist="38100" dir="2700000" algn="tl">
                    <a:srgbClr val="C0C0C0"/>
                  </a:outerShdw>
                </a:effectLst>
                <a:hlinkClick r:id="rId6" action="ppaction://hlinksldjump"/>
              </a:rPr>
              <a:t>Halveringstijd en Activiteit. </a:t>
            </a:r>
            <a:endParaRPr lang="en-US" sz="3600" b="1" smtClean="0">
              <a:solidFill>
                <a:schemeClr val="accent1"/>
              </a:solidFill>
              <a:effectLst>
                <a:outerShdw blurRad="38100" dist="38100" dir="2700000" algn="tl">
                  <a:srgbClr val="C0C0C0"/>
                </a:outerShdw>
              </a:effectLst>
            </a:endParaRPr>
          </a:p>
          <a:p>
            <a:pPr marL="609600" indent="-609600" algn="l" eaLnBrk="1" hangingPunct="1">
              <a:buFontTx/>
              <a:buAutoNum type="arabicPeriod"/>
              <a:defRPr/>
            </a:pPr>
            <a:r>
              <a:rPr lang="en-US" sz="3600" b="1" smtClean="0">
                <a:solidFill>
                  <a:schemeClr val="accent1"/>
                </a:solidFill>
                <a:effectLst>
                  <a:outerShdw blurRad="38100" dist="38100" dir="2700000" algn="tl">
                    <a:srgbClr val="C0C0C0"/>
                  </a:outerShdw>
                </a:effectLst>
                <a:hlinkClick r:id="rId7" action="ppaction://hlinksldjump"/>
              </a:rPr>
              <a:t>Doordringend vermogen.</a:t>
            </a:r>
            <a:endParaRPr lang="en-US" sz="3600" b="1" smtClean="0">
              <a:solidFill>
                <a:schemeClr val="accent1"/>
              </a:solidFill>
              <a:effectLst>
                <a:outerShdw blurRad="38100" dist="38100" dir="2700000" algn="tl">
                  <a:srgbClr val="C0C0C0"/>
                </a:outerShdw>
              </a:effectLst>
            </a:endParaRPr>
          </a:p>
          <a:p>
            <a:pPr marL="609600" indent="-609600" algn="l" eaLnBrk="1" hangingPunct="1">
              <a:buFontTx/>
              <a:buAutoNum type="arabicPeriod"/>
              <a:defRPr/>
            </a:pPr>
            <a:r>
              <a:rPr lang="en-US" sz="3600" b="1" smtClean="0">
                <a:solidFill>
                  <a:schemeClr val="accent1"/>
                </a:solidFill>
                <a:effectLst>
                  <a:outerShdw blurRad="38100" dist="38100" dir="2700000" algn="tl">
                    <a:srgbClr val="C0C0C0"/>
                  </a:outerShdw>
                </a:effectLst>
                <a:hlinkClick r:id="rId8" action="ppaction://hlinksldjump"/>
              </a:rPr>
              <a:t>Activiteit, dosis en dosisequivalent.</a:t>
            </a:r>
            <a:endParaRPr lang="en-US" sz="3600" b="1" smtClean="0">
              <a:solidFill>
                <a:schemeClr val="accent1"/>
              </a:solidFill>
              <a:effectLst>
                <a:outerShdw blurRad="38100" dist="38100" dir="2700000" algn="tl">
                  <a:srgbClr val="C0C0C0"/>
                </a:outerShdw>
              </a:effectLst>
            </a:endParaRPr>
          </a:p>
          <a:p>
            <a:pPr marL="609600" indent="-609600" algn="l" eaLnBrk="1" hangingPunct="1">
              <a:buFontTx/>
              <a:buAutoNum type="arabicPeriod"/>
              <a:defRPr/>
            </a:pPr>
            <a:r>
              <a:rPr lang="en-US" sz="3600" b="1" smtClean="0">
                <a:solidFill>
                  <a:schemeClr val="accent1"/>
                </a:solidFill>
                <a:effectLst>
                  <a:outerShdw blurRad="38100" dist="38100" dir="2700000" algn="tl">
                    <a:srgbClr val="C0C0C0"/>
                  </a:outerShdw>
                </a:effectLst>
                <a:hlinkClick r:id="rId9" action="ppaction://hlinksldjump"/>
              </a:rPr>
              <a:t>Toepassingen.</a:t>
            </a:r>
            <a:endParaRPr lang="en-US" sz="3600" b="1" smtClean="0">
              <a:solidFill>
                <a:schemeClr val="accent1"/>
              </a:solidFill>
              <a:effectLst>
                <a:outerShdw blurRad="38100" dist="38100" dir="2700000" algn="tl">
                  <a:srgbClr val="C0C0C0"/>
                </a:outerShdw>
              </a:effectLst>
            </a:endParaRPr>
          </a:p>
        </p:txBody>
      </p:sp>
      <p:sp>
        <p:nvSpPr>
          <p:cNvPr id="181252" name="Rectangle 4"/>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marL="609600" indent="-609600" fontAlgn="base">
              <a:spcBef>
                <a:spcPct val="20000"/>
              </a:spcBef>
              <a:spcAft>
                <a:spcPct val="0"/>
              </a:spcAft>
              <a:defRPr/>
            </a:pPr>
            <a:r>
              <a:rPr lang="en-US" sz="1600" b="1">
                <a:solidFill>
                  <a:srgbClr val="000000"/>
                </a:solidFill>
                <a:effectLst>
                  <a:outerShdw blurRad="38100" dist="38100" dir="2700000" algn="tl">
                    <a:srgbClr val="C0C0C0"/>
                  </a:outerShdw>
                </a:effectLst>
              </a:rPr>
              <a:t>© A. G. Tijmensen, Het Vlietland College Leiden 15032008</a:t>
            </a:r>
            <a:endParaRPr lang="nl-NL" sz="1600" b="1">
              <a:solidFill>
                <a:srgbClr val="000000"/>
              </a:solidFill>
              <a:effectLst>
                <a:outerShdw blurRad="38100" dist="38100" dir="2700000" algn="tl">
                  <a:srgbClr val="C0C0C0"/>
                </a:outerShdw>
              </a:effectLst>
            </a:endParaRPr>
          </a:p>
        </p:txBody>
      </p:sp>
      <p:sp>
        <p:nvSpPr>
          <p:cNvPr id="181253" name="Rectangle 5"/>
          <p:cNvSpPr>
            <a:spLocks noChangeArrowheads="1"/>
          </p:cNvSpPr>
          <p:nvPr/>
        </p:nvSpPr>
        <p:spPr bwMode="auto">
          <a:xfrm>
            <a:off x="0" y="4495800"/>
            <a:ext cx="7162800" cy="762000"/>
          </a:xfrm>
          <a:prstGeom prst="rect">
            <a:avLst/>
          </a:prstGeom>
          <a:noFill/>
          <a:ln w="9525">
            <a:noFill/>
            <a:miter lim="800000"/>
            <a:headEnd/>
            <a:tailEnd/>
          </a:ln>
          <a:effectLst/>
        </p:spPr>
        <p:txBody>
          <a:bodyPr/>
          <a:lstStyle/>
          <a:p>
            <a:pPr marL="609600" indent="-609600" fontAlgn="base">
              <a:spcBef>
                <a:spcPct val="20000"/>
              </a:spcBef>
              <a:spcAft>
                <a:spcPct val="0"/>
              </a:spcAft>
              <a:defRPr/>
            </a:pPr>
            <a:endParaRPr lang="nl-NL" sz="4400" b="1">
              <a:solidFill>
                <a:srgbClr val="00CC99"/>
              </a:solidFill>
              <a:effectLst>
                <a:outerShdw blurRad="38100" dist="38100" dir="2700000" algn="tl">
                  <a:srgbClr val="C0C0C0"/>
                </a:outerShdw>
              </a:effectLst>
            </a:endParaRPr>
          </a:p>
        </p:txBody>
      </p:sp>
    </p:spTree>
    <p:extLst>
      <p:ext uri="{BB962C8B-B14F-4D97-AF65-F5344CB8AC3E}">
        <p14:creationId xmlns:p14="http://schemas.microsoft.com/office/powerpoint/2010/main" val="370936930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wipe(left)">
                                      <p:cBhvr>
                                        <p:cTn id="7" dur="500"/>
                                        <p:tgtEl>
                                          <p:spTgt spid="18125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1251">
                                            <p:txEl>
                                              <p:pRg st="0" end="0"/>
                                            </p:txEl>
                                          </p:spTgt>
                                        </p:tgtEl>
                                        <p:attrNameLst>
                                          <p:attrName>style.visibility</p:attrName>
                                        </p:attrNameLst>
                                      </p:cBhvr>
                                      <p:to>
                                        <p:strVal val="visible"/>
                                      </p:to>
                                    </p:set>
                                    <p:animEffect transition="in" filter="wipe(left)">
                                      <p:cBhvr>
                                        <p:cTn id="11" dur="500"/>
                                        <p:tgtEl>
                                          <p:spTgt spid="181251">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1251">
                                            <p:txEl>
                                              <p:pRg st="1" end="1"/>
                                            </p:txEl>
                                          </p:spTgt>
                                        </p:tgtEl>
                                        <p:attrNameLst>
                                          <p:attrName>style.visibility</p:attrName>
                                        </p:attrNameLst>
                                      </p:cBhvr>
                                      <p:to>
                                        <p:strVal val="visible"/>
                                      </p:to>
                                    </p:set>
                                    <p:animEffect transition="in" filter="wipe(left)">
                                      <p:cBhvr>
                                        <p:cTn id="15" dur="500"/>
                                        <p:tgtEl>
                                          <p:spTgt spid="181251">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1251">
                                            <p:txEl>
                                              <p:pRg st="2" end="2"/>
                                            </p:txEl>
                                          </p:spTgt>
                                        </p:tgtEl>
                                        <p:attrNameLst>
                                          <p:attrName>style.visibility</p:attrName>
                                        </p:attrNameLst>
                                      </p:cBhvr>
                                      <p:to>
                                        <p:strVal val="visible"/>
                                      </p:to>
                                    </p:set>
                                    <p:animEffect transition="in" filter="wipe(left)">
                                      <p:cBhvr>
                                        <p:cTn id="19" dur="500"/>
                                        <p:tgtEl>
                                          <p:spTgt spid="181251">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1251">
                                            <p:txEl>
                                              <p:pRg st="3" end="3"/>
                                            </p:txEl>
                                          </p:spTgt>
                                        </p:tgtEl>
                                        <p:attrNameLst>
                                          <p:attrName>style.visibility</p:attrName>
                                        </p:attrNameLst>
                                      </p:cBhvr>
                                      <p:to>
                                        <p:strVal val="visible"/>
                                      </p:to>
                                    </p:set>
                                    <p:animEffect transition="in" filter="wipe(left)">
                                      <p:cBhvr>
                                        <p:cTn id="23" dur="500"/>
                                        <p:tgtEl>
                                          <p:spTgt spid="181251">
                                            <p:txEl>
                                              <p:pRg st="3" end="3"/>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wipe(left)">
                                      <p:cBhvr>
                                        <p:cTn id="27" dur="500"/>
                                        <p:tgtEl>
                                          <p:spTgt spid="181251">
                                            <p:txEl>
                                              <p:pRg st="4" end="4"/>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1251">
                                            <p:txEl>
                                              <p:pRg st="5" end="5"/>
                                            </p:txEl>
                                          </p:spTgt>
                                        </p:tgtEl>
                                        <p:attrNameLst>
                                          <p:attrName>style.visibility</p:attrName>
                                        </p:attrNameLst>
                                      </p:cBhvr>
                                      <p:to>
                                        <p:strVal val="visible"/>
                                      </p:to>
                                    </p:set>
                                    <p:animEffect transition="in" filter="wipe(left)">
                                      <p:cBhvr>
                                        <p:cTn id="31" dur="500"/>
                                        <p:tgtEl>
                                          <p:spTgt spid="181251">
                                            <p:txEl>
                                              <p:pRg st="5" end="5"/>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1251">
                                            <p:txEl>
                                              <p:pRg st="6" end="6"/>
                                            </p:txEl>
                                          </p:spTgt>
                                        </p:tgtEl>
                                        <p:attrNameLst>
                                          <p:attrName>style.visibility</p:attrName>
                                        </p:attrNameLst>
                                      </p:cBhvr>
                                      <p:to>
                                        <p:strVal val="visible"/>
                                      </p:to>
                                    </p:set>
                                    <p:animEffect transition="in" filter="wipe(left)">
                                      <p:cBhvr>
                                        <p:cTn id="35" dur="500"/>
                                        <p:tgtEl>
                                          <p:spTgt spid="181251">
                                            <p:txEl>
                                              <p:pRg st="6" end="6"/>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1251">
                                            <p:txEl>
                                              <p:pRg st="7" end="7"/>
                                            </p:txEl>
                                          </p:spTgt>
                                        </p:tgtEl>
                                        <p:attrNameLst>
                                          <p:attrName>style.visibility</p:attrName>
                                        </p:attrNameLst>
                                      </p:cBhvr>
                                      <p:to>
                                        <p:strVal val="visible"/>
                                      </p:to>
                                    </p:set>
                                    <p:animEffect transition="in" filter="wipe(left)">
                                      <p:cBhvr>
                                        <p:cTn id="39" dur="500"/>
                                        <p:tgtEl>
                                          <p:spTgt spid="181251">
                                            <p:txEl>
                                              <p:pRg st="7" end="7"/>
                                            </p:txEl>
                                          </p:spTgt>
                                        </p:tgtEl>
                                      </p:cBhvr>
                                    </p:animEffect>
                                  </p:childTnLst>
                                </p:cTn>
                              </p:par>
                            </p:childTnLst>
                          </p:cTn>
                        </p:par>
                        <p:par>
                          <p:cTn id="40" fill="hold" nodeType="afterGroup">
                            <p:stCondLst>
                              <p:cond delay="4500"/>
                            </p:stCondLst>
                            <p:childTnLst>
                              <p:par>
                                <p:cTn id="41" presetID="22" presetClass="entr" presetSubtype="8" fill="hold" grpId="0" nodeType="afterEffect" nodePh="1">
                                  <p:stCondLst>
                                    <p:cond delay="0"/>
                                  </p:stCondLst>
                                  <p:endCondLst>
                                    <p:cond evt="begin" delay="0">
                                      <p:tn val="41"/>
                                    </p:cond>
                                  </p:endCondLst>
                                  <p:childTnLst>
                                    <p:set>
                                      <p:cBhvr>
                                        <p:cTn id="42" dur="1" fill="hold">
                                          <p:stCondLst>
                                            <p:cond delay="0"/>
                                          </p:stCondLst>
                                        </p:cTn>
                                        <p:tgtEl>
                                          <p:spTgt spid="181253"/>
                                        </p:tgtEl>
                                        <p:attrNameLst>
                                          <p:attrName>style.visibility</p:attrName>
                                        </p:attrNameLst>
                                      </p:cBhvr>
                                      <p:to>
                                        <p:strVal val="visible"/>
                                      </p:to>
                                    </p:set>
                                    <p:animEffect transition="in" filter="wipe(left)">
                                      <p:cBhvr>
                                        <p:cTn id="43" dur="5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utoUpdateAnimBg="0"/>
      <p:bldP spid="181251" grpId="0" build="p" autoUpdateAnimBg="0" advAuto="0"/>
      <p:bldP spid="181253"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76200" y="76200"/>
            <a:ext cx="8839200" cy="1143000"/>
          </a:xfrm>
        </p:spPr>
        <p:txBody>
          <a:bodyPr/>
          <a:lstStyle/>
          <a:p>
            <a:pPr algn="l" eaLnBrk="1" hangingPunct="1">
              <a:defRPr/>
            </a:pPr>
            <a:r>
              <a:rPr lang="en-US" sz="4000" b="1" smtClean="0">
                <a:solidFill>
                  <a:schemeClr val="accent2"/>
                </a:solidFill>
                <a:effectLst>
                  <a:outerShdw blurRad="38100" dist="38100" dir="2700000" algn="tl">
                    <a:srgbClr val="C0C0C0"/>
                  </a:outerShdw>
                </a:effectLst>
              </a:rPr>
              <a:t>1896: Henri Becquerel ontdekt straling van uranium.</a:t>
            </a:r>
            <a:endParaRPr lang="nl-NL" sz="4000" b="1" smtClean="0">
              <a:solidFill>
                <a:schemeClr val="accent2"/>
              </a:solidFill>
              <a:effectLst>
                <a:outerShdw blurRad="38100" dist="38100" dir="2700000" algn="tl">
                  <a:srgbClr val="C0C0C0"/>
                </a:outerShdw>
              </a:effectLst>
            </a:endParaRPr>
          </a:p>
        </p:txBody>
      </p:sp>
      <p:pic>
        <p:nvPicPr>
          <p:cNvPr id="63491" name="Picture 3" descr="Henri_Becque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484313"/>
            <a:ext cx="44513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69933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wipe(left)">
                                      <p:cBhvr>
                                        <p:cTn id="7" dur="500"/>
                                        <p:tgtEl>
                                          <p:spTgt spid="182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0" y="76200"/>
            <a:ext cx="9144000" cy="1481138"/>
          </a:xfrm>
        </p:spPr>
        <p:txBody>
          <a:bodyPr/>
          <a:lstStyle/>
          <a:p>
            <a:pPr algn="l" eaLnBrk="1" hangingPunct="1">
              <a:defRPr/>
            </a:pPr>
            <a:r>
              <a:rPr lang="en-US" sz="3200" b="1" smtClean="0">
                <a:solidFill>
                  <a:srgbClr val="FF3300"/>
                </a:solidFill>
                <a:effectLst>
                  <a:outerShdw blurRad="38100" dist="38100" dir="2700000" algn="tl">
                    <a:srgbClr val="C0C0C0"/>
                  </a:outerShdw>
                </a:effectLst>
              </a:rPr>
              <a:t>1898: </a:t>
            </a:r>
            <a:r>
              <a:rPr lang="nl-NL" sz="3200" b="1" smtClean="0">
                <a:solidFill>
                  <a:srgbClr val="FF3300"/>
                </a:solidFill>
                <a:effectLst>
                  <a:outerShdw blurRad="38100" dist="38100" dir="2700000" algn="tl">
                    <a:srgbClr val="C0C0C0"/>
                  </a:outerShdw>
                </a:effectLst>
              </a:rPr>
              <a:t>Maria Skłodowska-Curie</a:t>
            </a:r>
            <a:r>
              <a:rPr lang="nl-NL" sz="3200" smtClean="0">
                <a:solidFill>
                  <a:srgbClr val="FF3300"/>
                </a:solidFill>
              </a:rPr>
              <a:t> </a:t>
            </a:r>
            <a:r>
              <a:rPr lang="en-US" sz="3200" b="1" smtClean="0">
                <a:solidFill>
                  <a:srgbClr val="FF3300"/>
                </a:solidFill>
                <a:effectLst>
                  <a:outerShdw blurRad="38100" dist="38100" dir="2700000" algn="tl">
                    <a:srgbClr val="C0C0C0"/>
                  </a:outerShdw>
                </a:effectLst>
              </a:rPr>
              <a:t> en Pierre Curie ontdekken de straling van polonium en radium.</a:t>
            </a:r>
            <a:endParaRPr lang="nl-NL" sz="3200" b="1" smtClean="0">
              <a:solidFill>
                <a:srgbClr val="FF3300"/>
              </a:solidFill>
              <a:effectLst>
                <a:outerShdw blurRad="38100" dist="38100" dir="2700000" algn="tl">
                  <a:srgbClr val="C0C0C0"/>
                </a:outerShdw>
              </a:effectLst>
            </a:endParaRPr>
          </a:p>
        </p:txBody>
      </p:sp>
      <p:grpSp>
        <p:nvGrpSpPr>
          <p:cNvPr id="64515" name="Group 3"/>
          <p:cNvGrpSpPr>
            <a:grpSpLocks/>
          </p:cNvGrpSpPr>
          <p:nvPr/>
        </p:nvGrpSpPr>
        <p:grpSpPr bwMode="auto">
          <a:xfrm>
            <a:off x="703263" y="1557338"/>
            <a:ext cx="7324725" cy="5040312"/>
            <a:chOff x="80" y="981"/>
            <a:chExt cx="4614" cy="3175"/>
          </a:xfrm>
        </p:grpSpPr>
        <p:pic>
          <p:nvPicPr>
            <p:cNvPr id="64516" name="Picture 4" descr="Pierrecu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 y="981"/>
              <a:ext cx="2299"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Marie_Curie_%28Nobel-Chem%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 y="981"/>
              <a:ext cx="2244" cy="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007413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wipe(left)">
                                      <p:cBhvr>
                                        <p:cTn id="7" dur="500"/>
                                        <p:tgtEl>
                                          <p:spTgt spid="184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show="0">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0" y="76200"/>
            <a:ext cx="9144000" cy="12954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1905: Einstein postuleert de equivalentie van massa en energie.</a:t>
            </a:r>
            <a:endParaRPr lang="nl-NL" sz="4000" b="1" smtClean="0">
              <a:solidFill>
                <a:srgbClr val="FF3300"/>
              </a:solidFill>
              <a:effectLst>
                <a:outerShdw blurRad="38100" dist="38100" dir="2700000" algn="tl">
                  <a:srgbClr val="C0C0C0"/>
                </a:outerShdw>
              </a:effectLst>
            </a:endParaRPr>
          </a:p>
        </p:txBody>
      </p:sp>
      <p:pic>
        <p:nvPicPr>
          <p:cNvPr id="65539" name="Picture 3" descr="Einstein1921_by_F_Schmutze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557338"/>
            <a:ext cx="40338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11740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wipe(left)">
                                      <p:cBhvr>
                                        <p:cTn id="7" dur="500"/>
                                        <p:tgtEl>
                                          <p:spTgt spid="18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0" y="-76200"/>
            <a:ext cx="9144000" cy="22098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1942: Enrico Fermi brengt de eerste </a:t>
            </a:r>
            <a:r>
              <a:rPr lang="en-US" sz="4000" b="1" u="sng" smtClean="0">
                <a:solidFill>
                  <a:srgbClr val="FF3300"/>
                </a:solidFill>
                <a:effectLst>
                  <a:outerShdw blurRad="38100" dist="38100" dir="2700000" algn="tl">
                    <a:srgbClr val="C0C0C0"/>
                  </a:outerShdw>
                </a:effectLst>
              </a:rPr>
              <a:t>kettingreactie</a:t>
            </a:r>
            <a:r>
              <a:rPr lang="en-US" sz="4000" b="1" smtClean="0">
                <a:solidFill>
                  <a:srgbClr val="FF3300"/>
                </a:solidFill>
                <a:effectLst>
                  <a:outerShdw blurRad="38100" dist="38100" dir="2700000" algn="tl">
                    <a:srgbClr val="C0C0C0"/>
                  </a:outerShdw>
                </a:effectLst>
              </a:rPr>
              <a:t> op gang in een primitieve kerncentrale.</a:t>
            </a:r>
            <a:endParaRPr lang="nl-NL" sz="4000" b="1" smtClean="0">
              <a:solidFill>
                <a:srgbClr val="FF3300"/>
              </a:solidFill>
              <a:effectLst>
                <a:outerShdw blurRad="38100" dist="38100" dir="2700000" algn="tl">
                  <a:srgbClr val="C0C0C0"/>
                </a:outerShdw>
              </a:effectLst>
            </a:endParaRPr>
          </a:p>
        </p:txBody>
      </p:sp>
      <p:pic>
        <p:nvPicPr>
          <p:cNvPr id="66563" name="Picture 3" descr="Enrico_Fermi_1943-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1628775"/>
            <a:ext cx="4073525"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15518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wipe(left)">
                                      <p:cBhvr>
                                        <p:cTn id="7"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0" y="0"/>
            <a:ext cx="8991600" cy="9144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Ioniserende</a:t>
            </a:r>
            <a:r>
              <a:rPr lang="en-US" b="1" smtClean="0">
                <a:solidFill>
                  <a:srgbClr val="FF3300"/>
                </a:solidFill>
                <a:effectLst>
                  <a:outerShdw blurRad="38100" dist="38100" dir="2700000" algn="tl">
                    <a:srgbClr val="C0C0C0"/>
                  </a:outerShdw>
                </a:effectLst>
              </a:rPr>
              <a:t> straling of kernstraling:</a:t>
            </a:r>
            <a:endParaRPr lang="nl-NL" b="1" smtClean="0">
              <a:solidFill>
                <a:srgbClr val="FF3300"/>
              </a:solidFill>
              <a:effectLst>
                <a:outerShdw blurRad="38100" dist="38100" dir="2700000" algn="tl">
                  <a:srgbClr val="C0C0C0"/>
                </a:outerShdw>
              </a:effectLst>
            </a:endParaRPr>
          </a:p>
        </p:txBody>
      </p:sp>
      <p:sp>
        <p:nvSpPr>
          <p:cNvPr id="190467" name="Rectangle 3"/>
          <p:cNvSpPr>
            <a:spLocks noGrp="1" noChangeArrowheads="1"/>
          </p:cNvSpPr>
          <p:nvPr>
            <p:ph type="subTitle" idx="1"/>
          </p:nvPr>
        </p:nvSpPr>
        <p:spPr>
          <a:xfrm>
            <a:off x="0" y="914400"/>
            <a:ext cx="2971800" cy="685800"/>
          </a:xfrm>
        </p:spPr>
        <p:txBody>
          <a:bodyPr/>
          <a:lstStyle/>
          <a:p>
            <a:pPr algn="l" eaLnBrk="1" hangingPunct="1">
              <a:buFontTx/>
              <a:buChar char="•"/>
              <a:defRPr/>
            </a:pPr>
            <a:r>
              <a:rPr lang="en-US" sz="4000" b="1" smtClean="0">
                <a:solidFill>
                  <a:srgbClr val="FF3300"/>
                </a:solidFill>
                <a:effectLst>
                  <a:outerShdw blurRad="38100" dist="38100" dir="2700000" algn="tl">
                    <a:srgbClr val="C0C0C0"/>
                  </a:outerShdw>
                </a:effectLst>
              </a:rPr>
              <a:t> </a:t>
            </a:r>
            <a:r>
              <a:rPr lang="en-US" sz="4000" b="1" smtClean="0">
                <a:solidFill>
                  <a:schemeClr val="accent2"/>
                </a:solidFill>
                <a:effectLst>
                  <a:outerShdw blurRad="38100" dist="38100" dir="2700000" algn="tl">
                    <a:srgbClr val="C0C0C0"/>
                  </a:outerShdw>
                </a:effectLst>
                <a:latin typeface="Symbol" pitchFamily="18" charset="2"/>
              </a:rPr>
              <a:t>a</a:t>
            </a:r>
            <a:r>
              <a:rPr lang="en-US" sz="4000" b="1" smtClean="0">
                <a:solidFill>
                  <a:schemeClr val="accent2"/>
                </a:solidFill>
                <a:effectLst>
                  <a:outerShdw blurRad="38100" dist="38100" dir="2700000" algn="tl">
                    <a:srgbClr val="C0C0C0"/>
                  </a:outerShdw>
                </a:effectLst>
              </a:rPr>
              <a:t>-straling:</a:t>
            </a:r>
            <a:endParaRPr lang="nl-NL" sz="4000" b="1" smtClean="0">
              <a:solidFill>
                <a:schemeClr val="accent2"/>
              </a:solidFill>
              <a:effectLst>
                <a:outerShdw blurRad="38100" dist="38100" dir="2700000" algn="tl">
                  <a:srgbClr val="C0C0C0"/>
                </a:outerShdw>
              </a:effectLst>
            </a:endParaRPr>
          </a:p>
        </p:txBody>
      </p:sp>
      <p:sp>
        <p:nvSpPr>
          <p:cNvPr id="190468" name="Rectangle 4"/>
          <p:cNvSpPr>
            <a:spLocks noChangeArrowheads="1"/>
          </p:cNvSpPr>
          <p:nvPr/>
        </p:nvSpPr>
        <p:spPr bwMode="auto">
          <a:xfrm>
            <a:off x="0" y="1600200"/>
            <a:ext cx="29718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latin typeface="Symbol" pitchFamily="18" charset="2"/>
              </a:rPr>
              <a:t>b</a:t>
            </a:r>
            <a:r>
              <a:rPr lang="en-US" sz="4000" b="1">
                <a:solidFill>
                  <a:srgbClr val="3333CC"/>
                </a:solidFill>
                <a:effectLst>
                  <a:outerShdw blurRad="38100" dist="38100" dir="2700000" algn="tl">
                    <a:srgbClr val="C0C0C0"/>
                  </a:outerShdw>
                </a:effectLst>
              </a:rPr>
              <a:t>-straling:</a:t>
            </a:r>
            <a:endParaRPr lang="nl-NL" sz="4000" b="1">
              <a:solidFill>
                <a:srgbClr val="3333CC"/>
              </a:solidFill>
              <a:effectLst>
                <a:outerShdw blurRad="38100" dist="38100" dir="2700000" algn="tl">
                  <a:srgbClr val="C0C0C0"/>
                </a:outerShdw>
              </a:effectLst>
            </a:endParaRPr>
          </a:p>
        </p:txBody>
      </p:sp>
      <p:sp>
        <p:nvSpPr>
          <p:cNvPr id="190469" name="Rectangle 5"/>
          <p:cNvSpPr>
            <a:spLocks noChangeArrowheads="1"/>
          </p:cNvSpPr>
          <p:nvPr/>
        </p:nvSpPr>
        <p:spPr bwMode="auto">
          <a:xfrm>
            <a:off x="5715000" y="1604963"/>
            <a:ext cx="2362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r>
              <a:rPr lang="en-US" altLang="nl-NL" sz="4000" b="1">
                <a:solidFill>
                  <a:srgbClr val="3333CC"/>
                </a:solidFill>
              </a:rPr>
              <a:t>________</a:t>
            </a:r>
            <a:endParaRPr lang="nl-NL" altLang="nl-NL" sz="4000" b="1">
              <a:solidFill>
                <a:srgbClr val="3333CC"/>
              </a:solidFill>
            </a:endParaRPr>
          </a:p>
        </p:txBody>
      </p:sp>
      <p:sp>
        <p:nvSpPr>
          <p:cNvPr id="190470" name="Rectangle 6"/>
          <p:cNvSpPr>
            <a:spLocks noChangeArrowheads="1"/>
          </p:cNvSpPr>
          <p:nvPr/>
        </p:nvSpPr>
        <p:spPr bwMode="auto">
          <a:xfrm>
            <a:off x="2814638" y="2590800"/>
            <a:ext cx="3200400" cy="7620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latin typeface="Symbol" pitchFamily="18" charset="2"/>
              </a:rPr>
              <a:t>b</a:t>
            </a:r>
            <a:r>
              <a:rPr lang="en-US" sz="4000" b="1" baseline="30000">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rPr>
              <a:t>straling  =</a:t>
            </a:r>
            <a:endParaRPr lang="nl-NL" sz="4000" b="1">
              <a:solidFill>
                <a:srgbClr val="3333CC"/>
              </a:solidFill>
              <a:effectLst>
                <a:outerShdw blurRad="38100" dist="38100" dir="2700000" algn="tl">
                  <a:srgbClr val="C0C0C0"/>
                </a:outerShdw>
              </a:effectLst>
            </a:endParaRPr>
          </a:p>
        </p:txBody>
      </p:sp>
      <p:sp>
        <p:nvSpPr>
          <p:cNvPr id="190471" name="Rectangle 7"/>
          <p:cNvSpPr>
            <a:spLocks noChangeArrowheads="1"/>
          </p:cNvSpPr>
          <p:nvPr/>
        </p:nvSpPr>
        <p:spPr bwMode="auto">
          <a:xfrm>
            <a:off x="5715000" y="2590800"/>
            <a:ext cx="342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r>
              <a:rPr lang="en-US" altLang="nl-NL" sz="4000" b="1">
                <a:solidFill>
                  <a:srgbClr val="3333CC"/>
                </a:solidFill>
              </a:rPr>
              <a:t>______</a:t>
            </a:r>
            <a:r>
              <a:rPr lang="en-US" altLang="nl-NL" sz="3200" b="1">
                <a:solidFill>
                  <a:srgbClr val="3333CC"/>
                </a:solidFill>
              </a:rPr>
              <a:t>(VWO)</a:t>
            </a:r>
            <a:endParaRPr lang="nl-NL" altLang="nl-NL" sz="3200" b="1">
              <a:solidFill>
                <a:srgbClr val="3333CC"/>
              </a:solidFill>
            </a:endParaRPr>
          </a:p>
        </p:txBody>
      </p:sp>
      <p:sp>
        <p:nvSpPr>
          <p:cNvPr id="190472" name="Rectangle 8"/>
          <p:cNvSpPr>
            <a:spLocks noChangeArrowheads="1"/>
          </p:cNvSpPr>
          <p:nvPr/>
        </p:nvSpPr>
        <p:spPr bwMode="auto">
          <a:xfrm>
            <a:off x="0" y="3581400"/>
            <a:ext cx="3124200" cy="9144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latin typeface="Symbol" pitchFamily="18" charset="2"/>
              </a:rPr>
              <a:t>g</a:t>
            </a:r>
            <a:r>
              <a:rPr lang="en-US" sz="4000" b="1">
                <a:solidFill>
                  <a:srgbClr val="3333CC"/>
                </a:solidFill>
                <a:effectLst>
                  <a:outerShdw blurRad="38100" dist="38100" dir="2700000" algn="tl">
                    <a:srgbClr val="C0C0C0"/>
                  </a:outerShdw>
                </a:effectLst>
              </a:rPr>
              <a:t>-straling</a:t>
            </a:r>
            <a:endParaRPr lang="nl-NL" sz="4000" b="1">
              <a:solidFill>
                <a:srgbClr val="3333CC"/>
              </a:solidFill>
              <a:effectLst>
                <a:outerShdw blurRad="38100" dist="38100" dir="2700000" algn="tl">
                  <a:srgbClr val="C0C0C0"/>
                </a:outerShdw>
              </a:effectLst>
            </a:endParaRPr>
          </a:p>
        </p:txBody>
      </p:sp>
      <p:sp>
        <p:nvSpPr>
          <p:cNvPr id="190473" name="Rectangle 9"/>
          <p:cNvSpPr>
            <a:spLocks noChangeArrowheads="1"/>
          </p:cNvSpPr>
          <p:nvPr/>
        </p:nvSpPr>
        <p:spPr bwMode="auto">
          <a:xfrm>
            <a:off x="0" y="4495800"/>
            <a:ext cx="2743200" cy="8382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protonen</a:t>
            </a:r>
            <a:endParaRPr lang="nl-NL" sz="4000" b="1">
              <a:solidFill>
                <a:srgbClr val="3333CC"/>
              </a:solidFill>
              <a:effectLst>
                <a:outerShdw blurRad="38100" dist="38100" dir="2700000" algn="tl">
                  <a:srgbClr val="C0C0C0"/>
                </a:outerShdw>
              </a:effectLst>
            </a:endParaRPr>
          </a:p>
        </p:txBody>
      </p:sp>
      <p:sp>
        <p:nvSpPr>
          <p:cNvPr id="190474" name="Rectangle 10"/>
          <p:cNvSpPr>
            <a:spLocks noChangeArrowheads="1"/>
          </p:cNvSpPr>
          <p:nvPr/>
        </p:nvSpPr>
        <p:spPr bwMode="auto">
          <a:xfrm>
            <a:off x="0" y="5486400"/>
            <a:ext cx="3124200" cy="9144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neutronen</a:t>
            </a:r>
            <a:endParaRPr lang="nl-NL" sz="4000" b="1">
              <a:solidFill>
                <a:srgbClr val="3333CC"/>
              </a:solidFill>
              <a:effectLst>
                <a:outerShdw blurRad="38100" dist="38100" dir="2700000" algn="tl">
                  <a:srgbClr val="C0C0C0"/>
                </a:outerShdw>
              </a:effectLst>
            </a:endParaRPr>
          </a:p>
        </p:txBody>
      </p:sp>
      <p:sp>
        <p:nvSpPr>
          <p:cNvPr id="190475" name="Rectangle 11"/>
          <p:cNvSpPr>
            <a:spLocks noChangeArrowheads="1"/>
          </p:cNvSpPr>
          <p:nvPr/>
        </p:nvSpPr>
        <p:spPr bwMode="auto">
          <a:xfrm>
            <a:off x="2819400" y="1600200"/>
            <a:ext cx="3581400" cy="6096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latin typeface="Symbol" pitchFamily="18" charset="2"/>
              </a:rPr>
              <a:t>b</a:t>
            </a:r>
            <a:r>
              <a:rPr lang="en-US" sz="4000" b="1" baseline="30000">
                <a:solidFill>
                  <a:srgbClr val="3333CC"/>
                </a:solidFill>
                <a:effectLst>
                  <a:outerShdw blurRad="38100" dist="38100" dir="2700000" algn="tl">
                    <a:srgbClr val="C0C0C0"/>
                  </a:outerShdw>
                </a:effectLst>
              </a:rPr>
              <a:t>-</a:t>
            </a:r>
            <a:r>
              <a:rPr lang="en-US" sz="4000" b="1">
                <a:solidFill>
                  <a:srgbClr val="3333CC"/>
                </a:solidFill>
                <a:effectLst>
                  <a:outerShdw blurRad="38100" dist="38100" dir="2700000" algn="tl">
                    <a:srgbClr val="C0C0C0"/>
                  </a:outerShdw>
                </a:effectLst>
              </a:rPr>
              <a:t> straling  =</a:t>
            </a:r>
            <a:endParaRPr lang="nl-NL" sz="40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4641154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wipe(left)">
                                      <p:cBhvr>
                                        <p:cTn id="7" dur="500"/>
                                        <p:tgtEl>
                                          <p:spTgt spid="19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467">
                                            <p:txEl>
                                              <p:pRg st="0" end="0"/>
                                            </p:txEl>
                                          </p:spTgt>
                                        </p:tgtEl>
                                        <p:attrNameLst>
                                          <p:attrName>style.visibility</p:attrName>
                                        </p:attrNameLst>
                                      </p:cBhvr>
                                      <p:to>
                                        <p:strVal val="visible"/>
                                      </p:to>
                                    </p:set>
                                    <p:animEffect transition="in" filter="wipe(left)">
                                      <p:cBhvr>
                                        <p:cTn id="12" dur="500"/>
                                        <p:tgtEl>
                                          <p:spTgt spid="190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0468"/>
                                        </p:tgtEl>
                                        <p:attrNameLst>
                                          <p:attrName>style.visibility</p:attrName>
                                        </p:attrNameLst>
                                      </p:cBhvr>
                                      <p:to>
                                        <p:strVal val="visible"/>
                                      </p:to>
                                    </p:set>
                                    <p:animEffect transition="in" filter="wipe(left)">
                                      <p:cBhvr>
                                        <p:cTn id="17" dur="500"/>
                                        <p:tgtEl>
                                          <p:spTgt spid="190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0475"/>
                                        </p:tgtEl>
                                        <p:attrNameLst>
                                          <p:attrName>style.visibility</p:attrName>
                                        </p:attrNameLst>
                                      </p:cBhvr>
                                      <p:to>
                                        <p:strVal val="visible"/>
                                      </p:to>
                                    </p:set>
                                    <p:animEffect transition="in" filter="wipe(left)">
                                      <p:cBhvr>
                                        <p:cTn id="22" dur="500"/>
                                        <p:tgtEl>
                                          <p:spTgt spid="1904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0469"/>
                                        </p:tgtEl>
                                        <p:attrNameLst>
                                          <p:attrName>style.visibility</p:attrName>
                                        </p:attrNameLst>
                                      </p:cBhvr>
                                      <p:to>
                                        <p:strVal val="visible"/>
                                      </p:to>
                                    </p:set>
                                    <p:animEffect transition="in" filter="wipe(left)">
                                      <p:cBhvr>
                                        <p:cTn id="27" dur="500"/>
                                        <p:tgtEl>
                                          <p:spTgt spid="1904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0470"/>
                                        </p:tgtEl>
                                        <p:attrNameLst>
                                          <p:attrName>style.visibility</p:attrName>
                                        </p:attrNameLst>
                                      </p:cBhvr>
                                      <p:to>
                                        <p:strVal val="visible"/>
                                      </p:to>
                                    </p:set>
                                    <p:animEffect transition="in" filter="wipe(left)">
                                      <p:cBhvr>
                                        <p:cTn id="32" dur="500"/>
                                        <p:tgtEl>
                                          <p:spTgt spid="1904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0471"/>
                                        </p:tgtEl>
                                        <p:attrNameLst>
                                          <p:attrName>style.visibility</p:attrName>
                                        </p:attrNameLst>
                                      </p:cBhvr>
                                      <p:to>
                                        <p:strVal val="visible"/>
                                      </p:to>
                                    </p:set>
                                    <p:animEffect transition="in" filter="wipe(left)">
                                      <p:cBhvr>
                                        <p:cTn id="37" dur="500"/>
                                        <p:tgtEl>
                                          <p:spTgt spid="1904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0472"/>
                                        </p:tgtEl>
                                        <p:attrNameLst>
                                          <p:attrName>style.visibility</p:attrName>
                                        </p:attrNameLst>
                                      </p:cBhvr>
                                      <p:to>
                                        <p:strVal val="visible"/>
                                      </p:to>
                                    </p:set>
                                    <p:animEffect transition="in" filter="wipe(left)">
                                      <p:cBhvr>
                                        <p:cTn id="42" dur="500"/>
                                        <p:tgtEl>
                                          <p:spTgt spid="1904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0473"/>
                                        </p:tgtEl>
                                        <p:attrNameLst>
                                          <p:attrName>style.visibility</p:attrName>
                                        </p:attrNameLst>
                                      </p:cBhvr>
                                      <p:to>
                                        <p:strVal val="visible"/>
                                      </p:to>
                                    </p:set>
                                    <p:animEffect transition="in" filter="wipe(left)">
                                      <p:cBhvr>
                                        <p:cTn id="47" dur="500"/>
                                        <p:tgtEl>
                                          <p:spTgt spid="1904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0474"/>
                                        </p:tgtEl>
                                        <p:attrNameLst>
                                          <p:attrName>style.visibility</p:attrName>
                                        </p:attrNameLst>
                                      </p:cBhvr>
                                      <p:to>
                                        <p:strVal val="visible"/>
                                      </p:to>
                                    </p:set>
                                    <p:animEffect transition="in" filter="wipe(left)">
                                      <p:cBhvr>
                                        <p:cTn id="52" dur="500"/>
                                        <p:tgtEl>
                                          <p:spTgt spid="19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67" grpId="0" build="p" autoUpdateAnimBg="0"/>
      <p:bldP spid="190468" grpId="0" autoUpdateAnimBg="0"/>
      <p:bldP spid="190469" grpId="0" autoUpdateAnimBg="0"/>
      <p:bldP spid="190470" grpId="0" autoUpdateAnimBg="0"/>
      <p:bldP spid="190471" grpId="0" autoUpdateAnimBg="0"/>
      <p:bldP spid="190472" grpId="0" autoUpdateAnimBg="0"/>
      <p:bldP spid="190473" grpId="0" autoUpdateAnimBg="0"/>
      <p:bldP spid="190474" grpId="0" autoUpdateAnimBg="0"/>
      <p:bldP spid="19047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subTitle" idx="1"/>
          </p:nvPr>
        </p:nvSpPr>
        <p:spPr>
          <a:xfrm>
            <a:off x="2514600" y="1828800"/>
            <a:ext cx="1676400" cy="9906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Kern:</a:t>
            </a:r>
            <a:endParaRPr lang="nl-NL" sz="4000" b="1" smtClean="0">
              <a:solidFill>
                <a:schemeClr val="bg1"/>
              </a:solidFill>
              <a:effectLst>
                <a:outerShdw blurRad="38100" dist="38100" dir="2700000" algn="tl">
                  <a:srgbClr val="C0C0C0"/>
                </a:outerShdw>
              </a:effectLst>
            </a:endParaRPr>
          </a:p>
        </p:txBody>
      </p:sp>
      <p:sp>
        <p:nvSpPr>
          <p:cNvPr id="191491" name="Rectangle 3"/>
          <p:cNvSpPr>
            <a:spLocks noChangeArrowheads="1"/>
          </p:cNvSpPr>
          <p:nvPr/>
        </p:nvSpPr>
        <p:spPr bwMode="auto">
          <a:xfrm>
            <a:off x="3962400" y="2514600"/>
            <a:ext cx="3849688" cy="6858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______________</a:t>
            </a:r>
            <a:endParaRPr lang="nl-NL" sz="4000" b="1">
              <a:solidFill>
                <a:srgbClr val="3333CC"/>
              </a:solidFill>
              <a:effectLst>
                <a:outerShdw blurRad="38100" dist="38100" dir="2700000" algn="tl">
                  <a:srgbClr val="C0C0C0"/>
                </a:outerShdw>
              </a:effectLst>
            </a:endParaRPr>
          </a:p>
        </p:txBody>
      </p:sp>
      <p:grpSp>
        <p:nvGrpSpPr>
          <p:cNvPr id="2" name="Group 4"/>
          <p:cNvGrpSpPr>
            <a:grpSpLocks/>
          </p:cNvGrpSpPr>
          <p:nvPr/>
        </p:nvGrpSpPr>
        <p:grpSpPr bwMode="auto">
          <a:xfrm>
            <a:off x="304800" y="1371600"/>
            <a:ext cx="2047875" cy="2049463"/>
            <a:chOff x="192" y="864"/>
            <a:chExt cx="1290" cy="1291"/>
          </a:xfrm>
        </p:grpSpPr>
        <p:sp>
          <p:nvSpPr>
            <p:cNvPr id="68628" name="Oval 5"/>
            <p:cNvSpPr>
              <a:spLocks noChangeAspect="1" noChangeArrowheads="1"/>
            </p:cNvSpPr>
            <p:nvPr/>
          </p:nvSpPr>
          <p:spPr bwMode="auto">
            <a:xfrm>
              <a:off x="192" y="864"/>
              <a:ext cx="1290" cy="1291"/>
            </a:xfrm>
            <a:prstGeom prst="ellipse">
              <a:avLst/>
            </a:prstGeom>
            <a:gradFill rotWithShape="0">
              <a:gsLst>
                <a:gs pos="0">
                  <a:srgbClr val="99CCFF"/>
                </a:gs>
                <a:gs pos="100000">
                  <a:srgbClr val="84B0DC"/>
                </a:gs>
              </a:gsLst>
              <a:path path="shape">
                <a:fillToRect l="50000" t="50000" r="50000" b="50000"/>
              </a:path>
            </a:gradFill>
            <a:ln w="9525">
              <a:solidFill>
                <a:srgbClr val="99CCFF"/>
              </a:solidFill>
              <a:prstDash val="sysDot"/>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68629" name="AutoShape 6" descr="Bol"/>
            <p:cNvSpPr>
              <a:spLocks noChangeAspect="1" noChangeArrowheads="1"/>
            </p:cNvSpPr>
            <p:nvPr/>
          </p:nvSpPr>
          <p:spPr bwMode="auto">
            <a:xfrm>
              <a:off x="721" y="1357"/>
              <a:ext cx="227" cy="227"/>
            </a:xfrm>
            <a:prstGeom prst="flowChartConnector">
              <a:avLst/>
            </a:prstGeom>
            <a:pattFill prst="sphere">
              <a:fgClr>
                <a:srgbClr val="FF3300"/>
              </a:fgClr>
              <a:bgClr>
                <a:srgbClr val="FFFFFF"/>
              </a:bgClr>
            </a:pattFill>
            <a:ln w="9525">
              <a:solidFill>
                <a:srgbClr val="FF3300"/>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sp>
        <p:nvSpPr>
          <p:cNvPr id="191495" name="Rectangle 7"/>
          <p:cNvSpPr>
            <a:spLocks noChangeArrowheads="1"/>
          </p:cNvSpPr>
          <p:nvPr/>
        </p:nvSpPr>
        <p:spPr bwMode="auto">
          <a:xfrm>
            <a:off x="47625" y="3276600"/>
            <a:ext cx="4191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Atoomnummer =</a:t>
            </a:r>
            <a:endParaRPr lang="nl-NL" sz="4000" b="1">
              <a:solidFill>
                <a:srgbClr val="3333CC"/>
              </a:solidFill>
              <a:effectLst>
                <a:outerShdw blurRad="38100" dist="38100" dir="2700000" algn="tl">
                  <a:srgbClr val="C0C0C0"/>
                </a:outerShdw>
              </a:effectLst>
            </a:endParaRPr>
          </a:p>
        </p:txBody>
      </p:sp>
      <p:sp>
        <p:nvSpPr>
          <p:cNvPr id="191496" name="Rectangle 8"/>
          <p:cNvSpPr>
            <a:spLocks noChangeArrowheads="1"/>
          </p:cNvSpPr>
          <p:nvPr/>
        </p:nvSpPr>
        <p:spPr bwMode="auto">
          <a:xfrm>
            <a:off x="4114800" y="3281363"/>
            <a:ext cx="4343400" cy="7620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aantal __________</a:t>
            </a:r>
            <a:endParaRPr lang="nl-NL" sz="4000" b="1">
              <a:solidFill>
                <a:srgbClr val="3333CC"/>
              </a:solidFill>
              <a:effectLst>
                <a:outerShdw blurRad="38100" dist="38100" dir="2700000" algn="tl">
                  <a:srgbClr val="C0C0C0"/>
                </a:outerShdw>
              </a:effectLst>
            </a:endParaRPr>
          </a:p>
        </p:txBody>
      </p:sp>
      <p:sp>
        <p:nvSpPr>
          <p:cNvPr id="191497" name="Rectangle 9"/>
          <p:cNvSpPr>
            <a:spLocks noChangeArrowheads="1"/>
          </p:cNvSpPr>
          <p:nvPr/>
        </p:nvSpPr>
        <p:spPr bwMode="auto">
          <a:xfrm>
            <a:off x="4110038" y="3810000"/>
            <a:ext cx="4343400" cy="7620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aantal __________</a:t>
            </a:r>
            <a:endParaRPr lang="nl-NL" sz="4000" b="1">
              <a:solidFill>
                <a:srgbClr val="3333CC"/>
              </a:solidFill>
              <a:effectLst>
                <a:outerShdw blurRad="38100" dist="38100" dir="2700000" algn="tl">
                  <a:srgbClr val="C0C0C0"/>
                </a:outerShdw>
              </a:effectLst>
            </a:endParaRPr>
          </a:p>
        </p:txBody>
      </p:sp>
      <p:sp>
        <p:nvSpPr>
          <p:cNvPr id="191498" name="Rectangle 10"/>
          <p:cNvSpPr>
            <a:spLocks noChangeArrowheads="1"/>
          </p:cNvSpPr>
          <p:nvPr/>
        </p:nvSpPr>
        <p:spPr bwMode="auto">
          <a:xfrm>
            <a:off x="4105275" y="4419600"/>
            <a:ext cx="4343400" cy="7620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_______________</a:t>
            </a:r>
            <a:endParaRPr lang="nl-NL" sz="4000" b="1">
              <a:solidFill>
                <a:srgbClr val="3333CC"/>
              </a:solidFill>
              <a:effectLst>
                <a:outerShdw blurRad="38100" dist="38100" dir="2700000" algn="tl">
                  <a:srgbClr val="C0C0C0"/>
                </a:outerShdw>
              </a:effectLst>
            </a:endParaRPr>
          </a:p>
        </p:txBody>
      </p:sp>
      <p:sp>
        <p:nvSpPr>
          <p:cNvPr id="191499" name="Rectangle 11"/>
          <p:cNvSpPr>
            <a:spLocks noChangeArrowheads="1"/>
          </p:cNvSpPr>
          <p:nvPr/>
        </p:nvSpPr>
        <p:spPr bwMode="auto">
          <a:xfrm>
            <a:off x="42863" y="5105400"/>
            <a:ext cx="4224337"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massagetal        =</a:t>
            </a:r>
            <a:endParaRPr lang="nl-NL" sz="4000" b="1">
              <a:solidFill>
                <a:srgbClr val="3333CC"/>
              </a:solidFill>
              <a:effectLst>
                <a:outerShdw blurRad="38100" dist="38100" dir="2700000" algn="tl">
                  <a:srgbClr val="C0C0C0"/>
                </a:outerShdw>
              </a:effectLst>
            </a:endParaRPr>
          </a:p>
        </p:txBody>
      </p:sp>
      <p:sp>
        <p:nvSpPr>
          <p:cNvPr id="191500" name="Rectangle 12"/>
          <p:cNvSpPr>
            <a:spLocks noChangeArrowheads="1"/>
          </p:cNvSpPr>
          <p:nvPr/>
        </p:nvSpPr>
        <p:spPr bwMode="auto">
          <a:xfrm>
            <a:off x="4114800" y="5110163"/>
            <a:ext cx="4800600" cy="1290637"/>
          </a:xfrm>
          <a:prstGeom prst="rect">
            <a:avLst/>
          </a:prstGeom>
          <a:noFill/>
          <a:ln w="9525">
            <a:noFill/>
            <a:miter lim="800000"/>
            <a:headEnd/>
            <a:tailEnd/>
          </a:ln>
          <a:effectLst/>
        </p:spPr>
        <p:txBody>
          <a:bodyPr/>
          <a:lstStyle/>
          <a:p>
            <a:pPr fontAlgn="base">
              <a:lnSpc>
                <a:spcPct val="75000"/>
              </a:lnSpc>
              <a:spcBef>
                <a:spcPct val="20000"/>
              </a:spcBef>
              <a:spcAft>
                <a:spcPct val="0"/>
              </a:spcAft>
              <a:defRPr/>
            </a:pPr>
            <a:r>
              <a:rPr lang="en-US" sz="4000" b="1">
                <a:solidFill>
                  <a:srgbClr val="3333CC"/>
                </a:solidFill>
                <a:effectLst>
                  <a:outerShdw blurRad="38100" dist="38100" dir="2700000" algn="tl">
                    <a:srgbClr val="C0C0C0"/>
                  </a:outerShdw>
                </a:effectLst>
              </a:rPr>
              <a:t>_________________</a:t>
            </a:r>
          </a:p>
          <a:p>
            <a:pPr fontAlgn="base">
              <a:lnSpc>
                <a:spcPct val="75000"/>
              </a:lnSpc>
              <a:spcBef>
                <a:spcPct val="20000"/>
              </a:spcBef>
              <a:spcAft>
                <a:spcPct val="0"/>
              </a:spcAft>
              <a:defRPr/>
            </a:pPr>
            <a:r>
              <a:rPr lang="en-US" sz="4000" b="1">
                <a:solidFill>
                  <a:srgbClr val="3333CC"/>
                </a:solidFill>
                <a:effectLst>
                  <a:outerShdw blurRad="38100" dist="38100" dir="2700000" algn="tl">
                    <a:srgbClr val="C0C0C0"/>
                  </a:outerShdw>
                </a:effectLst>
              </a:rPr>
              <a:t>_________________</a:t>
            </a:r>
            <a:endParaRPr lang="nl-NL" sz="4000" b="1">
              <a:solidFill>
                <a:srgbClr val="3333CC"/>
              </a:solidFill>
              <a:effectLst>
                <a:outerShdw blurRad="38100" dist="38100" dir="2700000" algn="tl">
                  <a:srgbClr val="C0C0C0"/>
                </a:outerShdw>
              </a:effectLst>
            </a:endParaRPr>
          </a:p>
        </p:txBody>
      </p:sp>
      <p:sp>
        <p:nvSpPr>
          <p:cNvPr id="191501" name="Rectangle 13"/>
          <p:cNvSpPr>
            <a:spLocks noGrp="1" noChangeArrowheads="1"/>
          </p:cNvSpPr>
          <p:nvPr>
            <p:ph type="ctrTitle"/>
          </p:nvPr>
        </p:nvSpPr>
        <p:spPr>
          <a:xfrm>
            <a:off x="0" y="0"/>
            <a:ext cx="7772400" cy="9144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Een atoom:</a:t>
            </a:r>
            <a:endParaRPr lang="nl-NL" sz="4000" b="1" smtClean="0">
              <a:solidFill>
                <a:srgbClr val="FF3300"/>
              </a:solidFill>
              <a:effectLst>
                <a:outerShdw blurRad="38100" dist="38100" dir="2700000" algn="tl">
                  <a:srgbClr val="C0C0C0"/>
                </a:outerShdw>
              </a:effectLst>
            </a:endParaRPr>
          </a:p>
        </p:txBody>
      </p:sp>
      <p:sp>
        <p:nvSpPr>
          <p:cNvPr id="191502" name="Text Box 14"/>
          <p:cNvSpPr txBox="1">
            <a:spLocks noChangeArrowheads="1"/>
          </p:cNvSpPr>
          <p:nvPr/>
        </p:nvSpPr>
        <p:spPr bwMode="auto">
          <a:xfrm>
            <a:off x="3429000" y="806450"/>
            <a:ext cx="5176838"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C0C0C0"/>
                  </a:outerShdw>
                </a:effectLst>
              </a:rPr>
              <a:t>Kernstraling: _________</a:t>
            </a:r>
            <a:endParaRPr lang="nl-NL" sz="3600" b="1">
              <a:solidFill>
                <a:srgbClr val="FF3300"/>
              </a:solidFill>
              <a:effectLst>
                <a:outerShdw blurRad="38100" dist="38100" dir="2700000" algn="tl">
                  <a:srgbClr val="C0C0C0"/>
                </a:outerShdw>
              </a:effectLst>
            </a:endParaRPr>
          </a:p>
        </p:txBody>
      </p:sp>
      <p:sp>
        <p:nvSpPr>
          <p:cNvPr id="191503" name="Text Box 15"/>
          <p:cNvSpPr txBox="1">
            <a:spLocks noChangeArrowheads="1"/>
          </p:cNvSpPr>
          <p:nvPr/>
        </p:nvSpPr>
        <p:spPr bwMode="auto">
          <a:xfrm>
            <a:off x="3429000" y="228600"/>
            <a:ext cx="57150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9999FF"/>
                </a:solidFill>
                <a:effectLst>
                  <a:outerShdw blurRad="38100" dist="38100" dir="2700000" algn="tl">
                    <a:srgbClr val="C0C0C0"/>
                  </a:outerShdw>
                </a:effectLst>
              </a:rPr>
              <a:t>Herkomst _______________</a:t>
            </a:r>
            <a:endParaRPr lang="nl-NL" sz="3600" b="1">
              <a:solidFill>
                <a:srgbClr val="9999FF"/>
              </a:solidFill>
              <a:effectLst>
                <a:outerShdw blurRad="38100" dist="38100" dir="2700000" algn="tl">
                  <a:srgbClr val="C0C0C0"/>
                </a:outerShdw>
              </a:effectLst>
            </a:endParaRPr>
          </a:p>
        </p:txBody>
      </p:sp>
      <p:sp>
        <p:nvSpPr>
          <p:cNvPr id="191504" name="Line 16"/>
          <p:cNvSpPr>
            <a:spLocks noChangeShapeType="1"/>
          </p:cNvSpPr>
          <p:nvPr/>
        </p:nvSpPr>
        <p:spPr bwMode="auto">
          <a:xfrm flipV="1">
            <a:off x="1219200" y="609600"/>
            <a:ext cx="2286000" cy="1295400"/>
          </a:xfrm>
          <a:prstGeom prst="line">
            <a:avLst/>
          </a:prstGeom>
          <a:noFill/>
          <a:ln w="38100">
            <a:solidFill>
              <a:srgbClr val="9999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91505" name="Freeform 17"/>
          <p:cNvSpPr>
            <a:spLocks/>
          </p:cNvSpPr>
          <p:nvPr/>
        </p:nvSpPr>
        <p:spPr bwMode="auto">
          <a:xfrm>
            <a:off x="1408113" y="1219200"/>
            <a:ext cx="2020887" cy="1044575"/>
          </a:xfrm>
          <a:custGeom>
            <a:avLst/>
            <a:gdLst>
              <a:gd name="T0" fmla="*/ 0 w 1609"/>
              <a:gd name="T1" fmla="*/ 658 h 658"/>
              <a:gd name="T2" fmla="*/ 1609 w 1609"/>
              <a:gd name="T3" fmla="*/ 0 h 658"/>
              <a:gd name="T4" fmla="*/ 0 60000 65536"/>
              <a:gd name="T5" fmla="*/ 0 60000 65536"/>
              <a:gd name="T6" fmla="*/ 0 w 1609"/>
              <a:gd name="T7" fmla="*/ 0 h 658"/>
              <a:gd name="T8" fmla="*/ 1609 w 1609"/>
              <a:gd name="T9" fmla="*/ 658 h 658"/>
            </a:gdLst>
            <a:ahLst/>
            <a:cxnLst>
              <a:cxn ang="T4">
                <a:pos x="T0" y="T1"/>
              </a:cxn>
              <a:cxn ang="T5">
                <a:pos x="T2" y="T3"/>
              </a:cxn>
            </a:cxnLst>
            <a:rect l="T6" t="T7" r="T8" b="T9"/>
            <a:pathLst>
              <a:path w="1609" h="658">
                <a:moveTo>
                  <a:pt x="0" y="658"/>
                </a:moveTo>
                <a:lnTo>
                  <a:pt x="1609"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91506" name="Freeform 18"/>
          <p:cNvSpPr>
            <a:spLocks/>
          </p:cNvSpPr>
          <p:nvPr/>
        </p:nvSpPr>
        <p:spPr bwMode="auto">
          <a:xfrm>
            <a:off x="1416050" y="2209800"/>
            <a:ext cx="1165225" cy="134938"/>
          </a:xfrm>
          <a:custGeom>
            <a:avLst/>
            <a:gdLst>
              <a:gd name="T0" fmla="*/ 0 w 734"/>
              <a:gd name="T1" fmla="*/ 85 h 85"/>
              <a:gd name="T2" fmla="*/ 734 w 734"/>
              <a:gd name="T3" fmla="*/ 0 h 85"/>
              <a:gd name="T4" fmla="*/ 0 60000 65536"/>
              <a:gd name="T5" fmla="*/ 0 60000 65536"/>
              <a:gd name="T6" fmla="*/ 0 w 734"/>
              <a:gd name="T7" fmla="*/ 0 h 85"/>
              <a:gd name="T8" fmla="*/ 734 w 734"/>
              <a:gd name="T9" fmla="*/ 85 h 85"/>
            </a:gdLst>
            <a:ahLst/>
            <a:cxnLst>
              <a:cxn ang="T4">
                <a:pos x="T0" y="T1"/>
              </a:cxn>
              <a:cxn ang="T5">
                <a:pos x="T2" y="T3"/>
              </a:cxn>
            </a:cxnLst>
            <a:rect l="T6" t="T7" r="T8" b="T9"/>
            <a:pathLst>
              <a:path w="734" h="85">
                <a:moveTo>
                  <a:pt x="0" y="85"/>
                </a:moveTo>
                <a:lnTo>
                  <a:pt x="734"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91507" name="Freeform 19"/>
          <p:cNvSpPr>
            <a:spLocks/>
          </p:cNvSpPr>
          <p:nvPr/>
        </p:nvSpPr>
        <p:spPr bwMode="auto">
          <a:xfrm>
            <a:off x="1447800" y="2819400"/>
            <a:ext cx="2438400" cy="98425"/>
          </a:xfrm>
          <a:custGeom>
            <a:avLst/>
            <a:gdLst>
              <a:gd name="T0" fmla="*/ 0 w 896"/>
              <a:gd name="T1" fmla="*/ 0 h 330"/>
              <a:gd name="T2" fmla="*/ 896 w 896"/>
              <a:gd name="T3" fmla="*/ 330 h 330"/>
              <a:gd name="T4" fmla="*/ 0 60000 65536"/>
              <a:gd name="T5" fmla="*/ 0 60000 65536"/>
              <a:gd name="T6" fmla="*/ 0 w 896"/>
              <a:gd name="T7" fmla="*/ 0 h 330"/>
              <a:gd name="T8" fmla="*/ 896 w 896"/>
              <a:gd name="T9" fmla="*/ 330 h 330"/>
            </a:gdLst>
            <a:ahLst/>
            <a:cxnLst>
              <a:cxn ang="T4">
                <a:pos x="T0" y="T1"/>
              </a:cxn>
              <a:cxn ang="T5">
                <a:pos x="T2" y="T3"/>
              </a:cxn>
            </a:cxnLst>
            <a:rect l="T6" t="T7" r="T8" b="T9"/>
            <a:pathLst>
              <a:path w="896" h="330">
                <a:moveTo>
                  <a:pt x="0" y="0"/>
                </a:moveTo>
                <a:lnTo>
                  <a:pt x="896" y="330"/>
                </a:lnTo>
              </a:path>
            </a:pathLst>
          </a:custGeom>
          <a:noFill/>
          <a:ln w="38100">
            <a:solidFill>
              <a:srgbClr val="9999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91508" name="Rectangle 20"/>
          <p:cNvSpPr>
            <a:spLocks noChangeArrowheads="1"/>
          </p:cNvSpPr>
          <p:nvPr/>
        </p:nvSpPr>
        <p:spPr bwMode="auto">
          <a:xfrm>
            <a:off x="3976688" y="1828800"/>
            <a:ext cx="5181600" cy="9906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C0C0C0"/>
                  </a:outerShdw>
                </a:effectLst>
              </a:rPr>
              <a:t>__________________</a:t>
            </a:r>
            <a:endParaRPr lang="nl-NL" sz="4000" b="1">
              <a:solidFill>
                <a:srgbClr val="FFFFFF"/>
              </a:solidFill>
              <a:effectLst>
                <a:outerShdw blurRad="38100" dist="38100" dir="2700000" algn="tl">
                  <a:srgbClr val="C0C0C0"/>
                </a:outerShdw>
              </a:effectLst>
            </a:endParaRPr>
          </a:p>
        </p:txBody>
      </p:sp>
      <p:sp>
        <p:nvSpPr>
          <p:cNvPr id="191509" name="Rectangle 21"/>
          <p:cNvSpPr>
            <a:spLocks noChangeArrowheads="1"/>
          </p:cNvSpPr>
          <p:nvPr/>
        </p:nvSpPr>
        <p:spPr bwMode="auto">
          <a:xfrm>
            <a:off x="0" y="6172200"/>
            <a:ext cx="9144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Tabel 25: element, at.nr, massagetal . . .</a:t>
            </a:r>
            <a:endParaRPr lang="nl-NL" sz="40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186776805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1501"/>
                                        </p:tgtEl>
                                        <p:attrNameLst>
                                          <p:attrName>style.visibility</p:attrName>
                                        </p:attrNameLst>
                                      </p:cBhvr>
                                      <p:to>
                                        <p:strVal val="visible"/>
                                      </p:to>
                                    </p:set>
                                    <p:animEffect transition="in" filter="wipe(left)">
                                      <p:cBhvr>
                                        <p:cTn id="7" dur="500"/>
                                        <p:tgtEl>
                                          <p:spTgt spid="19150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1506"/>
                                        </p:tgtEl>
                                        <p:attrNameLst>
                                          <p:attrName>style.visibility</p:attrName>
                                        </p:attrNameLst>
                                      </p:cBhvr>
                                      <p:to>
                                        <p:strVal val="visible"/>
                                      </p:to>
                                    </p:set>
                                    <p:animEffect transition="in" filter="wipe(left)">
                                      <p:cBhvr>
                                        <p:cTn id="16" dur="500"/>
                                        <p:tgtEl>
                                          <p:spTgt spid="19150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1490">
                                            <p:txEl>
                                              <p:pRg st="0" end="0"/>
                                            </p:txEl>
                                          </p:spTgt>
                                        </p:tgtEl>
                                        <p:attrNameLst>
                                          <p:attrName>style.visibility</p:attrName>
                                        </p:attrNameLst>
                                      </p:cBhvr>
                                      <p:to>
                                        <p:strVal val="visible"/>
                                      </p:to>
                                    </p:set>
                                    <p:animEffect transition="in" filter="wipe(left)">
                                      <p:cBhvr>
                                        <p:cTn id="21" dur="500"/>
                                        <p:tgtEl>
                                          <p:spTgt spid="191490">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1507"/>
                                        </p:tgtEl>
                                        <p:attrNameLst>
                                          <p:attrName>style.visibility</p:attrName>
                                        </p:attrNameLst>
                                      </p:cBhvr>
                                      <p:to>
                                        <p:strVal val="visible"/>
                                      </p:to>
                                    </p:set>
                                    <p:animEffect transition="in" filter="wipe(left)">
                                      <p:cBhvr>
                                        <p:cTn id="26" dur="500"/>
                                        <p:tgtEl>
                                          <p:spTgt spid="19150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1491"/>
                                        </p:tgtEl>
                                        <p:attrNameLst>
                                          <p:attrName>style.visibility</p:attrName>
                                        </p:attrNameLst>
                                      </p:cBhvr>
                                      <p:to>
                                        <p:strVal val="visible"/>
                                      </p:to>
                                    </p:set>
                                    <p:animEffect transition="in" filter="wipe(left)">
                                      <p:cBhvr>
                                        <p:cTn id="31" dur="500"/>
                                        <p:tgtEl>
                                          <p:spTgt spid="19149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1495"/>
                                        </p:tgtEl>
                                        <p:attrNameLst>
                                          <p:attrName>style.visibility</p:attrName>
                                        </p:attrNameLst>
                                      </p:cBhvr>
                                      <p:to>
                                        <p:strVal val="visible"/>
                                      </p:to>
                                    </p:set>
                                    <p:animEffect transition="in" filter="wipe(left)">
                                      <p:cBhvr>
                                        <p:cTn id="36" dur="500"/>
                                        <p:tgtEl>
                                          <p:spTgt spid="1914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1496"/>
                                        </p:tgtEl>
                                        <p:attrNameLst>
                                          <p:attrName>style.visibility</p:attrName>
                                        </p:attrNameLst>
                                      </p:cBhvr>
                                      <p:to>
                                        <p:strVal val="visible"/>
                                      </p:to>
                                    </p:set>
                                    <p:animEffect transition="in" filter="wipe(left)">
                                      <p:cBhvr>
                                        <p:cTn id="41" dur="500"/>
                                        <p:tgtEl>
                                          <p:spTgt spid="1914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1497"/>
                                        </p:tgtEl>
                                        <p:attrNameLst>
                                          <p:attrName>style.visibility</p:attrName>
                                        </p:attrNameLst>
                                      </p:cBhvr>
                                      <p:to>
                                        <p:strVal val="visible"/>
                                      </p:to>
                                    </p:set>
                                    <p:animEffect transition="in" filter="wipe(left)">
                                      <p:cBhvr>
                                        <p:cTn id="46" dur="500"/>
                                        <p:tgtEl>
                                          <p:spTgt spid="19149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1498"/>
                                        </p:tgtEl>
                                        <p:attrNameLst>
                                          <p:attrName>style.visibility</p:attrName>
                                        </p:attrNameLst>
                                      </p:cBhvr>
                                      <p:to>
                                        <p:strVal val="visible"/>
                                      </p:to>
                                    </p:set>
                                    <p:animEffect transition="in" filter="wipe(left)">
                                      <p:cBhvr>
                                        <p:cTn id="51" dur="500"/>
                                        <p:tgtEl>
                                          <p:spTgt spid="1914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1499"/>
                                        </p:tgtEl>
                                        <p:attrNameLst>
                                          <p:attrName>style.visibility</p:attrName>
                                        </p:attrNameLst>
                                      </p:cBhvr>
                                      <p:to>
                                        <p:strVal val="visible"/>
                                      </p:to>
                                    </p:set>
                                    <p:animEffect transition="in" filter="wipe(left)">
                                      <p:cBhvr>
                                        <p:cTn id="56" dur="500"/>
                                        <p:tgtEl>
                                          <p:spTgt spid="19149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1500"/>
                                        </p:tgtEl>
                                        <p:attrNameLst>
                                          <p:attrName>style.visibility</p:attrName>
                                        </p:attrNameLst>
                                      </p:cBhvr>
                                      <p:to>
                                        <p:strVal val="visible"/>
                                      </p:to>
                                    </p:set>
                                    <p:animEffect transition="in" filter="wipe(left)">
                                      <p:cBhvr>
                                        <p:cTn id="61" dur="500"/>
                                        <p:tgtEl>
                                          <p:spTgt spid="19150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91509"/>
                                        </p:tgtEl>
                                        <p:attrNameLst>
                                          <p:attrName>style.visibility</p:attrName>
                                        </p:attrNameLst>
                                      </p:cBhvr>
                                      <p:to>
                                        <p:strVal val="visible"/>
                                      </p:to>
                                    </p:set>
                                    <p:animEffect transition="in" filter="wipe(left)">
                                      <p:cBhvr>
                                        <p:cTn id="66" dur="500"/>
                                        <p:tgtEl>
                                          <p:spTgt spid="19150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91504"/>
                                        </p:tgtEl>
                                        <p:attrNameLst>
                                          <p:attrName>style.visibility</p:attrName>
                                        </p:attrNameLst>
                                      </p:cBhvr>
                                      <p:to>
                                        <p:strVal val="visible"/>
                                      </p:to>
                                    </p:set>
                                    <p:animEffect transition="in" filter="wipe(left)">
                                      <p:cBhvr>
                                        <p:cTn id="71" dur="500"/>
                                        <p:tgtEl>
                                          <p:spTgt spid="19150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1" fill="hold" grpId="0" nodeType="clickEffect">
                                  <p:stCondLst>
                                    <p:cond delay="0"/>
                                  </p:stCondLst>
                                  <p:iterate type="lt">
                                    <p:tmPct val="100000"/>
                                  </p:iterate>
                                  <p:childTnLst>
                                    <p:set>
                                      <p:cBhvr>
                                        <p:cTn id="75" dur="1" fill="hold">
                                          <p:stCondLst>
                                            <p:cond delay="0"/>
                                          </p:stCondLst>
                                        </p:cTn>
                                        <p:tgtEl>
                                          <p:spTgt spid="191503"/>
                                        </p:tgtEl>
                                        <p:attrNameLst>
                                          <p:attrName>style.visibility</p:attrName>
                                        </p:attrNameLst>
                                      </p:cBhvr>
                                      <p:to>
                                        <p:strVal val="visible"/>
                                      </p:to>
                                    </p:set>
                                    <p:animEffect transition="in" filter="wipe(up)">
                                      <p:cBhvr>
                                        <p:cTn id="76" dur="75"/>
                                        <p:tgtEl>
                                          <p:spTgt spid="19150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1505"/>
                                        </p:tgtEl>
                                        <p:attrNameLst>
                                          <p:attrName>style.visibility</p:attrName>
                                        </p:attrNameLst>
                                      </p:cBhvr>
                                      <p:to>
                                        <p:strVal val="visible"/>
                                      </p:to>
                                    </p:set>
                                    <p:animEffect transition="in" filter="wipe(left)">
                                      <p:cBhvr>
                                        <p:cTn id="81" dur="500"/>
                                        <p:tgtEl>
                                          <p:spTgt spid="19150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lt">
                                    <p:tmPct val="100000"/>
                                  </p:iterate>
                                  <p:childTnLst>
                                    <p:set>
                                      <p:cBhvr>
                                        <p:cTn id="85" dur="1" fill="hold">
                                          <p:stCondLst>
                                            <p:cond delay="0"/>
                                          </p:stCondLst>
                                        </p:cTn>
                                        <p:tgtEl>
                                          <p:spTgt spid="191502"/>
                                        </p:tgtEl>
                                        <p:attrNameLst>
                                          <p:attrName>style.visibility</p:attrName>
                                        </p:attrNameLst>
                                      </p:cBhvr>
                                      <p:to>
                                        <p:strVal val="visible"/>
                                      </p:to>
                                    </p:set>
                                    <p:animEffect transition="in" filter="wipe(left)">
                                      <p:cBhvr>
                                        <p:cTn id="86" dur="75"/>
                                        <p:tgtEl>
                                          <p:spTgt spid="19150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91508"/>
                                        </p:tgtEl>
                                        <p:attrNameLst>
                                          <p:attrName>style.visibility</p:attrName>
                                        </p:attrNameLst>
                                      </p:cBhvr>
                                      <p:to>
                                        <p:strVal val="visible"/>
                                      </p:to>
                                    </p:set>
                                    <p:animEffect transition="in" filter="wipe(left)">
                                      <p:cBhvr>
                                        <p:cTn id="91" dur="500"/>
                                        <p:tgtEl>
                                          <p:spTgt spid="19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autoUpdateAnimBg="0"/>
      <p:bldP spid="191491" grpId="0" autoUpdateAnimBg="0"/>
      <p:bldP spid="191495" grpId="0" autoUpdateAnimBg="0"/>
      <p:bldP spid="191496" grpId="0" autoUpdateAnimBg="0"/>
      <p:bldP spid="191497" grpId="0" autoUpdateAnimBg="0"/>
      <p:bldP spid="191498" grpId="0" autoUpdateAnimBg="0"/>
      <p:bldP spid="191499" grpId="0" autoUpdateAnimBg="0"/>
      <p:bldP spid="191500" grpId="0" autoUpdateAnimBg="0"/>
      <p:bldP spid="191501" grpId="0" autoUpdateAnimBg="0"/>
      <p:bldP spid="191502" grpId="0" autoUpdateAnimBg="0"/>
      <p:bldP spid="191503" grpId="0" autoUpdateAnimBg="0"/>
      <p:bldP spid="191504" grpId="0" animBg="1"/>
      <p:bldP spid="191505" grpId="0" animBg="1"/>
      <p:bldP spid="191506" grpId="0" animBg="1"/>
      <p:bldP spid="191507" grpId="0" animBg="1"/>
      <p:bldP spid="191508" grpId="0" autoUpdateAnimBg="0"/>
      <p:bldP spid="191509"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228600" y="3524250"/>
            <a:ext cx="762000" cy="914400"/>
          </a:xfrm>
          <a:prstGeom prst="rect">
            <a:avLst/>
          </a:prstGeom>
          <a:noFill/>
          <a:ln w="9525">
            <a:noFill/>
            <a:miter lim="800000"/>
            <a:headEnd/>
            <a:tailEnd/>
          </a:ln>
          <a:effectLst/>
        </p:spPr>
        <p:txBody>
          <a:bodyPr/>
          <a:lstStyle/>
          <a:p>
            <a:pPr fontAlgn="base">
              <a:spcBef>
                <a:spcPct val="20000"/>
              </a:spcBef>
              <a:spcAft>
                <a:spcPct val="0"/>
              </a:spcAft>
              <a:defRPr/>
            </a:pPr>
            <a:r>
              <a:rPr lang="en-US" sz="4400" b="1">
                <a:solidFill>
                  <a:srgbClr val="FF3300"/>
                </a:solidFill>
                <a:effectLst>
                  <a:outerShdw blurRad="38100" dist="38100" dir="2700000" algn="tl">
                    <a:srgbClr val="C0C0C0"/>
                  </a:outerShdw>
                </a:effectLst>
              </a:rPr>
              <a:t>29</a:t>
            </a:r>
          </a:p>
          <a:p>
            <a:pPr fontAlgn="base">
              <a:spcBef>
                <a:spcPct val="20000"/>
              </a:spcBef>
              <a:spcAft>
                <a:spcPct val="0"/>
              </a:spcAft>
              <a:defRPr/>
            </a:pPr>
            <a:endParaRPr lang="nl-NL" sz="4800" b="1">
              <a:solidFill>
                <a:srgbClr val="3333CC"/>
              </a:solidFill>
              <a:effectLst>
                <a:outerShdw blurRad="38100" dist="38100" dir="2700000" algn="tl">
                  <a:srgbClr val="C0C0C0"/>
                </a:outerShdw>
              </a:effectLst>
            </a:endParaRPr>
          </a:p>
        </p:txBody>
      </p:sp>
      <p:sp>
        <p:nvSpPr>
          <p:cNvPr id="192515" name="Rectangle 3"/>
          <p:cNvSpPr>
            <a:spLocks noChangeArrowheads="1"/>
          </p:cNvSpPr>
          <p:nvPr/>
        </p:nvSpPr>
        <p:spPr bwMode="auto">
          <a:xfrm>
            <a:off x="233363" y="2747963"/>
            <a:ext cx="833437" cy="852487"/>
          </a:xfrm>
          <a:prstGeom prst="rect">
            <a:avLst/>
          </a:prstGeom>
          <a:noFill/>
          <a:ln w="9525">
            <a:noFill/>
            <a:miter lim="800000"/>
            <a:headEnd/>
            <a:tailEnd/>
          </a:ln>
          <a:effectLst/>
        </p:spPr>
        <p:txBody>
          <a:bodyPr/>
          <a:lstStyle/>
          <a:p>
            <a:pPr fontAlgn="base">
              <a:spcBef>
                <a:spcPct val="20000"/>
              </a:spcBef>
              <a:spcAft>
                <a:spcPct val="0"/>
              </a:spcAft>
              <a:defRPr/>
            </a:pPr>
            <a:r>
              <a:rPr lang="en-US" sz="4400" b="1">
                <a:solidFill>
                  <a:srgbClr val="3333CC"/>
                </a:solidFill>
                <a:effectLst>
                  <a:outerShdw blurRad="38100" dist="38100" dir="2700000" algn="tl">
                    <a:srgbClr val="C0C0C0"/>
                  </a:outerShdw>
                </a:effectLst>
              </a:rPr>
              <a:t>63</a:t>
            </a:r>
            <a:endParaRPr lang="nl-NL" sz="4400" b="1">
              <a:solidFill>
                <a:srgbClr val="3333CC"/>
              </a:solidFill>
              <a:effectLst>
                <a:outerShdw blurRad="38100" dist="38100" dir="2700000" algn="tl">
                  <a:srgbClr val="C0C0C0"/>
                </a:outerShdw>
              </a:effectLst>
            </a:endParaRPr>
          </a:p>
        </p:txBody>
      </p:sp>
      <p:sp>
        <p:nvSpPr>
          <p:cNvPr id="192516" name="Rectangle 4"/>
          <p:cNvSpPr>
            <a:spLocks noChangeArrowheads="1"/>
          </p:cNvSpPr>
          <p:nvPr/>
        </p:nvSpPr>
        <p:spPr bwMode="auto">
          <a:xfrm>
            <a:off x="838200" y="2705100"/>
            <a:ext cx="2133600" cy="2019300"/>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C0C0C0"/>
                  </a:outerShdw>
                </a:effectLst>
              </a:rPr>
              <a:t>Cu</a:t>
            </a:r>
            <a:endParaRPr lang="nl-NL" sz="8000" b="1">
              <a:solidFill>
                <a:srgbClr val="000000"/>
              </a:solidFill>
              <a:effectLst>
                <a:outerShdw blurRad="38100" dist="38100" dir="2700000" algn="tl">
                  <a:srgbClr val="C0C0C0"/>
                </a:outerShdw>
              </a:effectLst>
            </a:endParaRPr>
          </a:p>
        </p:txBody>
      </p:sp>
      <p:sp>
        <p:nvSpPr>
          <p:cNvPr id="192517" name="AutoShape 5"/>
          <p:cNvSpPr>
            <a:spLocks noChangeArrowheads="1"/>
          </p:cNvSpPr>
          <p:nvPr/>
        </p:nvSpPr>
        <p:spPr bwMode="auto">
          <a:xfrm>
            <a:off x="0" y="838200"/>
            <a:ext cx="4953000" cy="1524000"/>
          </a:xfrm>
          <a:prstGeom prst="wedgeRoundRectCallout">
            <a:avLst>
              <a:gd name="adj1" fmla="val -37787"/>
              <a:gd name="adj2" fmla="val 80208"/>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_________________</a:t>
            </a:r>
            <a:endParaRPr lang="nl-NL" sz="4000" b="1">
              <a:solidFill>
                <a:srgbClr val="3333CC"/>
              </a:solidFill>
              <a:effectLst>
                <a:outerShdw blurRad="38100" dist="38100" dir="2700000" algn="tl">
                  <a:srgbClr val="C0C0C0"/>
                </a:outerShdw>
              </a:effectLst>
            </a:endParaRPr>
          </a:p>
        </p:txBody>
      </p:sp>
      <p:sp>
        <p:nvSpPr>
          <p:cNvPr id="192518" name="AutoShape 6"/>
          <p:cNvSpPr>
            <a:spLocks noChangeArrowheads="1"/>
          </p:cNvSpPr>
          <p:nvPr/>
        </p:nvSpPr>
        <p:spPr bwMode="auto">
          <a:xfrm>
            <a:off x="0" y="4800600"/>
            <a:ext cx="4486275" cy="2057400"/>
          </a:xfrm>
          <a:prstGeom prst="wedgeRoundRectCallout">
            <a:avLst>
              <a:gd name="adj1" fmla="val -37333"/>
              <a:gd name="adj2" fmla="val -78625"/>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FF3300"/>
                </a:solidFill>
                <a:effectLst>
                  <a:outerShdw blurRad="38100" dist="38100" dir="2700000" algn="tl">
                    <a:srgbClr val="C0C0C0"/>
                  </a:outerShdw>
                </a:effectLst>
              </a:rPr>
              <a:t>______________</a:t>
            </a:r>
            <a:endParaRPr lang="nl-NL" sz="4000" b="1">
              <a:solidFill>
                <a:srgbClr val="FF3300"/>
              </a:solidFill>
              <a:effectLst>
                <a:outerShdw blurRad="38100" dist="38100" dir="2700000" algn="tl">
                  <a:srgbClr val="C0C0C0"/>
                </a:outerShdw>
              </a:effectLst>
            </a:endParaRPr>
          </a:p>
        </p:txBody>
      </p:sp>
      <p:sp>
        <p:nvSpPr>
          <p:cNvPr id="192519" name="Rectangle 7"/>
          <p:cNvSpPr>
            <a:spLocks noGrp="1" noChangeArrowheads="1"/>
          </p:cNvSpPr>
          <p:nvPr>
            <p:ph type="ctrTitle"/>
          </p:nvPr>
        </p:nvSpPr>
        <p:spPr>
          <a:xfrm>
            <a:off x="0" y="0"/>
            <a:ext cx="4343400" cy="9144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Een koperkern:</a:t>
            </a:r>
            <a:endParaRPr lang="nl-NL" sz="4000" b="1" smtClean="0">
              <a:solidFill>
                <a:srgbClr val="FF3300"/>
              </a:solidFill>
              <a:effectLst>
                <a:outerShdw blurRad="38100" dist="38100" dir="2700000" algn="tl">
                  <a:srgbClr val="C0C0C0"/>
                </a:outerShdw>
              </a:effectLst>
            </a:endParaRPr>
          </a:p>
        </p:txBody>
      </p:sp>
      <p:sp>
        <p:nvSpPr>
          <p:cNvPr id="192520" name="Rectangle 8"/>
          <p:cNvSpPr>
            <a:spLocks noChangeArrowheads="1"/>
          </p:cNvSpPr>
          <p:nvPr/>
        </p:nvSpPr>
        <p:spPr bwMode="auto">
          <a:xfrm>
            <a:off x="4648200" y="4572000"/>
            <a:ext cx="4495800" cy="8382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63 – 29 = 34 n</a:t>
            </a:r>
            <a:endParaRPr lang="nl-NL" sz="4000" b="1">
              <a:solidFill>
                <a:srgbClr val="3333CC"/>
              </a:solidFill>
              <a:effectLst>
                <a:outerShdw blurRad="38100" dist="38100" dir="2700000" algn="tl">
                  <a:srgbClr val="C0C0C0"/>
                </a:outerShdw>
              </a:effectLst>
            </a:endParaRPr>
          </a:p>
        </p:txBody>
      </p:sp>
      <p:sp>
        <p:nvSpPr>
          <p:cNvPr id="192521" name="Rectangle 9"/>
          <p:cNvSpPr>
            <a:spLocks noChangeArrowheads="1"/>
          </p:cNvSpPr>
          <p:nvPr/>
        </p:nvSpPr>
        <p:spPr bwMode="auto">
          <a:xfrm>
            <a:off x="4648200" y="2286000"/>
            <a:ext cx="4724400" cy="2286000"/>
          </a:xfrm>
          <a:prstGeom prst="rect">
            <a:avLst/>
          </a:prstGeom>
          <a:noFill/>
          <a:ln w="9525">
            <a:noFill/>
            <a:miter lim="800000"/>
            <a:headEnd/>
            <a:tailEnd/>
          </a:ln>
          <a:effectLst/>
        </p:spPr>
        <p:txBody>
          <a:bodyPr/>
          <a:lstStyle/>
          <a:p>
            <a:pPr fontAlgn="base">
              <a:spcBef>
                <a:spcPct val="20000"/>
              </a:spcBef>
              <a:spcAft>
                <a:spcPct val="0"/>
              </a:spcAft>
              <a:defRPr/>
            </a:pPr>
            <a:r>
              <a:rPr lang="en-US" sz="4400" b="1">
                <a:solidFill>
                  <a:srgbClr val="3333CC"/>
                </a:solidFill>
                <a:effectLst>
                  <a:outerShdw blurRad="38100" dist="38100" dir="2700000" algn="tl">
                    <a:srgbClr val="C0C0C0"/>
                  </a:outerShdw>
                </a:effectLst>
              </a:rPr>
              <a:t>De Cu-kern heeft 29 p en 63 n + p </a:t>
            </a:r>
          </a:p>
          <a:p>
            <a:pPr fontAlgn="base">
              <a:spcBef>
                <a:spcPct val="20000"/>
              </a:spcBef>
              <a:spcAft>
                <a:spcPct val="0"/>
              </a:spcAft>
              <a:defRPr/>
            </a:pPr>
            <a:r>
              <a:rPr lang="en-US" sz="4400" b="1">
                <a:solidFill>
                  <a:srgbClr val="3333CC"/>
                </a:solidFill>
                <a:effectLst>
                  <a:outerShdw blurRad="38100" dist="38100" dir="2700000" algn="tl">
                    <a:srgbClr val="C0C0C0"/>
                  </a:outerShdw>
                </a:effectLst>
              </a:rPr>
              <a:t>dus . . .</a:t>
            </a:r>
            <a:endParaRPr lang="nl-NL" sz="44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369797151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2519"/>
                                        </p:tgtEl>
                                        <p:attrNameLst>
                                          <p:attrName>style.visibility</p:attrName>
                                        </p:attrNameLst>
                                      </p:cBhvr>
                                      <p:to>
                                        <p:strVal val="visible"/>
                                      </p:to>
                                    </p:set>
                                    <p:animEffect transition="in" filter="wipe(left)">
                                      <p:cBhvr>
                                        <p:cTn id="7" dur="500"/>
                                        <p:tgtEl>
                                          <p:spTgt spid="192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16"/>
                                        </p:tgtEl>
                                        <p:attrNameLst>
                                          <p:attrName>style.visibility</p:attrName>
                                        </p:attrNameLst>
                                      </p:cBhvr>
                                      <p:to>
                                        <p:strVal val="visible"/>
                                      </p:to>
                                    </p:set>
                                    <p:animEffect transition="in" filter="dissolve">
                                      <p:cBhvr>
                                        <p:cTn id="12" dur="500"/>
                                        <p:tgtEl>
                                          <p:spTgt spid="192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2518"/>
                                        </p:tgtEl>
                                        <p:attrNameLst>
                                          <p:attrName>style.visibility</p:attrName>
                                        </p:attrNameLst>
                                      </p:cBhvr>
                                      <p:to>
                                        <p:strVal val="visible"/>
                                      </p:to>
                                    </p:set>
                                    <p:animEffect transition="in" filter="dissolve">
                                      <p:cBhvr>
                                        <p:cTn id="17" dur="500"/>
                                        <p:tgtEl>
                                          <p:spTgt spid="1925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92514"/>
                                        </p:tgtEl>
                                        <p:attrNameLst>
                                          <p:attrName>style.visibility</p:attrName>
                                        </p:attrNameLst>
                                      </p:cBhvr>
                                      <p:to>
                                        <p:strVal val="visible"/>
                                      </p:to>
                                    </p:set>
                                    <p:anim calcmode="lin" valueType="num">
                                      <p:cBhvr additive="base">
                                        <p:cTn id="22" dur="500" fill="hold"/>
                                        <p:tgtEl>
                                          <p:spTgt spid="192514"/>
                                        </p:tgtEl>
                                        <p:attrNameLst>
                                          <p:attrName>ppt_x</p:attrName>
                                        </p:attrNameLst>
                                      </p:cBhvr>
                                      <p:tavLst>
                                        <p:tav tm="0">
                                          <p:val>
                                            <p:strVal val="1+#ppt_w/2"/>
                                          </p:val>
                                        </p:tav>
                                        <p:tav tm="100000">
                                          <p:val>
                                            <p:strVal val="#ppt_x"/>
                                          </p:val>
                                        </p:tav>
                                      </p:tavLst>
                                    </p:anim>
                                    <p:anim calcmode="lin" valueType="num">
                                      <p:cBhvr additive="base">
                                        <p:cTn id="23" dur="500" fill="hold"/>
                                        <p:tgtEl>
                                          <p:spTgt spid="19251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2517"/>
                                        </p:tgtEl>
                                        <p:attrNameLst>
                                          <p:attrName>style.visibility</p:attrName>
                                        </p:attrNameLst>
                                      </p:cBhvr>
                                      <p:to>
                                        <p:strVal val="visible"/>
                                      </p:to>
                                    </p:set>
                                    <p:animEffect transition="in" filter="dissolve">
                                      <p:cBhvr>
                                        <p:cTn id="28" dur="500"/>
                                        <p:tgtEl>
                                          <p:spTgt spid="1925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92515"/>
                                        </p:tgtEl>
                                        <p:attrNameLst>
                                          <p:attrName>style.visibility</p:attrName>
                                        </p:attrNameLst>
                                      </p:cBhvr>
                                      <p:to>
                                        <p:strVal val="visible"/>
                                      </p:to>
                                    </p:set>
                                    <p:anim calcmode="lin" valueType="num">
                                      <p:cBhvr additive="base">
                                        <p:cTn id="33" dur="500" fill="hold"/>
                                        <p:tgtEl>
                                          <p:spTgt spid="192515"/>
                                        </p:tgtEl>
                                        <p:attrNameLst>
                                          <p:attrName>ppt_x</p:attrName>
                                        </p:attrNameLst>
                                      </p:cBhvr>
                                      <p:tavLst>
                                        <p:tav tm="0">
                                          <p:val>
                                            <p:strVal val="1+#ppt_w/2"/>
                                          </p:val>
                                        </p:tav>
                                        <p:tav tm="100000">
                                          <p:val>
                                            <p:strVal val="#ppt_x"/>
                                          </p:val>
                                        </p:tav>
                                      </p:tavLst>
                                    </p:anim>
                                    <p:anim calcmode="lin" valueType="num">
                                      <p:cBhvr additive="base">
                                        <p:cTn id="34" dur="500" fill="hold"/>
                                        <p:tgtEl>
                                          <p:spTgt spid="19251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521"/>
                                        </p:tgtEl>
                                        <p:attrNameLst>
                                          <p:attrName>style.visibility</p:attrName>
                                        </p:attrNameLst>
                                      </p:cBhvr>
                                      <p:to>
                                        <p:strVal val="visible"/>
                                      </p:to>
                                    </p:set>
                                    <p:animEffect transition="in" filter="wipe(left)">
                                      <p:cBhvr>
                                        <p:cTn id="39" dur="500"/>
                                        <p:tgtEl>
                                          <p:spTgt spid="1925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520"/>
                                        </p:tgtEl>
                                        <p:attrNameLst>
                                          <p:attrName>style.visibility</p:attrName>
                                        </p:attrNameLst>
                                      </p:cBhvr>
                                      <p:to>
                                        <p:strVal val="visible"/>
                                      </p:to>
                                    </p:set>
                                    <p:animEffect transition="in" filter="wipe(left)">
                                      <p:cBhvr>
                                        <p:cTn id="44" dur="500"/>
                                        <p:tgtEl>
                                          <p:spTgt spid="19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utoUpdateAnimBg="0"/>
      <p:bldP spid="192515" grpId="0" autoUpdateAnimBg="0"/>
      <p:bldP spid="192516" grpId="0" autoUpdateAnimBg="0"/>
      <p:bldP spid="192517" grpId="0" animBg="1" autoUpdateAnimBg="0"/>
      <p:bldP spid="192518" grpId="0" animBg="1" autoUpdateAnimBg="0"/>
      <p:bldP spid="192519" grpId="0" autoUpdateAnimBg="0"/>
      <p:bldP spid="192520" grpId="0" autoUpdateAnimBg="0"/>
      <p:bldP spid="192521"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5240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C0C0C0"/>
                  </a:outerShdw>
                </a:effectLst>
              </a:rPr>
              <a:t>BINAS tabel 25 isotopen:</a:t>
            </a:r>
            <a:endParaRPr lang="nl-NL" sz="3600" b="1">
              <a:solidFill>
                <a:srgbClr val="FF3300"/>
              </a:solidFill>
              <a:effectLst>
                <a:outerShdw blurRad="38100" dist="38100" dir="2700000" algn="tl">
                  <a:srgbClr val="C0C0C0"/>
                </a:outerShdw>
              </a:effectLst>
            </a:endParaRPr>
          </a:p>
        </p:txBody>
      </p:sp>
      <p:sp>
        <p:nvSpPr>
          <p:cNvPr id="193539" name="Rectangle 3"/>
          <p:cNvSpPr>
            <a:spLocks noChangeArrowheads="1"/>
          </p:cNvSpPr>
          <p:nvPr/>
        </p:nvSpPr>
        <p:spPr bwMode="auto">
          <a:xfrm>
            <a:off x="5148263" y="833438"/>
            <a:ext cx="4038600" cy="17526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atoomnummer: 82</a:t>
            </a:r>
          </a:p>
          <a:p>
            <a:pPr fontAlgn="base">
              <a:spcBef>
                <a:spcPct val="0"/>
              </a:spcBef>
              <a:spcAft>
                <a:spcPct val="0"/>
              </a:spcAft>
              <a:defRPr/>
            </a:pPr>
            <a:r>
              <a:rPr lang="en-US" sz="3600" b="1">
                <a:solidFill>
                  <a:srgbClr val="3333CC"/>
                </a:solidFill>
                <a:effectLst>
                  <a:outerShdw blurRad="38100" dist="38100" dir="2700000" algn="tl">
                    <a:srgbClr val="C0C0C0"/>
                  </a:outerShdw>
                </a:effectLst>
              </a:rPr>
              <a:t>symbool: Pb</a:t>
            </a:r>
          </a:p>
          <a:p>
            <a:pPr fontAlgn="base">
              <a:spcBef>
                <a:spcPct val="0"/>
              </a:spcBef>
              <a:spcAft>
                <a:spcPct val="0"/>
              </a:spcAft>
              <a:defRPr/>
            </a:pPr>
            <a:r>
              <a:rPr lang="en-US" sz="3600" b="1">
                <a:solidFill>
                  <a:srgbClr val="3333CC"/>
                </a:solidFill>
                <a:effectLst>
                  <a:outerShdw blurRad="38100" dist="38100" dir="2700000" algn="tl">
                    <a:srgbClr val="C0C0C0"/>
                  </a:outerShdw>
                </a:effectLst>
              </a:rPr>
              <a:t>massagetal: 204</a:t>
            </a:r>
            <a:endParaRPr lang="nl-NL" sz="3600" b="1">
              <a:solidFill>
                <a:srgbClr val="3333CC"/>
              </a:solidFill>
              <a:effectLst>
                <a:outerShdw blurRad="38100" dist="38100" dir="2700000" algn="tl">
                  <a:srgbClr val="C0C0C0"/>
                </a:outerShdw>
              </a:effectLst>
            </a:endParaRPr>
          </a:p>
        </p:txBody>
      </p:sp>
      <p:sp>
        <p:nvSpPr>
          <p:cNvPr id="193540" name="Rectangle 4"/>
          <p:cNvSpPr>
            <a:spLocks noChangeArrowheads="1"/>
          </p:cNvSpPr>
          <p:nvPr/>
        </p:nvSpPr>
        <p:spPr bwMode="auto">
          <a:xfrm>
            <a:off x="14288" y="5943600"/>
            <a:ext cx="4833937"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aantal neutronen   =</a:t>
            </a:r>
            <a:endParaRPr lang="nl-NL" sz="4000" b="1">
              <a:solidFill>
                <a:srgbClr val="3333CC"/>
              </a:solidFill>
              <a:effectLst>
                <a:outerShdw blurRad="38100" dist="38100" dir="2700000" algn="tl">
                  <a:srgbClr val="C0C0C0"/>
                </a:outerShdw>
              </a:effectLst>
            </a:endParaRPr>
          </a:p>
        </p:txBody>
      </p:sp>
      <p:sp>
        <p:nvSpPr>
          <p:cNvPr id="193541" name="Rectangle 5"/>
          <p:cNvSpPr>
            <a:spLocks noChangeArrowheads="1"/>
          </p:cNvSpPr>
          <p:nvPr/>
        </p:nvSpPr>
        <p:spPr bwMode="auto">
          <a:xfrm>
            <a:off x="4772025" y="5948363"/>
            <a:ext cx="2543175"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_______ =</a:t>
            </a:r>
            <a:endParaRPr lang="nl-NL" sz="4000" b="1">
              <a:solidFill>
                <a:srgbClr val="3333CC"/>
              </a:solidFill>
              <a:effectLst>
                <a:outerShdw blurRad="38100" dist="38100" dir="2700000" algn="tl">
                  <a:srgbClr val="C0C0C0"/>
                </a:outerShdw>
              </a:effectLst>
            </a:endParaRPr>
          </a:p>
        </p:txBody>
      </p:sp>
      <p:sp>
        <p:nvSpPr>
          <p:cNvPr id="193542" name="Rectangle 6"/>
          <p:cNvSpPr>
            <a:spLocks noChangeArrowheads="1"/>
          </p:cNvSpPr>
          <p:nvPr/>
        </p:nvSpPr>
        <p:spPr bwMode="auto">
          <a:xfrm>
            <a:off x="5486400" y="3276600"/>
            <a:ext cx="10668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__</a:t>
            </a:r>
            <a:endParaRPr lang="nl-NL" sz="4800" b="1">
              <a:solidFill>
                <a:srgbClr val="3333CC"/>
              </a:solidFill>
              <a:effectLst>
                <a:outerShdw blurRad="38100" dist="38100" dir="2700000" algn="tl">
                  <a:srgbClr val="C0C0C0"/>
                </a:outerShdw>
              </a:effectLst>
            </a:endParaRPr>
          </a:p>
        </p:txBody>
      </p:sp>
      <p:sp>
        <p:nvSpPr>
          <p:cNvPr id="193543" name="Rectangle 7"/>
          <p:cNvSpPr>
            <a:spLocks noChangeArrowheads="1"/>
          </p:cNvSpPr>
          <p:nvPr/>
        </p:nvSpPr>
        <p:spPr bwMode="auto">
          <a:xfrm>
            <a:off x="5105400" y="2667000"/>
            <a:ext cx="13716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___</a:t>
            </a:r>
            <a:endParaRPr lang="nl-NL" sz="4800" b="1">
              <a:solidFill>
                <a:srgbClr val="3333CC"/>
              </a:solidFill>
              <a:effectLst>
                <a:outerShdw blurRad="38100" dist="38100" dir="2700000" algn="tl">
                  <a:srgbClr val="C0C0C0"/>
                </a:outerShdw>
              </a:effectLst>
            </a:endParaRPr>
          </a:p>
        </p:txBody>
      </p:sp>
      <p:sp>
        <p:nvSpPr>
          <p:cNvPr id="193544" name="Rectangle 8"/>
          <p:cNvSpPr>
            <a:spLocks noChangeArrowheads="1"/>
          </p:cNvSpPr>
          <p:nvPr/>
        </p:nvSpPr>
        <p:spPr bwMode="auto">
          <a:xfrm>
            <a:off x="6096000" y="2757488"/>
            <a:ext cx="17526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Pb</a:t>
            </a:r>
            <a:endParaRPr lang="nl-NL" sz="8000" b="1">
              <a:solidFill>
                <a:srgbClr val="FF3300"/>
              </a:solidFill>
              <a:effectLst>
                <a:outerShdw blurRad="38100" dist="38100" dir="2700000" algn="tl">
                  <a:srgbClr val="C0C0C0"/>
                </a:outerShdw>
              </a:effectLst>
            </a:endParaRPr>
          </a:p>
        </p:txBody>
      </p:sp>
      <p:sp>
        <p:nvSpPr>
          <p:cNvPr id="193545" name="Rectangle 9"/>
          <p:cNvSpPr>
            <a:spLocks noChangeArrowheads="1"/>
          </p:cNvSpPr>
          <p:nvPr/>
        </p:nvSpPr>
        <p:spPr bwMode="auto">
          <a:xfrm>
            <a:off x="0" y="3048000"/>
            <a:ext cx="4833938"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notatie van kern:</a:t>
            </a:r>
            <a:endParaRPr lang="nl-NL" sz="4000" b="1">
              <a:solidFill>
                <a:srgbClr val="3333CC"/>
              </a:solidFill>
              <a:effectLst>
                <a:outerShdw blurRad="38100" dist="38100" dir="2700000" algn="tl">
                  <a:srgbClr val="C0C0C0"/>
                </a:outerShdw>
              </a:effectLst>
            </a:endParaRPr>
          </a:p>
        </p:txBody>
      </p:sp>
      <p:sp>
        <p:nvSpPr>
          <p:cNvPr id="193546" name="Rectangle 10"/>
          <p:cNvSpPr>
            <a:spLocks noChangeArrowheads="1"/>
          </p:cNvSpPr>
          <p:nvPr/>
        </p:nvSpPr>
        <p:spPr bwMode="auto">
          <a:xfrm>
            <a:off x="0" y="4191000"/>
            <a:ext cx="4833938"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aantal p =</a:t>
            </a:r>
            <a:endParaRPr lang="nl-NL" sz="4000" b="1">
              <a:solidFill>
                <a:srgbClr val="3333CC"/>
              </a:solidFill>
              <a:effectLst>
                <a:outerShdw blurRad="38100" dist="38100" dir="2700000" algn="tl">
                  <a:srgbClr val="C0C0C0"/>
                </a:outerShdw>
              </a:effectLst>
            </a:endParaRPr>
          </a:p>
        </p:txBody>
      </p:sp>
      <p:sp>
        <p:nvSpPr>
          <p:cNvPr id="193547" name="Rectangle 11"/>
          <p:cNvSpPr>
            <a:spLocks noChangeArrowheads="1"/>
          </p:cNvSpPr>
          <p:nvPr/>
        </p:nvSpPr>
        <p:spPr bwMode="auto">
          <a:xfrm>
            <a:off x="4757738" y="4195763"/>
            <a:ext cx="3762375"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a:t>
            </a:r>
            <a:endParaRPr lang="nl-NL" sz="4000" b="1">
              <a:solidFill>
                <a:srgbClr val="3333CC"/>
              </a:solidFill>
              <a:effectLst>
                <a:outerShdw blurRad="38100" dist="38100" dir="2700000" algn="tl">
                  <a:srgbClr val="C0C0C0"/>
                </a:outerShdw>
              </a:effectLst>
            </a:endParaRPr>
          </a:p>
        </p:txBody>
      </p:sp>
      <p:sp>
        <p:nvSpPr>
          <p:cNvPr id="193548" name="Rectangle 12"/>
          <p:cNvSpPr>
            <a:spLocks noChangeArrowheads="1"/>
          </p:cNvSpPr>
          <p:nvPr/>
        </p:nvSpPr>
        <p:spPr bwMode="auto">
          <a:xfrm>
            <a:off x="-47625" y="4995863"/>
            <a:ext cx="4833938"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aantal p + n =</a:t>
            </a:r>
            <a:endParaRPr lang="nl-NL" sz="4000" b="1">
              <a:solidFill>
                <a:srgbClr val="3333CC"/>
              </a:solidFill>
              <a:effectLst>
                <a:outerShdw blurRad="38100" dist="38100" dir="2700000" algn="tl">
                  <a:srgbClr val="C0C0C0"/>
                </a:outerShdw>
              </a:effectLst>
            </a:endParaRPr>
          </a:p>
        </p:txBody>
      </p:sp>
      <p:sp>
        <p:nvSpPr>
          <p:cNvPr id="193549" name="Rectangle 13"/>
          <p:cNvSpPr>
            <a:spLocks noChangeArrowheads="1"/>
          </p:cNvSpPr>
          <p:nvPr/>
        </p:nvSpPr>
        <p:spPr bwMode="auto">
          <a:xfrm>
            <a:off x="4710113" y="5000625"/>
            <a:ext cx="3762375" cy="757238"/>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a:t>
            </a:r>
            <a:endParaRPr lang="nl-NL" sz="4000" b="1">
              <a:solidFill>
                <a:srgbClr val="3333CC"/>
              </a:solidFill>
              <a:effectLst>
                <a:outerShdw blurRad="38100" dist="38100" dir="2700000" algn="tl">
                  <a:srgbClr val="C0C0C0"/>
                </a:outerShdw>
              </a:effectLst>
            </a:endParaRPr>
          </a:p>
        </p:txBody>
      </p:sp>
      <p:sp>
        <p:nvSpPr>
          <p:cNvPr id="193550" name="Rectangle 14"/>
          <p:cNvSpPr>
            <a:spLocks noChangeArrowheads="1"/>
          </p:cNvSpPr>
          <p:nvPr/>
        </p:nvSpPr>
        <p:spPr bwMode="auto">
          <a:xfrm>
            <a:off x="7210425" y="5943600"/>
            <a:ext cx="1171575" cy="757238"/>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a:t>
            </a:r>
            <a:endParaRPr lang="nl-NL" sz="4000" b="1">
              <a:solidFill>
                <a:srgbClr val="3333CC"/>
              </a:solidFill>
              <a:effectLst>
                <a:outerShdw blurRad="38100" dist="38100" dir="2700000" algn="tl">
                  <a:srgbClr val="C0C0C0"/>
                </a:outerShdw>
              </a:effectLst>
            </a:endParaRPr>
          </a:p>
        </p:txBody>
      </p:sp>
      <p:sp>
        <p:nvSpPr>
          <p:cNvPr id="193551" name="Rectangle 15"/>
          <p:cNvSpPr>
            <a:spLocks noGrp="1" noChangeArrowheads="1"/>
          </p:cNvSpPr>
          <p:nvPr>
            <p:ph type="ctrTitle"/>
          </p:nvPr>
        </p:nvSpPr>
        <p:spPr>
          <a:xfrm>
            <a:off x="152400" y="0"/>
            <a:ext cx="6858000" cy="9144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Een Lood-204 kern:</a:t>
            </a:r>
            <a:endParaRPr lang="nl-NL" sz="4000" b="1" smtClean="0">
              <a:solidFill>
                <a:schemeClr val="accent2"/>
              </a:solidFill>
              <a:effectLst>
                <a:outerShdw blurRad="38100" dist="38100" dir="2700000" algn="tl">
                  <a:srgbClr val="C0C0C0"/>
                </a:outerShdw>
              </a:effectLst>
            </a:endParaRPr>
          </a:p>
        </p:txBody>
      </p:sp>
    </p:spTree>
    <p:extLst>
      <p:ext uri="{BB962C8B-B14F-4D97-AF65-F5344CB8AC3E}">
        <p14:creationId xmlns:p14="http://schemas.microsoft.com/office/powerpoint/2010/main" val="316897081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3551"/>
                                        </p:tgtEl>
                                        <p:attrNameLst>
                                          <p:attrName>style.visibility</p:attrName>
                                        </p:attrNameLst>
                                      </p:cBhvr>
                                      <p:to>
                                        <p:strVal val="visible"/>
                                      </p:to>
                                    </p:set>
                                    <p:animEffect transition="in" filter="wipe(left)">
                                      <p:cBhvr>
                                        <p:cTn id="7" dur="500"/>
                                        <p:tgtEl>
                                          <p:spTgt spid="193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38"/>
                                        </p:tgtEl>
                                        <p:attrNameLst>
                                          <p:attrName>style.visibility</p:attrName>
                                        </p:attrNameLst>
                                      </p:cBhvr>
                                      <p:to>
                                        <p:strVal val="visible"/>
                                      </p:to>
                                    </p:set>
                                    <p:animEffect transition="in" filter="wipe(left)">
                                      <p:cBhvr>
                                        <p:cTn id="12" dur="500"/>
                                        <p:tgtEl>
                                          <p:spTgt spid="19353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3539"/>
                                        </p:tgtEl>
                                        <p:attrNameLst>
                                          <p:attrName>style.visibility</p:attrName>
                                        </p:attrNameLst>
                                      </p:cBhvr>
                                      <p:to>
                                        <p:strVal val="visible"/>
                                      </p:to>
                                    </p:set>
                                    <p:animEffect transition="in" filter="wipe(left)">
                                      <p:cBhvr>
                                        <p:cTn id="16" dur="500"/>
                                        <p:tgtEl>
                                          <p:spTgt spid="1935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3545"/>
                                        </p:tgtEl>
                                        <p:attrNameLst>
                                          <p:attrName>style.visibility</p:attrName>
                                        </p:attrNameLst>
                                      </p:cBhvr>
                                      <p:to>
                                        <p:strVal val="visible"/>
                                      </p:to>
                                    </p:set>
                                    <p:animEffect transition="in" filter="wipe(left)">
                                      <p:cBhvr>
                                        <p:cTn id="21" dur="500"/>
                                        <p:tgtEl>
                                          <p:spTgt spid="1935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93544"/>
                                        </p:tgtEl>
                                        <p:attrNameLst>
                                          <p:attrName>style.visibility</p:attrName>
                                        </p:attrNameLst>
                                      </p:cBhvr>
                                      <p:to>
                                        <p:strVal val="visible"/>
                                      </p:to>
                                    </p:set>
                                    <p:animEffect transition="in" filter="dissolve">
                                      <p:cBhvr>
                                        <p:cTn id="26" dur="500"/>
                                        <p:tgtEl>
                                          <p:spTgt spid="19354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3542"/>
                                        </p:tgtEl>
                                        <p:attrNameLst>
                                          <p:attrName>style.visibility</p:attrName>
                                        </p:attrNameLst>
                                      </p:cBhvr>
                                      <p:to>
                                        <p:strVal val="visible"/>
                                      </p:to>
                                    </p:set>
                                    <p:anim calcmode="lin" valueType="num">
                                      <p:cBhvr additive="base">
                                        <p:cTn id="31" dur="500" fill="hold"/>
                                        <p:tgtEl>
                                          <p:spTgt spid="193542"/>
                                        </p:tgtEl>
                                        <p:attrNameLst>
                                          <p:attrName>ppt_x</p:attrName>
                                        </p:attrNameLst>
                                      </p:cBhvr>
                                      <p:tavLst>
                                        <p:tav tm="0">
                                          <p:val>
                                            <p:strVal val="#ppt_x"/>
                                          </p:val>
                                        </p:tav>
                                        <p:tav tm="100000">
                                          <p:val>
                                            <p:strVal val="#ppt_x"/>
                                          </p:val>
                                        </p:tav>
                                      </p:tavLst>
                                    </p:anim>
                                    <p:anim calcmode="lin" valueType="num">
                                      <p:cBhvr additive="base">
                                        <p:cTn id="32" dur="500" fill="hold"/>
                                        <p:tgtEl>
                                          <p:spTgt spid="19354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93543"/>
                                        </p:tgtEl>
                                        <p:attrNameLst>
                                          <p:attrName>style.visibility</p:attrName>
                                        </p:attrNameLst>
                                      </p:cBhvr>
                                      <p:to>
                                        <p:strVal val="visible"/>
                                      </p:to>
                                    </p:set>
                                    <p:anim calcmode="lin" valueType="num">
                                      <p:cBhvr additive="base">
                                        <p:cTn id="37" dur="500" fill="hold"/>
                                        <p:tgtEl>
                                          <p:spTgt spid="193543"/>
                                        </p:tgtEl>
                                        <p:attrNameLst>
                                          <p:attrName>ppt_x</p:attrName>
                                        </p:attrNameLst>
                                      </p:cBhvr>
                                      <p:tavLst>
                                        <p:tav tm="0">
                                          <p:val>
                                            <p:strVal val="#ppt_x"/>
                                          </p:val>
                                        </p:tav>
                                        <p:tav tm="100000">
                                          <p:val>
                                            <p:strVal val="#ppt_x"/>
                                          </p:val>
                                        </p:tav>
                                      </p:tavLst>
                                    </p:anim>
                                    <p:anim calcmode="lin" valueType="num">
                                      <p:cBhvr additive="base">
                                        <p:cTn id="38" dur="500" fill="hold"/>
                                        <p:tgtEl>
                                          <p:spTgt spid="193543"/>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3546"/>
                                        </p:tgtEl>
                                        <p:attrNameLst>
                                          <p:attrName>style.visibility</p:attrName>
                                        </p:attrNameLst>
                                      </p:cBhvr>
                                      <p:to>
                                        <p:strVal val="visible"/>
                                      </p:to>
                                    </p:set>
                                    <p:animEffect transition="in" filter="wipe(left)">
                                      <p:cBhvr>
                                        <p:cTn id="43" dur="500"/>
                                        <p:tgtEl>
                                          <p:spTgt spid="1935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93547"/>
                                        </p:tgtEl>
                                        <p:attrNameLst>
                                          <p:attrName>style.visibility</p:attrName>
                                        </p:attrNameLst>
                                      </p:cBhvr>
                                      <p:to>
                                        <p:strVal val="visible"/>
                                      </p:to>
                                    </p:set>
                                    <p:anim calcmode="lin" valueType="num">
                                      <p:cBhvr additive="base">
                                        <p:cTn id="48" dur="500" fill="hold"/>
                                        <p:tgtEl>
                                          <p:spTgt spid="193547"/>
                                        </p:tgtEl>
                                        <p:attrNameLst>
                                          <p:attrName>ppt_x</p:attrName>
                                        </p:attrNameLst>
                                      </p:cBhvr>
                                      <p:tavLst>
                                        <p:tav tm="0">
                                          <p:val>
                                            <p:strVal val="1+#ppt_w/2"/>
                                          </p:val>
                                        </p:tav>
                                        <p:tav tm="100000">
                                          <p:val>
                                            <p:strVal val="#ppt_x"/>
                                          </p:val>
                                        </p:tav>
                                      </p:tavLst>
                                    </p:anim>
                                    <p:anim calcmode="lin" valueType="num">
                                      <p:cBhvr additive="base">
                                        <p:cTn id="49" dur="500" fill="hold"/>
                                        <p:tgtEl>
                                          <p:spTgt spid="193547"/>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3548"/>
                                        </p:tgtEl>
                                        <p:attrNameLst>
                                          <p:attrName>style.visibility</p:attrName>
                                        </p:attrNameLst>
                                      </p:cBhvr>
                                      <p:to>
                                        <p:strVal val="visible"/>
                                      </p:to>
                                    </p:set>
                                    <p:animEffect transition="in" filter="wipe(left)">
                                      <p:cBhvr>
                                        <p:cTn id="54" dur="500"/>
                                        <p:tgtEl>
                                          <p:spTgt spid="19354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93549"/>
                                        </p:tgtEl>
                                        <p:attrNameLst>
                                          <p:attrName>style.visibility</p:attrName>
                                        </p:attrNameLst>
                                      </p:cBhvr>
                                      <p:to>
                                        <p:strVal val="visible"/>
                                      </p:to>
                                    </p:set>
                                    <p:anim calcmode="lin" valueType="num">
                                      <p:cBhvr additive="base">
                                        <p:cTn id="59" dur="500" fill="hold"/>
                                        <p:tgtEl>
                                          <p:spTgt spid="193549"/>
                                        </p:tgtEl>
                                        <p:attrNameLst>
                                          <p:attrName>ppt_x</p:attrName>
                                        </p:attrNameLst>
                                      </p:cBhvr>
                                      <p:tavLst>
                                        <p:tav tm="0">
                                          <p:val>
                                            <p:strVal val="1+#ppt_w/2"/>
                                          </p:val>
                                        </p:tav>
                                        <p:tav tm="100000">
                                          <p:val>
                                            <p:strVal val="#ppt_x"/>
                                          </p:val>
                                        </p:tav>
                                      </p:tavLst>
                                    </p:anim>
                                    <p:anim calcmode="lin" valueType="num">
                                      <p:cBhvr additive="base">
                                        <p:cTn id="60" dur="500" fill="hold"/>
                                        <p:tgtEl>
                                          <p:spTgt spid="193549"/>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3540"/>
                                        </p:tgtEl>
                                        <p:attrNameLst>
                                          <p:attrName>style.visibility</p:attrName>
                                        </p:attrNameLst>
                                      </p:cBhvr>
                                      <p:to>
                                        <p:strVal val="visible"/>
                                      </p:to>
                                    </p:set>
                                    <p:animEffect transition="in" filter="wipe(left)">
                                      <p:cBhvr>
                                        <p:cTn id="65" dur="500"/>
                                        <p:tgtEl>
                                          <p:spTgt spid="19354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93541"/>
                                        </p:tgtEl>
                                        <p:attrNameLst>
                                          <p:attrName>style.visibility</p:attrName>
                                        </p:attrNameLst>
                                      </p:cBhvr>
                                      <p:to>
                                        <p:strVal val="visible"/>
                                      </p:to>
                                    </p:set>
                                    <p:anim calcmode="lin" valueType="num">
                                      <p:cBhvr additive="base">
                                        <p:cTn id="70" dur="500" fill="hold"/>
                                        <p:tgtEl>
                                          <p:spTgt spid="193541"/>
                                        </p:tgtEl>
                                        <p:attrNameLst>
                                          <p:attrName>ppt_x</p:attrName>
                                        </p:attrNameLst>
                                      </p:cBhvr>
                                      <p:tavLst>
                                        <p:tav tm="0">
                                          <p:val>
                                            <p:strVal val="1+#ppt_w/2"/>
                                          </p:val>
                                        </p:tav>
                                        <p:tav tm="100000">
                                          <p:val>
                                            <p:strVal val="#ppt_x"/>
                                          </p:val>
                                        </p:tav>
                                      </p:tavLst>
                                    </p:anim>
                                    <p:anim calcmode="lin" valueType="num">
                                      <p:cBhvr additive="base">
                                        <p:cTn id="71" dur="500" fill="hold"/>
                                        <p:tgtEl>
                                          <p:spTgt spid="193541"/>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93550"/>
                                        </p:tgtEl>
                                        <p:attrNameLst>
                                          <p:attrName>style.visibility</p:attrName>
                                        </p:attrNameLst>
                                      </p:cBhvr>
                                      <p:to>
                                        <p:strVal val="visible"/>
                                      </p:to>
                                    </p:set>
                                    <p:animEffect transition="in" filter="wipe(left)">
                                      <p:cBhvr>
                                        <p:cTn id="76" dur="500"/>
                                        <p:tgtEl>
                                          <p:spTgt spid="193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autoUpdateAnimBg="0"/>
      <p:bldP spid="193539" grpId="0" autoUpdateAnimBg="0"/>
      <p:bldP spid="193540" grpId="0" autoUpdateAnimBg="0"/>
      <p:bldP spid="193541" grpId="0" autoUpdateAnimBg="0"/>
      <p:bldP spid="193542" grpId="0" autoUpdateAnimBg="0"/>
      <p:bldP spid="193543" grpId="0" autoUpdateAnimBg="0"/>
      <p:bldP spid="193544" grpId="0" autoUpdateAnimBg="0"/>
      <p:bldP spid="193545" grpId="0" autoUpdateAnimBg="0"/>
      <p:bldP spid="193546" grpId="0" autoUpdateAnimBg="0"/>
      <p:bldP spid="193547" grpId="0" autoUpdateAnimBg="0"/>
      <p:bldP spid="193548" grpId="0" autoUpdateAnimBg="0"/>
      <p:bldP spid="193549" grpId="0" autoUpdateAnimBg="0"/>
      <p:bldP spid="193550" grpId="0" autoUpdateAnimBg="0"/>
      <p:bldP spid="193551"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152400" y="4572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a:solidFill>
                  <a:srgbClr val="FF3300"/>
                </a:solidFill>
                <a:effectLst>
                  <a:outerShdw blurRad="38100" dist="38100" dir="2700000" algn="tl">
                    <a:srgbClr val="C0C0C0"/>
                  </a:outerShdw>
                </a:effectLst>
              </a:rPr>
              <a:t>BINAS tabel 25 isotopen:</a:t>
            </a:r>
            <a:endParaRPr lang="nl-NL" sz="3200" b="1">
              <a:solidFill>
                <a:srgbClr val="FF3300"/>
              </a:solidFill>
              <a:effectLst>
                <a:outerShdw blurRad="38100" dist="38100" dir="2700000" algn="tl">
                  <a:srgbClr val="C0C0C0"/>
                </a:outerShdw>
              </a:effectLst>
            </a:endParaRPr>
          </a:p>
        </p:txBody>
      </p:sp>
      <p:sp>
        <p:nvSpPr>
          <p:cNvPr id="194563" name="Rectangle 3"/>
          <p:cNvSpPr>
            <a:spLocks noChangeArrowheads="1"/>
          </p:cNvSpPr>
          <p:nvPr/>
        </p:nvSpPr>
        <p:spPr bwMode="auto">
          <a:xfrm>
            <a:off x="4648200" y="457200"/>
            <a:ext cx="3995738" cy="2209800"/>
          </a:xfrm>
          <a:prstGeom prst="rect">
            <a:avLst/>
          </a:prstGeom>
          <a:noFill/>
          <a:ln w="9525">
            <a:noFill/>
            <a:miter lim="800000"/>
            <a:headEnd/>
            <a:tailEnd/>
          </a:ln>
          <a:effectLst/>
        </p:spPr>
        <p:txBody>
          <a:bodyPr anchor="ctr"/>
          <a:lstStyle/>
          <a:p>
            <a:pPr fontAlgn="base">
              <a:spcBef>
                <a:spcPct val="0"/>
              </a:spcBef>
              <a:spcAft>
                <a:spcPct val="0"/>
              </a:spcAft>
              <a:defRPr/>
            </a:pPr>
            <a:r>
              <a:rPr lang="en-US" sz="3200" b="1">
                <a:solidFill>
                  <a:srgbClr val="3333CC"/>
                </a:solidFill>
                <a:effectLst>
                  <a:outerShdw blurRad="38100" dist="38100" dir="2700000" algn="tl">
                    <a:srgbClr val="C0C0C0"/>
                  </a:outerShdw>
                </a:effectLst>
              </a:rPr>
              <a:t>atoomnummer: 82</a:t>
            </a:r>
          </a:p>
          <a:p>
            <a:pPr fontAlgn="base">
              <a:spcBef>
                <a:spcPct val="0"/>
              </a:spcBef>
              <a:spcAft>
                <a:spcPct val="0"/>
              </a:spcAft>
              <a:defRPr/>
            </a:pPr>
            <a:r>
              <a:rPr lang="en-US" sz="3200" b="1">
                <a:solidFill>
                  <a:srgbClr val="3333CC"/>
                </a:solidFill>
                <a:effectLst>
                  <a:outerShdw blurRad="38100" dist="38100" dir="2700000" algn="tl">
                    <a:srgbClr val="C0C0C0"/>
                  </a:outerShdw>
                </a:effectLst>
              </a:rPr>
              <a:t>symbool: Pb</a:t>
            </a:r>
          </a:p>
          <a:p>
            <a:pPr fontAlgn="base">
              <a:spcBef>
                <a:spcPct val="0"/>
              </a:spcBef>
              <a:spcAft>
                <a:spcPct val="0"/>
              </a:spcAft>
              <a:defRPr/>
            </a:pPr>
            <a:r>
              <a:rPr lang="en-US" sz="3200" b="1">
                <a:solidFill>
                  <a:srgbClr val="3333CC"/>
                </a:solidFill>
                <a:effectLst>
                  <a:outerShdw blurRad="38100" dist="38100" dir="2700000" algn="tl">
                    <a:srgbClr val="C0C0C0"/>
                  </a:outerShdw>
                </a:effectLst>
              </a:rPr>
              <a:t>massagetal:</a:t>
            </a:r>
          </a:p>
          <a:p>
            <a:pPr fontAlgn="base">
              <a:spcBef>
                <a:spcPct val="0"/>
              </a:spcBef>
              <a:spcAft>
                <a:spcPct val="0"/>
              </a:spcAft>
              <a:defRPr/>
            </a:pPr>
            <a:r>
              <a:rPr lang="en-US" sz="3200" b="1">
                <a:solidFill>
                  <a:srgbClr val="3333CC"/>
                </a:solidFill>
                <a:effectLst>
                  <a:outerShdw blurRad="38100" dist="38100" dir="2700000" algn="tl">
                    <a:srgbClr val="C0C0C0"/>
                  </a:outerShdw>
                </a:effectLst>
              </a:rPr>
              <a:t>204, 206, 207 enz.</a:t>
            </a:r>
            <a:endParaRPr lang="nl-NL" sz="3200" b="1">
              <a:solidFill>
                <a:srgbClr val="3333CC"/>
              </a:solidFill>
              <a:effectLst>
                <a:outerShdw blurRad="38100" dist="38100" dir="2700000" algn="tl">
                  <a:srgbClr val="C0C0C0"/>
                </a:outerShdw>
              </a:effectLst>
            </a:endParaRPr>
          </a:p>
        </p:txBody>
      </p:sp>
      <p:grpSp>
        <p:nvGrpSpPr>
          <p:cNvPr id="2" name="Group 4"/>
          <p:cNvGrpSpPr>
            <a:grpSpLocks/>
          </p:cNvGrpSpPr>
          <p:nvPr/>
        </p:nvGrpSpPr>
        <p:grpSpPr bwMode="auto">
          <a:xfrm>
            <a:off x="228600" y="2233613"/>
            <a:ext cx="2743200" cy="1524000"/>
            <a:chOff x="3216" y="1680"/>
            <a:chExt cx="1728" cy="960"/>
          </a:xfrm>
        </p:grpSpPr>
        <p:sp>
          <p:nvSpPr>
            <p:cNvPr id="194565" name="Rectangle 5"/>
            <p:cNvSpPr>
              <a:spLocks noChangeArrowheads="1"/>
            </p:cNvSpPr>
            <p:nvPr/>
          </p:nvSpPr>
          <p:spPr bwMode="auto">
            <a:xfrm>
              <a:off x="3456" y="2064"/>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82</a:t>
              </a:r>
              <a:endParaRPr lang="nl-NL" sz="4000" b="1">
                <a:solidFill>
                  <a:srgbClr val="3333CC"/>
                </a:solidFill>
                <a:effectLst>
                  <a:outerShdw blurRad="38100" dist="38100" dir="2700000" algn="tl">
                    <a:srgbClr val="C0C0C0"/>
                  </a:outerShdw>
                </a:effectLst>
              </a:endParaRPr>
            </a:p>
          </p:txBody>
        </p:sp>
        <p:sp>
          <p:nvSpPr>
            <p:cNvPr id="194566" name="Rectangle 6"/>
            <p:cNvSpPr>
              <a:spLocks noChangeArrowheads="1"/>
            </p:cNvSpPr>
            <p:nvPr/>
          </p:nvSpPr>
          <p:spPr bwMode="auto">
            <a:xfrm>
              <a:off x="3216" y="1680"/>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 204</a:t>
              </a:r>
              <a:endParaRPr lang="nl-NL" sz="4000" b="1">
                <a:solidFill>
                  <a:srgbClr val="3333CC"/>
                </a:solidFill>
                <a:effectLst>
                  <a:outerShdw blurRad="38100" dist="38100" dir="2700000" algn="tl">
                    <a:srgbClr val="C0C0C0"/>
                  </a:outerShdw>
                </a:effectLst>
              </a:endParaRPr>
            </a:p>
          </p:txBody>
        </p:sp>
        <p:sp>
          <p:nvSpPr>
            <p:cNvPr id="194567" name="Rectangle 7"/>
            <p:cNvSpPr>
              <a:spLocks noChangeArrowheads="1"/>
            </p:cNvSpPr>
            <p:nvPr/>
          </p:nvSpPr>
          <p:spPr bwMode="auto">
            <a:xfrm>
              <a:off x="3840" y="181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FF3300"/>
                  </a:solidFill>
                  <a:effectLst>
                    <a:outerShdw blurRad="38100" dist="38100" dir="2700000" algn="tl">
                      <a:srgbClr val="C0C0C0"/>
                    </a:outerShdw>
                  </a:effectLst>
                </a:rPr>
                <a:t>Pb :</a:t>
              </a:r>
              <a:endParaRPr lang="nl-NL" sz="4800" b="1">
                <a:solidFill>
                  <a:srgbClr val="FF3300"/>
                </a:solidFill>
                <a:effectLst>
                  <a:outerShdw blurRad="38100" dist="38100" dir="2700000" algn="tl">
                    <a:srgbClr val="C0C0C0"/>
                  </a:outerShdw>
                </a:effectLst>
              </a:endParaRPr>
            </a:p>
          </p:txBody>
        </p:sp>
      </p:grpSp>
      <p:sp>
        <p:nvSpPr>
          <p:cNvPr id="194568" name="Rectangle 8"/>
          <p:cNvSpPr>
            <a:spLocks noChangeArrowheads="1"/>
          </p:cNvSpPr>
          <p:nvPr/>
        </p:nvSpPr>
        <p:spPr bwMode="auto">
          <a:xfrm>
            <a:off x="2743200" y="2538413"/>
            <a:ext cx="1219200"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 p</a:t>
            </a:r>
            <a:endParaRPr lang="nl-NL" sz="4000" b="1">
              <a:solidFill>
                <a:srgbClr val="3333CC"/>
              </a:solidFill>
              <a:effectLst>
                <a:outerShdw blurRad="38100" dist="38100" dir="2700000" algn="tl">
                  <a:srgbClr val="C0C0C0"/>
                </a:outerShdw>
              </a:effectLst>
            </a:endParaRPr>
          </a:p>
        </p:txBody>
      </p:sp>
      <p:sp>
        <p:nvSpPr>
          <p:cNvPr id="194569" name="Rectangle 9"/>
          <p:cNvSpPr>
            <a:spLocks noChangeArrowheads="1"/>
          </p:cNvSpPr>
          <p:nvPr/>
        </p:nvSpPr>
        <p:spPr bwMode="auto">
          <a:xfrm>
            <a:off x="4419600" y="2543175"/>
            <a:ext cx="2286000" cy="757238"/>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 n + p</a:t>
            </a:r>
            <a:endParaRPr lang="nl-NL" sz="4000" b="1">
              <a:solidFill>
                <a:srgbClr val="3333CC"/>
              </a:solidFill>
              <a:effectLst>
                <a:outerShdw blurRad="38100" dist="38100" dir="2700000" algn="tl">
                  <a:srgbClr val="C0C0C0"/>
                </a:outerShdw>
              </a:effectLst>
            </a:endParaRPr>
          </a:p>
        </p:txBody>
      </p:sp>
      <p:sp>
        <p:nvSpPr>
          <p:cNvPr id="194570" name="Rectangle 10"/>
          <p:cNvSpPr>
            <a:spLocks noChangeArrowheads="1"/>
          </p:cNvSpPr>
          <p:nvPr/>
        </p:nvSpPr>
        <p:spPr bwMode="auto">
          <a:xfrm>
            <a:off x="7162800" y="2538413"/>
            <a:ext cx="1371600"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C0C0C0"/>
                  </a:outerShdw>
                </a:effectLst>
              </a:rPr>
              <a:t>___ n</a:t>
            </a:r>
            <a:endParaRPr lang="nl-NL" sz="4000" b="1">
              <a:solidFill>
                <a:srgbClr val="FF3300"/>
              </a:solidFill>
              <a:effectLst>
                <a:outerShdw blurRad="38100" dist="38100" dir="2700000" algn="tl">
                  <a:srgbClr val="C0C0C0"/>
                </a:outerShdw>
              </a:effectLst>
            </a:endParaRPr>
          </a:p>
        </p:txBody>
      </p:sp>
      <p:grpSp>
        <p:nvGrpSpPr>
          <p:cNvPr id="3" name="Group 11"/>
          <p:cNvGrpSpPr>
            <a:grpSpLocks/>
          </p:cNvGrpSpPr>
          <p:nvPr/>
        </p:nvGrpSpPr>
        <p:grpSpPr bwMode="auto">
          <a:xfrm>
            <a:off x="228600" y="3376613"/>
            <a:ext cx="2743200" cy="1524000"/>
            <a:chOff x="3216" y="1680"/>
            <a:chExt cx="1728" cy="960"/>
          </a:xfrm>
        </p:grpSpPr>
        <p:sp>
          <p:nvSpPr>
            <p:cNvPr id="194572" name="Rectangle 12"/>
            <p:cNvSpPr>
              <a:spLocks noChangeArrowheads="1"/>
            </p:cNvSpPr>
            <p:nvPr/>
          </p:nvSpPr>
          <p:spPr bwMode="auto">
            <a:xfrm>
              <a:off x="3456" y="2064"/>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82</a:t>
              </a:r>
              <a:endParaRPr lang="nl-NL" sz="4000" b="1">
                <a:solidFill>
                  <a:srgbClr val="3333CC"/>
                </a:solidFill>
                <a:effectLst>
                  <a:outerShdw blurRad="38100" dist="38100" dir="2700000" algn="tl">
                    <a:srgbClr val="C0C0C0"/>
                  </a:outerShdw>
                </a:effectLst>
              </a:endParaRPr>
            </a:p>
          </p:txBody>
        </p:sp>
        <p:sp>
          <p:nvSpPr>
            <p:cNvPr id="194573" name="Rectangle 13"/>
            <p:cNvSpPr>
              <a:spLocks noChangeArrowheads="1"/>
            </p:cNvSpPr>
            <p:nvPr/>
          </p:nvSpPr>
          <p:spPr bwMode="auto">
            <a:xfrm>
              <a:off x="3216" y="1680"/>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 206</a:t>
              </a:r>
              <a:endParaRPr lang="nl-NL" sz="4000" b="1">
                <a:solidFill>
                  <a:srgbClr val="3333CC"/>
                </a:solidFill>
                <a:effectLst>
                  <a:outerShdw blurRad="38100" dist="38100" dir="2700000" algn="tl">
                    <a:srgbClr val="C0C0C0"/>
                  </a:outerShdw>
                </a:effectLst>
              </a:endParaRPr>
            </a:p>
          </p:txBody>
        </p:sp>
        <p:sp>
          <p:nvSpPr>
            <p:cNvPr id="194574" name="Rectangle 14"/>
            <p:cNvSpPr>
              <a:spLocks noChangeArrowheads="1"/>
            </p:cNvSpPr>
            <p:nvPr/>
          </p:nvSpPr>
          <p:spPr bwMode="auto">
            <a:xfrm>
              <a:off x="3840" y="181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FF3300"/>
                  </a:solidFill>
                  <a:effectLst>
                    <a:outerShdw blurRad="38100" dist="38100" dir="2700000" algn="tl">
                      <a:srgbClr val="C0C0C0"/>
                    </a:outerShdw>
                  </a:effectLst>
                </a:rPr>
                <a:t>Pb :</a:t>
              </a:r>
              <a:endParaRPr lang="nl-NL" sz="4800" b="1">
                <a:solidFill>
                  <a:srgbClr val="FF3300"/>
                </a:solidFill>
                <a:effectLst>
                  <a:outerShdw blurRad="38100" dist="38100" dir="2700000" algn="tl">
                    <a:srgbClr val="C0C0C0"/>
                  </a:outerShdw>
                </a:effectLst>
              </a:endParaRPr>
            </a:p>
          </p:txBody>
        </p:sp>
      </p:grpSp>
      <p:sp>
        <p:nvSpPr>
          <p:cNvPr id="194575" name="Rectangle 15"/>
          <p:cNvSpPr>
            <a:spLocks noChangeArrowheads="1"/>
          </p:cNvSpPr>
          <p:nvPr/>
        </p:nvSpPr>
        <p:spPr bwMode="auto">
          <a:xfrm>
            <a:off x="2743200" y="3681413"/>
            <a:ext cx="1219200"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 p</a:t>
            </a:r>
            <a:endParaRPr lang="nl-NL" sz="4000" b="1">
              <a:solidFill>
                <a:srgbClr val="3333CC"/>
              </a:solidFill>
              <a:effectLst>
                <a:outerShdw blurRad="38100" dist="38100" dir="2700000" algn="tl">
                  <a:srgbClr val="C0C0C0"/>
                </a:outerShdw>
              </a:effectLst>
            </a:endParaRPr>
          </a:p>
        </p:txBody>
      </p:sp>
      <p:sp>
        <p:nvSpPr>
          <p:cNvPr id="194576" name="Rectangle 16"/>
          <p:cNvSpPr>
            <a:spLocks noChangeArrowheads="1"/>
          </p:cNvSpPr>
          <p:nvPr/>
        </p:nvSpPr>
        <p:spPr bwMode="auto">
          <a:xfrm>
            <a:off x="4419600" y="3686175"/>
            <a:ext cx="2286000" cy="757238"/>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 n + p</a:t>
            </a:r>
            <a:endParaRPr lang="nl-NL" sz="4000" b="1">
              <a:solidFill>
                <a:srgbClr val="3333CC"/>
              </a:solidFill>
              <a:effectLst>
                <a:outerShdw blurRad="38100" dist="38100" dir="2700000" algn="tl">
                  <a:srgbClr val="C0C0C0"/>
                </a:outerShdw>
              </a:effectLst>
            </a:endParaRPr>
          </a:p>
        </p:txBody>
      </p:sp>
      <p:sp>
        <p:nvSpPr>
          <p:cNvPr id="194577" name="Rectangle 17"/>
          <p:cNvSpPr>
            <a:spLocks noChangeArrowheads="1"/>
          </p:cNvSpPr>
          <p:nvPr/>
        </p:nvSpPr>
        <p:spPr bwMode="auto">
          <a:xfrm>
            <a:off x="7162800" y="3681413"/>
            <a:ext cx="1371600"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C0C0C0"/>
                  </a:outerShdw>
                </a:effectLst>
              </a:rPr>
              <a:t>___ n</a:t>
            </a:r>
            <a:endParaRPr lang="nl-NL" sz="4000" b="1">
              <a:solidFill>
                <a:srgbClr val="FF3300"/>
              </a:solidFill>
              <a:effectLst>
                <a:outerShdw blurRad="38100" dist="38100" dir="2700000" algn="tl">
                  <a:srgbClr val="C0C0C0"/>
                </a:outerShdw>
              </a:effectLst>
            </a:endParaRPr>
          </a:p>
        </p:txBody>
      </p:sp>
      <p:grpSp>
        <p:nvGrpSpPr>
          <p:cNvPr id="4" name="Group 18"/>
          <p:cNvGrpSpPr>
            <a:grpSpLocks/>
          </p:cNvGrpSpPr>
          <p:nvPr/>
        </p:nvGrpSpPr>
        <p:grpSpPr bwMode="auto">
          <a:xfrm>
            <a:off x="228600" y="4519613"/>
            <a:ext cx="2743200" cy="1524000"/>
            <a:chOff x="3216" y="1680"/>
            <a:chExt cx="1728" cy="960"/>
          </a:xfrm>
        </p:grpSpPr>
        <p:sp>
          <p:nvSpPr>
            <p:cNvPr id="194579" name="Rectangle 19"/>
            <p:cNvSpPr>
              <a:spLocks noChangeArrowheads="1"/>
            </p:cNvSpPr>
            <p:nvPr/>
          </p:nvSpPr>
          <p:spPr bwMode="auto">
            <a:xfrm>
              <a:off x="3456" y="2064"/>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82</a:t>
              </a:r>
              <a:endParaRPr lang="nl-NL" sz="4000" b="1">
                <a:solidFill>
                  <a:srgbClr val="3333CC"/>
                </a:solidFill>
                <a:effectLst>
                  <a:outerShdw blurRad="38100" dist="38100" dir="2700000" algn="tl">
                    <a:srgbClr val="C0C0C0"/>
                  </a:outerShdw>
                </a:effectLst>
              </a:endParaRPr>
            </a:p>
          </p:txBody>
        </p:sp>
        <p:sp>
          <p:nvSpPr>
            <p:cNvPr id="194580" name="Rectangle 20"/>
            <p:cNvSpPr>
              <a:spLocks noChangeArrowheads="1"/>
            </p:cNvSpPr>
            <p:nvPr/>
          </p:nvSpPr>
          <p:spPr bwMode="auto">
            <a:xfrm>
              <a:off x="3216" y="1680"/>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 207</a:t>
              </a:r>
              <a:endParaRPr lang="nl-NL" sz="4000" b="1">
                <a:solidFill>
                  <a:srgbClr val="3333CC"/>
                </a:solidFill>
                <a:effectLst>
                  <a:outerShdw blurRad="38100" dist="38100" dir="2700000" algn="tl">
                    <a:srgbClr val="C0C0C0"/>
                  </a:outerShdw>
                </a:effectLst>
              </a:endParaRPr>
            </a:p>
          </p:txBody>
        </p:sp>
        <p:sp>
          <p:nvSpPr>
            <p:cNvPr id="194581" name="Rectangle 21"/>
            <p:cNvSpPr>
              <a:spLocks noChangeArrowheads="1"/>
            </p:cNvSpPr>
            <p:nvPr/>
          </p:nvSpPr>
          <p:spPr bwMode="auto">
            <a:xfrm>
              <a:off x="3840" y="181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FF3300"/>
                  </a:solidFill>
                  <a:effectLst>
                    <a:outerShdw blurRad="38100" dist="38100" dir="2700000" algn="tl">
                      <a:srgbClr val="C0C0C0"/>
                    </a:outerShdw>
                  </a:effectLst>
                </a:rPr>
                <a:t>Pb :</a:t>
              </a:r>
              <a:endParaRPr lang="nl-NL" sz="4800" b="1">
                <a:solidFill>
                  <a:srgbClr val="FF3300"/>
                </a:solidFill>
                <a:effectLst>
                  <a:outerShdw blurRad="38100" dist="38100" dir="2700000" algn="tl">
                    <a:srgbClr val="C0C0C0"/>
                  </a:outerShdw>
                </a:effectLst>
              </a:endParaRPr>
            </a:p>
          </p:txBody>
        </p:sp>
      </p:grpSp>
      <p:sp>
        <p:nvSpPr>
          <p:cNvPr id="194582" name="Rectangle 22"/>
          <p:cNvSpPr>
            <a:spLocks noChangeArrowheads="1"/>
          </p:cNvSpPr>
          <p:nvPr/>
        </p:nvSpPr>
        <p:spPr bwMode="auto">
          <a:xfrm>
            <a:off x="2743200" y="4824413"/>
            <a:ext cx="1219200"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 p</a:t>
            </a:r>
            <a:endParaRPr lang="nl-NL" sz="4000" b="1">
              <a:solidFill>
                <a:srgbClr val="3333CC"/>
              </a:solidFill>
              <a:effectLst>
                <a:outerShdw blurRad="38100" dist="38100" dir="2700000" algn="tl">
                  <a:srgbClr val="C0C0C0"/>
                </a:outerShdw>
              </a:effectLst>
            </a:endParaRPr>
          </a:p>
        </p:txBody>
      </p:sp>
      <p:sp>
        <p:nvSpPr>
          <p:cNvPr id="194583" name="Rectangle 23"/>
          <p:cNvSpPr>
            <a:spLocks noChangeArrowheads="1"/>
          </p:cNvSpPr>
          <p:nvPr/>
        </p:nvSpPr>
        <p:spPr bwMode="auto">
          <a:xfrm>
            <a:off x="4419600" y="4829175"/>
            <a:ext cx="2286000" cy="757238"/>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 n + p</a:t>
            </a:r>
            <a:endParaRPr lang="nl-NL" sz="4000" b="1">
              <a:solidFill>
                <a:srgbClr val="3333CC"/>
              </a:solidFill>
              <a:effectLst>
                <a:outerShdw blurRad="38100" dist="38100" dir="2700000" algn="tl">
                  <a:srgbClr val="C0C0C0"/>
                </a:outerShdw>
              </a:effectLst>
            </a:endParaRPr>
          </a:p>
        </p:txBody>
      </p:sp>
      <p:sp>
        <p:nvSpPr>
          <p:cNvPr id="194584" name="Rectangle 24"/>
          <p:cNvSpPr>
            <a:spLocks noChangeArrowheads="1"/>
          </p:cNvSpPr>
          <p:nvPr/>
        </p:nvSpPr>
        <p:spPr bwMode="auto">
          <a:xfrm>
            <a:off x="7162800" y="4824413"/>
            <a:ext cx="1371600"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C0C0C0"/>
                  </a:outerShdw>
                </a:effectLst>
              </a:rPr>
              <a:t>___ n</a:t>
            </a:r>
            <a:endParaRPr lang="nl-NL" sz="4000" b="1">
              <a:solidFill>
                <a:srgbClr val="FF3300"/>
              </a:solidFill>
              <a:effectLst>
                <a:outerShdw blurRad="38100" dist="38100" dir="2700000" algn="tl">
                  <a:srgbClr val="C0C0C0"/>
                </a:outerShdw>
              </a:effectLst>
            </a:endParaRPr>
          </a:p>
        </p:txBody>
      </p:sp>
      <p:sp>
        <p:nvSpPr>
          <p:cNvPr id="194585" name="Rectangle 25"/>
          <p:cNvSpPr>
            <a:spLocks noGrp="1" noChangeArrowheads="1"/>
          </p:cNvSpPr>
          <p:nvPr>
            <p:ph type="ctrTitle"/>
          </p:nvPr>
        </p:nvSpPr>
        <p:spPr>
          <a:xfrm>
            <a:off x="185738" y="0"/>
            <a:ext cx="7772400" cy="6858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Isotopen (bijv. van Lood):</a:t>
            </a:r>
            <a:endParaRPr lang="nl-NL" sz="4000" b="1" smtClean="0">
              <a:solidFill>
                <a:srgbClr val="FF3300"/>
              </a:solidFill>
              <a:effectLst>
                <a:outerShdw blurRad="38100" dist="38100" dir="2700000" algn="tl">
                  <a:srgbClr val="C0C0C0"/>
                </a:outerShdw>
              </a:effectLst>
            </a:endParaRPr>
          </a:p>
        </p:txBody>
      </p:sp>
      <p:grpSp>
        <p:nvGrpSpPr>
          <p:cNvPr id="5" name="Group 26"/>
          <p:cNvGrpSpPr>
            <a:grpSpLocks/>
          </p:cNvGrpSpPr>
          <p:nvPr/>
        </p:nvGrpSpPr>
        <p:grpSpPr bwMode="auto">
          <a:xfrm>
            <a:off x="228600" y="5638800"/>
            <a:ext cx="8305800" cy="1524000"/>
            <a:chOff x="144" y="3552"/>
            <a:chExt cx="5232" cy="960"/>
          </a:xfrm>
        </p:grpSpPr>
        <p:grpSp>
          <p:nvGrpSpPr>
            <p:cNvPr id="71698" name="Group 27"/>
            <p:cNvGrpSpPr>
              <a:grpSpLocks/>
            </p:cNvGrpSpPr>
            <p:nvPr/>
          </p:nvGrpSpPr>
          <p:grpSpPr bwMode="auto">
            <a:xfrm>
              <a:off x="144" y="3552"/>
              <a:ext cx="1728" cy="960"/>
              <a:chOff x="3216" y="1680"/>
              <a:chExt cx="1728" cy="960"/>
            </a:xfrm>
          </p:grpSpPr>
          <p:sp>
            <p:nvSpPr>
              <p:cNvPr id="194588" name="Rectangle 28"/>
              <p:cNvSpPr>
                <a:spLocks noChangeArrowheads="1"/>
              </p:cNvSpPr>
              <p:nvPr/>
            </p:nvSpPr>
            <p:spPr bwMode="auto">
              <a:xfrm>
                <a:off x="3456" y="2064"/>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82</a:t>
                </a:r>
                <a:endParaRPr lang="nl-NL" sz="4000" b="1">
                  <a:solidFill>
                    <a:srgbClr val="3333CC"/>
                  </a:solidFill>
                  <a:effectLst>
                    <a:outerShdw blurRad="38100" dist="38100" dir="2700000" algn="tl">
                      <a:srgbClr val="C0C0C0"/>
                    </a:outerShdw>
                  </a:effectLst>
                </a:endParaRPr>
              </a:p>
            </p:txBody>
          </p:sp>
          <p:sp>
            <p:nvSpPr>
              <p:cNvPr id="194589" name="Rectangle 29"/>
              <p:cNvSpPr>
                <a:spLocks noChangeArrowheads="1"/>
              </p:cNvSpPr>
              <p:nvPr/>
            </p:nvSpPr>
            <p:spPr bwMode="auto">
              <a:xfrm>
                <a:off x="3216" y="1680"/>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 208</a:t>
                </a:r>
                <a:endParaRPr lang="nl-NL" sz="4000" b="1">
                  <a:solidFill>
                    <a:srgbClr val="3333CC"/>
                  </a:solidFill>
                  <a:effectLst>
                    <a:outerShdw blurRad="38100" dist="38100" dir="2700000" algn="tl">
                      <a:srgbClr val="C0C0C0"/>
                    </a:outerShdw>
                  </a:effectLst>
                </a:endParaRPr>
              </a:p>
            </p:txBody>
          </p:sp>
          <p:sp>
            <p:nvSpPr>
              <p:cNvPr id="194590" name="Rectangle 30"/>
              <p:cNvSpPr>
                <a:spLocks noChangeArrowheads="1"/>
              </p:cNvSpPr>
              <p:nvPr/>
            </p:nvSpPr>
            <p:spPr bwMode="auto">
              <a:xfrm>
                <a:off x="3840" y="181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FF3300"/>
                    </a:solidFill>
                    <a:effectLst>
                      <a:outerShdw blurRad="38100" dist="38100" dir="2700000" algn="tl">
                        <a:srgbClr val="C0C0C0"/>
                      </a:outerShdw>
                    </a:effectLst>
                  </a:rPr>
                  <a:t>Pb :</a:t>
                </a:r>
                <a:endParaRPr lang="nl-NL" sz="4800" b="1">
                  <a:solidFill>
                    <a:srgbClr val="FF3300"/>
                  </a:solidFill>
                  <a:effectLst>
                    <a:outerShdw blurRad="38100" dist="38100" dir="2700000" algn="tl">
                      <a:srgbClr val="C0C0C0"/>
                    </a:outerShdw>
                  </a:effectLst>
                </a:endParaRPr>
              </a:p>
            </p:txBody>
          </p:sp>
        </p:grpSp>
        <p:sp>
          <p:nvSpPr>
            <p:cNvPr id="194591" name="Rectangle 31"/>
            <p:cNvSpPr>
              <a:spLocks noChangeArrowheads="1"/>
            </p:cNvSpPr>
            <p:nvPr/>
          </p:nvSpPr>
          <p:spPr bwMode="auto">
            <a:xfrm>
              <a:off x="1728" y="3744"/>
              <a:ext cx="768" cy="47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 p</a:t>
              </a:r>
              <a:endParaRPr lang="nl-NL" sz="4000" b="1">
                <a:solidFill>
                  <a:srgbClr val="3333CC"/>
                </a:solidFill>
                <a:effectLst>
                  <a:outerShdw blurRad="38100" dist="38100" dir="2700000" algn="tl">
                    <a:srgbClr val="C0C0C0"/>
                  </a:outerShdw>
                </a:effectLst>
              </a:endParaRPr>
            </a:p>
          </p:txBody>
        </p:sp>
        <p:sp>
          <p:nvSpPr>
            <p:cNvPr id="194592" name="Rectangle 32"/>
            <p:cNvSpPr>
              <a:spLocks noChangeArrowheads="1"/>
            </p:cNvSpPr>
            <p:nvPr/>
          </p:nvSpPr>
          <p:spPr bwMode="auto">
            <a:xfrm>
              <a:off x="2784" y="3747"/>
              <a:ext cx="1440" cy="47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rPr>
                <a:t>___ n + p</a:t>
              </a:r>
              <a:endParaRPr lang="nl-NL" sz="4000" b="1">
                <a:solidFill>
                  <a:srgbClr val="3333CC"/>
                </a:solidFill>
                <a:effectLst>
                  <a:outerShdw blurRad="38100" dist="38100" dir="2700000" algn="tl">
                    <a:srgbClr val="C0C0C0"/>
                  </a:outerShdw>
                </a:effectLst>
              </a:endParaRPr>
            </a:p>
          </p:txBody>
        </p:sp>
        <p:sp>
          <p:nvSpPr>
            <p:cNvPr id="194593" name="Rectangle 33"/>
            <p:cNvSpPr>
              <a:spLocks noChangeArrowheads="1"/>
            </p:cNvSpPr>
            <p:nvPr/>
          </p:nvSpPr>
          <p:spPr bwMode="auto">
            <a:xfrm>
              <a:off x="4512" y="3744"/>
              <a:ext cx="864" cy="47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C0C0C0"/>
                    </a:outerShdw>
                  </a:effectLst>
                </a:rPr>
                <a:t>___ n</a:t>
              </a:r>
              <a:endParaRPr lang="nl-NL" sz="4000" b="1">
                <a:solidFill>
                  <a:srgbClr val="FF3300"/>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303674663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85"/>
                                        </p:tgtEl>
                                        <p:attrNameLst>
                                          <p:attrName>style.visibility</p:attrName>
                                        </p:attrNameLst>
                                      </p:cBhvr>
                                      <p:to>
                                        <p:strVal val="visible"/>
                                      </p:to>
                                    </p:set>
                                    <p:animEffect transition="in" filter="wipe(left)">
                                      <p:cBhvr>
                                        <p:cTn id="7" dur="500"/>
                                        <p:tgtEl>
                                          <p:spTgt spid="19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62"/>
                                        </p:tgtEl>
                                        <p:attrNameLst>
                                          <p:attrName>style.visibility</p:attrName>
                                        </p:attrNameLst>
                                      </p:cBhvr>
                                      <p:to>
                                        <p:strVal val="visible"/>
                                      </p:to>
                                    </p:set>
                                    <p:animEffect transition="in" filter="wipe(left)">
                                      <p:cBhvr>
                                        <p:cTn id="12" dur="500"/>
                                        <p:tgtEl>
                                          <p:spTgt spid="1945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63"/>
                                        </p:tgtEl>
                                        <p:attrNameLst>
                                          <p:attrName>style.visibility</p:attrName>
                                        </p:attrNameLst>
                                      </p:cBhvr>
                                      <p:to>
                                        <p:strVal val="visible"/>
                                      </p:to>
                                    </p:set>
                                    <p:animEffect transition="in" filter="wipe(left)">
                                      <p:cBhvr>
                                        <p:cTn id="17" dur="500"/>
                                        <p:tgtEl>
                                          <p:spTgt spid="1945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568"/>
                                        </p:tgtEl>
                                        <p:attrNameLst>
                                          <p:attrName>style.visibility</p:attrName>
                                        </p:attrNameLst>
                                      </p:cBhvr>
                                      <p:to>
                                        <p:strVal val="visible"/>
                                      </p:to>
                                    </p:set>
                                    <p:animEffect transition="in" filter="dissolve">
                                      <p:cBhvr>
                                        <p:cTn id="27" dur="500"/>
                                        <p:tgtEl>
                                          <p:spTgt spid="194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569"/>
                                        </p:tgtEl>
                                        <p:attrNameLst>
                                          <p:attrName>style.visibility</p:attrName>
                                        </p:attrNameLst>
                                      </p:cBhvr>
                                      <p:to>
                                        <p:strVal val="visible"/>
                                      </p:to>
                                    </p:set>
                                    <p:animEffect transition="in" filter="dissolve">
                                      <p:cBhvr>
                                        <p:cTn id="32" dur="500"/>
                                        <p:tgtEl>
                                          <p:spTgt spid="194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4570"/>
                                        </p:tgtEl>
                                        <p:attrNameLst>
                                          <p:attrName>style.visibility</p:attrName>
                                        </p:attrNameLst>
                                      </p:cBhvr>
                                      <p:to>
                                        <p:strVal val="visible"/>
                                      </p:to>
                                    </p:set>
                                    <p:anim calcmode="lin" valueType="num">
                                      <p:cBhvr additive="base">
                                        <p:cTn id="37" dur="500" fill="hold"/>
                                        <p:tgtEl>
                                          <p:spTgt spid="194570"/>
                                        </p:tgtEl>
                                        <p:attrNameLst>
                                          <p:attrName>ppt_x</p:attrName>
                                        </p:attrNameLst>
                                      </p:cBhvr>
                                      <p:tavLst>
                                        <p:tav tm="0">
                                          <p:val>
                                            <p:strVal val="1+#ppt_w/2"/>
                                          </p:val>
                                        </p:tav>
                                        <p:tav tm="100000">
                                          <p:val>
                                            <p:strVal val="#ppt_x"/>
                                          </p:val>
                                        </p:tav>
                                      </p:tavLst>
                                    </p:anim>
                                    <p:anim calcmode="lin" valueType="num">
                                      <p:cBhvr additive="base">
                                        <p:cTn id="38" dur="500" fill="hold"/>
                                        <p:tgtEl>
                                          <p:spTgt spid="19457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94575"/>
                                        </p:tgtEl>
                                        <p:attrNameLst>
                                          <p:attrName>style.visibility</p:attrName>
                                        </p:attrNameLst>
                                      </p:cBhvr>
                                      <p:to>
                                        <p:strVal val="visible"/>
                                      </p:to>
                                    </p:set>
                                    <p:animEffect transition="in" filter="dissolve">
                                      <p:cBhvr>
                                        <p:cTn id="48" dur="500"/>
                                        <p:tgtEl>
                                          <p:spTgt spid="1945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94576"/>
                                        </p:tgtEl>
                                        <p:attrNameLst>
                                          <p:attrName>style.visibility</p:attrName>
                                        </p:attrNameLst>
                                      </p:cBhvr>
                                      <p:to>
                                        <p:strVal val="visible"/>
                                      </p:to>
                                    </p:set>
                                    <p:animEffect transition="in" filter="dissolve">
                                      <p:cBhvr>
                                        <p:cTn id="53" dur="500"/>
                                        <p:tgtEl>
                                          <p:spTgt spid="19457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94577"/>
                                        </p:tgtEl>
                                        <p:attrNameLst>
                                          <p:attrName>style.visibility</p:attrName>
                                        </p:attrNameLst>
                                      </p:cBhvr>
                                      <p:to>
                                        <p:strVal val="visible"/>
                                      </p:to>
                                    </p:set>
                                    <p:anim calcmode="lin" valueType="num">
                                      <p:cBhvr additive="base">
                                        <p:cTn id="58" dur="500" fill="hold"/>
                                        <p:tgtEl>
                                          <p:spTgt spid="194577"/>
                                        </p:tgtEl>
                                        <p:attrNameLst>
                                          <p:attrName>ppt_x</p:attrName>
                                        </p:attrNameLst>
                                      </p:cBhvr>
                                      <p:tavLst>
                                        <p:tav tm="0">
                                          <p:val>
                                            <p:strVal val="1+#ppt_w/2"/>
                                          </p:val>
                                        </p:tav>
                                        <p:tav tm="100000">
                                          <p:val>
                                            <p:strVal val="#ppt_x"/>
                                          </p:val>
                                        </p:tav>
                                      </p:tavLst>
                                    </p:anim>
                                    <p:anim calcmode="lin" valueType="num">
                                      <p:cBhvr additive="base">
                                        <p:cTn id="59" dur="500" fill="hold"/>
                                        <p:tgtEl>
                                          <p:spTgt spid="194577"/>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94582"/>
                                        </p:tgtEl>
                                        <p:attrNameLst>
                                          <p:attrName>style.visibility</p:attrName>
                                        </p:attrNameLst>
                                      </p:cBhvr>
                                      <p:to>
                                        <p:strVal val="visible"/>
                                      </p:to>
                                    </p:set>
                                    <p:animEffect transition="in" filter="dissolve">
                                      <p:cBhvr>
                                        <p:cTn id="69" dur="500"/>
                                        <p:tgtEl>
                                          <p:spTgt spid="19458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94583"/>
                                        </p:tgtEl>
                                        <p:attrNameLst>
                                          <p:attrName>style.visibility</p:attrName>
                                        </p:attrNameLst>
                                      </p:cBhvr>
                                      <p:to>
                                        <p:strVal val="visible"/>
                                      </p:to>
                                    </p:set>
                                    <p:animEffect transition="in" filter="dissolve">
                                      <p:cBhvr>
                                        <p:cTn id="74" dur="500"/>
                                        <p:tgtEl>
                                          <p:spTgt spid="19458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94584"/>
                                        </p:tgtEl>
                                        <p:attrNameLst>
                                          <p:attrName>style.visibility</p:attrName>
                                        </p:attrNameLst>
                                      </p:cBhvr>
                                      <p:to>
                                        <p:strVal val="visible"/>
                                      </p:to>
                                    </p:set>
                                    <p:anim calcmode="lin" valueType="num">
                                      <p:cBhvr additive="base">
                                        <p:cTn id="79" dur="500" fill="hold"/>
                                        <p:tgtEl>
                                          <p:spTgt spid="194584"/>
                                        </p:tgtEl>
                                        <p:attrNameLst>
                                          <p:attrName>ppt_x</p:attrName>
                                        </p:attrNameLst>
                                      </p:cBhvr>
                                      <p:tavLst>
                                        <p:tav tm="0">
                                          <p:val>
                                            <p:strVal val="1+#ppt_w/2"/>
                                          </p:val>
                                        </p:tav>
                                        <p:tav tm="100000">
                                          <p:val>
                                            <p:strVal val="#ppt_x"/>
                                          </p:val>
                                        </p:tav>
                                      </p:tavLst>
                                    </p:anim>
                                    <p:anim calcmode="lin" valueType="num">
                                      <p:cBhvr additive="base">
                                        <p:cTn id="80" dur="500" fill="hold"/>
                                        <p:tgtEl>
                                          <p:spTgt spid="19458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utoUpdateAnimBg="0"/>
      <p:bldP spid="194563" grpId="0" autoUpdateAnimBg="0"/>
      <p:bldP spid="194568" grpId="0" autoUpdateAnimBg="0"/>
      <p:bldP spid="194569" grpId="0" autoUpdateAnimBg="0"/>
      <p:bldP spid="194570" grpId="0" autoUpdateAnimBg="0"/>
      <p:bldP spid="194575" grpId="0" autoUpdateAnimBg="0"/>
      <p:bldP spid="194576" grpId="0" autoUpdateAnimBg="0"/>
      <p:bldP spid="194577" grpId="0" autoUpdateAnimBg="0"/>
      <p:bldP spid="194582" grpId="0" autoUpdateAnimBg="0"/>
      <p:bldP spid="194583" grpId="0" autoUpdateAnimBg="0"/>
      <p:bldP spid="194584" grpId="0" autoUpdateAnimBg="0"/>
      <p:bldP spid="19458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193675" y="3113088"/>
            <a:ext cx="9577388" cy="2955925"/>
            <a:chOff x="-122" y="941"/>
            <a:chExt cx="6033" cy="1862"/>
          </a:xfrm>
        </p:grpSpPr>
        <p:grpSp>
          <p:nvGrpSpPr>
            <p:cNvPr id="14354" name="Group 35"/>
            <p:cNvGrpSpPr>
              <a:grpSpLocks/>
            </p:cNvGrpSpPr>
            <p:nvPr/>
          </p:nvGrpSpPr>
          <p:grpSpPr bwMode="auto">
            <a:xfrm>
              <a:off x="-122" y="941"/>
              <a:ext cx="6033" cy="1862"/>
              <a:chOff x="-122" y="941"/>
              <a:chExt cx="6033" cy="1862"/>
            </a:xfrm>
          </p:grpSpPr>
          <p:pic>
            <p:nvPicPr>
              <p:cNvPr id="14357" name="Picture 14" descr="Elektromagnetisch spectru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22" y="941"/>
                <a:ext cx="6033" cy="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5"/>
              <p:cNvSpPr txBox="1">
                <a:spLocks noChangeArrowheads="1"/>
              </p:cNvSpPr>
              <p:nvPr/>
            </p:nvSpPr>
            <p:spPr bwMode="auto">
              <a:xfrm>
                <a:off x="2795" y="1976"/>
                <a:ext cx="880" cy="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sz="2000" b="1">
                    <a:solidFill>
                      <a:srgbClr val="000000"/>
                    </a:solidFill>
                  </a:rPr>
                  <a:t>zichtbaar</a:t>
                </a:r>
              </a:p>
            </p:txBody>
          </p:sp>
          <p:sp>
            <p:nvSpPr>
              <p:cNvPr id="14359" name="Text Box 16"/>
              <p:cNvSpPr txBox="1">
                <a:spLocks noChangeArrowheads="1"/>
              </p:cNvSpPr>
              <p:nvPr/>
            </p:nvSpPr>
            <p:spPr bwMode="auto">
              <a:xfrm>
                <a:off x="4916" y="1058"/>
                <a:ext cx="727" cy="44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sz="2000" b="1">
                    <a:solidFill>
                      <a:srgbClr val="FF3300"/>
                    </a:solidFill>
                  </a:rPr>
                  <a:t>Gamma</a:t>
                </a:r>
                <a:br>
                  <a:rPr lang="nl-NL" altLang="nl-NL" sz="2000" b="1">
                    <a:solidFill>
                      <a:srgbClr val="FF3300"/>
                    </a:solidFill>
                  </a:rPr>
                </a:br>
                <a:r>
                  <a:rPr lang="nl-NL" altLang="nl-NL" sz="2000" b="1">
                    <a:solidFill>
                      <a:srgbClr val="FF3300"/>
                    </a:solidFill>
                  </a:rPr>
                  <a:t>straling</a:t>
                </a:r>
              </a:p>
            </p:txBody>
          </p:sp>
          <p:sp>
            <p:nvSpPr>
              <p:cNvPr id="14360" name="Text Box 18"/>
              <p:cNvSpPr txBox="1">
                <a:spLocks noChangeArrowheads="1"/>
              </p:cNvSpPr>
              <p:nvPr/>
            </p:nvSpPr>
            <p:spPr bwMode="auto">
              <a:xfrm>
                <a:off x="3227" y="1101"/>
                <a:ext cx="370" cy="34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sz="2000" b="1">
                    <a:solidFill>
                      <a:srgbClr val="FF3300"/>
                    </a:solidFill>
                  </a:rPr>
                  <a:t>UV</a:t>
                </a:r>
              </a:p>
            </p:txBody>
          </p:sp>
          <p:sp>
            <p:nvSpPr>
              <p:cNvPr id="14361" name="Text Box 17"/>
              <p:cNvSpPr txBox="1">
                <a:spLocks noChangeArrowheads="1"/>
              </p:cNvSpPr>
              <p:nvPr/>
            </p:nvSpPr>
            <p:spPr bwMode="auto">
              <a:xfrm>
                <a:off x="3814" y="1040"/>
                <a:ext cx="727" cy="44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NL" altLang="nl-NL" sz="2000" b="1">
                    <a:solidFill>
                      <a:srgbClr val="FF3300"/>
                    </a:solidFill>
                  </a:rPr>
                  <a:t>Röntgen</a:t>
                </a:r>
                <a:br>
                  <a:rPr lang="nl-NL" altLang="nl-NL" sz="2000" b="1">
                    <a:solidFill>
                      <a:srgbClr val="FF3300"/>
                    </a:solidFill>
                  </a:rPr>
                </a:br>
                <a:r>
                  <a:rPr lang="nl-NL" altLang="nl-NL" sz="2000" b="1">
                    <a:solidFill>
                      <a:srgbClr val="FF3300"/>
                    </a:solidFill>
                  </a:rPr>
                  <a:t>straling</a:t>
                </a:r>
              </a:p>
            </p:txBody>
          </p:sp>
          <p:sp>
            <p:nvSpPr>
              <p:cNvPr id="14362" name="Text Box 19"/>
              <p:cNvSpPr txBox="1">
                <a:spLocks noChangeArrowheads="1"/>
              </p:cNvSpPr>
              <p:nvPr/>
            </p:nvSpPr>
            <p:spPr bwMode="auto">
              <a:xfrm>
                <a:off x="2221" y="1093"/>
                <a:ext cx="726" cy="34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nl-NL" altLang="nl-NL" sz="2000" b="1">
                    <a:solidFill>
                      <a:srgbClr val="000000"/>
                    </a:solidFill>
                  </a:rPr>
                  <a:t>IR</a:t>
                </a:r>
              </a:p>
            </p:txBody>
          </p:sp>
          <p:sp>
            <p:nvSpPr>
              <p:cNvPr id="14363" name="Text Box 21"/>
              <p:cNvSpPr txBox="1">
                <a:spLocks noChangeArrowheads="1"/>
              </p:cNvSpPr>
              <p:nvPr/>
            </p:nvSpPr>
            <p:spPr bwMode="auto">
              <a:xfrm>
                <a:off x="-8" y="992"/>
                <a:ext cx="1815" cy="6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nl-NL" altLang="nl-NL" sz="2000" b="1">
                    <a:solidFill>
                      <a:srgbClr val="000000"/>
                    </a:solidFill>
                  </a:rPr>
                  <a:t>Radiogolven:</a:t>
                </a:r>
                <a:r>
                  <a:rPr lang="nl-NL" altLang="nl-NL" sz="2000">
                    <a:solidFill>
                      <a:srgbClr val="000000"/>
                    </a:solidFill>
                  </a:rPr>
                  <a:t/>
                </a:r>
                <a:br>
                  <a:rPr lang="nl-NL" altLang="nl-NL" sz="2000">
                    <a:solidFill>
                      <a:srgbClr val="000000"/>
                    </a:solidFill>
                  </a:rPr>
                </a:br>
                <a:r>
                  <a:rPr lang="nl-NL" altLang="nl-NL" sz="2000">
                    <a:solidFill>
                      <a:srgbClr val="000000"/>
                    </a:solidFill>
                  </a:rPr>
                  <a:t>Magnetron-Mobile</a:t>
                </a:r>
                <a:br>
                  <a:rPr lang="nl-NL" altLang="nl-NL" sz="2000">
                    <a:solidFill>
                      <a:srgbClr val="000000"/>
                    </a:solidFill>
                  </a:rPr>
                </a:br>
                <a:r>
                  <a:rPr lang="nl-NL" altLang="nl-NL" sz="2000">
                    <a:solidFill>
                      <a:srgbClr val="000000"/>
                    </a:solidFill>
                  </a:rPr>
                  <a:t>Radar-Radio-TV</a:t>
                </a:r>
              </a:p>
            </p:txBody>
          </p:sp>
        </p:grpSp>
        <p:sp>
          <p:nvSpPr>
            <p:cNvPr id="14355" name="Freeform 22"/>
            <p:cNvSpPr>
              <a:spLocks/>
            </p:cNvSpPr>
            <p:nvPr/>
          </p:nvSpPr>
          <p:spPr bwMode="auto">
            <a:xfrm>
              <a:off x="3222" y="955"/>
              <a:ext cx="1994" cy="1288"/>
            </a:xfrm>
            <a:custGeom>
              <a:avLst/>
              <a:gdLst>
                <a:gd name="T0" fmla="*/ 6 w 1994"/>
                <a:gd name="T1" fmla="*/ 0 h 1288"/>
                <a:gd name="T2" fmla="*/ 0 w 1994"/>
                <a:gd name="T3" fmla="*/ 966 h 1288"/>
                <a:gd name="T4" fmla="*/ 1994 w 1994"/>
                <a:gd name="T5" fmla="*/ 1288 h 1288"/>
                <a:gd name="T6" fmla="*/ 0 60000 65536"/>
                <a:gd name="T7" fmla="*/ 0 60000 65536"/>
                <a:gd name="T8" fmla="*/ 0 60000 65536"/>
                <a:gd name="T9" fmla="*/ 0 w 1994"/>
                <a:gd name="T10" fmla="*/ 0 h 1288"/>
                <a:gd name="T11" fmla="*/ 1994 w 1994"/>
                <a:gd name="T12" fmla="*/ 1288 h 1288"/>
              </a:gdLst>
              <a:ahLst/>
              <a:cxnLst>
                <a:cxn ang="T6">
                  <a:pos x="T0" y="T1"/>
                </a:cxn>
                <a:cxn ang="T7">
                  <a:pos x="T2" y="T3"/>
                </a:cxn>
                <a:cxn ang="T8">
                  <a:pos x="T4" y="T5"/>
                </a:cxn>
              </a:cxnLst>
              <a:rect l="T9" t="T10" r="T11" b="T12"/>
              <a:pathLst>
                <a:path w="1994" h="1288">
                  <a:moveTo>
                    <a:pt x="6" y="0"/>
                  </a:moveTo>
                  <a:lnTo>
                    <a:pt x="0" y="966"/>
                  </a:lnTo>
                  <a:lnTo>
                    <a:pt x="1994" y="1288"/>
                  </a:lnTo>
                </a:path>
              </a:pathLst>
            </a:custGeom>
            <a:noFill/>
            <a:ln w="285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4356" name="Freeform 24"/>
            <p:cNvSpPr>
              <a:spLocks/>
            </p:cNvSpPr>
            <p:nvPr/>
          </p:nvSpPr>
          <p:spPr bwMode="auto">
            <a:xfrm>
              <a:off x="504" y="957"/>
              <a:ext cx="2686" cy="1286"/>
            </a:xfrm>
            <a:custGeom>
              <a:avLst/>
              <a:gdLst>
                <a:gd name="T0" fmla="*/ 2686 w 2686"/>
                <a:gd name="T1" fmla="*/ 0 h 1286"/>
                <a:gd name="T2" fmla="*/ 2686 w 2686"/>
                <a:gd name="T3" fmla="*/ 960 h 1286"/>
                <a:gd name="T4" fmla="*/ 0 w 2686"/>
                <a:gd name="T5" fmla="*/ 1286 h 1286"/>
                <a:gd name="T6" fmla="*/ 0 60000 65536"/>
                <a:gd name="T7" fmla="*/ 0 60000 65536"/>
                <a:gd name="T8" fmla="*/ 0 60000 65536"/>
                <a:gd name="T9" fmla="*/ 0 w 2686"/>
                <a:gd name="T10" fmla="*/ 0 h 1286"/>
                <a:gd name="T11" fmla="*/ 2686 w 2686"/>
                <a:gd name="T12" fmla="*/ 1286 h 1286"/>
              </a:gdLst>
              <a:ahLst/>
              <a:cxnLst>
                <a:cxn ang="T6">
                  <a:pos x="T0" y="T1"/>
                </a:cxn>
                <a:cxn ang="T7">
                  <a:pos x="T2" y="T3"/>
                </a:cxn>
                <a:cxn ang="T8">
                  <a:pos x="T4" y="T5"/>
                </a:cxn>
              </a:cxnLst>
              <a:rect l="T9" t="T10" r="T11" b="T12"/>
              <a:pathLst>
                <a:path w="2686" h="1286">
                  <a:moveTo>
                    <a:pt x="2686" y="0"/>
                  </a:moveTo>
                  <a:lnTo>
                    <a:pt x="2686" y="960"/>
                  </a:lnTo>
                  <a:lnTo>
                    <a:pt x="0" y="1286"/>
                  </a:lnTo>
                </a:path>
              </a:pathLst>
            </a:custGeom>
            <a:noFill/>
            <a:ln w="28575"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
        <p:nvSpPr>
          <p:cNvPr id="247810" name="Rectangle 2"/>
          <p:cNvSpPr>
            <a:spLocks noGrp="1" noChangeArrowheads="1"/>
          </p:cNvSpPr>
          <p:nvPr>
            <p:ph type="ctrTitle" idx="4294967295"/>
          </p:nvPr>
        </p:nvSpPr>
        <p:spPr>
          <a:xfrm>
            <a:off x="0" y="0"/>
            <a:ext cx="8893175" cy="620713"/>
          </a:xfrm>
        </p:spPr>
        <p:txBody>
          <a:bodyPr/>
          <a:lstStyle/>
          <a:p>
            <a:pPr algn="l" eaLnBrk="1" hangingPunct="1">
              <a:defRPr/>
            </a:pPr>
            <a:r>
              <a:rPr lang="en-US" sz="3200" b="1" smtClean="0">
                <a:solidFill>
                  <a:srgbClr val="FF3300"/>
                </a:solidFill>
                <a:effectLst>
                  <a:outerShdw blurRad="38100" dist="38100" dir="2700000" algn="tl">
                    <a:srgbClr val="000000"/>
                  </a:outerShdw>
                </a:effectLst>
              </a:rPr>
              <a:t>Elektromagnetisch spectrum: BINAS tabel 19A/B</a:t>
            </a:r>
            <a:endParaRPr lang="nl-NL" sz="3200" b="1" smtClean="0">
              <a:solidFill>
                <a:srgbClr val="FF3300"/>
              </a:solidFill>
              <a:effectLst>
                <a:outerShdw blurRad="38100" dist="38100" dir="2700000" algn="tl">
                  <a:srgbClr val="000000"/>
                </a:outerShdw>
              </a:effectLst>
            </a:endParaRPr>
          </a:p>
        </p:txBody>
      </p:sp>
      <p:grpSp>
        <p:nvGrpSpPr>
          <p:cNvPr id="4" name="Group 37"/>
          <p:cNvGrpSpPr>
            <a:grpSpLocks/>
          </p:cNvGrpSpPr>
          <p:nvPr/>
        </p:nvGrpSpPr>
        <p:grpSpPr bwMode="auto">
          <a:xfrm>
            <a:off x="38100" y="1122363"/>
            <a:ext cx="5076825" cy="457200"/>
            <a:chOff x="32" y="562"/>
            <a:chExt cx="3198" cy="288"/>
          </a:xfrm>
        </p:grpSpPr>
        <p:sp>
          <p:nvSpPr>
            <p:cNvPr id="14352" name="Line 30"/>
            <p:cNvSpPr>
              <a:spLocks noChangeShapeType="1"/>
            </p:cNvSpPr>
            <p:nvPr/>
          </p:nvSpPr>
          <p:spPr bwMode="auto">
            <a:xfrm>
              <a:off x="32" y="845"/>
              <a:ext cx="319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4353" name="Rectangle 32"/>
            <p:cNvSpPr>
              <a:spLocks noChangeArrowheads="1"/>
            </p:cNvSpPr>
            <p:nvPr/>
          </p:nvSpPr>
          <p:spPr bwMode="auto">
            <a:xfrm>
              <a:off x="1073" y="562"/>
              <a:ext cx="14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NL" altLang="nl-NL" b="1">
                  <a:solidFill>
                    <a:srgbClr val="000000"/>
                  </a:solidFill>
                </a:rPr>
                <a:t>Ongevaarlijk</a:t>
              </a:r>
            </a:p>
          </p:txBody>
        </p:sp>
      </p:grpSp>
      <p:grpSp>
        <p:nvGrpSpPr>
          <p:cNvPr id="5" name="Group 34"/>
          <p:cNvGrpSpPr>
            <a:grpSpLocks/>
          </p:cNvGrpSpPr>
          <p:nvPr/>
        </p:nvGrpSpPr>
        <p:grpSpPr bwMode="auto">
          <a:xfrm>
            <a:off x="5168900" y="1100138"/>
            <a:ext cx="3898900" cy="465137"/>
            <a:chOff x="3248" y="548"/>
            <a:chExt cx="2456" cy="293"/>
          </a:xfrm>
        </p:grpSpPr>
        <p:sp>
          <p:nvSpPr>
            <p:cNvPr id="14350" name="Freeform 31"/>
            <p:cNvSpPr>
              <a:spLocks/>
            </p:cNvSpPr>
            <p:nvPr/>
          </p:nvSpPr>
          <p:spPr bwMode="auto">
            <a:xfrm>
              <a:off x="3248" y="840"/>
              <a:ext cx="2456" cy="1"/>
            </a:xfrm>
            <a:custGeom>
              <a:avLst/>
              <a:gdLst>
                <a:gd name="T0" fmla="*/ 0 w 2456"/>
                <a:gd name="T1" fmla="*/ 0 h 1"/>
                <a:gd name="T2" fmla="*/ 2456 w 2456"/>
                <a:gd name="T3" fmla="*/ 0 h 1"/>
                <a:gd name="T4" fmla="*/ 0 60000 65536"/>
                <a:gd name="T5" fmla="*/ 0 60000 65536"/>
                <a:gd name="T6" fmla="*/ 0 w 2456"/>
                <a:gd name="T7" fmla="*/ 0 h 1"/>
                <a:gd name="T8" fmla="*/ 2456 w 2456"/>
                <a:gd name="T9" fmla="*/ 1 h 1"/>
              </a:gdLst>
              <a:ahLst/>
              <a:cxnLst>
                <a:cxn ang="T4">
                  <a:pos x="T0" y="T1"/>
                </a:cxn>
                <a:cxn ang="T5">
                  <a:pos x="T2" y="T3"/>
                </a:cxn>
              </a:cxnLst>
              <a:rect l="T6" t="T7" r="T8" b="T9"/>
              <a:pathLst>
                <a:path w="2456" h="1">
                  <a:moveTo>
                    <a:pt x="0" y="0"/>
                  </a:moveTo>
                  <a:lnTo>
                    <a:pt x="2456" y="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4351" name="Rectangle 33"/>
            <p:cNvSpPr>
              <a:spLocks noChangeArrowheads="1"/>
            </p:cNvSpPr>
            <p:nvPr/>
          </p:nvSpPr>
          <p:spPr bwMode="auto">
            <a:xfrm>
              <a:off x="3715" y="548"/>
              <a:ext cx="18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NL" altLang="nl-NL" b="1">
                  <a:solidFill>
                    <a:srgbClr val="FF3300"/>
                  </a:solidFill>
                </a:rPr>
                <a:t>Steeds gevaarlijker</a:t>
              </a:r>
            </a:p>
          </p:txBody>
        </p:sp>
      </p:grpSp>
      <p:sp>
        <p:nvSpPr>
          <p:cNvPr id="247855" name="Line 47"/>
          <p:cNvSpPr>
            <a:spLocks noChangeShapeType="1"/>
          </p:cNvSpPr>
          <p:nvPr/>
        </p:nvSpPr>
        <p:spPr bwMode="auto">
          <a:xfrm flipV="1">
            <a:off x="5122863" y="1533525"/>
            <a:ext cx="0" cy="158273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nvGrpSpPr>
          <p:cNvPr id="6" name="Group 51"/>
          <p:cNvGrpSpPr>
            <a:grpSpLocks/>
          </p:cNvGrpSpPr>
          <p:nvPr/>
        </p:nvGrpSpPr>
        <p:grpSpPr bwMode="auto">
          <a:xfrm>
            <a:off x="0" y="1989138"/>
            <a:ext cx="9144000" cy="4392612"/>
            <a:chOff x="0" y="1253"/>
            <a:chExt cx="5760" cy="2767"/>
          </a:xfrm>
        </p:grpSpPr>
        <p:sp>
          <p:nvSpPr>
            <p:cNvPr id="14346" name="Rectangle 46"/>
            <p:cNvSpPr>
              <a:spLocks noChangeArrowheads="1"/>
            </p:cNvSpPr>
            <p:nvPr/>
          </p:nvSpPr>
          <p:spPr bwMode="auto">
            <a:xfrm>
              <a:off x="340" y="3732"/>
              <a:ext cx="54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NL" altLang="nl-NL" b="1">
                  <a:solidFill>
                    <a:srgbClr val="3333CC"/>
                  </a:solidFill>
                </a:rPr>
                <a:t>4.10</a:t>
              </a:r>
              <a:r>
                <a:rPr lang="nl-NL" altLang="nl-NL" b="1" baseline="30000">
                  <a:solidFill>
                    <a:srgbClr val="3333CC"/>
                  </a:solidFill>
                </a:rPr>
                <a:t>14</a:t>
              </a:r>
              <a:r>
                <a:rPr lang="nl-NL" altLang="nl-NL">
                  <a:solidFill>
                    <a:srgbClr val="000000"/>
                  </a:solidFill>
                </a:rPr>
                <a:t>                                                                                     </a:t>
              </a:r>
              <a:r>
                <a:rPr lang="nl-NL" altLang="nl-NL" b="1">
                  <a:solidFill>
                    <a:srgbClr val="3333CC"/>
                  </a:solidFill>
                </a:rPr>
                <a:t>8.10</a:t>
              </a:r>
              <a:r>
                <a:rPr lang="nl-NL" altLang="nl-NL" b="1" baseline="30000">
                  <a:solidFill>
                    <a:srgbClr val="3333CC"/>
                  </a:solidFill>
                </a:rPr>
                <a:t>14</a:t>
              </a:r>
            </a:p>
          </p:txBody>
        </p:sp>
        <p:sp>
          <p:nvSpPr>
            <p:cNvPr id="14347" name="Rectangle 45"/>
            <p:cNvSpPr>
              <a:spLocks noChangeArrowheads="1"/>
            </p:cNvSpPr>
            <p:nvPr/>
          </p:nvSpPr>
          <p:spPr bwMode="auto">
            <a:xfrm>
              <a:off x="0" y="1630"/>
              <a:ext cx="5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NL" altLang="nl-NL" b="1">
                  <a:solidFill>
                    <a:srgbClr val="3333CC"/>
                  </a:solidFill>
                </a:rPr>
                <a:t>10</a:t>
              </a:r>
              <a:r>
                <a:rPr lang="nl-NL" altLang="nl-NL" b="1" baseline="30000">
                  <a:solidFill>
                    <a:srgbClr val="3333CC"/>
                  </a:solidFill>
                </a:rPr>
                <a:t>4                                            </a:t>
              </a:r>
              <a:r>
                <a:rPr lang="nl-NL" altLang="nl-NL" b="1">
                  <a:solidFill>
                    <a:srgbClr val="3333CC"/>
                  </a:solidFill>
                </a:rPr>
                <a:t>10</a:t>
              </a:r>
              <a:r>
                <a:rPr lang="nl-NL" altLang="nl-NL" b="1" baseline="30000">
                  <a:solidFill>
                    <a:srgbClr val="3333CC"/>
                  </a:solidFill>
                </a:rPr>
                <a:t>12</a:t>
              </a:r>
              <a:r>
                <a:rPr lang="nl-NL" altLang="nl-NL" b="1">
                  <a:solidFill>
                    <a:srgbClr val="3333CC"/>
                  </a:solidFill>
                </a:rPr>
                <a:t>                     10</a:t>
              </a:r>
              <a:r>
                <a:rPr lang="nl-NL" altLang="nl-NL" b="1" baseline="30000">
                  <a:solidFill>
                    <a:srgbClr val="3333CC"/>
                  </a:solidFill>
                </a:rPr>
                <a:t>15   </a:t>
              </a:r>
              <a:r>
                <a:rPr lang="nl-NL" altLang="nl-NL" b="1">
                  <a:solidFill>
                    <a:srgbClr val="3333CC"/>
                  </a:solidFill>
                </a:rPr>
                <a:t>10</a:t>
              </a:r>
              <a:r>
                <a:rPr lang="nl-NL" altLang="nl-NL" b="1" baseline="30000">
                  <a:solidFill>
                    <a:srgbClr val="3333CC"/>
                  </a:solidFill>
                </a:rPr>
                <a:t>17                       </a:t>
              </a:r>
              <a:r>
                <a:rPr lang="nl-NL" altLang="nl-NL" b="1">
                  <a:solidFill>
                    <a:srgbClr val="3333CC"/>
                  </a:solidFill>
                </a:rPr>
                <a:t>10</a:t>
              </a:r>
              <a:r>
                <a:rPr lang="nl-NL" altLang="nl-NL" b="1" baseline="30000">
                  <a:solidFill>
                    <a:srgbClr val="3333CC"/>
                  </a:solidFill>
                </a:rPr>
                <a:t>20                </a:t>
              </a:r>
              <a:r>
                <a:rPr lang="nl-NL" altLang="nl-NL" b="1">
                  <a:solidFill>
                    <a:srgbClr val="3333CC"/>
                  </a:solidFill>
                </a:rPr>
                <a:t>10</a:t>
              </a:r>
              <a:r>
                <a:rPr lang="nl-NL" altLang="nl-NL" b="1" baseline="30000">
                  <a:solidFill>
                    <a:srgbClr val="3333CC"/>
                  </a:solidFill>
                </a:rPr>
                <a:t>24</a:t>
              </a:r>
            </a:p>
          </p:txBody>
        </p:sp>
        <p:sp>
          <p:nvSpPr>
            <p:cNvPr id="14348" name="Freeform 48"/>
            <p:cNvSpPr>
              <a:spLocks/>
            </p:cNvSpPr>
            <p:nvPr/>
          </p:nvSpPr>
          <p:spPr bwMode="auto">
            <a:xfrm>
              <a:off x="4288" y="1568"/>
              <a:ext cx="1314" cy="3"/>
            </a:xfrm>
            <a:custGeom>
              <a:avLst/>
              <a:gdLst>
                <a:gd name="T0" fmla="*/ 0 w 1314"/>
                <a:gd name="T1" fmla="*/ 0 h 3"/>
                <a:gd name="T2" fmla="*/ 1314 w 1314"/>
                <a:gd name="T3" fmla="*/ 3 h 3"/>
                <a:gd name="T4" fmla="*/ 0 60000 65536"/>
                <a:gd name="T5" fmla="*/ 0 60000 65536"/>
                <a:gd name="T6" fmla="*/ 0 w 1314"/>
                <a:gd name="T7" fmla="*/ 0 h 3"/>
                <a:gd name="T8" fmla="*/ 1314 w 1314"/>
                <a:gd name="T9" fmla="*/ 3 h 3"/>
              </a:gdLst>
              <a:ahLst/>
              <a:cxnLst>
                <a:cxn ang="T4">
                  <a:pos x="T0" y="T1"/>
                </a:cxn>
                <a:cxn ang="T5">
                  <a:pos x="T2" y="T3"/>
                </a:cxn>
              </a:cxnLst>
              <a:rect l="T6" t="T7" r="T8" b="T9"/>
              <a:pathLst>
                <a:path w="1314" h="3">
                  <a:moveTo>
                    <a:pt x="0" y="0"/>
                  </a:moveTo>
                  <a:lnTo>
                    <a:pt x="1314" y="3"/>
                  </a:lnTo>
                </a:path>
              </a:pathLst>
            </a:custGeom>
            <a:noFill/>
            <a:ln w="28575" cmpd="sng">
              <a:solidFill>
                <a:schemeClr val="accent2"/>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4349" name="Text Box 49"/>
            <p:cNvSpPr txBox="1">
              <a:spLocks noChangeArrowheads="1"/>
            </p:cNvSpPr>
            <p:nvPr/>
          </p:nvSpPr>
          <p:spPr bwMode="auto">
            <a:xfrm>
              <a:off x="4166" y="1253"/>
              <a:ext cx="14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50000"/>
                </a:spcBef>
                <a:spcAft>
                  <a:spcPct val="0"/>
                </a:spcAft>
              </a:pPr>
              <a:r>
                <a:rPr lang="nl-NL" altLang="nl-NL" b="1">
                  <a:solidFill>
                    <a:srgbClr val="3333CC"/>
                  </a:solidFill>
                </a:rPr>
                <a:t>Frequentie (Hz)</a:t>
              </a:r>
            </a:p>
          </p:txBody>
        </p:sp>
      </p:grpSp>
      <p:sp>
        <p:nvSpPr>
          <p:cNvPr id="255003" name="AutoShape 27"/>
          <p:cNvSpPr>
            <a:spLocks noChangeArrowheads="1"/>
          </p:cNvSpPr>
          <p:nvPr/>
        </p:nvSpPr>
        <p:spPr bwMode="auto">
          <a:xfrm flipH="1">
            <a:off x="2411413" y="50800"/>
            <a:ext cx="6707187" cy="936625"/>
          </a:xfrm>
          <a:prstGeom prst="wedgeRoundRectCallout">
            <a:avLst>
              <a:gd name="adj1" fmla="val 33569"/>
              <a:gd name="adj2" fmla="val 88472"/>
              <a:gd name="adj3" fmla="val 16667"/>
            </a:avLst>
          </a:prstGeom>
          <a:solidFill>
            <a:srgbClr val="CCFFCC"/>
          </a:solidFill>
          <a:ln w="9525">
            <a:solidFill>
              <a:schemeClr val="tx1"/>
            </a:solidFill>
            <a:miter lim="800000"/>
            <a:headEnd/>
            <a:tailEnd/>
          </a:ln>
          <a:effectLst/>
        </p:spPr>
        <p:txBody>
          <a:bodyPr/>
          <a:lstStyle/>
          <a:p>
            <a:pPr defTabSz="266700" fontAlgn="base">
              <a:spcBef>
                <a:spcPct val="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Veroorzaakt geen kanker maar kan bij voldoende vermogen wel iets gaar koken!</a:t>
            </a:r>
            <a:endParaRPr lang="el-GR" sz="2400" b="1">
              <a:solidFill>
                <a:srgbClr val="FF3300"/>
              </a:solidFill>
              <a:effectLst>
                <a:outerShdw blurRad="38100" dist="38100" dir="2700000" algn="tl">
                  <a:srgbClr val="000000"/>
                </a:outerShdw>
              </a:effectLst>
              <a:latin typeface="Comic Sans MS" pitchFamily="66" charset="0"/>
            </a:endParaRPr>
          </a:p>
        </p:txBody>
      </p:sp>
      <p:sp>
        <p:nvSpPr>
          <p:cNvPr id="255004" name="AutoShape 28"/>
          <p:cNvSpPr>
            <a:spLocks noChangeArrowheads="1"/>
          </p:cNvSpPr>
          <p:nvPr/>
        </p:nvSpPr>
        <p:spPr bwMode="auto">
          <a:xfrm flipH="1">
            <a:off x="179388" y="188913"/>
            <a:ext cx="3240087" cy="503237"/>
          </a:xfrm>
          <a:prstGeom prst="wedgeRoundRectCallout">
            <a:avLst>
              <a:gd name="adj1" fmla="val -126435"/>
              <a:gd name="adj2" fmla="val 181227"/>
              <a:gd name="adj3" fmla="val 16667"/>
            </a:avLst>
          </a:prstGeom>
          <a:solidFill>
            <a:srgbClr val="CCFFCC"/>
          </a:solidFill>
          <a:ln w="9525">
            <a:solidFill>
              <a:schemeClr val="tx1"/>
            </a:solidFill>
            <a:miter lim="800000"/>
            <a:headEnd/>
            <a:tailEnd/>
          </a:ln>
          <a:effectLst/>
        </p:spPr>
        <p:txBody>
          <a:bodyPr/>
          <a:lstStyle/>
          <a:p>
            <a:pPr defTabSz="266700" fontAlgn="base">
              <a:spcBef>
                <a:spcPct val="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Kankerverwekkend</a:t>
            </a:r>
            <a:endParaRPr lang="el-GR" sz="2400" b="1">
              <a:solidFill>
                <a:srgbClr val="FF33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51219295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wipe(left)">
                                      <p:cBhvr>
                                        <p:cTn id="7" dur="500"/>
                                        <p:tgtEl>
                                          <p:spTgt spid="247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7855"/>
                                        </p:tgtEl>
                                        <p:attrNameLst>
                                          <p:attrName>style.visibility</p:attrName>
                                        </p:attrNameLst>
                                      </p:cBhvr>
                                      <p:to>
                                        <p:strVal val="visible"/>
                                      </p:to>
                                    </p:set>
                                    <p:animEffect transition="in" filter="wipe(down)">
                                      <p:cBhvr>
                                        <p:cTn id="22" dur="500"/>
                                        <p:tgtEl>
                                          <p:spTgt spid="2478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55003"/>
                                        </p:tgtEl>
                                        <p:attrNameLst>
                                          <p:attrName>style.visibility</p:attrName>
                                        </p:attrNameLst>
                                      </p:cBhvr>
                                      <p:to>
                                        <p:strVal val="visible"/>
                                      </p:to>
                                    </p:set>
                                    <p:animEffect transition="in" filter="wipe(right)">
                                      <p:cBhvr>
                                        <p:cTn id="32" dur="500"/>
                                        <p:tgtEl>
                                          <p:spTgt spid="255003"/>
                                        </p:tgtEl>
                                      </p:cBhvr>
                                    </p:animEffect>
                                  </p:childTnLst>
                                  <p:subTnLst>
                                    <p:set>
                                      <p:cBhvr override="childStyle">
                                        <p:cTn dur="1" fill="hold" display="0" masterRel="nextClick" afterEffect="1"/>
                                        <p:tgtEl>
                                          <p:spTgt spid="255003"/>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55004"/>
                                        </p:tgtEl>
                                        <p:attrNameLst>
                                          <p:attrName>style.visibility</p:attrName>
                                        </p:attrNameLst>
                                      </p:cBhvr>
                                      <p:to>
                                        <p:strVal val="visible"/>
                                      </p:to>
                                    </p:set>
                                    <p:animEffect transition="in" filter="wipe(right)">
                                      <p:cBhvr>
                                        <p:cTn id="42" dur="500"/>
                                        <p:tgtEl>
                                          <p:spTgt spid="255004"/>
                                        </p:tgtEl>
                                      </p:cBhvr>
                                    </p:animEffect>
                                  </p:childTnLst>
                                  <p:subTnLst>
                                    <p:set>
                                      <p:cBhvr override="childStyle">
                                        <p:cTn dur="1" fill="hold" display="0" masterRel="nextClick" afterEffect="1"/>
                                        <p:tgtEl>
                                          <p:spTgt spid="25500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autoUpdateAnimBg="0"/>
      <p:bldP spid="247855" grpId="0" animBg="1"/>
      <p:bldP spid="255003" grpId="0" animBg="1"/>
      <p:bldP spid="25500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828925" y="2428875"/>
            <a:ext cx="5095875" cy="762000"/>
            <a:chOff x="1782" y="1530"/>
            <a:chExt cx="3210" cy="480"/>
          </a:xfrm>
        </p:grpSpPr>
        <p:sp>
          <p:nvSpPr>
            <p:cNvPr id="196611" name="Rectangle 3"/>
            <p:cNvSpPr>
              <a:spLocks noChangeArrowheads="1"/>
            </p:cNvSpPr>
            <p:nvPr/>
          </p:nvSpPr>
          <p:spPr bwMode="auto">
            <a:xfrm>
              <a:off x="1782" y="1530"/>
              <a:ext cx="1866" cy="48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latin typeface="Symbol" pitchFamily="18" charset="2"/>
                </a:rPr>
                <a:t>b</a:t>
              </a:r>
              <a:r>
                <a:rPr lang="en-US" sz="4000" b="1" baseline="30000">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rPr>
                <a:t>straling  =</a:t>
              </a:r>
              <a:endParaRPr lang="nl-NL" sz="4000" b="1">
                <a:solidFill>
                  <a:srgbClr val="3333CC"/>
                </a:solidFill>
                <a:effectLst>
                  <a:outerShdw blurRad="38100" dist="38100" dir="2700000" algn="tl">
                    <a:srgbClr val="C0C0C0"/>
                  </a:outerShdw>
                </a:effectLst>
              </a:endParaRPr>
            </a:p>
          </p:txBody>
        </p:sp>
        <p:sp>
          <p:nvSpPr>
            <p:cNvPr id="72741" name="Rectangle 4"/>
            <p:cNvSpPr>
              <a:spLocks noChangeArrowheads="1"/>
            </p:cNvSpPr>
            <p:nvPr/>
          </p:nvSpPr>
          <p:spPr bwMode="auto">
            <a:xfrm>
              <a:off x="3600" y="1530"/>
              <a:ext cx="139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r>
                <a:rPr lang="en-US" altLang="nl-NL" sz="4000" b="1">
                  <a:solidFill>
                    <a:srgbClr val="3333CC"/>
                  </a:solidFill>
                </a:rPr>
                <a:t>positron</a:t>
              </a:r>
              <a:endParaRPr lang="nl-NL" altLang="nl-NL" sz="3600" b="1">
                <a:solidFill>
                  <a:srgbClr val="3333CC"/>
                </a:solidFill>
              </a:endParaRPr>
            </a:p>
          </p:txBody>
        </p:sp>
      </p:grpSp>
      <p:sp>
        <p:nvSpPr>
          <p:cNvPr id="196613" name="Rectangle 5"/>
          <p:cNvSpPr>
            <a:spLocks noChangeArrowheads="1"/>
          </p:cNvSpPr>
          <p:nvPr/>
        </p:nvSpPr>
        <p:spPr bwMode="auto">
          <a:xfrm>
            <a:off x="0" y="3276600"/>
            <a:ext cx="3124200" cy="9144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latin typeface="Symbol" pitchFamily="18" charset="2"/>
              </a:rPr>
              <a:t>g</a:t>
            </a:r>
            <a:r>
              <a:rPr lang="en-US" sz="4000" b="1">
                <a:solidFill>
                  <a:srgbClr val="3333CC"/>
                </a:solidFill>
                <a:effectLst>
                  <a:outerShdw blurRad="38100" dist="38100" dir="2700000" algn="tl">
                    <a:srgbClr val="C0C0C0"/>
                  </a:outerShdw>
                </a:effectLst>
              </a:rPr>
              <a:t>-straling</a:t>
            </a:r>
            <a:endParaRPr lang="nl-NL" sz="4000" b="1">
              <a:solidFill>
                <a:srgbClr val="3333CC"/>
              </a:solidFill>
              <a:effectLst>
                <a:outerShdw blurRad="38100" dist="38100" dir="2700000" algn="tl">
                  <a:srgbClr val="C0C0C0"/>
                </a:outerShdw>
              </a:effectLst>
            </a:endParaRPr>
          </a:p>
        </p:txBody>
      </p:sp>
      <p:sp>
        <p:nvSpPr>
          <p:cNvPr id="196614" name="Rectangle 6"/>
          <p:cNvSpPr>
            <a:spLocks noChangeArrowheads="1"/>
          </p:cNvSpPr>
          <p:nvPr/>
        </p:nvSpPr>
        <p:spPr bwMode="auto">
          <a:xfrm>
            <a:off x="0" y="5791200"/>
            <a:ext cx="3124200" cy="9144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neutronen</a:t>
            </a:r>
            <a:endParaRPr lang="nl-NL" sz="4000" b="1">
              <a:solidFill>
                <a:srgbClr val="3333CC"/>
              </a:solidFill>
              <a:effectLst>
                <a:outerShdw blurRad="38100" dist="38100" dir="2700000" algn="tl">
                  <a:srgbClr val="C0C0C0"/>
                </a:outerShdw>
              </a:effectLst>
            </a:endParaRPr>
          </a:p>
        </p:txBody>
      </p:sp>
      <p:grpSp>
        <p:nvGrpSpPr>
          <p:cNvPr id="3" name="Group 7"/>
          <p:cNvGrpSpPr>
            <a:grpSpLocks/>
          </p:cNvGrpSpPr>
          <p:nvPr/>
        </p:nvGrpSpPr>
        <p:grpSpPr bwMode="auto">
          <a:xfrm>
            <a:off x="0" y="1190625"/>
            <a:ext cx="8153400" cy="690563"/>
            <a:chOff x="0" y="942"/>
            <a:chExt cx="5136" cy="435"/>
          </a:xfrm>
        </p:grpSpPr>
        <p:sp>
          <p:nvSpPr>
            <p:cNvPr id="196616" name="Rectangle 8"/>
            <p:cNvSpPr>
              <a:spLocks noChangeArrowheads="1"/>
            </p:cNvSpPr>
            <p:nvPr/>
          </p:nvSpPr>
          <p:spPr bwMode="auto">
            <a:xfrm>
              <a:off x="0" y="942"/>
              <a:ext cx="1932" cy="432"/>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latin typeface="Symbol" pitchFamily="18" charset="2"/>
                </a:rPr>
                <a:t>b</a:t>
              </a:r>
              <a:r>
                <a:rPr lang="en-US" sz="4000" b="1">
                  <a:solidFill>
                    <a:srgbClr val="3333CC"/>
                  </a:solidFill>
                  <a:effectLst>
                    <a:outerShdw blurRad="38100" dist="38100" dir="2700000" algn="tl">
                      <a:srgbClr val="C0C0C0"/>
                    </a:outerShdw>
                  </a:effectLst>
                </a:rPr>
                <a:t>-straling:</a:t>
              </a:r>
              <a:endParaRPr lang="nl-NL" sz="4000" b="1">
                <a:solidFill>
                  <a:srgbClr val="3333CC"/>
                </a:solidFill>
                <a:effectLst>
                  <a:outerShdw blurRad="38100" dist="38100" dir="2700000" algn="tl">
                    <a:srgbClr val="C0C0C0"/>
                  </a:outerShdw>
                </a:effectLst>
              </a:endParaRPr>
            </a:p>
          </p:txBody>
        </p:sp>
        <p:sp>
          <p:nvSpPr>
            <p:cNvPr id="72738" name="Rectangle 9"/>
            <p:cNvSpPr>
              <a:spLocks noChangeArrowheads="1"/>
            </p:cNvSpPr>
            <p:nvPr/>
          </p:nvSpPr>
          <p:spPr bwMode="auto">
            <a:xfrm>
              <a:off x="3600" y="945"/>
              <a:ext cx="153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r>
                <a:rPr lang="en-US" altLang="nl-NL" sz="4000" b="1">
                  <a:solidFill>
                    <a:srgbClr val="3333CC"/>
                  </a:solidFill>
                </a:rPr>
                <a:t>electron</a:t>
              </a:r>
              <a:endParaRPr lang="nl-NL" altLang="nl-NL" sz="4000" b="1">
                <a:solidFill>
                  <a:srgbClr val="3333CC"/>
                </a:solidFill>
              </a:endParaRPr>
            </a:p>
          </p:txBody>
        </p:sp>
        <p:sp>
          <p:nvSpPr>
            <p:cNvPr id="196618" name="Rectangle 10"/>
            <p:cNvSpPr>
              <a:spLocks noChangeArrowheads="1"/>
            </p:cNvSpPr>
            <p:nvPr/>
          </p:nvSpPr>
          <p:spPr bwMode="auto">
            <a:xfrm>
              <a:off x="1776" y="942"/>
              <a:ext cx="2329" cy="384"/>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3333CC"/>
                  </a:solidFill>
                  <a:effectLst>
                    <a:outerShdw blurRad="38100" dist="38100" dir="2700000" algn="tl">
                      <a:srgbClr val="C0C0C0"/>
                    </a:outerShdw>
                  </a:effectLst>
                  <a:latin typeface="Symbol" pitchFamily="18" charset="2"/>
                </a:rPr>
                <a:t>b</a:t>
              </a:r>
              <a:r>
                <a:rPr lang="en-US" sz="4000" b="1" baseline="30000">
                  <a:solidFill>
                    <a:srgbClr val="3333CC"/>
                  </a:solidFill>
                  <a:effectLst>
                    <a:outerShdw blurRad="38100" dist="38100" dir="2700000" algn="tl">
                      <a:srgbClr val="C0C0C0"/>
                    </a:outerShdw>
                  </a:effectLst>
                </a:rPr>
                <a:t>-</a:t>
              </a:r>
              <a:r>
                <a:rPr lang="en-US" sz="4000" b="1">
                  <a:solidFill>
                    <a:srgbClr val="3333CC"/>
                  </a:solidFill>
                  <a:effectLst>
                    <a:outerShdw blurRad="38100" dist="38100" dir="2700000" algn="tl">
                      <a:srgbClr val="C0C0C0"/>
                    </a:outerShdw>
                  </a:effectLst>
                </a:rPr>
                <a:t> straling  =</a:t>
              </a:r>
              <a:endParaRPr lang="nl-NL" sz="4000" b="1">
                <a:solidFill>
                  <a:srgbClr val="3333CC"/>
                </a:solidFill>
                <a:effectLst>
                  <a:outerShdw blurRad="38100" dist="38100" dir="2700000" algn="tl">
                    <a:srgbClr val="C0C0C0"/>
                  </a:outerShdw>
                </a:effectLst>
              </a:endParaRPr>
            </a:p>
          </p:txBody>
        </p:sp>
      </p:grpSp>
      <p:sp>
        <p:nvSpPr>
          <p:cNvPr id="196619" name="Rectangle 11"/>
          <p:cNvSpPr>
            <a:spLocks noChangeArrowheads="1"/>
          </p:cNvSpPr>
          <p:nvPr/>
        </p:nvSpPr>
        <p:spPr bwMode="auto">
          <a:xfrm>
            <a:off x="2971800" y="242888"/>
            <a:ext cx="2971800" cy="685800"/>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C0C0C0"/>
                  </a:outerShdw>
                </a:effectLst>
              </a:rPr>
              <a:t>He-4 kern =</a:t>
            </a:r>
            <a:endParaRPr lang="nl-NL" sz="4000" b="1">
              <a:solidFill>
                <a:srgbClr val="3333CC"/>
              </a:solidFill>
              <a:effectLst>
                <a:outerShdw blurRad="38100" dist="38100" dir="2700000" algn="tl">
                  <a:srgbClr val="C0C0C0"/>
                </a:outerShdw>
              </a:effectLst>
            </a:endParaRPr>
          </a:p>
        </p:txBody>
      </p:sp>
      <p:grpSp>
        <p:nvGrpSpPr>
          <p:cNvPr id="4" name="Group 12"/>
          <p:cNvGrpSpPr>
            <a:grpSpLocks/>
          </p:cNvGrpSpPr>
          <p:nvPr/>
        </p:nvGrpSpPr>
        <p:grpSpPr bwMode="auto">
          <a:xfrm>
            <a:off x="6000750" y="-228600"/>
            <a:ext cx="1847850" cy="1543050"/>
            <a:chOff x="3732" y="327"/>
            <a:chExt cx="1164" cy="972"/>
          </a:xfrm>
        </p:grpSpPr>
        <p:sp>
          <p:nvSpPr>
            <p:cNvPr id="196621" name="Rectangle 13"/>
            <p:cNvSpPr>
              <a:spLocks noChangeArrowheads="1"/>
            </p:cNvSpPr>
            <p:nvPr/>
          </p:nvSpPr>
          <p:spPr bwMode="auto">
            <a:xfrm>
              <a:off x="3984" y="528"/>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He</a:t>
              </a:r>
              <a:endParaRPr lang="nl-NL" sz="6000" b="1">
                <a:solidFill>
                  <a:srgbClr val="3333CC"/>
                </a:solidFill>
                <a:effectLst>
                  <a:outerShdw blurRad="38100" dist="38100" dir="2700000" algn="tl">
                    <a:srgbClr val="C0C0C0"/>
                  </a:outerShdw>
                </a:effectLst>
              </a:endParaRPr>
            </a:p>
          </p:txBody>
        </p:sp>
        <p:sp>
          <p:nvSpPr>
            <p:cNvPr id="196622" name="Rectangle 14"/>
            <p:cNvSpPr>
              <a:spLocks noChangeArrowheads="1"/>
            </p:cNvSpPr>
            <p:nvPr/>
          </p:nvSpPr>
          <p:spPr bwMode="auto">
            <a:xfrm>
              <a:off x="3732" y="327"/>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a:t>
              </a:r>
              <a:endParaRPr lang="nl-NL" sz="6000" b="1">
                <a:solidFill>
                  <a:srgbClr val="3333CC"/>
                </a:solidFill>
                <a:effectLst>
                  <a:outerShdw blurRad="38100" dist="38100" dir="2700000" algn="tl">
                    <a:srgbClr val="C0C0C0"/>
                  </a:outerShdw>
                </a:effectLst>
              </a:endParaRPr>
            </a:p>
          </p:txBody>
        </p:sp>
        <p:sp>
          <p:nvSpPr>
            <p:cNvPr id="196623" name="Rectangle 15"/>
            <p:cNvSpPr>
              <a:spLocks noChangeArrowheads="1"/>
            </p:cNvSpPr>
            <p:nvPr/>
          </p:nvSpPr>
          <p:spPr bwMode="auto">
            <a:xfrm>
              <a:off x="3759" y="723"/>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a:t>
              </a:r>
              <a:endParaRPr lang="nl-NL" sz="6000" b="1">
                <a:solidFill>
                  <a:srgbClr val="3333CC"/>
                </a:solidFill>
                <a:effectLst>
                  <a:outerShdw blurRad="38100" dist="38100" dir="2700000" algn="tl">
                    <a:srgbClr val="C0C0C0"/>
                  </a:outerShdw>
                </a:effectLst>
              </a:endParaRPr>
            </a:p>
          </p:txBody>
        </p:sp>
      </p:grpSp>
      <p:grpSp>
        <p:nvGrpSpPr>
          <p:cNvPr id="5" name="Group 16"/>
          <p:cNvGrpSpPr>
            <a:grpSpLocks/>
          </p:cNvGrpSpPr>
          <p:nvPr/>
        </p:nvGrpSpPr>
        <p:grpSpPr bwMode="auto">
          <a:xfrm>
            <a:off x="7748588" y="685800"/>
            <a:ext cx="2081212" cy="1543050"/>
            <a:chOff x="3837" y="2544"/>
            <a:chExt cx="1311" cy="972"/>
          </a:xfrm>
        </p:grpSpPr>
        <p:sp>
          <p:nvSpPr>
            <p:cNvPr id="196625" name="Rectangle 17"/>
            <p:cNvSpPr>
              <a:spLocks noChangeArrowheads="1"/>
            </p:cNvSpPr>
            <p:nvPr/>
          </p:nvSpPr>
          <p:spPr bwMode="auto">
            <a:xfrm>
              <a:off x="4236" y="2745"/>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e</a:t>
              </a:r>
              <a:endParaRPr lang="nl-NL" sz="6000" b="1">
                <a:solidFill>
                  <a:srgbClr val="3333CC"/>
                </a:solidFill>
                <a:effectLst>
                  <a:outerShdw blurRad="38100" dist="38100" dir="2700000" algn="tl">
                    <a:srgbClr val="C0C0C0"/>
                  </a:outerShdw>
                </a:effectLst>
              </a:endParaRPr>
            </a:p>
          </p:txBody>
        </p:sp>
        <p:sp>
          <p:nvSpPr>
            <p:cNvPr id="196626" name="Rectangle 18"/>
            <p:cNvSpPr>
              <a:spLocks noChangeArrowheads="1"/>
            </p:cNvSpPr>
            <p:nvPr/>
          </p:nvSpPr>
          <p:spPr bwMode="auto">
            <a:xfrm>
              <a:off x="3984" y="2544"/>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a:t>
              </a:r>
              <a:endParaRPr lang="nl-NL" sz="6000" b="1">
                <a:solidFill>
                  <a:srgbClr val="3333CC"/>
                </a:solidFill>
                <a:effectLst>
                  <a:outerShdw blurRad="38100" dist="38100" dir="2700000" algn="tl">
                    <a:srgbClr val="C0C0C0"/>
                  </a:outerShdw>
                </a:effectLst>
              </a:endParaRPr>
            </a:p>
          </p:txBody>
        </p:sp>
        <p:sp>
          <p:nvSpPr>
            <p:cNvPr id="196627" name="Rectangle 19"/>
            <p:cNvSpPr>
              <a:spLocks noChangeArrowheads="1"/>
            </p:cNvSpPr>
            <p:nvPr/>
          </p:nvSpPr>
          <p:spPr bwMode="auto">
            <a:xfrm>
              <a:off x="3837" y="2940"/>
              <a:ext cx="576"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a:t>
              </a:r>
              <a:endParaRPr lang="nl-NL" sz="6000" b="1">
                <a:solidFill>
                  <a:srgbClr val="3333CC"/>
                </a:solidFill>
                <a:effectLst>
                  <a:outerShdw blurRad="38100" dist="38100" dir="2700000" algn="tl">
                    <a:srgbClr val="C0C0C0"/>
                  </a:outerShdw>
                </a:effectLst>
              </a:endParaRPr>
            </a:p>
          </p:txBody>
        </p:sp>
      </p:grpSp>
      <p:grpSp>
        <p:nvGrpSpPr>
          <p:cNvPr id="6" name="Group 20"/>
          <p:cNvGrpSpPr>
            <a:grpSpLocks/>
          </p:cNvGrpSpPr>
          <p:nvPr/>
        </p:nvGrpSpPr>
        <p:grpSpPr bwMode="auto">
          <a:xfrm>
            <a:off x="2590800" y="2895600"/>
            <a:ext cx="2081213" cy="1543050"/>
            <a:chOff x="2304" y="2868"/>
            <a:chExt cx="1311" cy="972"/>
          </a:xfrm>
        </p:grpSpPr>
        <p:sp>
          <p:nvSpPr>
            <p:cNvPr id="196629" name="Rectangle 21"/>
            <p:cNvSpPr>
              <a:spLocks noChangeArrowheads="1"/>
            </p:cNvSpPr>
            <p:nvPr/>
          </p:nvSpPr>
          <p:spPr bwMode="auto">
            <a:xfrm>
              <a:off x="2703" y="2937"/>
              <a:ext cx="912" cy="711"/>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latin typeface="Symbol" pitchFamily="18" charset="2"/>
                </a:rPr>
                <a:t>g</a:t>
              </a:r>
              <a:endParaRPr lang="nl-NL" sz="6000" b="1">
                <a:solidFill>
                  <a:srgbClr val="3333CC"/>
                </a:solidFill>
                <a:effectLst>
                  <a:outerShdw blurRad="38100" dist="38100" dir="2700000" algn="tl">
                    <a:srgbClr val="C0C0C0"/>
                  </a:outerShdw>
                </a:effectLst>
                <a:latin typeface="Symbol" pitchFamily="18" charset="2"/>
              </a:endParaRPr>
            </a:p>
          </p:txBody>
        </p:sp>
        <p:sp>
          <p:nvSpPr>
            <p:cNvPr id="196630" name="Rectangle 22"/>
            <p:cNvSpPr>
              <a:spLocks noChangeArrowheads="1"/>
            </p:cNvSpPr>
            <p:nvPr/>
          </p:nvSpPr>
          <p:spPr bwMode="auto">
            <a:xfrm>
              <a:off x="2424" y="2868"/>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a:t>
              </a:r>
              <a:endParaRPr lang="nl-NL" sz="6000" b="1">
                <a:solidFill>
                  <a:srgbClr val="3333CC"/>
                </a:solidFill>
                <a:effectLst>
                  <a:outerShdw blurRad="38100" dist="38100" dir="2700000" algn="tl">
                    <a:srgbClr val="C0C0C0"/>
                  </a:outerShdw>
                </a:effectLst>
              </a:endParaRPr>
            </a:p>
          </p:txBody>
        </p:sp>
        <p:sp>
          <p:nvSpPr>
            <p:cNvPr id="196631" name="Rectangle 23"/>
            <p:cNvSpPr>
              <a:spLocks noChangeArrowheads="1"/>
            </p:cNvSpPr>
            <p:nvPr/>
          </p:nvSpPr>
          <p:spPr bwMode="auto">
            <a:xfrm>
              <a:off x="2304" y="3264"/>
              <a:ext cx="576"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 ..</a:t>
              </a:r>
              <a:endParaRPr lang="nl-NL" sz="6000" b="1">
                <a:solidFill>
                  <a:srgbClr val="3333CC"/>
                </a:solidFill>
                <a:effectLst>
                  <a:outerShdw blurRad="38100" dist="38100" dir="2700000" algn="tl">
                    <a:srgbClr val="C0C0C0"/>
                  </a:outerShdw>
                </a:effectLst>
              </a:endParaRPr>
            </a:p>
          </p:txBody>
        </p:sp>
      </p:grpSp>
      <p:grpSp>
        <p:nvGrpSpPr>
          <p:cNvPr id="7" name="Group 24"/>
          <p:cNvGrpSpPr>
            <a:grpSpLocks/>
          </p:cNvGrpSpPr>
          <p:nvPr/>
        </p:nvGrpSpPr>
        <p:grpSpPr bwMode="auto">
          <a:xfrm>
            <a:off x="7748588" y="1981200"/>
            <a:ext cx="2081212" cy="1543050"/>
            <a:chOff x="3837" y="2544"/>
            <a:chExt cx="1311" cy="972"/>
          </a:xfrm>
        </p:grpSpPr>
        <p:sp>
          <p:nvSpPr>
            <p:cNvPr id="196633" name="Rectangle 25"/>
            <p:cNvSpPr>
              <a:spLocks noChangeArrowheads="1"/>
            </p:cNvSpPr>
            <p:nvPr/>
          </p:nvSpPr>
          <p:spPr bwMode="auto">
            <a:xfrm>
              <a:off x="4236" y="2745"/>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e</a:t>
              </a:r>
              <a:endParaRPr lang="nl-NL" sz="6000" b="1">
                <a:solidFill>
                  <a:srgbClr val="3333CC"/>
                </a:solidFill>
                <a:effectLst>
                  <a:outerShdw blurRad="38100" dist="38100" dir="2700000" algn="tl">
                    <a:srgbClr val="C0C0C0"/>
                  </a:outerShdw>
                </a:effectLst>
              </a:endParaRPr>
            </a:p>
          </p:txBody>
        </p:sp>
        <p:sp>
          <p:nvSpPr>
            <p:cNvPr id="196634" name="Rectangle 26"/>
            <p:cNvSpPr>
              <a:spLocks noChangeArrowheads="1"/>
            </p:cNvSpPr>
            <p:nvPr/>
          </p:nvSpPr>
          <p:spPr bwMode="auto">
            <a:xfrm>
              <a:off x="3984" y="2544"/>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0</a:t>
              </a:r>
              <a:endParaRPr lang="nl-NL" sz="6000" b="1">
                <a:solidFill>
                  <a:srgbClr val="3333CC"/>
                </a:solidFill>
                <a:effectLst>
                  <a:outerShdw blurRad="38100" dist="38100" dir="2700000" algn="tl">
                    <a:srgbClr val="C0C0C0"/>
                  </a:outerShdw>
                </a:effectLst>
              </a:endParaRPr>
            </a:p>
          </p:txBody>
        </p:sp>
        <p:sp>
          <p:nvSpPr>
            <p:cNvPr id="196635" name="Rectangle 27"/>
            <p:cNvSpPr>
              <a:spLocks noChangeArrowheads="1"/>
            </p:cNvSpPr>
            <p:nvPr/>
          </p:nvSpPr>
          <p:spPr bwMode="auto">
            <a:xfrm>
              <a:off x="3837" y="2940"/>
              <a:ext cx="576"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 1</a:t>
              </a:r>
              <a:endParaRPr lang="nl-NL" sz="6000" b="1">
                <a:solidFill>
                  <a:srgbClr val="3333CC"/>
                </a:solidFill>
                <a:effectLst>
                  <a:outerShdw blurRad="38100" dist="38100" dir="2700000" algn="tl">
                    <a:srgbClr val="C0C0C0"/>
                  </a:outerShdw>
                </a:effectLst>
              </a:endParaRPr>
            </a:p>
          </p:txBody>
        </p:sp>
      </p:grpSp>
      <p:grpSp>
        <p:nvGrpSpPr>
          <p:cNvPr id="8" name="Group 28"/>
          <p:cNvGrpSpPr>
            <a:grpSpLocks/>
          </p:cNvGrpSpPr>
          <p:nvPr/>
        </p:nvGrpSpPr>
        <p:grpSpPr bwMode="auto">
          <a:xfrm>
            <a:off x="2590800" y="5372100"/>
            <a:ext cx="2081213" cy="1543050"/>
            <a:chOff x="3837" y="2544"/>
            <a:chExt cx="1311" cy="972"/>
          </a:xfrm>
        </p:grpSpPr>
        <p:sp>
          <p:nvSpPr>
            <p:cNvPr id="196637" name="Rectangle 29"/>
            <p:cNvSpPr>
              <a:spLocks noChangeArrowheads="1"/>
            </p:cNvSpPr>
            <p:nvPr/>
          </p:nvSpPr>
          <p:spPr bwMode="auto">
            <a:xfrm>
              <a:off x="4236" y="2745"/>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n</a:t>
              </a:r>
              <a:endParaRPr lang="nl-NL" sz="6000" b="1">
                <a:solidFill>
                  <a:srgbClr val="3333CC"/>
                </a:solidFill>
                <a:effectLst>
                  <a:outerShdw blurRad="38100" dist="38100" dir="2700000" algn="tl">
                    <a:srgbClr val="C0C0C0"/>
                  </a:outerShdw>
                </a:effectLst>
              </a:endParaRPr>
            </a:p>
          </p:txBody>
        </p:sp>
        <p:sp>
          <p:nvSpPr>
            <p:cNvPr id="196638" name="Rectangle 30"/>
            <p:cNvSpPr>
              <a:spLocks noChangeArrowheads="1"/>
            </p:cNvSpPr>
            <p:nvPr/>
          </p:nvSpPr>
          <p:spPr bwMode="auto">
            <a:xfrm>
              <a:off x="3984" y="2544"/>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a:t>
              </a:r>
              <a:endParaRPr lang="nl-NL" sz="6000" b="1">
                <a:solidFill>
                  <a:srgbClr val="3333CC"/>
                </a:solidFill>
                <a:effectLst>
                  <a:outerShdw blurRad="38100" dist="38100" dir="2700000" algn="tl">
                    <a:srgbClr val="C0C0C0"/>
                  </a:outerShdw>
                </a:effectLst>
              </a:endParaRPr>
            </a:p>
          </p:txBody>
        </p:sp>
        <p:sp>
          <p:nvSpPr>
            <p:cNvPr id="196639" name="Rectangle 31"/>
            <p:cNvSpPr>
              <a:spLocks noChangeArrowheads="1"/>
            </p:cNvSpPr>
            <p:nvPr/>
          </p:nvSpPr>
          <p:spPr bwMode="auto">
            <a:xfrm>
              <a:off x="3837" y="2940"/>
              <a:ext cx="576"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 ..</a:t>
              </a:r>
              <a:endParaRPr lang="nl-NL" sz="6000" b="1">
                <a:solidFill>
                  <a:srgbClr val="3333CC"/>
                </a:solidFill>
                <a:effectLst>
                  <a:outerShdw blurRad="38100" dist="38100" dir="2700000" algn="tl">
                    <a:srgbClr val="C0C0C0"/>
                  </a:outerShdw>
                </a:effectLst>
              </a:endParaRPr>
            </a:p>
          </p:txBody>
        </p:sp>
      </p:grpSp>
      <p:sp>
        <p:nvSpPr>
          <p:cNvPr id="196640" name="Rectangle 32"/>
          <p:cNvSpPr>
            <a:spLocks noChangeArrowheads="1"/>
          </p:cNvSpPr>
          <p:nvPr/>
        </p:nvSpPr>
        <p:spPr bwMode="auto">
          <a:xfrm>
            <a:off x="0" y="4495800"/>
            <a:ext cx="2743200" cy="838200"/>
          </a:xfrm>
          <a:prstGeom prst="rect">
            <a:avLst/>
          </a:prstGeom>
          <a:noFill/>
          <a:ln w="9525">
            <a:noFill/>
            <a:miter lim="800000"/>
            <a:headEnd/>
            <a:tailEnd/>
          </a:ln>
          <a:effectLst/>
        </p:spPr>
        <p:txBody>
          <a:bodyPr anchor="ctr"/>
          <a:lstStyle/>
          <a:p>
            <a:pPr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protonen</a:t>
            </a:r>
            <a:endParaRPr lang="nl-NL" sz="4000" b="1">
              <a:solidFill>
                <a:srgbClr val="3333CC"/>
              </a:solidFill>
              <a:effectLst>
                <a:outerShdw blurRad="38100" dist="38100" dir="2700000" algn="tl">
                  <a:srgbClr val="C0C0C0"/>
                </a:outerShdw>
              </a:effectLst>
            </a:endParaRPr>
          </a:p>
        </p:txBody>
      </p:sp>
      <p:grpSp>
        <p:nvGrpSpPr>
          <p:cNvPr id="9" name="Group 33"/>
          <p:cNvGrpSpPr>
            <a:grpSpLocks/>
          </p:cNvGrpSpPr>
          <p:nvPr/>
        </p:nvGrpSpPr>
        <p:grpSpPr bwMode="auto">
          <a:xfrm>
            <a:off x="2566988" y="4114800"/>
            <a:ext cx="2081212" cy="1543050"/>
            <a:chOff x="3837" y="2544"/>
            <a:chExt cx="1311" cy="972"/>
          </a:xfrm>
        </p:grpSpPr>
        <p:sp>
          <p:nvSpPr>
            <p:cNvPr id="196642" name="Rectangle 34"/>
            <p:cNvSpPr>
              <a:spLocks noChangeArrowheads="1"/>
            </p:cNvSpPr>
            <p:nvPr/>
          </p:nvSpPr>
          <p:spPr bwMode="auto">
            <a:xfrm>
              <a:off x="4236" y="2745"/>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p</a:t>
              </a:r>
              <a:endParaRPr lang="nl-NL" sz="6000" b="1">
                <a:solidFill>
                  <a:srgbClr val="3333CC"/>
                </a:solidFill>
                <a:effectLst>
                  <a:outerShdw blurRad="38100" dist="38100" dir="2700000" algn="tl">
                    <a:srgbClr val="C0C0C0"/>
                  </a:outerShdw>
                </a:effectLst>
              </a:endParaRPr>
            </a:p>
          </p:txBody>
        </p:sp>
        <p:sp>
          <p:nvSpPr>
            <p:cNvPr id="196643" name="Rectangle 35"/>
            <p:cNvSpPr>
              <a:spLocks noChangeArrowheads="1"/>
            </p:cNvSpPr>
            <p:nvPr/>
          </p:nvSpPr>
          <p:spPr bwMode="auto">
            <a:xfrm>
              <a:off x="3984" y="2544"/>
              <a:ext cx="912"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a:t>
              </a:r>
              <a:endParaRPr lang="nl-NL" sz="6000" b="1">
                <a:solidFill>
                  <a:srgbClr val="3333CC"/>
                </a:solidFill>
                <a:effectLst>
                  <a:outerShdw blurRad="38100" dist="38100" dir="2700000" algn="tl">
                    <a:srgbClr val="C0C0C0"/>
                  </a:outerShdw>
                </a:effectLst>
              </a:endParaRPr>
            </a:p>
          </p:txBody>
        </p:sp>
        <p:sp>
          <p:nvSpPr>
            <p:cNvPr id="196644" name="Rectangle 36"/>
            <p:cNvSpPr>
              <a:spLocks noChangeArrowheads="1"/>
            </p:cNvSpPr>
            <p:nvPr/>
          </p:nvSpPr>
          <p:spPr bwMode="auto">
            <a:xfrm>
              <a:off x="3837" y="2940"/>
              <a:ext cx="576" cy="576"/>
            </a:xfrm>
            <a:prstGeom prst="rect">
              <a:avLst/>
            </a:prstGeom>
            <a:noFill/>
            <a:ln w="9525">
              <a:noFill/>
              <a:miter lim="800000"/>
              <a:headEnd/>
              <a:tailEnd/>
            </a:ln>
            <a:effectLst/>
          </p:spPr>
          <p:txBody>
            <a:bodyPr/>
            <a:lstStyle/>
            <a:p>
              <a:pPr fontAlgn="base">
                <a:spcBef>
                  <a:spcPct val="20000"/>
                </a:spcBef>
                <a:spcAft>
                  <a:spcPct val="0"/>
                </a:spcAft>
                <a:defRPr/>
              </a:pPr>
              <a:r>
                <a:rPr lang="en-US" sz="6000" b="1">
                  <a:solidFill>
                    <a:srgbClr val="FF3300"/>
                  </a:solidFill>
                  <a:effectLst>
                    <a:outerShdw blurRad="38100" dist="38100" dir="2700000" algn="tl">
                      <a:srgbClr val="C0C0C0"/>
                    </a:outerShdw>
                  </a:effectLst>
                </a:rPr>
                <a:t> ..</a:t>
              </a:r>
              <a:endParaRPr lang="nl-NL" sz="6000" b="1">
                <a:solidFill>
                  <a:srgbClr val="3333CC"/>
                </a:solidFill>
                <a:effectLst>
                  <a:outerShdw blurRad="38100" dist="38100" dir="2700000" algn="tl">
                    <a:srgbClr val="C0C0C0"/>
                  </a:outerShdw>
                </a:effectLst>
              </a:endParaRPr>
            </a:p>
          </p:txBody>
        </p:sp>
      </p:grpSp>
      <p:sp>
        <p:nvSpPr>
          <p:cNvPr id="196645" name="Rectangle 37"/>
          <p:cNvSpPr>
            <a:spLocks noGrp="1" noChangeArrowheads="1"/>
          </p:cNvSpPr>
          <p:nvPr>
            <p:ph type="ctrTitle"/>
          </p:nvPr>
        </p:nvSpPr>
        <p:spPr>
          <a:xfrm>
            <a:off x="0" y="133350"/>
            <a:ext cx="3200400" cy="914400"/>
          </a:xfrm>
        </p:spPr>
        <p:txBody>
          <a:bodyPr/>
          <a:lstStyle/>
          <a:p>
            <a:pPr algn="l" eaLnBrk="1" hangingPunct="1">
              <a:buClr>
                <a:srgbClr val="FF3300"/>
              </a:buClr>
              <a:buFontTx/>
              <a:buChar char="•"/>
              <a:defRPr/>
            </a:pPr>
            <a:r>
              <a:rPr lang="en-US" sz="4000" b="1" smtClean="0">
                <a:solidFill>
                  <a:srgbClr val="FF3300"/>
                </a:solidFill>
                <a:effectLst>
                  <a:outerShdw blurRad="38100" dist="38100" dir="2700000" algn="tl">
                    <a:srgbClr val="C0C0C0"/>
                  </a:outerShdw>
                </a:effectLst>
              </a:rPr>
              <a:t> </a:t>
            </a:r>
            <a:r>
              <a:rPr lang="en-US" sz="4000" b="1" smtClean="0">
                <a:solidFill>
                  <a:schemeClr val="accent2"/>
                </a:solidFill>
                <a:effectLst>
                  <a:outerShdw blurRad="38100" dist="38100" dir="2700000" algn="tl">
                    <a:srgbClr val="C0C0C0"/>
                  </a:outerShdw>
                </a:effectLst>
                <a:latin typeface="Symbol" pitchFamily="18" charset="2"/>
              </a:rPr>
              <a:t>a</a:t>
            </a:r>
            <a:r>
              <a:rPr lang="en-US" sz="4000" b="1" smtClean="0">
                <a:solidFill>
                  <a:schemeClr val="accent2"/>
                </a:solidFill>
                <a:effectLst>
                  <a:outerShdw blurRad="38100" dist="38100" dir="2700000" algn="tl">
                    <a:srgbClr val="C0C0C0"/>
                  </a:outerShdw>
                </a:effectLst>
              </a:rPr>
              <a:t>-straling:</a:t>
            </a:r>
            <a:endParaRPr lang="nl-NL" sz="4000" smtClean="0"/>
          </a:p>
        </p:txBody>
      </p:sp>
    </p:spTree>
    <p:extLst>
      <p:ext uri="{BB962C8B-B14F-4D97-AF65-F5344CB8AC3E}">
        <p14:creationId xmlns:p14="http://schemas.microsoft.com/office/powerpoint/2010/main" val="43632508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6645"/>
                                        </p:tgtEl>
                                        <p:attrNameLst>
                                          <p:attrName>style.visibility</p:attrName>
                                        </p:attrNameLst>
                                      </p:cBhvr>
                                      <p:to>
                                        <p:strVal val="visible"/>
                                      </p:to>
                                    </p:set>
                                    <p:animEffect transition="in" filter="wipe(left)">
                                      <p:cBhvr>
                                        <p:cTn id="7" dur="500"/>
                                        <p:tgtEl>
                                          <p:spTgt spid="196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9">
                                            <p:txEl>
                                              <p:pRg st="0" end="0"/>
                                            </p:txEl>
                                          </p:spTgt>
                                        </p:tgtEl>
                                        <p:attrNameLst>
                                          <p:attrName>style.visibility</p:attrName>
                                        </p:attrNameLst>
                                      </p:cBhvr>
                                      <p:to>
                                        <p:strVal val="visible"/>
                                      </p:to>
                                    </p:set>
                                    <p:animEffect transition="in" filter="wipe(left)">
                                      <p:cBhvr>
                                        <p:cTn id="12" dur="500"/>
                                        <p:tgtEl>
                                          <p:spTgt spid="1966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6613"/>
                                        </p:tgtEl>
                                        <p:attrNameLst>
                                          <p:attrName>style.visibility</p:attrName>
                                        </p:attrNameLst>
                                      </p:cBhvr>
                                      <p:to>
                                        <p:strVal val="visible"/>
                                      </p:to>
                                    </p:set>
                                    <p:animEffect transition="in" filter="wipe(left)">
                                      <p:cBhvr>
                                        <p:cTn id="45" dur="500"/>
                                        <p:tgtEl>
                                          <p:spTgt spid="1966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6640"/>
                                        </p:tgtEl>
                                        <p:attrNameLst>
                                          <p:attrName>style.visibility</p:attrName>
                                        </p:attrNameLst>
                                      </p:cBhvr>
                                      <p:to>
                                        <p:strVal val="visible"/>
                                      </p:to>
                                    </p:set>
                                    <p:animEffect transition="in" filter="wipe(left)">
                                      <p:cBhvr>
                                        <p:cTn id="56" dur="500"/>
                                        <p:tgtEl>
                                          <p:spTgt spid="19664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1+#ppt_w/2"/>
                                          </p:val>
                                        </p:tav>
                                        <p:tav tm="100000">
                                          <p:val>
                                            <p:strVal val="#ppt_x"/>
                                          </p:val>
                                        </p:tav>
                                      </p:tavLst>
                                    </p:anim>
                                    <p:anim calcmode="lin" valueType="num">
                                      <p:cBhvr additive="base">
                                        <p:cTn id="6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6614"/>
                                        </p:tgtEl>
                                        <p:attrNameLst>
                                          <p:attrName>style.visibility</p:attrName>
                                        </p:attrNameLst>
                                      </p:cBhvr>
                                      <p:to>
                                        <p:strVal val="visible"/>
                                      </p:to>
                                    </p:set>
                                    <p:animEffect transition="in" filter="wipe(left)">
                                      <p:cBhvr>
                                        <p:cTn id="67" dur="500"/>
                                        <p:tgtEl>
                                          <p:spTgt spid="1966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1+#ppt_w/2"/>
                                          </p:val>
                                        </p:tav>
                                        <p:tav tm="100000">
                                          <p:val>
                                            <p:strVal val="#ppt_x"/>
                                          </p:val>
                                        </p:tav>
                                      </p:tavLst>
                                    </p:anim>
                                    <p:anim calcmode="lin" valueType="num">
                                      <p:cBhvr additive="base">
                                        <p:cTn id="7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utoUpdateAnimBg="0"/>
      <p:bldP spid="196614" grpId="0" autoUpdateAnimBg="0"/>
      <p:bldP spid="196619" grpId="0" build="p" autoUpdateAnimBg="0"/>
      <p:bldP spid="196640" grpId="0" autoUpdateAnimBg="0"/>
      <p:bldP spid="196645"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effectLst>
                  <a:outerShdw blurRad="38100" dist="38100" dir="2700000" algn="tl">
                    <a:srgbClr val="C0C0C0"/>
                  </a:outerShdw>
                </a:effectLst>
              </a:rPr>
              <a:t> </a:t>
            </a:r>
            <a:r>
              <a:rPr lang="en-US" sz="4000" b="1" smtClean="0">
                <a:solidFill>
                  <a:srgbClr val="FF3300"/>
                </a:solidFill>
                <a:effectLst>
                  <a:outerShdw blurRad="38100" dist="38100" dir="2700000" algn="tl">
                    <a:srgbClr val="C0C0C0"/>
                  </a:outerShdw>
                </a:effectLst>
              </a:rPr>
              <a:t>Registreren van ioniserende straling.</a:t>
            </a:r>
            <a:endParaRPr lang="nl-NL" sz="4000" b="1" smtClean="0">
              <a:solidFill>
                <a:srgbClr val="FF3300"/>
              </a:solidFill>
              <a:effectLst>
                <a:outerShdw blurRad="38100" dist="38100" dir="2700000" algn="tl">
                  <a:srgbClr val="C0C0C0"/>
                </a:outerShdw>
              </a:effectLst>
            </a:endParaRPr>
          </a:p>
        </p:txBody>
      </p:sp>
      <p:sp>
        <p:nvSpPr>
          <p:cNvPr id="197635" name="Rectangle 3"/>
          <p:cNvSpPr>
            <a:spLocks noChangeArrowheads="1"/>
          </p:cNvSpPr>
          <p:nvPr/>
        </p:nvSpPr>
        <p:spPr bwMode="auto">
          <a:xfrm>
            <a:off x="0" y="1524000"/>
            <a:ext cx="9144000" cy="3657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Fotografische plaat</a:t>
            </a:r>
          </a:p>
          <a:p>
            <a:pPr marL="374650" indent="-374650" fontAlgn="base">
              <a:spcBef>
                <a:spcPct val="0"/>
              </a:spcBef>
              <a:spcAft>
                <a:spcPct val="0"/>
              </a:spcAft>
              <a:buClr>
                <a:srgbClr val="FF3300"/>
              </a:buClr>
              <a:buFontTx/>
              <a:buChar char="•"/>
              <a:defRPr/>
            </a:pPr>
            <a:endParaRPr lang="en-US" sz="4000" b="1">
              <a:solidFill>
                <a:srgbClr val="3333CC"/>
              </a:solidFill>
              <a:effectLst>
                <a:outerShdw blurRad="38100" dist="38100" dir="2700000" algn="tl">
                  <a:srgbClr val="C0C0C0"/>
                </a:outerShdw>
              </a:effectLst>
            </a:endParaRPr>
          </a:p>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Wilsonvat</a:t>
            </a:r>
          </a:p>
          <a:p>
            <a:pPr marL="374650" indent="-374650" fontAlgn="base">
              <a:spcBef>
                <a:spcPct val="0"/>
              </a:spcBef>
              <a:spcAft>
                <a:spcPct val="0"/>
              </a:spcAft>
              <a:buClr>
                <a:srgbClr val="FF3300"/>
              </a:buClr>
              <a:buFontTx/>
              <a:buChar char="•"/>
              <a:defRPr/>
            </a:pPr>
            <a:endParaRPr lang="en-US" sz="4000" b="1">
              <a:solidFill>
                <a:srgbClr val="3333CC"/>
              </a:solidFill>
              <a:effectLst>
                <a:outerShdw blurRad="38100" dist="38100" dir="2700000" algn="tl">
                  <a:srgbClr val="C0C0C0"/>
                </a:outerShdw>
              </a:effectLst>
            </a:endParaRPr>
          </a:p>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Geiger-Muller teller</a:t>
            </a:r>
            <a:endParaRPr lang="nl-NL" sz="40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40851501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97634"/>
                                        </p:tgtEl>
                                        <p:attrNameLst>
                                          <p:attrName>style.visibility</p:attrName>
                                        </p:attrNameLst>
                                      </p:cBhvr>
                                      <p:to>
                                        <p:strVal val="visible"/>
                                      </p:to>
                                    </p:set>
                                    <p:animEffect transition="in" filter="wipe(left)">
                                      <p:cBhvr>
                                        <p:cTn id="7" dur="500"/>
                                        <p:tgtEl>
                                          <p:spTgt spid="197634"/>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197635"/>
                                        </p:tgtEl>
                                        <p:attrNameLst>
                                          <p:attrName>style.visibility</p:attrName>
                                        </p:attrNameLst>
                                      </p:cBhvr>
                                      <p:to>
                                        <p:strVal val="visible"/>
                                      </p:to>
                                    </p:set>
                                    <p:animEffect transition="in" filter="wipe(left)">
                                      <p:cBhvr>
                                        <p:cTn id="11" dur="500"/>
                                        <p:tgtEl>
                                          <p:spTgt spid="197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utoUpdateAnimBg="0"/>
      <p:bldP spid="197635"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effectLst>
                  <a:outerShdw blurRad="38100" dist="38100" dir="2700000" algn="tl">
                    <a:srgbClr val="C0C0C0"/>
                  </a:outerShdw>
                </a:effectLst>
              </a:rPr>
              <a:t> </a:t>
            </a:r>
            <a:r>
              <a:rPr lang="en-US" sz="4000" b="1" smtClean="0">
                <a:solidFill>
                  <a:srgbClr val="FF3300"/>
                </a:solidFill>
                <a:effectLst>
                  <a:outerShdw blurRad="38100" dist="38100" dir="2700000" algn="tl">
                    <a:srgbClr val="C0C0C0"/>
                  </a:outerShdw>
                </a:effectLst>
              </a:rPr>
              <a:t>Fotografische plaat </a:t>
            </a:r>
            <a:r>
              <a:rPr lang="en-US" sz="3600" b="1" smtClean="0">
                <a:solidFill>
                  <a:srgbClr val="FF3300"/>
                </a:solidFill>
                <a:effectLst>
                  <a:outerShdw blurRad="38100" dist="38100" dir="2700000" algn="tl">
                    <a:srgbClr val="C0C0C0"/>
                  </a:outerShdw>
                </a:effectLst>
              </a:rPr>
              <a:t>(na ontwikkelen):</a:t>
            </a:r>
            <a:endParaRPr lang="nl-NL" sz="3600" b="1" smtClean="0">
              <a:solidFill>
                <a:srgbClr val="FF3300"/>
              </a:solidFill>
              <a:effectLst>
                <a:outerShdw blurRad="38100" dist="38100" dir="2700000" algn="tl">
                  <a:srgbClr val="C0C0C0"/>
                </a:outerShdw>
              </a:effectLst>
            </a:endParaRPr>
          </a:p>
        </p:txBody>
      </p:sp>
      <p:pic>
        <p:nvPicPr>
          <p:cNvPr id="198659" name="Picture 3" descr="ba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70104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48887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98658"/>
                                        </p:tgtEl>
                                        <p:attrNameLst>
                                          <p:attrName>style.visibility</p:attrName>
                                        </p:attrNameLst>
                                      </p:cBhvr>
                                      <p:to>
                                        <p:strVal val="visible"/>
                                      </p:to>
                                    </p:set>
                                    <p:animEffect transition="in" filter="wipe(left)">
                                      <p:cBhvr>
                                        <p:cTn id="7" dur="500"/>
                                        <p:tgtEl>
                                          <p:spTgt spid="198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8659"/>
                                        </p:tgtEl>
                                        <p:attrNameLst>
                                          <p:attrName>style.visibility</p:attrName>
                                        </p:attrNameLst>
                                      </p:cBhvr>
                                      <p:to>
                                        <p:strVal val="visible"/>
                                      </p:to>
                                    </p:set>
                                    <p:animEffect transition="in" filter="dissolve">
                                      <p:cBhvr>
                                        <p:cTn id="12" dur="500"/>
                                        <p:tgtEl>
                                          <p:spTgt spid="19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solidFill>
                  <a:srgbClr val="FF3300"/>
                </a:solidFill>
                <a:effectLst>
                  <a:outerShdw blurRad="38100" dist="38100" dir="2700000" algn="tl">
                    <a:srgbClr val="C0C0C0"/>
                  </a:outerShdw>
                </a:effectLst>
              </a:rPr>
              <a:t>Wilsonvat.</a:t>
            </a:r>
            <a:endParaRPr lang="nl-NL" sz="4000" b="1" smtClean="0">
              <a:solidFill>
                <a:srgbClr val="FF3300"/>
              </a:solidFill>
              <a:effectLst>
                <a:outerShdw blurRad="38100" dist="38100" dir="2700000" algn="tl">
                  <a:srgbClr val="C0C0C0"/>
                </a:outerShdw>
              </a:effectLst>
            </a:endParaRPr>
          </a:p>
        </p:txBody>
      </p:sp>
      <p:grpSp>
        <p:nvGrpSpPr>
          <p:cNvPr id="2" name="Group 3"/>
          <p:cNvGrpSpPr>
            <a:grpSpLocks/>
          </p:cNvGrpSpPr>
          <p:nvPr/>
        </p:nvGrpSpPr>
        <p:grpSpPr bwMode="auto">
          <a:xfrm>
            <a:off x="762000" y="1295400"/>
            <a:ext cx="5881688" cy="4343400"/>
            <a:chOff x="1008" y="816"/>
            <a:chExt cx="3705" cy="2736"/>
          </a:xfrm>
        </p:grpSpPr>
        <p:sp>
          <p:nvSpPr>
            <p:cNvPr id="75819" name="Freeform 4"/>
            <p:cNvSpPr>
              <a:spLocks/>
            </p:cNvSpPr>
            <p:nvPr/>
          </p:nvSpPr>
          <p:spPr bwMode="auto">
            <a:xfrm>
              <a:off x="1008" y="816"/>
              <a:ext cx="3701" cy="1399"/>
            </a:xfrm>
            <a:custGeom>
              <a:avLst/>
              <a:gdLst>
                <a:gd name="T0" fmla="*/ 0 w 3701"/>
                <a:gd name="T1" fmla="*/ 0 h 1399"/>
                <a:gd name="T2" fmla="*/ 5 w 3701"/>
                <a:gd name="T3" fmla="*/ 1399 h 1399"/>
                <a:gd name="T4" fmla="*/ 3698 w 3701"/>
                <a:gd name="T5" fmla="*/ 1399 h 1399"/>
                <a:gd name="T6" fmla="*/ 3701 w 3701"/>
                <a:gd name="T7" fmla="*/ 7 h 1399"/>
                <a:gd name="T8" fmla="*/ 0 60000 65536"/>
                <a:gd name="T9" fmla="*/ 0 60000 65536"/>
                <a:gd name="T10" fmla="*/ 0 60000 65536"/>
                <a:gd name="T11" fmla="*/ 0 60000 65536"/>
                <a:gd name="T12" fmla="*/ 0 w 3701"/>
                <a:gd name="T13" fmla="*/ 0 h 1399"/>
                <a:gd name="T14" fmla="*/ 3701 w 3701"/>
                <a:gd name="T15" fmla="*/ 1399 h 1399"/>
              </a:gdLst>
              <a:ahLst/>
              <a:cxnLst>
                <a:cxn ang="T8">
                  <a:pos x="T0" y="T1"/>
                </a:cxn>
                <a:cxn ang="T9">
                  <a:pos x="T2" y="T3"/>
                </a:cxn>
                <a:cxn ang="T10">
                  <a:pos x="T4" y="T5"/>
                </a:cxn>
                <a:cxn ang="T11">
                  <a:pos x="T6" y="T7"/>
                </a:cxn>
              </a:cxnLst>
              <a:rect l="T12" t="T13" r="T14" b="T15"/>
              <a:pathLst>
                <a:path w="3701" h="1399">
                  <a:moveTo>
                    <a:pt x="0" y="0"/>
                  </a:moveTo>
                  <a:lnTo>
                    <a:pt x="5" y="1399"/>
                  </a:lnTo>
                  <a:lnTo>
                    <a:pt x="3698" y="1399"/>
                  </a:lnTo>
                  <a:lnTo>
                    <a:pt x="3701" y="7"/>
                  </a:lnTo>
                </a:path>
              </a:pathLst>
            </a:custGeom>
            <a:noFill/>
            <a:ln w="7620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5820" name="Line 5"/>
            <p:cNvSpPr>
              <a:spLocks noChangeShapeType="1"/>
            </p:cNvSpPr>
            <p:nvPr/>
          </p:nvSpPr>
          <p:spPr bwMode="auto">
            <a:xfrm>
              <a:off x="1008" y="816"/>
              <a:ext cx="3696"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5821" name="Rectangle 6" descr="5%"/>
            <p:cNvSpPr>
              <a:spLocks noChangeArrowheads="1"/>
            </p:cNvSpPr>
            <p:nvPr/>
          </p:nvSpPr>
          <p:spPr bwMode="auto">
            <a:xfrm>
              <a:off x="1017" y="2208"/>
              <a:ext cx="3696" cy="1344"/>
            </a:xfrm>
            <a:prstGeom prst="rect">
              <a:avLst/>
            </a:prstGeom>
            <a:pattFill prst="pct5">
              <a:fgClr>
                <a:schemeClr val="folHlink"/>
              </a:fgClr>
              <a:bgClr>
                <a:schemeClr val="bg1"/>
              </a:bgClr>
            </a:pattFill>
            <a:ln w="57150">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sp>
        <p:nvSpPr>
          <p:cNvPr id="200711" name="Text Box 7"/>
          <p:cNvSpPr txBox="1">
            <a:spLocks noChangeArrowheads="1"/>
          </p:cNvSpPr>
          <p:nvPr/>
        </p:nvSpPr>
        <p:spPr bwMode="auto">
          <a:xfrm>
            <a:off x="1447800" y="4175125"/>
            <a:ext cx="4191000" cy="7620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400">
                <a:solidFill>
                  <a:srgbClr val="000000"/>
                </a:solidFill>
                <a:effectLst>
                  <a:outerShdw blurRad="38100" dist="38100" dir="2700000" algn="tl">
                    <a:srgbClr val="C0C0C0"/>
                  </a:outerShdw>
                </a:effectLst>
              </a:rPr>
              <a:t>koolzuursneeuw</a:t>
            </a:r>
            <a:endParaRPr lang="nl-NL" sz="4400">
              <a:solidFill>
                <a:srgbClr val="000000"/>
              </a:solidFill>
              <a:effectLst>
                <a:outerShdw blurRad="38100" dist="38100" dir="2700000" algn="tl">
                  <a:srgbClr val="C0C0C0"/>
                </a:outerShdw>
              </a:effectLst>
            </a:endParaRPr>
          </a:p>
        </p:txBody>
      </p:sp>
      <p:sp>
        <p:nvSpPr>
          <p:cNvPr id="200712" name="Line 8"/>
          <p:cNvSpPr>
            <a:spLocks noChangeShapeType="1"/>
          </p:cNvSpPr>
          <p:nvPr/>
        </p:nvSpPr>
        <p:spPr bwMode="auto">
          <a:xfrm>
            <a:off x="1219200" y="2438400"/>
            <a:ext cx="4267200"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nvGrpSpPr>
          <p:cNvPr id="3" name="Group 9"/>
          <p:cNvGrpSpPr>
            <a:grpSpLocks/>
          </p:cNvGrpSpPr>
          <p:nvPr/>
        </p:nvGrpSpPr>
        <p:grpSpPr bwMode="auto">
          <a:xfrm>
            <a:off x="1614488" y="2330450"/>
            <a:ext cx="3340100" cy="184150"/>
            <a:chOff x="1545" y="1468"/>
            <a:chExt cx="2104" cy="116"/>
          </a:xfrm>
        </p:grpSpPr>
        <p:sp>
          <p:nvSpPr>
            <p:cNvPr id="75814" name="AutoShape 10"/>
            <p:cNvSpPr>
              <a:spLocks noChangeArrowheads="1"/>
            </p:cNvSpPr>
            <p:nvPr/>
          </p:nvSpPr>
          <p:spPr bwMode="auto">
            <a:xfrm>
              <a:off x="1545" y="1488"/>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15" name="AutoShape 11"/>
            <p:cNvSpPr>
              <a:spLocks noChangeArrowheads="1"/>
            </p:cNvSpPr>
            <p:nvPr/>
          </p:nvSpPr>
          <p:spPr bwMode="auto">
            <a:xfrm rot="-1054850" flipH="1" flipV="1">
              <a:off x="2141" y="1483"/>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16" name="AutoShape 12"/>
            <p:cNvSpPr>
              <a:spLocks noChangeArrowheads="1"/>
            </p:cNvSpPr>
            <p:nvPr/>
          </p:nvSpPr>
          <p:spPr bwMode="auto">
            <a:xfrm rot="-884601">
              <a:off x="3046" y="1486"/>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17" name="AutoShape 13"/>
            <p:cNvSpPr>
              <a:spLocks noChangeArrowheads="1"/>
            </p:cNvSpPr>
            <p:nvPr/>
          </p:nvSpPr>
          <p:spPr bwMode="auto">
            <a:xfrm rot="1840913">
              <a:off x="2543" y="1468"/>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18" name="AutoShape 14"/>
            <p:cNvSpPr>
              <a:spLocks noChangeArrowheads="1"/>
            </p:cNvSpPr>
            <p:nvPr/>
          </p:nvSpPr>
          <p:spPr bwMode="auto">
            <a:xfrm rot="2076254">
              <a:off x="3553" y="1482"/>
              <a:ext cx="96" cy="96"/>
            </a:xfrm>
            <a:prstGeom prst="flowChartOr">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grpSp>
        <p:nvGrpSpPr>
          <p:cNvPr id="4" name="Group 15"/>
          <p:cNvGrpSpPr>
            <a:grpSpLocks/>
          </p:cNvGrpSpPr>
          <p:nvPr/>
        </p:nvGrpSpPr>
        <p:grpSpPr bwMode="auto">
          <a:xfrm>
            <a:off x="1371600" y="1965325"/>
            <a:ext cx="4102100" cy="950913"/>
            <a:chOff x="1392" y="1238"/>
            <a:chExt cx="2584" cy="599"/>
          </a:xfrm>
        </p:grpSpPr>
        <p:sp>
          <p:nvSpPr>
            <p:cNvPr id="75794" name="Oval 16"/>
            <p:cNvSpPr>
              <a:spLocks noChangeAspect="1" noChangeArrowheads="1"/>
            </p:cNvSpPr>
            <p:nvPr/>
          </p:nvSpPr>
          <p:spPr bwMode="auto">
            <a:xfrm>
              <a:off x="1392" y="1545"/>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795" name="Oval 17"/>
            <p:cNvSpPr>
              <a:spLocks noChangeAspect="1" noChangeArrowheads="1"/>
            </p:cNvSpPr>
            <p:nvPr/>
          </p:nvSpPr>
          <p:spPr bwMode="auto">
            <a:xfrm>
              <a:off x="1611" y="1545"/>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796" name="Oval 18"/>
            <p:cNvSpPr>
              <a:spLocks noChangeAspect="1" noChangeArrowheads="1"/>
            </p:cNvSpPr>
            <p:nvPr/>
          </p:nvSpPr>
          <p:spPr bwMode="auto">
            <a:xfrm>
              <a:off x="1737" y="1296"/>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797" name="Oval 19"/>
            <p:cNvSpPr>
              <a:spLocks noChangeAspect="1" noChangeArrowheads="1"/>
            </p:cNvSpPr>
            <p:nvPr/>
          </p:nvSpPr>
          <p:spPr bwMode="auto">
            <a:xfrm>
              <a:off x="1545" y="1296"/>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798" name="Oval 20"/>
            <p:cNvSpPr>
              <a:spLocks noChangeAspect="1" noChangeArrowheads="1"/>
            </p:cNvSpPr>
            <p:nvPr/>
          </p:nvSpPr>
          <p:spPr bwMode="auto">
            <a:xfrm rot="-1054850" flipH="1" flipV="1">
              <a:off x="2162" y="1303"/>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799" name="Oval 21"/>
            <p:cNvSpPr>
              <a:spLocks noChangeAspect="1" noChangeArrowheads="1"/>
            </p:cNvSpPr>
            <p:nvPr/>
          </p:nvSpPr>
          <p:spPr bwMode="auto">
            <a:xfrm rot="-1054850" flipH="1" flipV="1">
              <a:off x="1953" y="1370"/>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0" name="Oval 22"/>
            <p:cNvSpPr>
              <a:spLocks noChangeAspect="1" noChangeArrowheads="1"/>
            </p:cNvSpPr>
            <p:nvPr/>
          </p:nvSpPr>
          <p:spPr bwMode="auto">
            <a:xfrm rot="-1054850" flipH="1" flipV="1">
              <a:off x="1908" y="1645"/>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1" name="Oval 23"/>
            <p:cNvSpPr>
              <a:spLocks noChangeAspect="1" noChangeArrowheads="1"/>
            </p:cNvSpPr>
            <p:nvPr/>
          </p:nvSpPr>
          <p:spPr bwMode="auto">
            <a:xfrm rot="-1054850" flipH="1" flipV="1">
              <a:off x="2091" y="1587"/>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2" name="Oval 24"/>
            <p:cNvSpPr>
              <a:spLocks noChangeAspect="1" noChangeArrowheads="1"/>
            </p:cNvSpPr>
            <p:nvPr/>
          </p:nvSpPr>
          <p:spPr bwMode="auto">
            <a:xfrm rot="-884601">
              <a:off x="2923" y="1566"/>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3" name="Oval 25"/>
            <p:cNvSpPr>
              <a:spLocks noChangeAspect="1" noChangeArrowheads="1"/>
            </p:cNvSpPr>
            <p:nvPr/>
          </p:nvSpPr>
          <p:spPr bwMode="auto">
            <a:xfrm rot="-884601">
              <a:off x="3135" y="1511"/>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4" name="Oval 26"/>
            <p:cNvSpPr>
              <a:spLocks noChangeAspect="1" noChangeArrowheads="1"/>
            </p:cNvSpPr>
            <p:nvPr/>
          </p:nvSpPr>
          <p:spPr bwMode="auto">
            <a:xfrm rot="-884601">
              <a:off x="3193" y="1238"/>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5" name="Oval 27"/>
            <p:cNvSpPr>
              <a:spLocks noChangeAspect="1" noChangeArrowheads="1"/>
            </p:cNvSpPr>
            <p:nvPr/>
          </p:nvSpPr>
          <p:spPr bwMode="auto">
            <a:xfrm rot="-884601">
              <a:off x="3007" y="1287"/>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6" name="Oval 28"/>
            <p:cNvSpPr>
              <a:spLocks noChangeAspect="1" noChangeArrowheads="1"/>
            </p:cNvSpPr>
            <p:nvPr/>
          </p:nvSpPr>
          <p:spPr bwMode="auto">
            <a:xfrm rot="1840913">
              <a:off x="2351" y="1439"/>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7" name="Oval 29"/>
            <p:cNvSpPr>
              <a:spLocks noChangeAspect="1" noChangeArrowheads="1"/>
            </p:cNvSpPr>
            <p:nvPr/>
          </p:nvSpPr>
          <p:spPr bwMode="auto">
            <a:xfrm rot="1840913">
              <a:off x="2540" y="1551"/>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8" name="Oval 30"/>
            <p:cNvSpPr>
              <a:spLocks noChangeAspect="1" noChangeArrowheads="1"/>
            </p:cNvSpPr>
            <p:nvPr/>
          </p:nvSpPr>
          <p:spPr bwMode="auto">
            <a:xfrm rot="1840913">
              <a:off x="2775" y="1401"/>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09" name="Oval 31"/>
            <p:cNvSpPr>
              <a:spLocks noChangeAspect="1" noChangeArrowheads="1"/>
            </p:cNvSpPr>
            <p:nvPr/>
          </p:nvSpPr>
          <p:spPr bwMode="auto">
            <a:xfrm rot="1840913">
              <a:off x="2610" y="1303"/>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10" name="Oval 32"/>
            <p:cNvSpPr>
              <a:spLocks noChangeAspect="1" noChangeArrowheads="1"/>
            </p:cNvSpPr>
            <p:nvPr/>
          </p:nvSpPr>
          <p:spPr bwMode="auto">
            <a:xfrm rot="2076254">
              <a:off x="3359" y="1460"/>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11" name="Oval 33"/>
            <p:cNvSpPr>
              <a:spLocks noChangeAspect="1" noChangeArrowheads="1"/>
            </p:cNvSpPr>
            <p:nvPr/>
          </p:nvSpPr>
          <p:spPr bwMode="auto">
            <a:xfrm rot="2076254">
              <a:off x="3539" y="1585"/>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12" name="Oval 34"/>
            <p:cNvSpPr>
              <a:spLocks noChangeAspect="1" noChangeArrowheads="1"/>
            </p:cNvSpPr>
            <p:nvPr/>
          </p:nvSpPr>
          <p:spPr bwMode="auto">
            <a:xfrm rot="2076254">
              <a:off x="3784" y="1451"/>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813" name="Oval 35"/>
            <p:cNvSpPr>
              <a:spLocks noChangeAspect="1" noChangeArrowheads="1"/>
            </p:cNvSpPr>
            <p:nvPr/>
          </p:nvSpPr>
          <p:spPr bwMode="auto">
            <a:xfrm rot="2076254">
              <a:off x="3626" y="1342"/>
              <a:ext cx="192" cy="192"/>
            </a:xfrm>
            <a:prstGeom prst="ellipse">
              <a:avLst/>
            </a:prstGeom>
            <a:solidFill>
              <a:schemeClr val="folHlink"/>
            </a:solidFill>
            <a:ln w="9525">
              <a:solidFill>
                <a:schemeClr val="fo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sp>
        <p:nvSpPr>
          <p:cNvPr id="200740" name="AutoShape 36"/>
          <p:cNvSpPr>
            <a:spLocks noChangeArrowheads="1"/>
          </p:cNvSpPr>
          <p:nvPr/>
        </p:nvSpPr>
        <p:spPr bwMode="auto">
          <a:xfrm>
            <a:off x="6172200" y="14288"/>
            <a:ext cx="2971800" cy="1357312"/>
          </a:xfrm>
          <a:prstGeom prst="wedgeRoundRectCallout">
            <a:avLst>
              <a:gd name="adj1" fmla="val -57477"/>
              <a:gd name="adj2" fmla="val 70704"/>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3600">
                <a:solidFill>
                  <a:srgbClr val="3333CC"/>
                </a:solidFill>
                <a:effectLst>
                  <a:outerShdw blurRad="38100" dist="38100" dir="2700000" algn="tl">
                    <a:srgbClr val="C0C0C0"/>
                  </a:outerShdw>
                </a:effectLst>
              </a:rPr>
              <a:t>___________</a:t>
            </a:r>
          </a:p>
          <a:p>
            <a:pPr algn="ctr" fontAlgn="base">
              <a:spcBef>
                <a:spcPct val="0"/>
              </a:spcBef>
              <a:spcAft>
                <a:spcPct val="0"/>
              </a:spcAft>
              <a:defRPr/>
            </a:pPr>
            <a:r>
              <a:rPr lang="en-US" sz="3600">
                <a:solidFill>
                  <a:srgbClr val="3333CC"/>
                </a:solidFill>
                <a:effectLst>
                  <a:outerShdw blurRad="38100" dist="38100" dir="2700000" algn="tl">
                    <a:srgbClr val="C0C0C0"/>
                  </a:outerShdw>
                </a:effectLst>
              </a:rPr>
              <a:t>damp</a:t>
            </a:r>
            <a:endParaRPr lang="nl-NL" sz="3600">
              <a:solidFill>
                <a:srgbClr val="3333CC"/>
              </a:solidFill>
              <a:effectLst>
                <a:outerShdw blurRad="38100" dist="38100" dir="2700000" algn="tl">
                  <a:srgbClr val="C0C0C0"/>
                </a:outerShdw>
              </a:effectLst>
            </a:endParaRPr>
          </a:p>
        </p:txBody>
      </p:sp>
      <p:sp>
        <p:nvSpPr>
          <p:cNvPr id="200741" name="AutoShape 37"/>
          <p:cNvSpPr>
            <a:spLocks noChangeArrowheads="1"/>
          </p:cNvSpPr>
          <p:nvPr/>
        </p:nvSpPr>
        <p:spPr bwMode="auto">
          <a:xfrm>
            <a:off x="6705600" y="3138488"/>
            <a:ext cx="2438400" cy="1357312"/>
          </a:xfrm>
          <a:prstGeom prst="wedgeRoundRectCallout">
            <a:avLst>
              <a:gd name="adj1" fmla="val -158398"/>
              <a:gd name="adj2" fmla="val -101463"/>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a:solidFill>
                  <a:srgbClr val="FF3300"/>
                </a:solidFill>
                <a:effectLst>
                  <a:outerShdw blurRad="38100" dist="38100" dir="2700000" algn="tl">
                    <a:srgbClr val="C0C0C0"/>
                  </a:outerShdw>
                </a:effectLst>
              </a:rPr>
              <a:t>_______</a:t>
            </a:r>
          </a:p>
          <a:p>
            <a:pPr algn="ctr" fontAlgn="base">
              <a:spcBef>
                <a:spcPct val="0"/>
              </a:spcBef>
              <a:spcAft>
                <a:spcPct val="0"/>
              </a:spcAft>
              <a:defRPr/>
            </a:pPr>
            <a:r>
              <a:rPr lang="en-US" sz="4000">
                <a:solidFill>
                  <a:srgbClr val="FF3300"/>
                </a:solidFill>
                <a:effectLst>
                  <a:outerShdw blurRad="38100" dist="38100" dir="2700000" algn="tl">
                    <a:srgbClr val="C0C0C0"/>
                  </a:outerShdw>
                </a:effectLst>
              </a:rPr>
              <a:t>_______</a:t>
            </a:r>
            <a:endParaRPr lang="nl-NL" sz="4000">
              <a:solidFill>
                <a:srgbClr val="FF3300"/>
              </a:solidFill>
              <a:effectLst>
                <a:outerShdw blurRad="38100" dist="38100" dir="2700000" algn="tl">
                  <a:srgbClr val="C0C0C0"/>
                </a:outerShdw>
              </a:effectLst>
            </a:endParaRPr>
          </a:p>
        </p:txBody>
      </p:sp>
      <p:sp>
        <p:nvSpPr>
          <p:cNvPr id="200742" name="AutoShape 38"/>
          <p:cNvSpPr>
            <a:spLocks noChangeArrowheads="1"/>
          </p:cNvSpPr>
          <p:nvPr/>
        </p:nvSpPr>
        <p:spPr bwMode="auto">
          <a:xfrm>
            <a:off x="6781800" y="4738688"/>
            <a:ext cx="2333625" cy="2043112"/>
          </a:xfrm>
          <a:prstGeom prst="wedgeRoundRectCallout">
            <a:avLst>
              <a:gd name="adj1" fmla="val -198778"/>
              <a:gd name="adj2" fmla="val -152407"/>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a:solidFill>
                  <a:srgbClr val="B2B2B2"/>
                </a:solidFill>
                <a:effectLst>
                  <a:outerShdw blurRad="38100" dist="38100" dir="2700000" algn="tl">
                    <a:srgbClr val="C0C0C0"/>
                  </a:outerShdw>
                </a:effectLst>
              </a:rPr>
              <a:t>______</a:t>
            </a:r>
          </a:p>
          <a:p>
            <a:pPr algn="ctr" fontAlgn="base">
              <a:spcBef>
                <a:spcPct val="0"/>
              </a:spcBef>
              <a:spcAft>
                <a:spcPct val="0"/>
              </a:spcAft>
              <a:defRPr/>
            </a:pPr>
            <a:r>
              <a:rPr lang="en-US" sz="4000">
                <a:solidFill>
                  <a:srgbClr val="B2B2B2"/>
                </a:solidFill>
                <a:effectLst>
                  <a:outerShdw blurRad="38100" dist="38100" dir="2700000" algn="tl">
                    <a:srgbClr val="C0C0C0"/>
                  </a:outerShdw>
                </a:effectLst>
              </a:rPr>
              <a:t>______</a:t>
            </a:r>
          </a:p>
          <a:p>
            <a:pPr algn="ctr" fontAlgn="base">
              <a:spcBef>
                <a:spcPct val="0"/>
              </a:spcBef>
              <a:spcAft>
                <a:spcPct val="0"/>
              </a:spcAft>
              <a:defRPr/>
            </a:pPr>
            <a:r>
              <a:rPr lang="en-US" sz="3000">
                <a:solidFill>
                  <a:srgbClr val="B2B2B2"/>
                </a:solidFill>
                <a:effectLst>
                  <a:outerShdw blurRad="38100" dist="38100" dir="2700000" algn="tl">
                    <a:srgbClr val="C0C0C0"/>
                  </a:outerShdw>
                </a:effectLst>
              </a:rPr>
              <a:t>(nevelspoor)</a:t>
            </a:r>
            <a:endParaRPr lang="nl-NL" sz="3000">
              <a:solidFill>
                <a:srgbClr val="B2B2B2"/>
              </a:solidFill>
              <a:effectLst>
                <a:outerShdw blurRad="38100" dist="38100" dir="2700000" algn="tl">
                  <a:srgbClr val="C0C0C0"/>
                </a:outerShdw>
              </a:effectLst>
            </a:endParaRPr>
          </a:p>
        </p:txBody>
      </p:sp>
      <p:grpSp>
        <p:nvGrpSpPr>
          <p:cNvPr id="5" name="Group 39"/>
          <p:cNvGrpSpPr>
            <a:grpSpLocks/>
          </p:cNvGrpSpPr>
          <p:nvPr/>
        </p:nvGrpSpPr>
        <p:grpSpPr bwMode="auto">
          <a:xfrm>
            <a:off x="-609600" y="1990725"/>
            <a:ext cx="1919288" cy="752475"/>
            <a:chOff x="1440" y="726"/>
            <a:chExt cx="1209" cy="474"/>
          </a:xfrm>
        </p:grpSpPr>
        <p:grpSp>
          <p:nvGrpSpPr>
            <p:cNvPr id="75790" name="Group 40"/>
            <p:cNvGrpSpPr>
              <a:grpSpLocks/>
            </p:cNvGrpSpPr>
            <p:nvPr/>
          </p:nvGrpSpPr>
          <p:grpSpPr bwMode="auto">
            <a:xfrm>
              <a:off x="1440" y="768"/>
              <a:ext cx="1152" cy="432"/>
              <a:chOff x="1440" y="768"/>
              <a:chExt cx="1152" cy="432"/>
            </a:xfrm>
          </p:grpSpPr>
          <p:sp>
            <p:nvSpPr>
              <p:cNvPr id="75792" name="Rectangle 41"/>
              <p:cNvSpPr>
                <a:spLocks noChangeArrowheads="1"/>
              </p:cNvSpPr>
              <p:nvPr/>
            </p:nvSpPr>
            <p:spPr bwMode="auto">
              <a:xfrm>
                <a:off x="1920" y="768"/>
                <a:ext cx="672" cy="432"/>
              </a:xfrm>
              <a:prstGeom prst="rect">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sp>
            <p:nvSpPr>
              <p:cNvPr id="75793" name="Line 42"/>
              <p:cNvSpPr>
                <a:spLocks noChangeShapeType="1"/>
              </p:cNvSpPr>
              <p:nvPr/>
            </p:nvSpPr>
            <p:spPr bwMode="auto">
              <a:xfrm flipH="1">
                <a:off x="1440" y="978"/>
                <a:ext cx="48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200747" name="Text Box 43"/>
            <p:cNvSpPr txBox="1">
              <a:spLocks noChangeArrowheads="1"/>
            </p:cNvSpPr>
            <p:nvPr/>
          </p:nvSpPr>
          <p:spPr bwMode="auto">
            <a:xfrm>
              <a:off x="1881" y="726"/>
              <a:ext cx="768" cy="442"/>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a:solidFill>
                    <a:srgbClr val="FF3300"/>
                  </a:solidFill>
                  <a:effectLst>
                    <a:outerShdw blurRad="38100" dist="38100" dir="2700000" algn="tl">
                      <a:srgbClr val="C0C0C0"/>
                    </a:outerShdw>
                  </a:effectLst>
                </a:rPr>
                <a:t>Bron</a:t>
              </a:r>
              <a:endParaRPr lang="nl-NL" sz="4000">
                <a:solidFill>
                  <a:srgbClr val="FF3300"/>
                </a:solidFill>
                <a:effectLst>
                  <a:outerShdw blurRad="38100" dist="38100" dir="2700000" algn="tl">
                    <a:srgbClr val="C0C0C0"/>
                  </a:outerShdw>
                </a:effectLst>
              </a:endParaRPr>
            </a:p>
          </p:txBody>
        </p:sp>
      </p:grpSp>
      <p:sp>
        <p:nvSpPr>
          <p:cNvPr id="200748" name="Text Box 44"/>
          <p:cNvSpPr txBox="1">
            <a:spLocks noChangeArrowheads="1"/>
          </p:cNvSpPr>
          <p:nvPr/>
        </p:nvSpPr>
        <p:spPr bwMode="auto">
          <a:xfrm>
            <a:off x="3048000" y="609600"/>
            <a:ext cx="2133600" cy="64135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C0C0C0"/>
                  </a:outerShdw>
                </a:effectLst>
              </a:rPr>
              <a:t>plexiglas</a:t>
            </a:r>
            <a:endParaRPr lang="nl-NL" sz="3600" b="1">
              <a:solidFill>
                <a:srgbClr val="FF3300"/>
              </a:solidFill>
              <a:effectLst>
                <a:outerShdw blurRad="38100" dist="38100" dir="2700000" algn="tl">
                  <a:srgbClr val="C0C0C0"/>
                </a:outerShdw>
              </a:effectLst>
            </a:endParaRPr>
          </a:p>
        </p:txBody>
      </p:sp>
      <p:sp>
        <p:nvSpPr>
          <p:cNvPr id="200749" name="AutoShape 45"/>
          <p:cNvSpPr>
            <a:spLocks noChangeArrowheads="1"/>
          </p:cNvSpPr>
          <p:nvPr/>
        </p:nvSpPr>
        <p:spPr bwMode="auto">
          <a:xfrm>
            <a:off x="6705600" y="1600200"/>
            <a:ext cx="2438400" cy="1295400"/>
          </a:xfrm>
          <a:prstGeom prst="wedgeRoundRectCallout">
            <a:avLst>
              <a:gd name="adj1" fmla="val -113736"/>
              <a:gd name="adj2" fmla="val 13847"/>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a:solidFill>
                  <a:srgbClr val="000000"/>
                </a:solidFill>
                <a:effectLst>
                  <a:outerShdw blurRad="38100" dist="38100" dir="2700000" algn="tl">
                    <a:srgbClr val="C0C0C0"/>
                  </a:outerShdw>
                </a:effectLst>
              </a:rPr>
              <a:t>________________</a:t>
            </a:r>
            <a:endParaRPr lang="nl-NL" sz="400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229012729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00706"/>
                                        </p:tgtEl>
                                        <p:attrNameLst>
                                          <p:attrName>style.visibility</p:attrName>
                                        </p:attrNameLst>
                                      </p:cBhvr>
                                      <p:to>
                                        <p:strVal val="visible"/>
                                      </p:to>
                                    </p:set>
                                    <p:animEffect transition="in" filter="wipe(left)">
                                      <p:cBhvr>
                                        <p:cTn id="7" dur="500"/>
                                        <p:tgtEl>
                                          <p:spTgt spid="200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0711"/>
                                        </p:tgtEl>
                                        <p:attrNameLst>
                                          <p:attrName>style.visibility</p:attrName>
                                        </p:attrNameLst>
                                      </p:cBhvr>
                                      <p:to>
                                        <p:strVal val="visible"/>
                                      </p:to>
                                    </p:set>
                                    <p:anim calcmode="lin" valueType="num">
                                      <p:cBhvr additive="base">
                                        <p:cTn id="17" dur="500" fill="hold"/>
                                        <p:tgtEl>
                                          <p:spTgt spid="200711"/>
                                        </p:tgtEl>
                                        <p:attrNameLst>
                                          <p:attrName>ppt_x</p:attrName>
                                        </p:attrNameLst>
                                      </p:cBhvr>
                                      <p:tavLst>
                                        <p:tav tm="0">
                                          <p:val>
                                            <p:strVal val="1+#ppt_w/2"/>
                                          </p:val>
                                        </p:tav>
                                        <p:tav tm="100000">
                                          <p:val>
                                            <p:strVal val="#ppt_x"/>
                                          </p:val>
                                        </p:tav>
                                      </p:tavLst>
                                    </p:anim>
                                    <p:anim calcmode="lin" valueType="num">
                                      <p:cBhvr additive="base">
                                        <p:cTn id="18" dur="500" fill="hold"/>
                                        <p:tgtEl>
                                          <p:spTgt spid="20071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00748"/>
                                        </p:tgtEl>
                                        <p:attrNameLst>
                                          <p:attrName>style.visibility</p:attrName>
                                        </p:attrNameLst>
                                      </p:cBhvr>
                                      <p:to>
                                        <p:strVal val="visible"/>
                                      </p:to>
                                    </p:set>
                                    <p:anim calcmode="lin" valueType="num">
                                      <p:cBhvr additive="base">
                                        <p:cTn id="29" dur="500" fill="hold"/>
                                        <p:tgtEl>
                                          <p:spTgt spid="200748"/>
                                        </p:tgtEl>
                                        <p:attrNameLst>
                                          <p:attrName>ppt_x</p:attrName>
                                        </p:attrNameLst>
                                      </p:cBhvr>
                                      <p:tavLst>
                                        <p:tav tm="0">
                                          <p:val>
                                            <p:strVal val="#ppt_x"/>
                                          </p:val>
                                        </p:tav>
                                        <p:tav tm="100000">
                                          <p:val>
                                            <p:strVal val="#ppt_x"/>
                                          </p:val>
                                        </p:tav>
                                      </p:tavLst>
                                    </p:anim>
                                    <p:anim calcmode="lin" valueType="num">
                                      <p:cBhvr additive="base">
                                        <p:cTn id="30" dur="500" fill="hold"/>
                                        <p:tgtEl>
                                          <p:spTgt spid="200748"/>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00740"/>
                                        </p:tgtEl>
                                        <p:attrNameLst>
                                          <p:attrName>style.visibility</p:attrName>
                                        </p:attrNameLst>
                                      </p:cBhvr>
                                      <p:to>
                                        <p:strVal val="visible"/>
                                      </p:to>
                                    </p:set>
                                    <p:animEffect transition="in" filter="dissolve">
                                      <p:cBhvr>
                                        <p:cTn id="35" dur="500"/>
                                        <p:tgtEl>
                                          <p:spTgt spid="2007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0712"/>
                                        </p:tgtEl>
                                        <p:attrNameLst>
                                          <p:attrName>style.visibility</p:attrName>
                                        </p:attrNameLst>
                                      </p:cBhvr>
                                      <p:to>
                                        <p:strVal val="visible"/>
                                      </p:to>
                                    </p:set>
                                    <p:animEffect transition="in" filter="wipe(left)">
                                      <p:cBhvr>
                                        <p:cTn id="40" dur="500"/>
                                        <p:tgtEl>
                                          <p:spTgt spid="2007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00749"/>
                                        </p:tgtEl>
                                        <p:attrNameLst>
                                          <p:attrName>style.visibility</p:attrName>
                                        </p:attrNameLst>
                                      </p:cBhvr>
                                      <p:to>
                                        <p:strVal val="visible"/>
                                      </p:to>
                                    </p:set>
                                    <p:animEffect transition="in" filter="dissolve">
                                      <p:cBhvr>
                                        <p:cTn id="45" dur="500"/>
                                        <p:tgtEl>
                                          <p:spTgt spid="20074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dissolve">
                                      <p:cBhvr>
                                        <p:cTn id="50" dur="500"/>
                                        <p:tgtEl>
                                          <p:spTgt spid="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00741"/>
                                        </p:tgtEl>
                                        <p:attrNameLst>
                                          <p:attrName>style.visibility</p:attrName>
                                        </p:attrNameLst>
                                      </p:cBhvr>
                                      <p:to>
                                        <p:strVal val="visible"/>
                                      </p:to>
                                    </p:set>
                                    <p:animEffect transition="in" filter="dissolve">
                                      <p:cBhvr>
                                        <p:cTn id="55" dur="500"/>
                                        <p:tgtEl>
                                          <p:spTgt spid="20074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dissolve">
                                      <p:cBhvr>
                                        <p:cTn id="60" dur="500"/>
                                        <p:tgtEl>
                                          <p:spTgt spid="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00742"/>
                                        </p:tgtEl>
                                        <p:attrNameLst>
                                          <p:attrName>style.visibility</p:attrName>
                                        </p:attrNameLst>
                                      </p:cBhvr>
                                      <p:to>
                                        <p:strVal val="visible"/>
                                      </p:to>
                                    </p:set>
                                    <p:animEffect transition="in" filter="dissolve">
                                      <p:cBhvr>
                                        <p:cTn id="65" dur="500"/>
                                        <p:tgtEl>
                                          <p:spTgt spid="200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utoUpdateAnimBg="0"/>
      <p:bldP spid="200711" grpId="0" autoUpdateAnimBg="0"/>
      <p:bldP spid="200712" grpId="0" animBg="1"/>
      <p:bldP spid="200740" grpId="0" animBg="1" autoUpdateAnimBg="0"/>
      <p:bldP spid="200741" grpId="0" animBg="1" autoUpdateAnimBg="0"/>
      <p:bldP spid="200742" grpId="0" animBg="1" autoUpdateAnimBg="0"/>
      <p:bldP spid="200748" grpId="0" autoUpdateAnimBg="0"/>
      <p:bldP spid="200749"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solidFill>
                  <a:srgbClr val="FF3300"/>
                </a:solidFill>
                <a:effectLst>
                  <a:outerShdw blurRad="38100" dist="38100" dir="2700000" algn="tl">
                    <a:srgbClr val="C0C0C0"/>
                  </a:outerShdw>
                </a:effectLst>
              </a:rPr>
              <a:t>Wilsonvat (foto).</a:t>
            </a:r>
            <a:endParaRPr lang="nl-NL" sz="4000" b="1" smtClean="0">
              <a:solidFill>
                <a:srgbClr val="FF3300"/>
              </a:solidFill>
              <a:effectLst>
                <a:outerShdw blurRad="38100" dist="38100" dir="2700000" algn="tl">
                  <a:srgbClr val="C0C0C0"/>
                </a:outerShdw>
              </a:effectLst>
            </a:endParaRPr>
          </a:p>
        </p:txBody>
      </p:sp>
      <p:pic>
        <p:nvPicPr>
          <p:cNvPr id="201731" name="Picture 3" descr="wilsonv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1066800"/>
            <a:ext cx="4243387"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2" name="AutoShape 4"/>
          <p:cNvSpPr>
            <a:spLocks noChangeArrowheads="1"/>
          </p:cNvSpPr>
          <p:nvPr/>
        </p:nvSpPr>
        <p:spPr bwMode="auto">
          <a:xfrm>
            <a:off x="228600" y="3505200"/>
            <a:ext cx="4114800" cy="1600200"/>
          </a:xfrm>
          <a:prstGeom prst="wedgeRoundRectCallout">
            <a:avLst>
              <a:gd name="adj1" fmla="val 93171"/>
              <a:gd name="adj2" fmla="val -10815"/>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Nevelsporen van </a:t>
            </a:r>
            <a:r>
              <a:rPr lang="en-US" sz="4000" b="1">
                <a:solidFill>
                  <a:srgbClr val="3333CC"/>
                </a:solidFill>
                <a:effectLst>
                  <a:outerShdw blurRad="38100" dist="38100" dir="2700000" algn="tl">
                    <a:srgbClr val="C0C0C0"/>
                  </a:outerShdw>
                </a:effectLst>
                <a:latin typeface="Symbol" pitchFamily="18" charset="2"/>
              </a:rPr>
              <a:t>a</a:t>
            </a:r>
            <a:r>
              <a:rPr lang="en-US" sz="4000" b="1">
                <a:solidFill>
                  <a:srgbClr val="3333CC"/>
                </a:solidFill>
                <a:effectLst>
                  <a:outerShdw blurRad="38100" dist="38100" dir="2700000" algn="tl">
                    <a:srgbClr val="C0C0C0"/>
                  </a:outerShdw>
                </a:effectLst>
              </a:rPr>
              <a:t>-straling</a:t>
            </a:r>
            <a:endParaRPr lang="nl-NL" sz="4000" b="1">
              <a:solidFill>
                <a:srgbClr val="3333CC"/>
              </a:solidFill>
              <a:effectLst>
                <a:outerShdw blurRad="38100" dist="38100" dir="2700000" algn="tl">
                  <a:srgbClr val="C0C0C0"/>
                </a:outerShdw>
              </a:effectLst>
            </a:endParaRPr>
          </a:p>
        </p:txBody>
      </p:sp>
      <p:sp>
        <p:nvSpPr>
          <p:cNvPr id="201733" name="AutoShape 5"/>
          <p:cNvSpPr>
            <a:spLocks noChangeArrowheads="1"/>
          </p:cNvSpPr>
          <p:nvPr/>
        </p:nvSpPr>
        <p:spPr bwMode="auto">
          <a:xfrm>
            <a:off x="128588" y="1066800"/>
            <a:ext cx="4214812" cy="2133600"/>
          </a:xfrm>
          <a:prstGeom prst="wedgeRoundRectCallout">
            <a:avLst>
              <a:gd name="adj1" fmla="val 119981"/>
              <a:gd name="adj2" fmla="val 55579"/>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Nevelspoortje van </a:t>
            </a:r>
            <a:r>
              <a:rPr lang="en-US" sz="4000" b="1">
                <a:solidFill>
                  <a:srgbClr val="3333CC"/>
                </a:solidFill>
                <a:effectLst>
                  <a:outerShdw blurRad="38100" dist="38100" dir="2700000" algn="tl">
                    <a:srgbClr val="C0C0C0"/>
                  </a:outerShdw>
                </a:effectLst>
                <a:latin typeface="Symbol" pitchFamily="18" charset="2"/>
              </a:rPr>
              <a:t>b</a:t>
            </a:r>
            <a:r>
              <a:rPr lang="en-US" sz="4000" b="1" baseline="30000">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rPr>
              <a:t>-straling</a:t>
            </a:r>
          </a:p>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(electronen)</a:t>
            </a:r>
            <a:endParaRPr lang="nl-NL" sz="4000" b="1">
              <a:solidFill>
                <a:srgbClr val="3333CC"/>
              </a:solidFill>
              <a:effectLst>
                <a:outerShdw blurRad="38100" dist="38100" dir="2700000" algn="tl">
                  <a:srgbClr val="C0C0C0"/>
                </a:outerShdw>
              </a:effectLst>
            </a:endParaRPr>
          </a:p>
        </p:txBody>
      </p:sp>
      <p:sp>
        <p:nvSpPr>
          <p:cNvPr id="201734" name="AutoShape 6"/>
          <p:cNvSpPr>
            <a:spLocks noChangeArrowheads="1"/>
          </p:cNvSpPr>
          <p:nvPr/>
        </p:nvSpPr>
        <p:spPr bwMode="auto">
          <a:xfrm>
            <a:off x="304800" y="5715000"/>
            <a:ext cx="3987800" cy="914400"/>
          </a:xfrm>
          <a:prstGeom prst="wedgeRoundRectCallout">
            <a:avLst>
              <a:gd name="adj1" fmla="val 106926"/>
              <a:gd name="adj2" fmla="val -72398"/>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Bron</a:t>
            </a:r>
            <a:endParaRPr lang="nl-NL" sz="40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1337047486"/>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01730"/>
                                        </p:tgtEl>
                                        <p:attrNameLst>
                                          <p:attrName>style.visibility</p:attrName>
                                        </p:attrNameLst>
                                      </p:cBhvr>
                                      <p:to>
                                        <p:strVal val="visible"/>
                                      </p:to>
                                    </p:set>
                                    <p:animEffect transition="in" filter="wipe(left)">
                                      <p:cBhvr>
                                        <p:cTn id="7" dur="500"/>
                                        <p:tgtEl>
                                          <p:spTgt spid="201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Effect transition="in" filter="dissolve">
                                      <p:cBhvr>
                                        <p:cTn id="12" dur="500"/>
                                        <p:tgtEl>
                                          <p:spTgt spid="201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1734"/>
                                        </p:tgtEl>
                                        <p:attrNameLst>
                                          <p:attrName>style.visibility</p:attrName>
                                        </p:attrNameLst>
                                      </p:cBhvr>
                                      <p:to>
                                        <p:strVal val="visible"/>
                                      </p:to>
                                    </p:set>
                                    <p:animEffect transition="in" filter="dissolve">
                                      <p:cBhvr>
                                        <p:cTn id="17" dur="500"/>
                                        <p:tgtEl>
                                          <p:spTgt spid="2017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1732"/>
                                        </p:tgtEl>
                                        <p:attrNameLst>
                                          <p:attrName>style.visibility</p:attrName>
                                        </p:attrNameLst>
                                      </p:cBhvr>
                                      <p:to>
                                        <p:strVal val="visible"/>
                                      </p:to>
                                    </p:set>
                                    <p:animEffect transition="in" filter="dissolve">
                                      <p:cBhvr>
                                        <p:cTn id="22" dur="500"/>
                                        <p:tgtEl>
                                          <p:spTgt spid="2017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1733"/>
                                        </p:tgtEl>
                                        <p:attrNameLst>
                                          <p:attrName>style.visibility</p:attrName>
                                        </p:attrNameLst>
                                      </p:cBhvr>
                                      <p:to>
                                        <p:strVal val="visible"/>
                                      </p:to>
                                    </p:set>
                                    <p:animEffect transition="in" filter="dissolve">
                                      <p:cBhvr>
                                        <p:cTn id="27" dur="500"/>
                                        <p:tgtEl>
                                          <p:spTgt spid="201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utoUpdateAnimBg="0"/>
      <p:bldP spid="201732" grpId="0" animBg="1" autoUpdateAnimBg="0"/>
      <p:bldP spid="201733" grpId="0" animBg="1" autoUpdateAnimBg="0"/>
      <p:bldP spid="201734"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0" y="0"/>
            <a:ext cx="9144000" cy="990600"/>
          </a:xfrm>
        </p:spPr>
        <p:txBody>
          <a:bodyPr/>
          <a:lstStyle/>
          <a:p>
            <a:pPr algn="l" eaLnBrk="1" hangingPunct="1">
              <a:buClr>
                <a:srgbClr val="FF3300"/>
              </a:buClr>
              <a:buFontTx/>
              <a:buChar char="•"/>
              <a:defRPr/>
            </a:pPr>
            <a:r>
              <a:rPr lang="en-US" sz="4000" b="1" smtClean="0">
                <a:solidFill>
                  <a:srgbClr val="FF3300"/>
                </a:solidFill>
                <a:effectLst>
                  <a:outerShdw blurRad="38100" dist="38100" dir="2700000" algn="tl">
                    <a:srgbClr val="C0C0C0"/>
                  </a:outerShdw>
                </a:effectLst>
              </a:rPr>
              <a:t>Geiger-Müller teller: </a:t>
            </a:r>
            <a:r>
              <a:rPr lang="en-US" sz="4000" b="1" smtClean="0">
                <a:solidFill>
                  <a:schemeClr val="accent2"/>
                </a:solidFill>
                <a:effectLst>
                  <a:outerShdw blurRad="38100" dist="38100" dir="2700000" algn="tl">
                    <a:srgbClr val="C0C0C0"/>
                  </a:outerShdw>
                </a:effectLst>
              </a:rPr>
              <a:t>(serieschakeling)</a:t>
            </a:r>
            <a:endParaRPr lang="nl-NL" sz="4000" b="1" smtClean="0">
              <a:solidFill>
                <a:schemeClr val="accent2"/>
              </a:solidFill>
              <a:effectLst>
                <a:outerShdw blurRad="38100" dist="38100" dir="2700000" algn="tl">
                  <a:srgbClr val="C0C0C0"/>
                </a:outerShdw>
              </a:effectLst>
            </a:endParaRPr>
          </a:p>
        </p:txBody>
      </p:sp>
      <p:sp>
        <p:nvSpPr>
          <p:cNvPr id="206851" name="Rectangle 3"/>
          <p:cNvSpPr>
            <a:spLocks noChangeArrowheads="1"/>
          </p:cNvSpPr>
          <p:nvPr/>
        </p:nvSpPr>
        <p:spPr bwMode="auto">
          <a:xfrm>
            <a:off x="0" y="4343400"/>
            <a:ext cx="6858000" cy="990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Geen gesloten stroomkring</a:t>
            </a:r>
          </a:p>
        </p:txBody>
      </p:sp>
      <p:grpSp>
        <p:nvGrpSpPr>
          <p:cNvPr id="2" name="Group 4"/>
          <p:cNvGrpSpPr>
            <a:grpSpLocks/>
          </p:cNvGrpSpPr>
          <p:nvPr/>
        </p:nvGrpSpPr>
        <p:grpSpPr bwMode="auto">
          <a:xfrm>
            <a:off x="1363663" y="1628775"/>
            <a:ext cx="4602162" cy="2181225"/>
            <a:chOff x="859" y="1026"/>
            <a:chExt cx="2899" cy="1374"/>
          </a:xfrm>
        </p:grpSpPr>
        <p:sp>
          <p:nvSpPr>
            <p:cNvPr id="77839" name="Rectangle 5" descr="5%"/>
            <p:cNvSpPr>
              <a:spLocks noChangeArrowheads="1"/>
            </p:cNvSpPr>
            <p:nvPr/>
          </p:nvSpPr>
          <p:spPr bwMode="auto">
            <a:xfrm>
              <a:off x="1152" y="1776"/>
              <a:ext cx="1056" cy="336"/>
            </a:xfrm>
            <a:prstGeom prst="rect">
              <a:avLst/>
            </a:prstGeom>
            <a:pattFill prst="pct5">
              <a:fgClr>
                <a:srgbClr val="FF33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77840" name="Group 6"/>
            <p:cNvGrpSpPr>
              <a:grpSpLocks/>
            </p:cNvGrpSpPr>
            <p:nvPr/>
          </p:nvGrpSpPr>
          <p:grpSpPr bwMode="auto">
            <a:xfrm>
              <a:off x="859" y="1026"/>
              <a:ext cx="2899" cy="1374"/>
              <a:chOff x="859" y="768"/>
              <a:chExt cx="2899" cy="1374"/>
            </a:xfrm>
          </p:grpSpPr>
          <p:grpSp>
            <p:nvGrpSpPr>
              <p:cNvPr id="77841" name="Group 7"/>
              <p:cNvGrpSpPr>
                <a:grpSpLocks/>
              </p:cNvGrpSpPr>
              <p:nvPr/>
            </p:nvGrpSpPr>
            <p:grpSpPr bwMode="auto">
              <a:xfrm>
                <a:off x="1152" y="1488"/>
                <a:ext cx="1056" cy="384"/>
                <a:chOff x="1152" y="1488"/>
                <a:chExt cx="1056" cy="384"/>
              </a:xfrm>
            </p:grpSpPr>
            <p:sp>
              <p:nvSpPr>
                <p:cNvPr id="77852" name="Line 8"/>
                <p:cNvSpPr>
                  <a:spLocks noChangeShapeType="1"/>
                </p:cNvSpPr>
                <p:nvPr/>
              </p:nvSpPr>
              <p:spPr bwMode="auto">
                <a:xfrm>
                  <a:off x="1152" y="1488"/>
                  <a:ext cx="0" cy="384"/>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7853" name="Line 9"/>
                <p:cNvSpPr>
                  <a:spLocks noChangeShapeType="1"/>
                </p:cNvSpPr>
                <p:nvPr/>
              </p:nvSpPr>
              <p:spPr bwMode="auto">
                <a:xfrm>
                  <a:off x="2208" y="1488"/>
                  <a:ext cx="0" cy="384"/>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7854" name="Line 10"/>
                <p:cNvSpPr>
                  <a:spLocks noChangeShapeType="1"/>
                </p:cNvSpPr>
                <p:nvPr/>
              </p:nvSpPr>
              <p:spPr bwMode="auto">
                <a:xfrm>
                  <a:off x="1152" y="1872"/>
                  <a:ext cx="10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7855" name="Line 11"/>
                <p:cNvSpPr>
                  <a:spLocks noChangeShapeType="1"/>
                </p:cNvSpPr>
                <p:nvPr/>
              </p:nvSpPr>
              <p:spPr bwMode="auto">
                <a:xfrm>
                  <a:off x="1152" y="1488"/>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7856" name="Line 12"/>
                <p:cNvSpPr>
                  <a:spLocks noChangeShapeType="1"/>
                </p:cNvSpPr>
                <p:nvPr/>
              </p:nvSpPr>
              <p:spPr bwMode="auto">
                <a:xfrm>
                  <a:off x="1818" y="1488"/>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7857" name="Line 13"/>
                <p:cNvSpPr>
                  <a:spLocks noChangeShapeType="1"/>
                </p:cNvSpPr>
                <p:nvPr/>
              </p:nvSpPr>
              <p:spPr bwMode="auto">
                <a:xfrm>
                  <a:off x="1536" y="148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77842" name="Rectangle 14"/>
              <p:cNvSpPr>
                <a:spLocks noChangeArrowheads="1"/>
              </p:cNvSpPr>
              <p:nvPr/>
            </p:nvSpPr>
            <p:spPr bwMode="auto">
              <a:xfrm>
                <a:off x="2775" y="1998"/>
                <a:ext cx="816" cy="1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77843" name="Group 15"/>
              <p:cNvGrpSpPr>
                <a:grpSpLocks/>
              </p:cNvGrpSpPr>
              <p:nvPr/>
            </p:nvGrpSpPr>
            <p:grpSpPr bwMode="auto">
              <a:xfrm>
                <a:off x="859" y="768"/>
                <a:ext cx="2899" cy="1298"/>
                <a:chOff x="859" y="768"/>
                <a:chExt cx="2899" cy="1298"/>
              </a:xfrm>
            </p:grpSpPr>
            <p:grpSp>
              <p:nvGrpSpPr>
                <p:cNvPr id="77844" name="Group 16"/>
                <p:cNvGrpSpPr>
                  <a:grpSpLocks/>
                </p:cNvGrpSpPr>
                <p:nvPr/>
              </p:nvGrpSpPr>
              <p:grpSpPr bwMode="auto">
                <a:xfrm>
                  <a:off x="859" y="960"/>
                  <a:ext cx="2899" cy="1106"/>
                  <a:chOff x="859" y="960"/>
                  <a:chExt cx="2899" cy="1106"/>
                </a:xfrm>
              </p:grpSpPr>
              <p:sp>
                <p:nvSpPr>
                  <p:cNvPr id="77847" name="Line 17"/>
                  <p:cNvSpPr>
                    <a:spLocks noChangeShapeType="1"/>
                  </p:cNvSpPr>
                  <p:nvPr/>
                </p:nvSpPr>
                <p:spPr bwMode="auto">
                  <a:xfrm flipH="1">
                    <a:off x="864" y="1680"/>
                    <a:ext cx="13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7848" name="Freeform 18"/>
                  <p:cNvSpPr>
                    <a:spLocks/>
                  </p:cNvSpPr>
                  <p:nvPr/>
                </p:nvSpPr>
                <p:spPr bwMode="auto">
                  <a:xfrm>
                    <a:off x="859" y="960"/>
                    <a:ext cx="5" cy="720"/>
                  </a:xfrm>
                  <a:custGeom>
                    <a:avLst/>
                    <a:gdLst>
                      <a:gd name="T0" fmla="*/ 5 w 5"/>
                      <a:gd name="T1" fmla="*/ 720 h 720"/>
                      <a:gd name="T2" fmla="*/ 0 w 5"/>
                      <a:gd name="T3" fmla="*/ 0 h 720"/>
                      <a:gd name="T4" fmla="*/ 0 60000 65536"/>
                      <a:gd name="T5" fmla="*/ 0 60000 65536"/>
                      <a:gd name="T6" fmla="*/ 0 w 5"/>
                      <a:gd name="T7" fmla="*/ 0 h 720"/>
                      <a:gd name="T8" fmla="*/ 5 w 5"/>
                      <a:gd name="T9" fmla="*/ 720 h 720"/>
                    </a:gdLst>
                    <a:ahLst/>
                    <a:cxnLst>
                      <a:cxn ang="T4">
                        <a:pos x="T0" y="T1"/>
                      </a:cxn>
                      <a:cxn ang="T5">
                        <a:pos x="T2" y="T3"/>
                      </a:cxn>
                    </a:cxnLst>
                    <a:rect l="T6" t="T7" r="T8" b="T9"/>
                    <a:pathLst>
                      <a:path w="5" h="720">
                        <a:moveTo>
                          <a:pt x="5" y="720"/>
                        </a:moveTo>
                        <a:lnTo>
                          <a:pt x="0"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7849" name="Freeform 19"/>
                  <p:cNvSpPr>
                    <a:spLocks/>
                  </p:cNvSpPr>
                  <p:nvPr/>
                </p:nvSpPr>
                <p:spPr bwMode="auto">
                  <a:xfrm>
                    <a:off x="2064" y="1872"/>
                    <a:ext cx="720" cy="194"/>
                  </a:xfrm>
                  <a:custGeom>
                    <a:avLst/>
                    <a:gdLst>
                      <a:gd name="T0" fmla="*/ 0 w 720"/>
                      <a:gd name="T1" fmla="*/ 0 h 194"/>
                      <a:gd name="T2" fmla="*/ 2 w 720"/>
                      <a:gd name="T3" fmla="*/ 194 h 194"/>
                      <a:gd name="T4" fmla="*/ 720 w 720"/>
                      <a:gd name="T5" fmla="*/ 192 h 194"/>
                      <a:gd name="T6" fmla="*/ 0 60000 65536"/>
                      <a:gd name="T7" fmla="*/ 0 60000 65536"/>
                      <a:gd name="T8" fmla="*/ 0 60000 65536"/>
                      <a:gd name="T9" fmla="*/ 0 w 720"/>
                      <a:gd name="T10" fmla="*/ 0 h 194"/>
                      <a:gd name="T11" fmla="*/ 720 w 720"/>
                      <a:gd name="T12" fmla="*/ 194 h 194"/>
                    </a:gdLst>
                    <a:ahLst/>
                    <a:cxnLst>
                      <a:cxn ang="T6">
                        <a:pos x="T0" y="T1"/>
                      </a:cxn>
                      <a:cxn ang="T7">
                        <a:pos x="T2" y="T3"/>
                      </a:cxn>
                      <a:cxn ang="T8">
                        <a:pos x="T4" y="T5"/>
                      </a:cxn>
                    </a:cxnLst>
                    <a:rect l="T9" t="T10" r="T11" b="T12"/>
                    <a:pathLst>
                      <a:path w="720" h="194">
                        <a:moveTo>
                          <a:pt x="0" y="0"/>
                        </a:moveTo>
                        <a:lnTo>
                          <a:pt x="2" y="194"/>
                        </a:lnTo>
                        <a:lnTo>
                          <a:pt x="720" y="192"/>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7850" name="Freeform 20"/>
                  <p:cNvSpPr>
                    <a:spLocks/>
                  </p:cNvSpPr>
                  <p:nvPr/>
                </p:nvSpPr>
                <p:spPr bwMode="auto">
                  <a:xfrm>
                    <a:off x="2679" y="960"/>
                    <a:ext cx="1079" cy="1106"/>
                  </a:xfrm>
                  <a:custGeom>
                    <a:avLst/>
                    <a:gdLst>
                      <a:gd name="T0" fmla="*/ 921 w 1079"/>
                      <a:gd name="T1" fmla="*/ 1104 h 1106"/>
                      <a:gd name="T2" fmla="*/ 1079 w 1079"/>
                      <a:gd name="T3" fmla="*/ 1106 h 1106"/>
                      <a:gd name="T4" fmla="*/ 1079 w 1079"/>
                      <a:gd name="T5" fmla="*/ 0 h 1106"/>
                      <a:gd name="T6" fmla="*/ 0 w 1079"/>
                      <a:gd name="T7" fmla="*/ 0 h 1106"/>
                      <a:gd name="T8" fmla="*/ 0 60000 65536"/>
                      <a:gd name="T9" fmla="*/ 0 60000 65536"/>
                      <a:gd name="T10" fmla="*/ 0 60000 65536"/>
                      <a:gd name="T11" fmla="*/ 0 60000 65536"/>
                      <a:gd name="T12" fmla="*/ 0 w 1079"/>
                      <a:gd name="T13" fmla="*/ 0 h 1106"/>
                      <a:gd name="T14" fmla="*/ 1079 w 1079"/>
                      <a:gd name="T15" fmla="*/ 1106 h 1106"/>
                    </a:gdLst>
                    <a:ahLst/>
                    <a:cxnLst>
                      <a:cxn ang="T8">
                        <a:pos x="T0" y="T1"/>
                      </a:cxn>
                      <a:cxn ang="T9">
                        <a:pos x="T2" y="T3"/>
                      </a:cxn>
                      <a:cxn ang="T10">
                        <a:pos x="T4" y="T5"/>
                      </a:cxn>
                      <a:cxn ang="T11">
                        <a:pos x="T6" y="T7"/>
                      </a:cxn>
                    </a:cxnLst>
                    <a:rect l="T12" t="T13" r="T14" b="T15"/>
                    <a:pathLst>
                      <a:path w="1079" h="1106">
                        <a:moveTo>
                          <a:pt x="921" y="1104"/>
                        </a:moveTo>
                        <a:lnTo>
                          <a:pt x="1079" y="1106"/>
                        </a:lnTo>
                        <a:lnTo>
                          <a:pt x="1079" y="0"/>
                        </a:lnTo>
                        <a:lnTo>
                          <a:pt x="0"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7851" name="Freeform 21"/>
                  <p:cNvSpPr>
                    <a:spLocks/>
                  </p:cNvSpPr>
                  <p:nvPr/>
                </p:nvSpPr>
                <p:spPr bwMode="auto">
                  <a:xfrm>
                    <a:off x="869" y="960"/>
                    <a:ext cx="1682" cy="1"/>
                  </a:xfrm>
                  <a:custGeom>
                    <a:avLst/>
                    <a:gdLst>
                      <a:gd name="T0" fmla="*/ 0 w 1682"/>
                      <a:gd name="T1" fmla="*/ 0 h 1"/>
                      <a:gd name="T2" fmla="*/ 1682 w 1682"/>
                      <a:gd name="T3" fmla="*/ 0 h 1"/>
                      <a:gd name="T4" fmla="*/ 0 60000 65536"/>
                      <a:gd name="T5" fmla="*/ 0 60000 65536"/>
                      <a:gd name="T6" fmla="*/ 0 w 1682"/>
                      <a:gd name="T7" fmla="*/ 0 h 1"/>
                      <a:gd name="T8" fmla="*/ 1682 w 1682"/>
                      <a:gd name="T9" fmla="*/ 1 h 1"/>
                    </a:gdLst>
                    <a:ahLst/>
                    <a:cxnLst>
                      <a:cxn ang="T4">
                        <a:pos x="T0" y="T1"/>
                      </a:cxn>
                      <a:cxn ang="T5">
                        <a:pos x="T2" y="T3"/>
                      </a:cxn>
                    </a:cxnLst>
                    <a:rect l="T6" t="T7" r="T8" b="T9"/>
                    <a:pathLst>
                      <a:path w="1682" h="1">
                        <a:moveTo>
                          <a:pt x="0" y="0"/>
                        </a:moveTo>
                        <a:lnTo>
                          <a:pt x="1682"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
              <p:nvSpPr>
                <p:cNvPr id="77845" name="Line 22"/>
                <p:cNvSpPr>
                  <a:spLocks noChangeShapeType="1"/>
                </p:cNvSpPr>
                <p:nvPr/>
              </p:nvSpPr>
              <p:spPr bwMode="auto">
                <a:xfrm>
                  <a:off x="2544" y="768"/>
                  <a:ext cx="0" cy="38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7846" name="Line 23"/>
                <p:cNvSpPr>
                  <a:spLocks noChangeShapeType="1"/>
                </p:cNvSpPr>
                <p:nvPr/>
              </p:nvSpPr>
              <p:spPr bwMode="auto">
                <a:xfrm>
                  <a:off x="2688" y="864"/>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grpSp>
      </p:grpSp>
      <p:sp>
        <p:nvSpPr>
          <p:cNvPr id="206872" name="Rectangle 24"/>
          <p:cNvSpPr>
            <a:spLocks noChangeArrowheads="1"/>
          </p:cNvSpPr>
          <p:nvPr/>
        </p:nvSpPr>
        <p:spPr bwMode="auto">
          <a:xfrm>
            <a:off x="2895600" y="914400"/>
            <a:ext cx="2667000" cy="8382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Ub = 250 V</a:t>
            </a:r>
          </a:p>
        </p:txBody>
      </p:sp>
      <p:sp>
        <p:nvSpPr>
          <p:cNvPr id="206873" name="Rectangle 25"/>
          <p:cNvSpPr>
            <a:spLocks noChangeArrowheads="1"/>
          </p:cNvSpPr>
          <p:nvPr/>
        </p:nvSpPr>
        <p:spPr bwMode="auto">
          <a:xfrm>
            <a:off x="3738563" y="3519488"/>
            <a:ext cx="2667000" cy="976312"/>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R</a:t>
            </a:r>
            <a:r>
              <a:rPr lang="en-US" sz="3600" b="1" baseline="-25000">
                <a:solidFill>
                  <a:srgbClr val="3333CC"/>
                </a:solidFill>
                <a:effectLst>
                  <a:outerShdw blurRad="38100" dist="38100" dir="2700000" algn="tl">
                    <a:srgbClr val="C0C0C0"/>
                  </a:outerShdw>
                </a:effectLst>
              </a:rPr>
              <a:t>2</a:t>
            </a:r>
            <a:r>
              <a:rPr lang="en-US" sz="3600" b="1">
                <a:solidFill>
                  <a:srgbClr val="3333CC"/>
                </a:solidFill>
                <a:effectLst>
                  <a:outerShdw blurRad="38100" dist="38100" dir="2700000" algn="tl">
                    <a:srgbClr val="C0C0C0"/>
                  </a:outerShdw>
                </a:effectLst>
              </a:rPr>
              <a:t> = 1 M</a:t>
            </a:r>
            <a:r>
              <a:rPr lang="en-US" sz="3600" b="1">
                <a:solidFill>
                  <a:srgbClr val="3333CC"/>
                </a:solidFill>
                <a:effectLst>
                  <a:outerShdw blurRad="38100" dist="38100" dir="2700000" algn="tl">
                    <a:srgbClr val="C0C0C0"/>
                  </a:outerShdw>
                </a:effectLst>
                <a:latin typeface="Symbol" pitchFamily="18" charset="2"/>
              </a:rPr>
              <a:t>W</a:t>
            </a:r>
          </a:p>
        </p:txBody>
      </p:sp>
      <p:sp>
        <p:nvSpPr>
          <p:cNvPr id="206874" name="Rectangle 26"/>
          <p:cNvSpPr>
            <a:spLocks noChangeArrowheads="1"/>
          </p:cNvSpPr>
          <p:nvPr/>
        </p:nvSpPr>
        <p:spPr bwMode="auto">
          <a:xfrm>
            <a:off x="1676400" y="3124200"/>
            <a:ext cx="1752600" cy="9144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R</a:t>
            </a:r>
            <a:r>
              <a:rPr lang="en-US" sz="3600" b="1" baseline="-25000">
                <a:solidFill>
                  <a:srgbClr val="3333CC"/>
                </a:solidFill>
                <a:effectLst>
                  <a:outerShdw blurRad="38100" dist="38100" dir="2700000" algn="tl">
                    <a:srgbClr val="C0C0C0"/>
                  </a:outerShdw>
                </a:effectLst>
              </a:rPr>
              <a:t>1</a:t>
            </a:r>
            <a:r>
              <a:rPr lang="en-US" sz="3600" b="1">
                <a:solidFill>
                  <a:srgbClr val="3333CC"/>
                </a:solidFill>
                <a:effectLst>
                  <a:outerShdw blurRad="38100" dist="38100" dir="2700000" algn="tl">
                    <a:srgbClr val="C0C0C0"/>
                  </a:outerShdw>
                </a:effectLst>
              </a:rPr>
              <a:t> = </a:t>
            </a:r>
            <a:r>
              <a:rPr lang="en-US" sz="4000" b="1">
                <a:solidFill>
                  <a:srgbClr val="3333CC"/>
                </a:solidFill>
                <a:effectLst>
                  <a:outerShdw blurRad="38100" dist="38100" dir="2700000" algn="tl">
                    <a:srgbClr val="C0C0C0"/>
                  </a:outerShdw>
                </a:effectLst>
                <a:cs typeface="Times New Roman" pitchFamily="18" charset="0"/>
              </a:rPr>
              <a:t>__</a:t>
            </a:r>
          </a:p>
        </p:txBody>
      </p:sp>
      <p:sp>
        <p:nvSpPr>
          <p:cNvPr id="206875" name="Rectangle 27"/>
          <p:cNvSpPr>
            <a:spLocks noChangeArrowheads="1"/>
          </p:cNvSpPr>
          <p:nvPr/>
        </p:nvSpPr>
        <p:spPr bwMode="auto">
          <a:xfrm>
            <a:off x="0" y="5105400"/>
            <a:ext cx="2438400" cy="8382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I = 0</a:t>
            </a:r>
          </a:p>
        </p:txBody>
      </p:sp>
      <p:sp>
        <p:nvSpPr>
          <p:cNvPr id="206876" name="Rectangle 28"/>
          <p:cNvSpPr>
            <a:spLocks noChangeArrowheads="1"/>
          </p:cNvSpPr>
          <p:nvPr/>
        </p:nvSpPr>
        <p:spPr bwMode="auto">
          <a:xfrm>
            <a:off x="0" y="5562600"/>
            <a:ext cx="4191000" cy="12954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U</a:t>
            </a:r>
            <a:r>
              <a:rPr lang="en-US" sz="3600" b="1" baseline="-25000">
                <a:solidFill>
                  <a:srgbClr val="3333CC"/>
                </a:solidFill>
                <a:effectLst>
                  <a:outerShdw blurRad="38100" dist="38100" dir="2700000" algn="tl">
                    <a:srgbClr val="C0C0C0"/>
                  </a:outerShdw>
                </a:effectLst>
              </a:rPr>
              <a:t>2</a:t>
            </a:r>
            <a:r>
              <a:rPr lang="en-US" sz="3600" b="1">
                <a:solidFill>
                  <a:srgbClr val="3333CC"/>
                </a:solidFill>
                <a:effectLst>
                  <a:outerShdw blurRad="38100" dist="38100" dir="2700000" algn="tl">
                    <a:srgbClr val="C0C0C0"/>
                  </a:outerShdw>
                </a:effectLst>
              </a:rPr>
              <a:t> = I R</a:t>
            </a:r>
            <a:r>
              <a:rPr lang="en-US" sz="3600" b="1" baseline="-25000">
                <a:solidFill>
                  <a:srgbClr val="3333CC"/>
                </a:solidFill>
                <a:effectLst>
                  <a:outerShdw blurRad="38100" dist="38100" dir="2700000" algn="tl">
                    <a:srgbClr val="C0C0C0"/>
                  </a:outerShdw>
                </a:effectLst>
              </a:rPr>
              <a:t>2</a:t>
            </a:r>
            <a:r>
              <a:rPr lang="en-US" sz="3600" b="1">
                <a:solidFill>
                  <a:srgbClr val="3333CC"/>
                </a:solidFill>
                <a:effectLst>
                  <a:outerShdw blurRad="38100" dist="38100" dir="2700000" algn="tl">
                    <a:srgbClr val="C0C0C0"/>
                  </a:outerShdw>
                </a:effectLst>
              </a:rPr>
              <a:t> = 0 V</a:t>
            </a:r>
          </a:p>
        </p:txBody>
      </p:sp>
      <p:sp>
        <p:nvSpPr>
          <p:cNvPr id="206877" name="AutoShape 29"/>
          <p:cNvSpPr>
            <a:spLocks noChangeArrowheads="1"/>
          </p:cNvSpPr>
          <p:nvPr/>
        </p:nvSpPr>
        <p:spPr bwMode="auto">
          <a:xfrm>
            <a:off x="42863" y="838200"/>
            <a:ext cx="1295400" cy="990600"/>
          </a:xfrm>
          <a:prstGeom prst="wedgeRoundRectCallout">
            <a:avLst>
              <a:gd name="adj1" fmla="val 123528"/>
              <a:gd name="adj2" fmla="val 164421"/>
              <a:gd name="adj3" fmla="val 16667"/>
            </a:avLst>
          </a:prstGeom>
          <a:solidFill>
            <a:schemeClr val="bg1"/>
          </a:solidFill>
          <a:ln w="9525">
            <a:solidFill>
              <a:schemeClr val="tx1"/>
            </a:solidFill>
            <a:miter lim="800000"/>
            <a:headEnd/>
            <a:tailEnd/>
          </a:ln>
          <a:effectLst/>
        </p:spPr>
        <p:txBody>
          <a:bodyPr/>
          <a:lstStyle/>
          <a:p>
            <a:pPr algn="ctr" fontAlgn="base">
              <a:spcBef>
                <a:spcPct val="0"/>
              </a:spcBef>
              <a:spcAft>
                <a:spcPct val="0"/>
              </a:spcAft>
              <a:defRPr/>
            </a:pPr>
            <a:r>
              <a:rPr lang="en-US" sz="4000" b="1">
                <a:solidFill>
                  <a:srgbClr val="3333CC"/>
                </a:solidFill>
                <a:effectLst>
                  <a:outerShdw blurRad="38100" dist="38100" dir="2700000" algn="tl">
                    <a:srgbClr val="C0C0C0"/>
                  </a:outerShdw>
                </a:effectLst>
              </a:rPr>
              <a:t>Gas</a:t>
            </a:r>
            <a:endParaRPr lang="nl-NL" sz="4000" b="1">
              <a:solidFill>
                <a:srgbClr val="3333CC"/>
              </a:solidFill>
              <a:effectLst>
                <a:outerShdw blurRad="38100" dist="38100" dir="2700000" algn="tl">
                  <a:srgbClr val="C0C0C0"/>
                </a:outerShdw>
              </a:effectLst>
            </a:endParaRPr>
          </a:p>
        </p:txBody>
      </p:sp>
      <p:grpSp>
        <p:nvGrpSpPr>
          <p:cNvPr id="7" name="Group 30"/>
          <p:cNvGrpSpPr>
            <a:grpSpLocks/>
          </p:cNvGrpSpPr>
          <p:nvPr/>
        </p:nvGrpSpPr>
        <p:grpSpPr bwMode="auto">
          <a:xfrm>
            <a:off x="3733800" y="3657600"/>
            <a:ext cx="5410200" cy="1352550"/>
            <a:chOff x="2304" y="2322"/>
            <a:chExt cx="3408" cy="852"/>
          </a:xfrm>
        </p:grpSpPr>
        <p:sp>
          <p:nvSpPr>
            <p:cNvPr id="77836" name="Freeform 31"/>
            <p:cNvSpPr>
              <a:spLocks/>
            </p:cNvSpPr>
            <p:nvPr/>
          </p:nvSpPr>
          <p:spPr bwMode="auto">
            <a:xfrm>
              <a:off x="2304" y="2322"/>
              <a:ext cx="2350" cy="503"/>
            </a:xfrm>
            <a:custGeom>
              <a:avLst/>
              <a:gdLst>
                <a:gd name="T0" fmla="*/ 0 w 2350"/>
                <a:gd name="T1" fmla="*/ 0 h 503"/>
                <a:gd name="T2" fmla="*/ 0 w 2350"/>
                <a:gd name="T3" fmla="*/ 503 h 503"/>
                <a:gd name="T4" fmla="*/ 2350 w 2350"/>
                <a:gd name="T5" fmla="*/ 503 h 503"/>
                <a:gd name="T6" fmla="*/ 0 60000 65536"/>
                <a:gd name="T7" fmla="*/ 0 60000 65536"/>
                <a:gd name="T8" fmla="*/ 0 60000 65536"/>
                <a:gd name="T9" fmla="*/ 0 w 2350"/>
                <a:gd name="T10" fmla="*/ 0 h 503"/>
                <a:gd name="T11" fmla="*/ 2350 w 2350"/>
                <a:gd name="T12" fmla="*/ 503 h 503"/>
              </a:gdLst>
              <a:ahLst/>
              <a:cxnLst>
                <a:cxn ang="T6">
                  <a:pos x="T0" y="T1"/>
                </a:cxn>
                <a:cxn ang="T7">
                  <a:pos x="T2" y="T3"/>
                </a:cxn>
                <a:cxn ang="T8">
                  <a:pos x="T4" y="T5"/>
                </a:cxn>
              </a:cxnLst>
              <a:rect l="T9" t="T10" r="T11" b="T12"/>
              <a:pathLst>
                <a:path w="2350" h="503">
                  <a:moveTo>
                    <a:pt x="0" y="0"/>
                  </a:moveTo>
                  <a:lnTo>
                    <a:pt x="0" y="503"/>
                  </a:lnTo>
                  <a:lnTo>
                    <a:pt x="2350" y="503"/>
                  </a:lnTo>
                </a:path>
              </a:pathLst>
            </a:custGeom>
            <a:noFill/>
            <a:ln w="28575" cap="flat" cmpd="sng">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7837" name="Freeform 32"/>
            <p:cNvSpPr>
              <a:spLocks/>
            </p:cNvSpPr>
            <p:nvPr/>
          </p:nvSpPr>
          <p:spPr bwMode="auto">
            <a:xfrm>
              <a:off x="3685" y="2322"/>
              <a:ext cx="969" cy="320"/>
            </a:xfrm>
            <a:custGeom>
              <a:avLst/>
              <a:gdLst>
                <a:gd name="T0" fmla="*/ 0 w 969"/>
                <a:gd name="T1" fmla="*/ 0 h 320"/>
                <a:gd name="T2" fmla="*/ 0 w 969"/>
                <a:gd name="T3" fmla="*/ 64 h 320"/>
                <a:gd name="T4" fmla="*/ 630 w 969"/>
                <a:gd name="T5" fmla="*/ 55 h 320"/>
                <a:gd name="T6" fmla="*/ 630 w 969"/>
                <a:gd name="T7" fmla="*/ 320 h 320"/>
                <a:gd name="T8" fmla="*/ 969 w 969"/>
                <a:gd name="T9" fmla="*/ 320 h 320"/>
                <a:gd name="T10" fmla="*/ 0 60000 65536"/>
                <a:gd name="T11" fmla="*/ 0 60000 65536"/>
                <a:gd name="T12" fmla="*/ 0 60000 65536"/>
                <a:gd name="T13" fmla="*/ 0 60000 65536"/>
                <a:gd name="T14" fmla="*/ 0 60000 65536"/>
                <a:gd name="T15" fmla="*/ 0 w 969"/>
                <a:gd name="T16" fmla="*/ 0 h 320"/>
                <a:gd name="T17" fmla="*/ 969 w 969"/>
                <a:gd name="T18" fmla="*/ 320 h 320"/>
              </a:gdLst>
              <a:ahLst/>
              <a:cxnLst>
                <a:cxn ang="T10">
                  <a:pos x="T0" y="T1"/>
                </a:cxn>
                <a:cxn ang="T11">
                  <a:pos x="T2" y="T3"/>
                </a:cxn>
                <a:cxn ang="T12">
                  <a:pos x="T4" y="T5"/>
                </a:cxn>
                <a:cxn ang="T13">
                  <a:pos x="T6" y="T7"/>
                </a:cxn>
                <a:cxn ang="T14">
                  <a:pos x="T8" y="T9"/>
                </a:cxn>
              </a:cxnLst>
              <a:rect l="T15" t="T16" r="T17" b="T18"/>
              <a:pathLst>
                <a:path w="969" h="320">
                  <a:moveTo>
                    <a:pt x="0" y="0"/>
                  </a:moveTo>
                  <a:lnTo>
                    <a:pt x="0" y="64"/>
                  </a:lnTo>
                  <a:lnTo>
                    <a:pt x="630" y="55"/>
                  </a:lnTo>
                  <a:lnTo>
                    <a:pt x="630" y="320"/>
                  </a:lnTo>
                  <a:lnTo>
                    <a:pt x="969" y="320"/>
                  </a:lnTo>
                </a:path>
              </a:pathLst>
            </a:custGeom>
            <a:noFill/>
            <a:ln w="28575" cap="flat" cmpd="sng">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06881" name="Text Box 33"/>
            <p:cNvSpPr txBox="1">
              <a:spLocks noChangeArrowheads="1"/>
            </p:cNvSpPr>
            <p:nvPr/>
          </p:nvSpPr>
          <p:spPr bwMode="auto">
            <a:xfrm>
              <a:off x="4656" y="2400"/>
              <a:ext cx="1056" cy="774"/>
            </a:xfrm>
            <a:prstGeom prst="rect">
              <a:avLst/>
            </a:prstGeom>
            <a:noFill/>
            <a:ln w="38100">
              <a:solidFill>
                <a:schemeClr val="tx1"/>
              </a:solidFill>
              <a:miter lim="800000"/>
              <a:headEnd/>
              <a:tailEnd/>
            </a:ln>
            <a:effectLst/>
          </p:spPr>
          <p:txBody>
            <a:bodyPr>
              <a:spAutoFit/>
            </a:bodyPr>
            <a:lstStyle/>
            <a:p>
              <a:pPr fontAlgn="base">
                <a:spcBef>
                  <a:spcPct val="50000"/>
                </a:spcBef>
                <a:spcAft>
                  <a:spcPct val="0"/>
                </a:spcAft>
                <a:defRPr/>
              </a:pPr>
              <a:r>
                <a:rPr lang="en-US" sz="3600" b="1">
                  <a:solidFill>
                    <a:srgbClr val="FF3300"/>
                  </a:solidFill>
                  <a:effectLst>
                    <a:outerShdw blurRad="38100" dist="38100" dir="2700000" algn="tl">
                      <a:srgbClr val="C0C0C0"/>
                    </a:outerShdw>
                  </a:effectLst>
                </a:rPr>
                <a:t>Teller/LS</a:t>
              </a:r>
              <a:endParaRPr lang="nl-NL" sz="3600" b="1">
                <a:solidFill>
                  <a:srgbClr val="FF3300"/>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374723888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06850"/>
                                        </p:tgtEl>
                                        <p:attrNameLst>
                                          <p:attrName>style.visibility</p:attrName>
                                        </p:attrNameLst>
                                      </p:cBhvr>
                                      <p:to>
                                        <p:strVal val="visible"/>
                                      </p:to>
                                    </p:set>
                                    <p:animEffect transition="in" filter="wipe(left)">
                                      <p:cBhvr>
                                        <p:cTn id="7" dur="500"/>
                                        <p:tgtEl>
                                          <p:spTgt spid="206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6877"/>
                                        </p:tgtEl>
                                        <p:attrNameLst>
                                          <p:attrName>style.visibility</p:attrName>
                                        </p:attrNameLst>
                                      </p:cBhvr>
                                      <p:to>
                                        <p:strVal val="visible"/>
                                      </p:to>
                                    </p:set>
                                    <p:animEffect transition="in" filter="dissolve">
                                      <p:cBhvr>
                                        <p:cTn id="17" dur="500"/>
                                        <p:tgtEl>
                                          <p:spTgt spid="2068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206872"/>
                                        </p:tgtEl>
                                        <p:attrNameLst>
                                          <p:attrName>style.visibility</p:attrName>
                                        </p:attrNameLst>
                                      </p:cBhvr>
                                      <p:to>
                                        <p:strVal val="visible"/>
                                      </p:to>
                                    </p:set>
                                    <p:anim calcmode="lin" valueType="num">
                                      <p:cBhvr additive="base">
                                        <p:cTn id="22" dur="500" fill="hold"/>
                                        <p:tgtEl>
                                          <p:spTgt spid="206872"/>
                                        </p:tgtEl>
                                        <p:attrNameLst>
                                          <p:attrName>ppt_x</p:attrName>
                                        </p:attrNameLst>
                                      </p:cBhvr>
                                      <p:tavLst>
                                        <p:tav tm="0">
                                          <p:val>
                                            <p:strVal val="#ppt_x"/>
                                          </p:val>
                                        </p:tav>
                                        <p:tav tm="100000">
                                          <p:val>
                                            <p:strVal val="#ppt_x"/>
                                          </p:val>
                                        </p:tav>
                                      </p:tavLst>
                                    </p:anim>
                                    <p:anim calcmode="lin" valueType="num">
                                      <p:cBhvr additive="base">
                                        <p:cTn id="23" dur="500" fill="hold"/>
                                        <p:tgtEl>
                                          <p:spTgt spid="206872"/>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6874"/>
                                        </p:tgtEl>
                                        <p:attrNameLst>
                                          <p:attrName>style.visibility</p:attrName>
                                        </p:attrNameLst>
                                      </p:cBhvr>
                                      <p:to>
                                        <p:strVal val="visible"/>
                                      </p:to>
                                    </p:set>
                                    <p:anim calcmode="lin" valueType="num">
                                      <p:cBhvr additive="base">
                                        <p:cTn id="28" dur="500" fill="hold"/>
                                        <p:tgtEl>
                                          <p:spTgt spid="206874"/>
                                        </p:tgtEl>
                                        <p:attrNameLst>
                                          <p:attrName>ppt_x</p:attrName>
                                        </p:attrNameLst>
                                      </p:cBhvr>
                                      <p:tavLst>
                                        <p:tav tm="0">
                                          <p:val>
                                            <p:strVal val="#ppt_x"/>
                                          </p:val>
                                        </p:tav>
                                        <p:tav tm="100000">
                                          <p:val>
                                            <p:strVal val="#ppt_x"/>
                                          </p:val>
                                        </p:tav>
                                      </p:tavLst>
                                    </p:anim>
                                    <p:anim calcmode="lin" valueType="num">
                                      <p:cBhvr additive="base">
                                        <p:cTn id="29" dur="500" fill="hold"/>
                                        <p:tgtEl>
                                          <p:spTgt spid="20687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6873"/>
                                        </p:tgtEl>
                                        <p:attrNameLst>
                                          <p:attrName>style.visibility</p:attrName>
                                        </p:attrNameLst>
                                      </p:cBhvr>
                                      <p:to>
                                        <p:strVal val="visible"/>
                                      </p:to>
                                    </p:set>
                                    <p:anim calcmode="lin" valueType="num">
                                      <p:cBhvr additive="base">
                                        <p:cTn id="34" dur="500" fill="hold"/>
                                        <p:tgtEl>
                                          <p:spTgt spid="206873"/>
                                        </p:tgtEl>
                                        <p:attrNameLst>
                                          <p:attrName>ppt_x</p:attrName>
                                        </p:attrNameLst>
                                      </p:cBhvr>
                                      <p:tavLst>
                                        <p:tav tm="0">
                                          <p:val>
                                            <p:strVal val="#ppt_x"/>
                                          </p:val>
                                        </p:tav>
                                        <p:tav tm="100000">
                                          <p:val>
                                            <p:strVal val="#ppt_x"/>
                                          </p:val>
                                        </p:tav>
                                      </p:tavLst>
                                    </p:anim>
                                    <p:anim calcmode="lin" valueType="num">
                                      <p:cBhvr additive="base">
                                        <p:cTn id="35" dur="500" fill="hold"/>
                                        <p:tgtEl>
                                          <p:spTgt spid="206873"/>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6851"/>
                                        </p:tgtEl>
                                        <p:attrNameLst>
                                          <p:attrName>style.visibility</p:attrName>
                                        </p:attrNameLst>
                                      </p:cBhvr>
                                      <p:to>
                                        <p:strVal val="visible"/>
                                      </p:to>
                                    </p:set>
                                    <p:animEffect transition="in" filter="wipe(left)">
                                      <p:cBhvr>
                                        <p:cTn id="40" dur="500"/>
                                        <p:tgtEl>
                                          <p:spTgt spid="20685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6875"/>
                                        </p:tgtEl>
                                        <p:attrNameLst>
                                          <p:attrName>style.visibility</p:attrName>
                                        </p:attrNameLst>
                                      </p:cBhvr>
                                      <p:to>
                                        <p:strVal val="visible"/>
                                      </p:to>
                                    </p:set>
                                    <p:animEffect transition="in" filter="wipe(left)">
                                      <p:cBhvr>
                                        <p:cTn id="45" dur="500"/>
                                        <p:tgtEl>
                                          <p:spTgt spid="20687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6876"/>
                                        </p:tgtEl>
                                        <p:attrNameLst>
                                          <p:attrName>style.visibility</p:attrName>
                                        </p:attrNameLst>
                                      </p:cBhvr>
                                      <p:to>
                                        <p:strVal val="visible"/>
                                      </p:to>
                                    </p:set>
                                    <p:animEffect transition="in" filter="wipe(left)">
                                      <p:cBhvr>
                                        <p:cTn id="50" dur="500"/>
                                        <p:tgtEl>
                                          <p:spTgt spid="20687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utoUpdateAnimBg="0"/>
      <p:bldP spid="206851" grpId="0" autoUpdateAnimBg="0"/>
      <p:bldP spid="206872" grpId="0" autoUpdateAnimBg="0"/>
      <p:bldP spid="206873" grpId="0" autoUpdateAnimBg="0"/>
      <p:bldP spid="206874" grpId="0" autoUpdateAnimBg="0"/>
      <p:bldP spid="206875" grpId="0" autoUpdateAnimBg="0"/>
      <p:bldP spid="206876" grpId="0" autoUpdateAnimBg="0"/>
      <p:bldP spid="206877"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1652588" y="2819400"/>
            <a:ext cx="2614612" cy="1033463"/>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R</a:t>
            </a:r>
            <a:r>
              <a:rPr lang="en-US" sz="3600" b="1" baseline="-25000">
                <a:solidFill>
                  <a:srgbClr val="3333CC"/>
                </a:solidFill>
                <a:effectLst>
                  <a:outerShdw blurRad="38100" dist="38100" dir="2700000" algn="tl">
                    <a:srgbClr val="C0C0C0"/>
                  </a:outerShdw>
                </a:effectLst>
              </a:rPr>
              <a:t>1</a:t>
            </a:r>
            <a:r>
              <a:rPr lang="en-US" sz="3600" b="1">
                <a:solidFill>
                  <a:srgbClr val="3333CC"/>
                </a:solidFill>
                <a:effectLst>
                  <a:outerShdw blurRad="38100" dist="38100" dir="2700000" algn="tl">
                    <a:srgbClr val="C0C0C0"/>
                  </a:outerShdw>
                </a:effectLst>
              </a:rPr>
              <a:t> = </a:t>
            </a:r>
            <a:r>
              <a:rPr lang="en-US" sz="4000" b="1">
                <a:solidFill>
                  <a:srgbClr val="3333CC"/>
                </a:solidFill>
                <a:effectLst>
                  <a:outerShdw blurRad="38100" dist="38100" dir="2700000" algn="tl">
                    <a:srgbClr val="C0C0C0"/>
                  </a:outerShdw>
                </a:effectLst>
              </a:rPr>
              <a:t>∞ </a:t>
            </a:r>
          </a:p>
        </p:txBody>
      </p:sp>
      <p:sp>
        <p:nvSpPr>
          <p:cNvPr id="207875" name="Rectangle 3"/>
          <p:cNvSpPr>
            <a:spLocks noChangeArrowheads="1"/>
          </p:cNvSpPr>
          <p:nvPr/>
        </p:nvSpPr>
        <p:spPr bwMode="auto">
          <a:xfrm>
            <a:off x="457200" y="2743200"/>
            <a:ext cx="2895600" cy="1066800"/>
          </a:xfrm>
          <a:prstGeom prst="rect">
            <a:avLst/>
          </a:prstGeom>
          <a:solidFill>
            <a:schemeClr val="bg1"/>
          </a:solid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FF3300"/>
                </a:solidFill>
                <a:effectLst>
                  <a:outerShdw blurRad="38100" dist="38100" dir="2700000" algn="tl">
                    <a:srgbClr val="C0C0C0"/>
                  </a:outerShdw>
                </a:effectLst>
              </a:rPr>
              <a:t>R</a:t>
            </a:r>
            <a:r>
              <a:rPr lang="en-US" sz="3600" b="1" baseline="-25000">
                <a:solidFill>
                  <a:srgbClr val="FF3300"/>
                </a:solidFill>
                <a:effectLst>
                  <a:outerShdw blurRad="38100" dist="38100" dir="2700000" algn="tl">
                    <a:srgbClr val="C0C0C0"/>
                  </a:outerShdw>
                </a:effectLst>
              </a:rPr>
              <a:t>1</a:t>
            </a:r>
            <a:r>
              <a:rPr lang="en-US" sz="3600" b="1">
                <a:solidFill>
                  <a:srgbClr val="FF3300"/>
                </a:solidFill>
                <a:effectLst>
                  <a:outerShdw blurRad="38100" dist="38100" dir="2700000" algn="tl">
                    <a:srgbClr val="C0C0C0"/>
                  </a:outerShdw>
                </a:effectLst>
              </a:rPr>
              <a:t> = ___ M</a:t>
            </a:r>
            <a:r>
              <a:rPr lang="en-US" sz="3600" b="1">
                <a:solidFill>
                  <a:srgbClr val="FF3300"/>
                </a:solidFill>
                <a:effectLst>
                  <a:outerShdw blurRad="38100" dist="38100" dir="2700000" algn="tl">
                    <a:srgbClr val="C0C0C0"/>
                  </a:outerShdw>
                </a:effectLst>
                <a:latin typeface="Symbol" pitchFamily="18" charset="2"/>
              </a:rPr>
              <a:t>W</a:t>
            </a:r>
          </a:p>
        </p:txBody>
      </p:sp>
      <p:sp>
        <p:nvSpPr>
          <p:cNvPr id="207876" name="Rectangle 4"/>
          <p:cNvSpPr>
            <a:spLocks noGrp="1" noChangeArrowheads="1"/>
          </p:cNvSpPr>
          <p:nvPr>
            <p:ph type="ctrTitle"/>
          </p:nvPr>
        </p:nvSpPr>
        <p:spPr>
          <a:xfrm>
            <a:off x="0" y="0"/>
            <a:ext cx="5219700" cy="765175"/>
          </a:xfrm>
        </p:spPr>
        <p:txBody>
          <a:bodyPr/>
          <a:lstStyle/>
          <a:p>
            <a:pPr algn="l" eaLnBrk="1" hangingPunct="1">
              <a:buClr>
                <a:srgbClr val="FF3300"/>
              </a:buClr>
              <a:buFontTx/>
              <a:buChar char="•"/>
              <a:defRPr/>
            </a:pPr>
            <a:r>
              <a:rPr lang="en-US" sz="3600" b="1" smtClean="0">
                <a:effectLst>
                  <a:outerShdw blurRad="38100" dist="38100" dir="2700000" algn="tl">
                    <a:srgbClr val="C0C0C0"/>
                  </a:outerShdw>
                </a:effectLst>
              </a:rPr>
              <a:t> </a:t>
            </a:r>
            <a:r>
              <a:rPr lang="en-US" sz="3600" b="1" smtClean="0">
                <a:solidFill>
                  <a:srgbClr val="FF3300"/>
                </a:solidFill>
                <a:effectLst>
                  <a:outerShdw blurRad="38100" dist="38100" dir="2700000" algn="tl">
                    <a:srgbClr val="C0C0C0"/>
                  </a:outerShdw>
                </a:effectLst>
              </a:rPr>
              <a:t>Geiger-Müller teller.</a:t>
            </a:r>
            <a:endParaRPr lang="nl-NL" sz="3600" b="1" smtClean="0">
              <a:solidFill>
                <a:srgbClr val="FF3300"/>
              </a:solidFill>
              <a:effectLst>
                <a:outerShdw blurRad="38100" dist="38100" dir="2700000" algn="tl">
                  <a:srgbClr val="C0C0C0"/>
                </a:outerShdw>
              </a:effectLst>
            </a:endParaRPr>
          </a:p>
        </p:txBody>
      </p:sp>
      <p:sp>
        <p:nvSpPr>
          <p:cNvPr id="207877" name="Rectangle 5"/>
          <p:cNvSpPr>
            <a:spLocks noChangeArrowheads="1"/>
          </p:cNvSpPr>
          <p:nvPr/>
        </p:nvSpPr>
        <p:spPr bwMode="auto">
          <a:xfrm>
            <a:off x="0" y="4086225"/>
            <a:ext cx="9144000" cy="609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latin typeface="Symbol" pitchFamily="18" charset="2"/>
              </a:rPr>
              <a:t>a</a:t>
            </a:r>
            <a:r>
              <a:rPr lang="en-US" sz="3600" b="1">
                <a:solidFill>
                  <a:srgbClr val="3333CC"/>
                </a:solidFill>
                <a:effectLst>
                  <a:outerShdw blurRad="38100" dist="38100" dir="2700000" algn="tl">
                    <a:srgbClr val="C0C0C0"/>
                  </a:outerShdw>
                </a:effectLst>
              </a:rPr>
              <a:t>-deeltje ioniseert gasmolekulen.</a:t>
            </a:r>
          </a:p>
        </p:txBody>
      </p:sp>
      <p:sp>
        <p:nvSpPr>
          <p:cNvPr id="207878" name="Rectangle 6"/>
          <p:cNvSpPr>
            <a:spLocks noChangeArrowheads="1"/>
          </p:cNvSpPr>
          <p:nvPr/>
        </p:nvSpPr>
        <p:spPr bwMode="auto">
          <a:xfrm>
            <a:off x="0" y="5648325"/>
            <a:ext cx="9144000" cy="6858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4000" b="1">
                <a:solidFill>
                  <a:srgbClr val="3333CC"/>
                </a:solidFill>
                <a:effectLst>
                  <a:outerShdw blurRad="38100" dist="38100" dir="2700000" algn="tl">
                    <a:srgbClr val="C0C0C0"/>
                  </a:outerShdw>
                </a:effectLst>
              </a:rPr>
              <a:t>U</a:t>
            </a:r>
            <a:r>
              <a:rPr lang="en-US" sz="4000" b="1" baseline="-25000">
                <a:solidFill>
                  <a:srgbClr val="3333CC"/>
                </a:solidFill>
                <a:effectLst>
                  <a:outerShdw blurRad="38100" dist="38100" dir="2700000" algn="tl">
                    <a:srgbClr val="C0C0C0"/>
                  </a:outerShdw>
                </a:effectLst>
              </a:rPr>
              <a:t>2</a:t>
            </a:r>
            <a:r>
              <a:rPr lang="en-US" sz="4000" b="1">
                <a:solidFill>
                  <a:srgbClr val="3333CC"/>
                </a:solidFill>
                <a:effectLst>
                  <a:outerShdw blurRad="38100" dist="38100" dir="2700000" algn="tl">
                    <a:srgbClr val="C0C0C0"/>
                  </a:outerShdw>
                </a:effectLst>
              </a:rPr>
              <a:t> = I R</a:t>
            </a:r>
            <a:r>
              <a:rPr lang="en-US" sz="4000" b="1" baseline="-25000">
                <a:solidFill>
                  <a:srgbClr val="3333CC"/>
                </a:solidFill>
                <a:effectLst>
                  <a:outerShdw blurRad="38100" dist="38100" dir="2700000" algn="tl">
                    <a:srgbClr val="C0C0C0"/>
                  </a:outerShdw>
                </a:effectLst>
              </a:rPr>
              <a:t>2</a:t>
            </a:r>
            <a:r>
              <a:rPr lang="en-US" sz="4000" b="1">
                <a:solidFill>
                  <a:srgbClr val="3333CC"/>
                </a:solidFill>
                <a:effectLst>
                  <a:outerShdw blurRad="38100" dist="38100" dir="2700000" algn="tl">
                    <a:srgbClr val="C0C0C0"/>
                  </a:outerShdw>
                </a:effectLst>
              </a:rPr>
              <a:t> = ________________ = ____</a:t>
            </a:r>
          </a:p>
        </p:txBody>
      </p:sp>
      <p:sp>
        <p:nvSpPr>
          <p:cNvPr id="207879" name="Rectangle 7"/>
          <p:cNvSpPr>
            <a:spLocks noChangeArrowheads="1"/>
          </p:cNvSpPr>
          <p:nvPr/>
        </p:nvSpPr>
        <p:spPr bwMode="auto">
          <a:xfrm>
            <a:off x="0" y="6105525"/>
            <a:ext cx="7596188" cy="776288"/>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4000" b="1">
                <a:solidFill>
                  <a:srgbClr val="3333CC"/>
                </a:solidFill>
                <a:effectLst>
                  <a:outerShdw blurRad="38100" dist="38100" dir="2700000" algn="tl">
                    <a:srgbClr val="C0C0C0"/>
                  </a:outerShdw>
                </a:effectLst>
              </a:rPr>
              <a:t>U</a:t>
            </a:r>
            <a:r>
              <a:rPr lang="en-US" sz="4000" b="1" baseline="-25000">
                <a:solidFill>
                  <a:srgbClr val="3333CC"/>
                </a:solidFill>
                <a:effectLst>
                  <a:outerShdw blurRad="38100" dist="38100" dir="2700000" algn="tl">
                    <a:srgbClr val="C0C0C0"/>
                  </a:outerShdw>
                </a:effectLst>
              </a:rPr>
              <a:t>1</a:t>
            </a:r>
            <a:r>
              <a:rPr lang="en-US" sz="4000" b="1">
                <a:solidFill>
                  <a:srgbClr val="3333CC"/>
                </a:solidFill>
                <a:effectLst>
                  <a:outerShdw blurRad="38100" dist="38100" dir="2700000" algn="tl">
                    <a:srgbClr val="C0C0C0"/>
                  </a:outerShdw>
                </a:effectLst>
              </a:rPr>
              <a:t> = U</a:t>
            </a:r>
            <a:r>
              <a:rPr lang="en-US" sz="4000" b="1" baseline="-25000">
                <a:solidFill>
                  <a:srgbClr val="3333CC"/>
                </a:solidFill>
                <a:effectLst>
                  <a:outerShdw blurRad="38100" dist="38100" dir="2700000" algn="tl">
                    <a:srgbClr val="C0C0C0"/>
                  </a:outerShdw>
                </a:effectLst>
              </a:rPr>
              <a:t>b</a:t>
            </a:r>
            <a:r>
              <a:rPr lang="en-US" sz="4000" b="1">
                <a:solidFill>
                  <a:srgbClr val="3333CC"/>
                </a:solidFill>
                <a:effectLst>
                  <a:outerShdw blurRad="38100" dist="38100" dir="2700000" algn="tl">
                    <a:srgbClr val="C0C0C0"/>
                  </a:outerShdw>
                </a:effectLst>
              </a:rPr>
              <a:t> – U</a:t>
            </a:r>
            <a:r>
              <a:rPr lang="en-US" sz="4000" b="1" baseline="-25000">
                <a:solidFill>
                  <a:srgbClr val="3333CC"/>
                </a:solidFill>
                <a:effectLst>
                  <a:outerShdw blurRad="38100" dist="38100" dir="2700000" algn="tl">
                    <a:srgbClr val="C0C0C0"/>
                  </a:outerShdw>
                </a:effectLst>
              </a:rPr>
              <a:t>2</a:t>
            </a:r>
            <a:r>
              <a:rPr lang="en-US" sz="4000" b="1">
                <a:solidFill>
                  <a:srgbClr val="3333CC"/>
                </a:solidFill>
                <a:effectLst>
                  <a:outerShdw blurRad="38100" dist="38100" dir="2700000" algn="tl">
                    <a:srgbClr val="C0C0C0"/>
                  </a:outerShdw>
                </a:effectLst>
              </a:rPr>
              <a:t> = __________ = ____</a:t>
            </a:r>
          </a:p>
        </p:txBody>
      </p:sp>
      <p:sp>
        <p:nvSpPr>
          <p:cNvPr id="207880" name="Rectangle 8"/>
          <p:cNvSpPr>
            <a:spLocks noChangeArrowheads="1"/>
          </p:cNvSpPr>
          <p:nvPr/>
        </p:nvSpPr>
        <p:spPr bwMode="auto">
          <a:xfrm>
            <a:off x="0" y="5038725"/>
            <a:ext cx="6227763" cy="757238"/>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R</a:t>
            </a:r>
            <a:r>
              <a:rPr lang="en-US" sz="3600" b="1" baseline="-25000">
                <a:solidFill>
                  <a:srgbClr val="3333CC"/>
                </a:solidFill>
                <a:effectLst>
                  <a:outerShdw blurRad="38100" dist="38100" dir="2700000" algn="tl">
                    <a:srgbClr val="C0C0C0"/>
                  </a:outerShdw>
                </a:effectLst>
              </a:rPr>
              <a:t>1</a:t>
            </a:r>
            <a:r>
              <a:rPr lang="en-US" sz="3600" b="1">
                <a:solidFill>
                  <a:srgbClr val="3333CC"/>
                </a:solidFill>
                <a:effectLst>
                  <a:outerShdw blurRad="38100" dist="38100" dir="2700000" algn="tl">
                    <a:srgbClr val="C0C0C0"/>
                  </a:outerShdw>
                </a:effectLst>
              </a:rPr>
              <a:t> daalt bijv. tot 0,25 M</a:t>
            </a:r>
            <a:r>
              <a:rPr lang="en-US" sz="3600" b="1">
                <a:solidFill>
                  <a:srgbClr val="3333CC"/>
                </a:solidFill>
                <a:effectLst>
                  <a:outerShdw blurRad="38100" dist="38100" dir="2700000" algn="tl">
                    <a:srgbClr val="C0C0C0"/>
                  </a:outerShdw>
                </a:effectLst>
                <a:latin typeface="Symbol" pitchFamily="18" charset="2"/>
              </a:rPr>
              <a:t>W</a:t>
            </a:r>
            <a:r>
              <a:rPr lang="en-US" sz="3600" b="1">
                <a:solidFill>
                  <a:srgbClr val="3333CC"/>
                </a:solidFill>
                <a:effectLst>
                  <a:outerShdw blurRad="38100" dist="38100" dir="2700000" algn="tl">
                    <a:srgbClr val="C0C0C0"/>
                  </a:outerShdw>
                </a:effectLst>
              </a:rPr>
              <a:t>,</a:t>
            </a:r>
          </a:p>
        </p:txBody>
      </p:sp>
      <p:sp>
        <p:nvSpPr>
          <p:cNvPr id="207881" name="Rectangle 9"/>
          <p:cNvSpPr>
            <a:spLocks noChangeArrowheads="1"/>
          </p:cNvSpPr>
          <p:nvPr/>
        </p:nvSpPr>
        <p:spPr bwMode="auto">
          <a:xfrm>
            <a:off x="0" y="4605338"/>
            <a:ext cx="9144000" cy="609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Lawine-effect . . , gas wordt geleidend.</a:t>
            </a:r>
          </a:p>
        </p:txBody>
      </p:sp>
      <p:sp>
        <p:nvSpPr>
          <p:cNvPr id="207882" name="Text Box 10"/>
          <p:cNvSpPr txBox="1">
            <a:spLocks noChangeArrowheads="1"/>
          </p:cNvSpPr>
          <p:nvPr/>
        </p:nvSpPr>
        <p:spPr bwMode="auto">
          <a:xfrm>
            <a:off x="6096000" y="2133600"/>
            <a:ext cx="25908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C0C0C0"/>
                  </a:outerShdw>
                </a:effectLst>
              </a:rPr>
              <a:t>I = 200 </a:t>
            </a:r>
            <a:r>
              <a:rPr lang="en-US" sz="4000" b="1">
                <a:solidFill>
                  <a:srgbClr val="FF3300"/>
                </a:solidFill>
                <a:effectLst>
                  <a:outerShdw blurRad="38100" dist="38100" dir="2700000" algn="tl">
                    <a:srgbClr val="C0C0C0"/>
                  </a:outerShdw>
                </a:effectLst>
                <a:latin typeface="Symbol" pitchFamily="18" charset="2"/>
              </a:rPr>
              <a:t>m</a:t>
            </a:r>
            <a:r>
              <a:rPr lang="en-US" sz="4000" b="1">
                <a:solidFill>
                  <a:srgbClr val="FF3300"/>
                </a:solidFill>
                <a:effectLst>
                  <a:outerShdw blurRad="38100" dist="38100" dir="2700000" algn="tl">
                    <a:srgbClr val="C0C0C0"/>
                  </a:outerShdw>
                </a:effectLst>
              </a:rPr>
              <a:t>A</a:t>
            </a:r>
            <a:endParaRPr lang="nl-NL" sz="4000" b="1">
              <a:solidFill>
                <a:srgbClr val="FF3300"/>
              </a:solidFill>
              <a:effectLst>
                <a:outerShdw blurRad="38100" dist="38100" dir="2700000" algn="tl">
                  <a:srgbClr val="C0C0C0"/>
                </a:outerShdw>
              </a:effectLst>
            </a:endParaRPr>
          </a:p>
        </p:txBody>
      </p:sp>
      <p:grpSp>
        <p:nvGrpSpPr>
          <p:cNvPr id="2" name="Group 11"/>
          <p:cNvGrpSpPr>
            <a:grpSpLocks/>
          </p:cNvGrpSpPr>
          <p:nvPr/>
        </p:nvGrpSpPr>
        <p:grpSpPr bwMode="auto">
          <a:xfrm>
            <a:off x="1371600" y="561975"/>
            <a:ext cx="7696200" cy="4010025"/>
            <a:chOff x="864" y="354"/>
            <a:chExt cx="4848" cy="2526"/>
          </a:xfrm>
        </p:grpSpPr>
        <p:grpSp>
          <p:nvGrpSpPr>
            <p:cNvPr id="78865" name="Group 12"/>
            <p:cNvGrpSpPr>
              <a:grpSpLocks/>
            </p:cNvGrpSpPr>
            <p:nvPr/>
          </p:nvGrpSpPr>
          <p:grpSpPr bwMode="auto">
            <a:xfrm>
              <a:off x="864" y="354"/>
              <a:ext cx="3173" cy="2271"/>
              <a:chOff x="859" y="576"/>
              <a:chExt cx="3173" cy="2271"/>
            </a:xfrm>
          </p:grpSpPr>
          <p:sp>
            <p:nvSpPr>
              <p:cNvPr id="78870" name="Rectangle 13" descr="5%"/>
              <p:cNvSpPr>
                <a:spLocks noChangeArrowheads="1"/>
              </p:cNvSpPr>
              <p:nvPr/>
            </p:nvSpPr>
            <p:spPr bwMode="auto">
              <a:xfrm>
                <a:off x="1152" y="1776"/>
                <a:ext cx="1056" cy="336"/>
              </a:xfrm>
              <a:prstGeom prst="rect">
                <a:avLst/>
              </a:prstGeom>
              <a:pattFill prst="pct5">
                <a:fgClr>
                  <a:srgbClr val="FF33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78871" name="Group 14"/>
              <p:cNvGrpSpPr>
                <a:grpSpLocks/>
              </p:cNvGrpSpPr>
              <p:nvPr/>
            </p:nvGrpSpPr>
            <p:grpSpPr bwMode="auto">
              <a:xfrm>
                <a:off x="859" y="1026"/>
                <a:ext cx="2899" cy="1374"/>
                <a:chOff x="859" y="768"/>
                <a:chExt cx="2899" cy="1374"/>
              </a:xfrm>
            </p:grpSpPr>
            <p:grpSp>
              <p:nvGrpSpPr>
                <p:cNvPr id="78874" name="Group 15"/>
                <p:cNvGrpSpPr>
                  <a:grpSpLocks/>
                </p:cNvGrpSpPr>
                <p:nvPr/>
              </p:nvGrpSpPr>
              <p:grpSpPr bwMode="auto">
                <a:xfrm>
                  <a:off x="1152" y="1488"/>
                  <a:ext cx="1056" cy="384"/>
                  <a:chOff x="1152" y="1488"/>
                  <a:chExt cx="1056" cy="384"/>
                </a:xfrm>
              </p:grpSpPr>
              <p:sp>
                <p:nvSpPr>
                  <p:cNvPr id="78885" name="Line 16"/>
                  <p:cNvSpPr>
                    <a:spLocks noChangeShapeType="1"/>
                  </p:cNvSpPr>
                  <p:nvPr/>
                </p:nvSpPr>
                <p:spPr bwMode="auto">
                  <a:xfrm>
                    <a:off x="1152" y="1488"/>
                    <a:ext cx="0" cy="384"/>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8886" name="Line 17"/>
                  <p:cNvSpPr>
                    <a:spLocks noChangeShapeType="1"/>
                  </p:cNvSpPr>
                  <p:nvPr/>
                </p:nvSpPr>
                <p:spPr bwMode="auto">
                  <a:xfrm>
                    <a:off x="2208" y="1488"/>
                    <a:ext cx="0" cy="384"/>
                  </a:xfrm>
                  <a:prstGeom prst="line">
                    <a:avLst/>
                  </a:prstGeom>
                  <a:noFill/>
                  <a:ln w="57150">
                    <a:solidFill>
                      <a:srgbClr val="CC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8887" name="Line 18"/>
                  <p:cNvSpPr>
                    <a:spLocks noChangeShapeType="1"/>
                  </p:cNvSpPr>
                  <p:nvPr/>
                </p:nvSpPr>
                <p:spPr bwMode="auto">
                  <a:xfrm>
                    <a:off x="1152" y="1872"/>
                    <a:ext cx="10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8888" name="Line 19"/>
                  <p:cNvSpPr>
                    <a:spLocks noChangeShapeType="1"/>
                  </p:cNvSpPr>
                  <p:nvPr/>
                </p:nvSpPr>
                <p:spPr bwMode="auto">
                  <a:xfrm>
                    <a:off x="1152" y="1488"/>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8889" name="Line 20"/>
                  <p:cNvSpPr>
                    <a:spLocks noChangeShapeType="1"/>
                  </p:cNvSpPr>
                  <p:nvPr/>
                </p:nvSpPr>
                <p:spPr bwMode="auto">
                  <a:xfrm>
                    <a:off x="1818" y="1488"/>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8890" name="Line 21"/>
                  <p:cNvSpPr>
                    <a:spLocks noChangeShapeType="1"/>
                  </p:cNvSpPr>
                  <p:nvPr/>
                </p:nvSpPr>
                <p:spPr bwMode="auto">
                  <a:xfrm>
                    <a:off x="1536" y="148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78875" name="Rectangle 22"/>
                <p:cNvSpPr>
                  <a:spLocks noChangeArrowheads="1"/>
                </p:cNvSpPr>
                <p:nvPr/>
              </p:nvSpPr>
              <p:spPr bwMode="auto">
                <a:xfrm>
                  <a:off x="2775" y="1998"/>
                  <a:ext cx="816" cy="1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nl-NL" altLang="nl-NL">
                    <a:solidFill>
                      <a:srgbClr val="000000"/>
                    </a:solidFill>
                  </a:endParaRPr>
                </a:p>
              </p:txBody>
            </p:sp>
            <p:grpSp>
              <p:nvGrpSpPr>
                <p:cNvPr id="78876" name="Group 23"/>
                <p:cNvGrpSpPr>
                  <a:grpSpLocks/>
                </p:cNvGrpSpPr>
                <p:nvPr/>
              </p:nvGrpSpPr>
              <p:grpSpPr bwMode="auto">
                <a:xfrm>
                  <a:off x="859" y="768"/>
                  <a:ext cx="2899" cy="1298"/>
                  <a:chOff x="859" y="768"/>
                  <a:chExt cx="2899" cy="1298"/>
                </a:xfrm>
              </p:grpSpPr>
              <p:grpSp>
                <p:nvGrpSpPr>
                  <p:cNvPr id="78877" name="Group 24"/>
                  <p:cNvGrpSpPr>
                    <a:grpSpLocks/>
                  </p:cNvGrpSpPr>
                  <p:nvPr/>
                </p:nvGrpSpPr>
                <p:grpSpPr bwMode="auto">
                  <a:xfrm>
                    <a:off x="859" y="960"/>
                    <a:ext cx="2899" cy="1106"/>
                    <a:chOff x="859" y="960"/>
                    <a:chExt cx="2899" cy="1106"/>
                  </a:xfrm>
                </p:grpSpPr>
                <p:sp>
                  <p:nvSpPr>
                    <p:cNvPr id="78880" name="Line 25"/>
                    <p:cNvSpPr>
                      <a:spLocks noChangeShapeType="1"/>
                    </p:cNvSpPr>
                    <p:nvPr/>
                  </p:nvSpPr>
                  <p:spPr bwMode="auto">
                    <a:xfrm flipH="1">
                      <a:off x="864" y="1680"/>
                      <a:ext cx="13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8881" name="Freeform 26"/>
                    <p:cNvSpPr>
                      <a:spLocks/>
                    </p:cNvSpPr>
                    <p:nvPr/>
                  </p:nvSpPr>
                  <p:spPr bwMode="auto">
                    <a:xfrm>
                      <a:off x="859" y="960"/>
                      <a:ext cx="5" cy="720"/>
                    </a:xfrm>
                    <a:custGeom>
                      <a:avLst/>
                      <a:gdLst>
                        <a:gd name="T0" fmla="*/ 5 w 5"/>
                        <a:gd name="T1" fmla="*/ 720 h 720"/>
                        <a:gd name="T2" fmla="*/ 0 w 5"/>
                        <a:gd name="T3" fmla="*/ 0 h 720"/>
                        <a:gd name="T4" fmla="*/ 0 60000 65536"/>
                        <a:gd name="T5" fmla="*/ 0 60000 65536"/>
                        <a:gd name="T6" fmla="*/ 0 w 5"/>
                        <a:gd name="T7" fmla="*/ 0 h 720"/>
                        <a:gd name="T8" fmla="*/ 5 w 5"/>
                        <a:gd name="T9" fmla="*/ 720 h 720"/>
                      </a:gdLst>
                      <a:ahLst/>
                      <a:cxnLst>
                        <a:cxn ang="T4">
                          <a:pos x="T0" y="T1"/>
                        </a:cxn>
                        <a:cxn ang="T5">
                          <a:pos x="T2" y="T3"/>
                        </a:cxn>
                      </a:cxnLst>
                      <a:rect l="T6" t="T7" r="T8" b="T9"/>
                      <a:pathLst>
                        <a:path w="5" h="720">
                          <a:moveTo>
                            <a:pt x="5" y="720"/>
                          </a:moveTo>
                          <a:lnTo>
                            <a:pt x="0"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8882" name="Freeform 27"/>
                    <p:cNvSpPr>
                      <a:spLocks/>
                    </p:cNvSpPr>
                    <p:nvPr/>
                  </p:nvSpPr>
                  <p:spPr bwMode="auto">
                    <a:xfrm>
                      <a:off x="2064" y="1872"/>
                      <a:ext cx="720" cy="194"/>
                    </a:xfrm>
                    <a:custGeom>
                      <a:avLst/>
                      <a:gdLst>
                        <a:gd name="T0" fmla="*/ 0 w 720"/>
                        <a:gd name="T1" fmla="*/ 0 h 194"/>
                        <a:gd name="T2" fmla="*/ 2 w 720"/>
                        <a:gd name="T3" fmla="*/ 194 h 194"/>
                        <a:gd name="T4" fmla="*/ 720 w 720"/>
                        <a:gd name="T5" fmla="*/ 192 h 194"/>
                        <a:gd name="T6" fmla="*/ 0 60000 65536"/>
                        <a:gd name="T7" fmla="*/ 0 60000 65536"/>
                        <a:gd name="T8" fmla="*/ 0 60000 65536"/>
                        <a:gd name="T9" fmla="*/ 0 w 720"/>
                        <a:gd name="T10" fmla="*/ 0 h 194"/>
                        <a:gd name="T11" fmla="*/ 720 w 720"/>
                        <a:gd name="T12" fmla="*/ 194 h 194"/>
                      </a:gdLst>
                      <a:ahLst/>
                      <a:cxnLst>
                        <a:cxn ang="T6">
                          <a:pos x="T0" y="T1"/>
                        </a:cxn>
                        <a:cxn ang="T7">
                          <a:pos x="T2" y="T3"/>
                        </a:cxn>
                        <a:cxn ang="T8">
                          <a:pos x="T4" y="T5"/>
                        </a:cxn>
                      </a:cxnLst>
                      <a:rect l="T9" t="T10" r="T11" b="T12"/>
                      <a:pathLst>
                        <a:path w="720" h="194">
                          <a:moveTo>
                            <a:pt x="0" y="0"/>
                          </a:moveTo>
                          <a:lnTo>
                            <a:pt x="2" y="194"/>
                          </a:lnTo>
                          <a:lnTo>
                            <a:pt x="720" y="192"/>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8883" name="Freeform 28"/>
                    <p:cNvSpPr>
                      <a:spLocks/>
                    </p:cNvSpPr>
                    <p:nvPr/>
                  </p:nvSpPr>
                  <p:spPr bwMode="auto">
                    <a:xfrm>
                      <a:off x="2679" y="960"/>
                      <a:ext cx="1079" cy="1106"/>
                    </a:xfrm>
                    <a:custGeom>
                      <a:avLst/>
                      <a:gdLst>
                        <a:gd name="T0" fmla="*/ 921 w 1079"/>
                        <a:gd name="T1" fmla="*/ 1104 h 1106"/>
                        <a:gd name="T2" fmla="*/ 1079 w 1079"/>
                        <a:gd name="T3" fmla="*/ 1106 h 1106"/>
                        <a:gd name="T4" fmla="*/ 1079 w 1079"/>
                        <a:gd name="T5" fmla="*/ 0 h 1106"/>
                        <a:gd name="T6" fmla="*/ 0 w 1079"/>
                        <a:gd name="T7" fmla="*/ 0 h 1106"/>
                        <a:gd name="T8" fmla="*/ 0 60000 65536"/>
                        <a:gd name="T9" fmla="*/ 0 60000 65536"/>
                        <a:gd name="T10" fmla="*/ 0 60000 65536"/>
                        <a:gd name="T11" fmla="*/ 0 60000 65536"/>
                        <a:gd name="T12" fmla="*/ 0 w 1079"/>
                        <a:gd name="T13" fmla="*/ 0 h 1106"/>
                        <a:gd name="T14" fmla="*/ 1079 w 1079"/>
                        <a:gd name="T15" fmla="*/ 1106 h 1106"/>
                      </a:gdLst>
                      <a:ahLst/>
                      <a:cxnLst>
                        <a:cxn ang="T8">
                          <a:pos x="T0" y="T1"/>
                        </a:cxn>
                        <a:cxn ang="T9">
                          <a:pos x="T2" y="T3"/>
                        </a:cxn>
                        <a:cxn ang="T10">
                          <a:pos x="T4" y="T5"/>
                        </a:cxn>
                        <a:cxn ang="T11">
                          <a:pos x="T6" y="T7"/>
                        </a:cxn>
                      </a:cxnLst>
                      <a:rect l="T12" t="T13" r="T14" b="T15"/>
                      <a:pathLst>
                        <a:path w="1079" h="1106">
                          <a:moveTo>
                            <a:pt x="921" y="1104"/>
                          </a:moveTo>
                          <a:lnTo>
                            <a:pt x="1079" y="1106"/>
                          </a:lnTo>
                          <a:lnTo>
                            <a:pt x="1079" y="0"/>
                          </a:lnTo>
                          <a:lnTo>
                            <a:pt x="0"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8884" name="Freeform 29"/>
                    <p:cNvSpPr>
                      <a:spLocks/>
                    </p:cNvSpPr>
                    <p:nvPr/>
                  </p:nvSpPr>
                  <p:spPr bwMode="auto">
                    <a:xfrm>
                      <a:off x="869" y="960"/>
                      <a:ext cx="1682" cy="1"/>
                    </a:xfrm>
                    <a:custGeom>
                      <a:avLst/>
                      <a:gdLst>
                        <a:gd name="T0" fmla="*/ 0 w 1682"/>
                        <a:gd name="T1" fmla="*/ 0 h 1"/>
                        <a:gd name="T2" fmla="*/ 1682 w 1682"/>
                        <a:gd name="T3" fmla="*/ 0 h 1"/>
                        <a:gd name="T4" fmla="*/ 0 60000 65536"/>
                        <a:gd name="T5" fmla="*/ 0 60000 65536"/>
                        <a:gd name="T6" fmla="*/ 0 w 1682"/>
                        <a:gd name="T7" fmla="*/ 0 h 1"/>
                        <a:gd name="T8" fmla="*/ 1682 w 1682"/>
                        <a:gd name="T9" fmla="*/ 1 h 1"/>
                      </a:gdLst>
                      <a:ahLst/>
                      <a:cxnLst>
                        <a:cxn ang="T4">
                          <a:pos x="T0" y="T1"/>
                        </a:cxn>
                        <a:cxn ang="T5">
                          <a:pos x="T2" y="T3"/>
                        </a:cxn>
                      </a:cxnLst>
                      <a:rect l="T6" t="T7" r="T8" b="T9"/>
                      <a:pathLst>
                        <a:path w="1682" h="1">
                          <a:moveTo>
                            <a:pt x="0" y="0"/>
                          </a:moveTo>
                          <a:lnTo>
                            <a:pt x="1682" y="0"/>
                          </a:lnTo>
                        </a:path>
                      </a:pathLst>
                    </a:custGeom>
                    <a:noFill/>
                    <a:ln w="3810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
                <p:nvSpPr>
                  <p:cNvPr id="78878" name="Line 30"/>
                  <p:cNvSpPr>
                    <a:spLocks noChangeShapeType="1"/>
                  </p:cNvSpPr>
                  <p:nvPr/>
                </p:nvSpPr>
                <p:spPr bwMode="auto">
                  <a:xfrm>
                    <a:off x="2544" y="768"/>
                    <a:ext cx="0" cy="38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78879" name="Line 31"/>
                  <p:cNvSpPr>
                    <a:spLocks noChangeShapeType="1"/>
                  </p:cNvSpPr>
                  <p:nvPr/>
                </p:nvSpPr>
                <p:spPr bwMode="auto">
                  <a:xfrm>
                    <a:off x="2688" y="864"/>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grpSp>
          <p:sp>
            <p:nvSpPr>
              <p:cNvPr id="207904" name="Rectangle 32"/>
              <p:cNvSpPr>
                <a:spLocks noChangeArrowheads="1"/>
              </p:cNvSpPr>
              <p:nvPr/>
            </p:nvSpPr>
            <p:spPr bwMode="auto">
              <a:xfrm>
                <a:off x="1824" y="576"/>
                <a:ext cx="1680" cy="528"/>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U</a:t>
                </a:r>
                <a:r>
                  <a:rPr lang="en-US" sz="3600" b="1" baseline="-25000">
                    <a:solidFill>
                      <a:srgbClr val="3333CC"/>
                    </a:solidFill>
                    <a:effectLst>
                      <a:outerShdw blurRad="38100" dist="38100" dir="2700000" algn="tl">
                        <a:srgbClr val="C0C0C0"/>
                      </a:outerShdw>
                    </a:effectLst>
                  </a:rPr>
                  <a:t>b</a:t>
                </a:r>
                <a:r>
                  <a:rPr lang="en-US" sz="3600" b="1">
                    <a:solidFill>
                      <a:srgbClr val="3333CC"/>
                    </a:solidFill>
                    <a:effectLst>
                      <a:outerShdw blurRad="38100" dist="38100" dir="2700000" algn="tl">
                        <a:srgbClr val="C0C0C0"/>
                      </a:outerShdw>
                    </a:effectLst>
                  </a:rPr>
                  <a:t> = 250 V</a:t>
                </a:r>
              </a:p>
            </p:txBody>
          </p:sp>
          <p:sp>
            <p:nvSpPr>
              <p:cNvPr id="207905" name="Rectangle 33"/>
              <p:cNvSpPr>
                <a:spLocks noChangeArrowheads="1"/>
              </p:cNvSpPr>
              <p:nvPr/>
            </p:nvSpPr>
            <p:spPr bwMode="auto">
              <a:xfrm>
                <a:off x="2352" y="2232"/>
                <a:ext cx="1680" cy="615"/>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R</a:t>
                </a:r>
                <a:r>
                  <a:rPr lang="en-US" sz="3600" b="1" baseline="-25000">
                    <a:solidFill>
                      <a:srgbClr val="3333CC"/>
                    </a:solidFill>
                    <a:effectLst>
                      <a:outerShdw blurRad="38100" dist="38100" dir="2700000" algn="tl">
                        <a:srgbClr val="C0C0C0"/>
                      </a:outerShdw>
                    </a:effectLst>
                  </a:rPr>
                  <a:t>2</a:t>
                </a:r>
                <a:r>
                  <a:rPr lang="en-US" sz="3600" b="1">
                    <a:solidFill>
                      <a:srgbClr val="3333CC"/>
                    </a:solidFill>
                    <a:effectLst>
                      <a:outerShdw blurRad="38100" dist="38100" dir="2700000" algn="tl">
                        <a:srgbClr val="C0C0C0"/>
                      </a:outerShdw>
                    </a:effectLst>
                  </a:rPr>
                  <a:t> = 1 M</a:t>
                </a:r>
                <a:r>
                  <a:rPr lang="en-US" sz="3600" b="1">
                    <a:solidFill>
                      <a:srgbClr val="3333CC"/>
                    </a:solidFill>
                    <a:effectLst>
                      <a:outerShdw blurRad="38100" dist="38100" dir="2700000" algn="tl">
                        <a:srgbClr val="C0C0C0"/>
                      </a:outerShdw>
                    </a:effectLst>
                    <a:latin typeface="Symbol" pitchFamily="18" charset="2"/>
                  </a:rPr>
                  <a:t>W</a:t>
                </a:r>
              </a:p>
            </p:txBody>
          </p:sp>
        </p:grpSp>
        <p:grpSp>
          <p:nvGrpSpPr>
            <p:cNvPr id="78866" name="Group 34"/>
            <p:cNvGrpSpPr>
              <a:grpSpLocks/>
            </p:cNvGrpSpPr>
            <p:nvPr/>
          </p:nvGrpSpPr>
          <p:grpSpPr bwMode="auto">
            <a:xfrm>
              <a:off x="2304" y="2112"/>
              <a:ext cx="3408" cy="768"/>
              <a:chOff x="2304" y="2112"/>
              <a:chExt cx="3408" cy="768"/>
            </a:xfrm>
          </p:grpSpPr>
          <p:sp>
            <p:nvSpPr>
              <p:cNvPr id="78867" name="Freeform 35"/>
              <p:cNvSpPr>
                <a:spLocks/>
              </p:cNvSpPr>
              <p:nvPr/>
            </p:nvSpPr>
            <p:spPr bwMode="auto">
              <a:xfrm>
                <a:off x="2304" y="2112"/>
                <a:ext cx="2587" cy="503"/>
              </a:xfrm>
              <a:custGeom>
                <a:avLst/>
                <a:gdLst>
                  <a:gd name="T0" fmla="*/ 0 w 2587"/>
                  <a:gd name="T1" fmla="*/ 0 h 503"/>
                  <a:gd name="T2" fmla="*/ 0 w 2587"/>
                  <a:gd name="T3" fmla="*/ 503 h 503"/>
                  <a:gd name="T4" fmla="*/ 2587 w 2587"/>
                  <a:gd name="T5" fmla="*/ 503 h 503"/>
                  <a:gd name="T6" fmla="*/ 0 60000 65536"/>
                  <a:gd name="T7" fmla="*/ 0 60000 65536"/>
                  <a:gd name="T8" fmla="*/ 0 60000 65536"/>
                  <a:gd name="T9" fmla="*/ 0 w 2587"/>
                  <a:gd name="T10" fmla="*/ 0 h 503"/>
                  <a:gd name="T11" fmla="*/ 2587 w 2587"/>
                  <a:gd name="T12" fmla="*/ 503 h 503"/>
                </a:gdLst>
                <a:ahLst/>
                <a:cxnLst>
                  <a:cxn ang="T6">
                    <a:pos x="T0" y="T1"/>
                  </a:cxn>
                  <a:cxn ang="T7">
                    <a:pos x="T2" y="T3"/>
                  </a:cxn>
                  <a:cxn ang="T8">
                    <a:pos x="T4" y="T5"/>
                  </a:cxn>
                </a:cxnLst>
                <a:rect l="T9" t="T10" r="T11" b="T12"/>
                <a:pathLst>
                  <a:path w="2587" h="503">
                    <a:moveTo>
                      <a:pt x="0" y="0"/>
                    </a:moveTo>
                    <a:lnTo>
                      <a:pt x="0" y="503"/>
                    </a:lnTo>
                    <a:lnTo>
                      <a:pt x="2587" y="503"/>
                    </a:lnTo>
                  </a:path>
                </a:pathLst>
              </a:custGeom>
              <a:noFill/>
              <a:ln w="28575" cap="flat" cmpd="sng">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78868" name="Freeform 36"/>
              <p:cNvSpPr>
                <a:spLocks/>
              </p:cNvSpPr>
              <p:nvPr/>
            </p:nvSpPr>
            <p:spPr bwMode="auto">
              <a:xfrm>
                <a:off x="3685" y="2112"/>
                <a:ext cx="1206" cy="320"/>
              </a:xfrm>
              <a:custGeom>
                <a:avLst/>
                <a:gdLst>
                  <a:gd name="T0" fmla="*/ 0 w 1206"/>
                  <a:gd name="T1" fmla="*/ 0 h 320"/>
                  <a:gd name="T2" fmla="*/ 0 w 1206"/>
                  <a:gd name="T3" fmla="*/ 64 h 320"/>
                  <a:gd name="T4" fmla="*/ 630 w 1206"/>
                  <a:gd name="T5" fmla="*/ 55 h 320"/>
                  <a:gd name="T6" fmla="*/ 630 w 1206"/>
                  <a:gd name="T7" fmla="*/ 320 h 320"/>
                  <a:gd name="T8" fmla="*/ 1206 w 1206"/>
                  <a:gd name="T9" fmla="*/ 320 h 320"/>
                  <a:gd name="T10" fmla="*/ 0 60000 65536"/>
                  <a:gd name="T11" fmla="*/ 0 60000 65536"/>
                  <a:gd name="T12" fmla="*/ 0 60000 65536"/>
                  <a:gd name="T13" fmla="*/ 0 60000 65536"/>
                  <a:gd name="T14" fmla="*/ 0 60000 65536"/>
                  <a:gd name="T15" fmla="*/ 0 w 1206"/>
                  <a:gd name="T16" fmla="*/ 0 h 320"/>
                  <a:gd name="T17" fmla="*/ 1206 w 1206"/>
                  <a:gd name="T18" fmla="*/ 320 h 320"/>
                </a:gdLst>
                <a:ahLst/>
                <a:cxnLst>
                  <a:cxn ang="T10">
                    <a:pos x="T0" y="T1"/>
                  </a:cxn>
                  <a:cxn ang="T11">
                    <a:pos x="T2" y="T3"/>
                  </a:cxn>
                  <a:cxn ang="T12">
                    <a:pos x="T4" y="T5"/>
                  </a:cxn>
                  <a:cxn ang="T13">
                    <a:pos x="T6" y="T7"/>
                  </a:cxn>
                  <a:cxn ang="T14">
                    <a:pos x="T8" y="T9"/>
                  </a:cxn>
                </a:cxnLst>
                <a:rect l="T15" t="T16" r="T17" b="T18"/>
                <a:pathLst>
                  <a:path w="1206" h="320">
                    <a:moveTo>
                      <a:pt x="0" y="0"/>
                    </a:moveTo>
                    <a:lnTo>
                      <a:pt x="0" y="64"/>
                    </a:lnTo>
                    <a:lnTo>
                      <a:pt x="630" y="55"/>
                    </a:lnTo>
                    <a:lnTo>
                      <a:pt x="630" y="320"/>
                    </a:lnTo>
                    <a:lnTo>
                      <a:pt x="1206" y="320"/>
                    </a:lnTo>
                  </a:path>
                </a:pathLst>
              </a:custGeom>
              <a:noFill/>
              <a:ln w="28575" cap="flat" cmpd="sng">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07909" name="Text Box 37"/>
              <p:cNvSpPr txBox="1">
                <a:spLocks noChangeArrowheads="1"/>
              </p:cNvSpPr>
              <p:nvPr/>
            </p:nvSpPr>
            <p:spPr bwMode="auto">
              <a:xfrm>
                <a:off x="4896" y="2184"/>
                <a:ext cx="816" cy="696"/>
              </a:xfrm>
              <a:prstGeom prst="rect">
                <a:avLst/>
              </a:prstGeom>
              <a:noFill/>
              <a:ln w="38100">
                <a:solidFill>
                  <a:schemeClr val="tx1"/>
                </a:solidFill>
                <a:miter lim="800000"/>
                <a:headEnd/>
                <a:tailEnd/>
              </a:ln>
              <a:effectLst/>
            </p:spPr>
            <p:txBody>
              <a:bodyPr>
                <a:spAutoFit/>
              </a:bodyPr>
              <a:lstStyle/>
              <a:p>
                <a:pPr fontAlgn="base">
                  <a:spcBef>
                    <a:spcPct val="50000"/>
                  </a:spcBef>
                  <a:spcAft>
                    <a:spcPct val="0"/>
                  </a:spcAft>
                  <a:defRPr/>
                </a:pPr>
                <a:r>
                  <a:rPr lang="en-US" sz="3200" b="1">
                    <a:solidFill>
                      <a:srgbClr val="FF3300"/>
                    </a:solidFill>
                    <a:effectLst>
                      <a:outerShdw blurRad="38100" dist="38100" dir="2700000" algn="tl">
                        <a:srgbClr val="C0C0C0"/>
                      </a:outerShdw>
                    </a:effectLst>
                  </a:rPr>
                  <a:t>Teller/LS</a:t>
                </a:r>
                <a:endParaRPr lang="nl-NL" sz="3200" b="1">
                  <a:solidFill>
                    <a:srgbClr val="FF3300"/>
                  </a:solidFill>
                  <a:effectLst>
                    <a:outerShdw blurRad="38100" dist="38100" dir="2700000" algn="tl">
                      <a:srgbClr val="C0C0C0"/>
                    </a:outerShdw>
                  </a:effectLst>
                </a:endParaRPr>
              </a:p>
            </p:txBody>
          </p:sp>
        </p:grpSp>
      </p:grpSp>
      <p:grpSp>
        <p:nvGrpSpPr>
          <p:cNvPr id="9" name="Group 38"/>
          <p:cNvGrpSpPr>
            <a:grpSpLocks/>
          </p:cNvGrpSpPr>
          <p:nvPr/>
        </p:nvGrpSpPr>
        <p:grpSpPr bwMode="auto">
          <a:xfrm>
            <a:off x="1333500" y="581025"/>
            <a:ext cx="1423988" cy="2074863"/>
            <a:chOff x="840" y="366"/>
            <a:chExt cx="897" cy="1307"/>
          </a:xfrm>
        </p:grpSpPr>
        <p:sp>
          <p:nvSpPr>
            <p:cNvPr id="78863" name="Freeform 39"/>
            <p:cNvSpPr>
              <a:spLocks/>
            </p:cNvSpPr>
            <p:nvPr/>
          </p:nvSpPr>
          <p:spPr bwMode="auto">
            <a:xfrm>
              <a:off x="1070" y="786"/>
              <a:ext cx="667" cy="887"/>
            </a:xfrm>
            <a:custGeom>
              <a:avLst/>
              <a:gdLst>
                <a:gd name="T0" fmla="*/ 0 w 667"/>
                <a:gd name="T1" fmla="*/ 0 h 887"/>
                <a:gd name="T2" fmla="*/ 667 w 667"/>
                <a:gd name="T3" fmla="*/ 887 h 887"/>
                <a:gd name="T4" fmla="*/ 0 60000 65536"/>
                <a:gd name="T5" fmla="*/ 0 60000 65536"/>
                <a:gd name="T6" fmla="*/ 0 w 667"/>
                <a:gd name="T7" fmla="*/ 0 h 887"/>
                <a:gd name="T8" fmla="*/ 667 w 667"/>
                <a:gd name="T9" fmla="*/ 887 h 887"/>
              </a:gdLst>
              <a:ahLst/>
              <a:cxnLst>
                <a:cxn ang="T4">
                  <a:pos x="T0" y="T1"/>
                </a:cxn>
                <a:cxn ang="T5">
                  <a:pos x="T2" y="T3"/>
                </a:cxn>
              </a:cxnLst>
              <a:rect l="T6" t="T7" r="T8" b="T9"/>
              <a:pathLst>
                <a:path w="667" h="887">
                  <a:moveTo>
                    <a:pt x="0" y="0"/>
                  </a:moveTo>
                  <a:lnTo>
                    <a:pt x="667" y="887"/>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07912" name="Text Box 40"/>
            <p:cNvSpPr txBox="1">
              <a:spLocks noChangeArrowheads="1"/>
            </p:cNvSpPr>
            <p:nvPr/>
          </p:nvSpPr>
          <p:spPr bwMode="auto">
            <a:xfrm>
              <a:off x="840" y="366"/>
              <a:ext cx="432" cy="48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400">
                  <a:solidFill>
                    <a:srgbClr val="FF3300"/>
                  </a:solidFill>
                  <a:effectLst>
                    <a:outerShdw blurRad="38100" dist="38100" dir="2700000" algn="tl">
                      <a:srgbClr val="C0C0C0"/>
                    </a:outerShdw>
                  </a:effectLst>
                  <a:latin typeface="Symbol" pitchFamily="18" charset="2"/>
                </a:rPr>
                <a:t>a</a:t>
              </a:r>
              <a:endParaRPr lang="nl-NL" sz="4400">
                <a:solidFill>
                  <a:srgbClr val="FF3300"/>
                </a:solidFill>
                <a:effectLst>
                  <a:outerShdw blurRad="38100" dist="38100" dir="2700000" algn="tl">
                    <a:srgbClr val="C0C0C0"/>
                  </a:outerShdw>
                </a:effectLst>
                <a:latin typeface="Symbol" pitchFamily="18" charset="2"/>
              </a:endParaRPr>
            </a:p>
          </p:txBody>
        </p:sp>
      </p:grpSp>
      <p:sp>
        <p:nvSpPr>
          <p:cNvPr id="207913" name="Line 41"/>
          <p:cNvSpPr>
            <a:spLocks noChangeShapeType="1"/>
          </p:cNvSpPr>
          <p:nvPr/>
        </p:nvSpPr>
        <p:spPr bwMode="auto">
          <a:xfrm flipV="1">
            <a:off x="5973763" y="2057400"/>
            <a:ext cx="0" cy="762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07914" name="Rectangle 42"/>
          <p:cNvSpPr>
            <a:spLocks noChangeArrowheads="1"/>
          </p:cNvSpPr>
          <p:nvPr/>
        </p:nvSpPr>
        <p:spPr bwMode="auto">
          <a:xfrm>
            <a:off x="5581650" y="5048250"/>
            <a:ext cx="3527425" cy="757238"/>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defRPr/>
            </a:pPr>
            <a:r>
              <a:rPr lang="en-US" sz="3600" b="1">
                <a:solidFill>
                  <a:srgbClr val="3333CC"/>
                </a:solidFill>
                <a:effectLst>
                  <a:outerShdw blurRad="38100" dist="38100" dir="2700000" algn="tl">
                    <a:srgbClr val="C0C0C0"/>
                  </a:outerShdw>
                </a:effectLst>
              </a:rPr>
              <a:t>I = U/R</a:t>
            </a:r>
            <a:r>
              <a:rPr lang="en-US" sz="3600" b="1" baseline="-25000">
                <a:solidFill>
                  <a:srgbClr val="3333CC"/>
                </a:solidFill>
                <a:effectLst>
                  <a:outerShdw blurRad="38100" dist="38100" dir="2700000" algn="tl">
                    <a:srgbClr val="C0C0C0"/>
                  </a:outerShdw>
                </a:effectLst>
              </a:rPr>
              <a:t>v</a:t>
            </a:r>
            <a:r>
              <a:rPr lang="en-US" sz="3600" b="1">
                <a:solidFill>
                  <a:srgbClr val="3333CC"/>
                </a:solidFill>
                <a:effectLst>
                  <a:outerShdw blurRad="38100" dist="38100" dir="2700000" algn="tl">
                    <a:srgbClr val="C0C0C0"/>
                  </a:outerShdw>
                </a:effectLst>
              </a:rPr>
              <a:t> =_____</a:t>
            </a:r>
          </a:p>
        </p:txBody>
      </p:sp>
    </p:spTree>
    <p:extLst>
      <p:ext uri="{BB962C8B-B14F-4D97-AF65-F5344CB8AC3E}">
        <p14:creationId xmlns:p14="http://schemas.microsoft.com/office/powerpoint/2010/main" val="19120455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07876"/>
                                        </p:tgtEl>
                                        <p:attrNameLst>
                                          <p:attrName>style.visibility</p:attrName>
                                        </p:attrNameLst>
                                      </p:cBhvr>
                                      <p:to>
                                        <p:strVal val="visible"/>
                                      </p:to>
                                    </p:set>
                                    <p:animEffect transition="in" filter="wipe(left)">
                                      <p:cBhvr>
                                        <p:cTn id="7" dur="500"/>
                                        <p:tgtEl>
                                          <p:spTgt spid="207876"/>
                                        </p:tgtEl>
                                      </p:cBhvr>
                                    </p:animEffect>
                                  </p:childTnLst>
                                </p:cTn>
                              </p:par>
                            </p:childTnLst>
                          </p:cTn>
                        </p:par>
                        <p:par>
                          <p:cTn id="8" fill="hold" nodeType="afterGroup">
                            <p:stCondLst>
                              <p:cond delay="2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7874"/>
                                        </p:tgtEl>
                                        <p:attrNameLst>
                                          <p:attrName>style.visibility</p:attrName>
                                        </p:attrNameLst>
                                      </p:cBhvr>
                                      <p:to>
                                        <p:strVal val="visible"/>
                                      </p:to>
                                    </p:set>
                                    <p:animEffect transition="in" filter="dissolve">
                                      <p:cBhvr>
                                        <p:cTn id="16" dur="500"/>
                                        <p:tgtEl>
                                          <p:spTgt spid="2078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las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7877"/>
                                        </p:tgtEl>
                                        <p:attrNameLst>
                                          <p:attrName>style.visibility</p:attrName>
                                        </p:attrNameLst>
                                      </p:cBhvr>
                                      <p:to>
                                        <p:strVal val="visible"/>
                                      </p:to>
                                    </p:set>
                                    <p:animEffect transition="in" filter="wipe(left)">
                                      <p:cBhvr>
                                        <p:cTn id="26" dur="500"/>
                                        <p:tgtEl>
                                          <p:spTgt spid="2078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7881"/>
                                        </p:tgtEl>
                                        <p:attrNameLst>
                                          <p:attrName>style.visibility</p:attrName>
                                        </p:attrNameLst>
                                      </p:cBhvr>
                                      <p:to>
                                        <p:strVal val="visible"/>
                                      </p:to>
                                    </p:set>
                                    <p:animEffect transition="in" filter="wipe(left)">
                                      <p:cBhvr>
                                        <p:cTn id="31" dur="500"/>
                                        <p:tgtEl>
                                          <p:spTgt spid="2078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7880"/>
                                        </p:tgtEl>
                                        <p:attrNameLst>
                                          <p:attrName>style.visibility</p:attrName>
                                        </p:attrNameLst>
                                      </p:cBhvr>
                                      <p:to>
                                        <p:strVal val="visible"/>
                                      </p:to>
                                    </p:set>
                                    <p:animEffect transition="in" filter="wipe(left)">
                                      <p:cBhvr>
                                        <p:cTn id="36" dur="500"/>
                                        <p:tgtEl>
                                          <p:spTgt spid="20788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07875"/>
                                        </p:tgtEl>
                                        <p:attrNameLst>
                                          <p:attrName>style.visibility</p:attrName>
                                        </p:attrNameLst>
                                      </p:cBhvr>
                                      <p:to>
                                        <p:strVal val="visible"/>
                                      </p:to>
                                    </p:set>
                                    <p:animEffect transition="in" filter="dissolve">
                                      <p:cBhvr>
                                        <p:cTn id="41" dur="500"/>
                                        <p:tgtEl>
                                          <p:spTgt spid="20787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07914"/>
                                        </p:tgtEl>
                                        <p:attrNameLst>
                                          <p:attrName>style.visibility</p:attrName>
                                        </p:attrNameLst>
                                      </p:cBhvr>
                                      <p:to>
                                        <p:strVal val="visible"/>
                                      </p:to>
                                    </p:set>
                                    <p:animEffect transition="in" filter="wipe(left)">
                                      <p:cBhvr>
                                        <p:cTn id="46" dur="500"/>
                                        <p:tgtEl>
                                          <p:spTgt spid="2079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07913"/>
                                        </p:tgtEl>
                                        <p:attrNameLst>
                                          <p:attrName>style.visibility</p:attrName>
                                        </p:attrNameLst>
                                      </p:cBhvr>
                                      <p:to>
                                        <p:strVal val="visible"/>
                                      </p:to>
                                    </p:set>
                                    <p:animEffect transition="in" filter="wipe(down)">
                                      <p:cBhvr>
                                        <p:cTn id="51" dur="500"/>
                                        <p:tgtEl>
                                          <p:spTgt spid="207913"/>
                                        </p:tgtEl>
                                      </p:cBhvr>
                                    </p:animEffect>
                                  </p:childTnLst>
                                </p:cTn>
                              </p:par>
                            </p:childTnLst>
                          </p:cTn>
                        </p:par>
                        <p:par>
                          <p:cTn id="52" fill="hold" nodeType="afterGroup">
                            <p:stCondLst>
                              <p:cond delay="500"/>
                            </p:stCondLst>
                            <p:childTnLst>
                              <p:par>
                                <p:cTn id="53" presetID="2" presetClass="entr" presetSubtype="2" fill="hold" grpId="0" nodeType="afterEffect">
                                  <p:stCondLst>
                                    <p:cond delay="0"/>
                                  </p:stCondLst>
                                  <p:childTnLst>
                                    <p:set>
                                      <p:cBhvr>
                                        <p:cTn id="54" dur="1" fill="hold">
                                          <p:stCondLst>
                                            <p:cond delay="0"/>
                                          </p:stCondLst>
                                        </p:cTn>
                                        <p:tgtEl>
                                          <p:spTgt spid="207882"/>
                                        </p:tgtEl>
                                        <p:attrNameLst>
                                          <p:attrName>style.visibility</p:attrName>
                                        </p:attrNameLst>
                                      </p:cBhvr>
                                      <p:to>
                                        <p:strVal val="visible"/>
                                      </p:to>
                                    </p:set>
                                    <p:anim calcmode="lin" valueType="num">
                                      <p:cBhvr additive="base">
                                        <p:cTn id="55" dur="500" fill="hold"/>
                                        <p:tgtEl>
                                          <p:spTgt spid="207882"/>
                                        </p:tgtEl>
                                        <p:attrNameLst>
                                          <p:attrName>ppt_x</p:attrName>
                                        </p:attrNameLst>
                                      </p:cBhvr>
                                      <p:tavLst>
                                        <p:tav tm="0">
                                          <p:val>
                                            <p:strVal val="1+#ppt_w/2"/>
                                          </p:val>
                                        </p:tav>
                                        <p:tav tm="100000">
                                          <p:val>
                                            <p:strVal val="#ppt_x"/>
                                          </p:val>
                                        </p:tav>
                                      </p:tavLst>
                                    </p:anim>
                                    <p:anim calcmode="lin" valueType="num">
                                      <p:cBhvr additive="base">
                                        <p:cTn id="56" dur="500" fill="hold"/>
                                        <p:tgtEl>
                                          <p:spTgt spid="20788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07878"/>
                                        </p:tgtEl>
                                        <p:attrNameLst>
                                          <p:attrName>style.visibility</p:attrName>
                                        </p:attrNameLst>
                                      </p:cBhvr>
                                      <p:to>
                                        <p:strVal val="visible"/>
                                      </p:to>
                                    </p:set>
                                    <p:animEffect transition="in" filter="wipe(left)">
                                      <p:cBhvr>
                                        <p:cTn id="61" dur="500"/>
                                        <p:tgtEl>
                                          <p:spTgt spid="20787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7879"/>
                                        </p:tgtEl>
                                        <p:attrNameLst>
                                          <p:attrName>style.visibility</p:attrName>
                                        </p:attrNameLst>
                                      </p:cBhvr>
                                      <p:to>
                                        <p:strVal val="visible"/>
                                      </p:to>
                                    </p:set>
                                    <p:animEffect transition="in" filter="wipe(left)">
                                      <p:cBhvr>
                                        <p:cTn id="66" dur="500"/>
                                        <p:tgtEl>
                                          <p:spTgt spid="207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nimBg="1" autoUpdateAnimBg="0"/>
      <p:bldP spid="207876" grpId="0" autoUpdateAnimBg="0"/>
      <p:bldP spid="207877" grpId="0" autoUpdateAnimBg="0"/>
      <p:bldP spid="207878" grpId="0" autoUpdateAnimBg="0"/>
      <p:bldP spid="207879" grpId="0" autoUpdateAnimBg="0"/>
      <p:bldP spid="207880" grpId="0" autoUpdateAnimBg="0"/>
      <p:bldP spid="207881" grpId="0" autoUpdateAnimBg="0"/>
      <p:bldP spid="207882" grpId="0" autoUpdateAnimBg="0"/>
      <p:bldP spid="207913" grpId="0" animBg="1"/>
      <p:bldP spid="207914"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0" y="0"/>
            <a:ext cx="6324600" cy="990600"/>
          </a:xfrm>
        </p:spPr>
        <p:txBody>
          <a:bodyPr/>
          <a:lstStyle/>
          <a:p>
            <a:pPr algn="l" eaLnBrk="1" hangingPunct="1">
              <a:buClr>
                <a:srgbClr val="FF3300"/>
              </a:buClr>
              <a:buFontTx/>
              <a:buChar char="•"/>
              <a:defRPr/>
            </a:pPr>
            <a:r>
              <a:rPr lang="en-US" sz="4000" b="1" smtClean="0">
                <a:effectLst>
                  <a:outerShdw blurRad="38100" dist="38100" dir="2700000" algn="tl">
                    <a:srgbClr val="C0C0C0"/>
                  </a:outerShdw>
                </a:effectLst>
              </a:rPr>
              <a:t> </a:t>
            </a:r>
            <a:r>
              <a:rPr lang="en-US" sz="4000" b="1" smtClean="0">
                <a:solidFill>
                  <a:srgbClr val="FF3300"/>
                </a:solidFill>
                <a:effectLst>
                  <a:outerShdw blurRad="38100" dist="38100" dir="2700000" algn="tl">
                    <a:srgbClr val="C0C0C0"/>
                  </a:outerShdw>
                </a:effectLst>
              </a:rPr>
              <a:t>Geiger-Müller teller.</a:t>
            </a:r>
            <a:endParaRPr lang="nl-NL" sz="4000" b="1" smtClean="0">
              <a:solidFill>
                <a:srgbClr val="FF3300"/>
              </a:solidFill>
              <a:effectLst>
                <a:outerShdw blurRad="38100" dist="38100" dir="2700000" algn="tl">
                  <a:srgbClr val="C0C0C0"/>
                </a:outerShdw>
              </a:effectLst>
            </a:endParaRPr>
          </a:p>
        </p:txBody>
      </p:sp>
      <p:sp>
        <p:nvSpPr>
          <p:cNvPr id="208899" name="Rectangle 3"/>
          <p:cNvSpPr>
            <a:spLocks noChangeArrowheads="1"/>
          </p:cNvSpPr>
          <p:nvPr/>
        </p:nvSpPr>
        <p:spPr bwMode="auto">
          <a:xfrm>
            <a:off x="0" y="5314950"/>
            <a:ext cx="9144000" cy="609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Dode tijd </a:t>
            </a:r>
            <a:r>
              <a:rPr lang="en-US" sz="4000" b="1">
                <a:solidFill>
                  <a:srgbClr val="3333CC"/>
                </a:solidFill>
                <a:effectLst>
                  <a:outerShdw blurRad="38100" dist="38100" dir="2700000" algn="tl">
                    <a:srgbClr val="C0C0C0"/>
                  </a:outerShdw>
                </a:effectLst>
                <a:sym typeface="Symbol" pitchFamily="18" charset="2"/>
              </a:rPr>
              <a:t> 1 </a:t>
            </a:r>
            <a:r>
              <a:rPr lang="en-US" sz="4000" b="1">
                <a:solidFill>
                  <a:srgbClr val="3333CC"/>
                </a:solidFill>
                <a:effectLst>
                  <a:outerShdw blurRad="38100" dist="38100" dir="2700000" algn="tl">
                    <a:srgbClr val="C0C0C0"/>
                  </a:outerShdw>
                </a:effectLst>
                <a:latin typeface="Symbol" pitchFamily="18" charset="2"/>
                <a:sym typeface="Symbol" pitchFamily="18" charset="2"/>
              </a:rPr>
              <a:t>m</a:t>
            </a:r>
            <a:r>
              <a:rPr lang="en-US" sz="4000" b="1">
                <a:solidFill>
                  <a:srgbClr val="3333CC"/>
                </a:solidFill>
                <a:effectLst>
                  <a:outerShdw blurRad="38100" dist="38100" dir="2700000" algn="tl">
                    <a:srgbClr val="C0C0C0"/>
                  </a:outerShdw>
                </a:effectLst>
                <a:sym typeface="Symbol" pitchFamily="18" charset="2"/>
              </a:rPr>
              <a:t>s</a:t>
            </a:r>
            <a:endParaRPr lang="en-US" sz="4000" b="1">
              <a:solidFill>
                <a:srgbClr val="3333CC"/>
              </a:solidFill>
              <a:effectLst>
                <a:outerShdw blurRad="38100" dist="38100" dir="2700000" algn="tl">
                  <a:srgbClr val="C0C0C0"/>
                </a:outerShdw>
              </a:effectLst>
            </a:endParaRPr>
          </a:p>
        </p:txBody>
      </p:sp>
      <p:graphicFrame>
        <p:nvGraphicFramePr>
          <p:cNvPr id="208900" name="Object 4"/>
          <p:cNvGraphicFramePr>
            <a:graphicFrameLocks noChangeAspect="1"/>
          </p:cNvGraphicFramePr>
          <p:nvPr/>
        </p:nvGraphicFramePr>
        <p:xfrm>
          <a:off x="381000" y="838200"/>
          <a:ext cx="8334375" cy="4837113"/>
        </p:xfrm>
        <a:graphic>
          <a:graphicData uri="http://schemas.openxmlformats.org/presentationml/2006/ole">
            <mc:AlternateContent xmlns:mc="http://schemas.openxmlformats.org/markup-compatibility/2006">
              <mc:Choice xmlns:v="urn:schemas-microsoft-com:vml" Requires="v">
                <p:oleObj spid="_x0000_s6148" name="Grafiek" r:id="rId3" imgW="4677032" imgH="2714912" progId="Excel.Chart.8">
                  <p:embed/>
                </p:oleObj>
              </mc:Choice>
              <mc:Fallback>
                <p:oleObj name="Grafiek" r:id="rId3" imgW="4677032" imgH="271491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38200"/>
                        <a:ext cx="8334375" cy="48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01" name="Rectangle 5"/>
          <p:cNvSpPr>
            <a:spLocks noChangeArrowheads="1"/>
          </p:cNvSpPr>
          <p:nvPr/>
        </p:nvSpPr>
        <p:spPr bwMode="auto">
          <a:xfrm>
            <a:off x="0" y="6129338"/>
            <a:ext cx="9144000" cy="609600"/>
          </a:xfrm>
          <a:prstGeom prst="rect">
            <a:avLst/>
          </a:prstGeom>
          <a:noFill/>
          <a:ln w="9525">
            <a:noFill/>
            <a:miter lim="800000"/>
            <a:headEnd/>
            <a:tailEnd/>
          </a:ln>
          <a:effectLst/>
        </p:spPr>
        <p:txBody>
          <a:bodyPr anchor="ctr"/>
          <a:lstStyle/>
          <a:p>
            <a:pPr marL="374650" indent="-374650" fontAlgn="base">
              <a:spcBef>
                <a:spcPct val="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Maximaal 10</a:t>
            </a:r>
            <a:r>
              <a:rPr lang="en-US" sz="4000" b="1" baseline="30000">
                <a:solidFill>
                  <a:srgbClr val="3333CC"/>
                </a:solidFill>
                <a:effectLst>
                  <a:outerShdw blurRad="38100" dist="38100" dir="2700000" algn="tl">
                    <a:srgbClr val="C0C0C0"/>
                  </a:outerShdw>
                </a:effectLst>
              </a:rPr>
              <a:t>6</a:t>
            </a:r>
            <a:r>
              <a:rPr lang="en-US" sz="4000" b="1">
                <a:solidFill>
                  <a:srgbClr val="3333CC"/>
                </a:solidFill>
                <a:effectLst>
                  <a:outerShdw blurRad="38100" dist="38100" dir="2700000" algn="tl">
                    <a:srgbClr val="C0C0C0"/>
                  </a:outerShdw>
                </a:effectLst>
              </a:rPr>
              <a:t> deeltjes/s telbaar</a:t>
            </a:r>
          </a:p>
        </p:txBody>
      </p:sp>
      <p:sp>
        <p:nvSpPr>
          <p:cNvPr id="208902" name="Freeform 6"/>
          <p:cNvSpPr>
            <a:spLocks/>
          </p:cNvSpPr>
          <p:nvPr/>
        </p:nvSpPr>
        <p:spPr bwMode="auto">
          <a:xfrm>
            <a:off x="3009900" y="3957638"/>
            <a:ext cx="595313" cy="9525"/>
          </a:xfrm>
          <a:custGeom>
            <a:avLst/>
            <a:gdLst>
              <a:gd name="T0" fmla="*/ 0 w 375"/>
              <a:gd name="T1" fmla="*/ 0 h 6"/>
              <a:gd name="T2" fmla="*/ 375 w 375"/>
              <a:gd name="T3" fmla="*/ 6 h 6"/>
              <a:gd name="T4" fmla="*/ 0 60000 65536"/>
              <a:gd name="T5" fmla="*/ 0 60000 65536"/>
              <a:gd name="T6" fmla="*/ 0 w 375"/>
              <a:gd name="T7" fmla="*/ 0 h 6"/>
              <a:gd name="T8" fmla="*/ 375 w 375"/>
              <a:gd name="T9" fmla="*/ 6 h 6"/>
            </a:gdLst>
            <a:ahLst/>
            <a:cxnLst>
              <a:cxn ang="T4">
                <a:pos x="T0" y="T1"/>
              </a:cxn>
              <a:cxn ang="T5">
                <a:pos x="T2" y="T3"/>
              </a:cxn>
            </a:cxnLst>
            <a:rect l="T6" t="T7" r="T8" b="T9"/>
            <a:pathLst>
              <a:path w="375" h="6">
                <a:moveTo>
                  <a:pt x="0" y="0"/>
                </a:moveTo>
                <a:lnTo>
                  <a:pt x="375" y="6"/>
                </a:lnTo>
              </a:path>
            </a:pathLst>
          </a:custGeom>
          <a:noFill/>
          <a:ln w="57150" cmpd="sng">
            <a:solidFill>
              <a:schemeClr val="accent2"/>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Tree>
    <p:extLst>
      <p:ext uri="{BB962C8B-B14F-4D97-AF65-F5344CB8AC3E}">
        <p14:creationId xmlns:p14="http://schemas.microsoft.com/office/powerpoint/2010/main" val="148182600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208898"/>
                                        </p:tgtEl>
                                        <p:attrNameLst>
                                          <p:attrName>style.visibility</p:attrName>
                                        </p:attrNameLst>
                                      </p:cBhvr>
                                      <p:to>
                                        <p:strVal val="visible"/>
                                      </p:to>
                                    </p:set>
                                    <p:animEffect transition="in" filter="wipe(left)">
                                      <p:cBhvr>
                                        <p:cTn id="7" dur="500"/>
                                        <p:tgtEl>
                                          <p:spTgt spid="208898"/>
                                        </p:tgtEl>
                                      </p:cBhvr>
                                    </p:animEffect>
                                  </p:childTnLst>
                                </p:cTn>
                              </p:par>
                            </p:childTnLst>
                          </p:cTn>
                        </p:par>
                        <p:par>
                          <p:cTn id="8" fill="hold" nodeType="afterGroup">
                            <p:stCondLst>
                              <p:cond delay="2500"/>
                            </p:stCondLst>
                            <p:childTnLst>
                              <p:par>
                                <p:cTn id="9" presetID="9" presetClass="entr" presetSubtype="0" fill="hold" grpId="0" nodeType="afterEffect">
                                  <p:stCondLst>
                                    <p:cond delay="0"/>
                                  </p:stCondLst>
                                  <p:childTnLst>
                                    <p:set>
                                      <p:cBhvr>
                                        <p:cTn id="10" dur="1" fill="hold">
                                          <p:stCondLst>
                                            <p:cond delay="0"/>
                                          </p:stCondLst>
                                        </p:cTn>
                                        <p:tgtEl>
                                          <p:spTgt spid="208900"/>
                                        </p:tgtEl>
                                        <p:attrNameLst>
                                          <p:attrName>style.visibility</p:attrName>
                                        </p:attrNameLst>
                                      </p:cBhvr>
                                      <p:to>
                                        <p:strVal val="visible"/>
                                      </p:to>
                                    </p:set>
                                    <p:animEffect transition="in" filter="dissolve">
                                      <p:cBhvr>
                                        <p:cTn id="11" dur="500"/>
                                        <p:tgtEl>
                                          <p:spTgt spid="2089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8899"/>
                                        </p:tgtEl>
                                        <p:attrNameLst>
                                          <p:attrName>style.visibility</p:attrName>
                                        </p:attrNameLst>
                                      </p:cBhvr>
                                      <p:to>
                                        <p:strVal val="visible"/>
                                      </p:to>
                                    </p:set>
                                    <p:animEffect transition="in" filter="wipe(left)">
                                      <p:cBhvr>
                                        <p:cTn id="16" dur="500"/>
                                        <p:tgtEl>
                                          <p:spTgt spid="2088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902"/>
                                        </p:tgtEl>
                                        <p:attrNameLst>
                                          <p:attrName>style.visibility</p:attrName>
                                        </p:attrNameLst>
                                      </p:cBhvr>
                                      <p:to>
                                        <p:strVal val="visible"/>
                                      </p:to>
                                    </p:set>
                                    <p:anim calcmode="lin" valueType="num">
                                      <p:cBhvr additive="base">
                                        <p:cTn id="21" dur="500" fill="hold"/>
                                        <p:tgtEl>
                                          <p:spTgt spid="208902"/>
                                        </p:tgtEl>
                                        <p:attrNameLst>
                                          <p:attrName>ppt_x</p:attrName>
                                        </p:attrNameLst>
                                      </p:cBhvr>
                                      <p:tavLst>
                                        <p:tav tm="0">
                                          <p:val>
                                            <p:strVal val="#ppt_x"/>
                                          </p:val>
                                        </p:tav>
                                        <p:tav tm="100000">
                                          <p:val>
                                            <p:strVal val="#ppt_x"/>
                                          </p:val>
                                        </p:tav>
                                      </p:tavLst>
                                    </p:anim>
                                    <p:anim calcmode="lin" valueType="num">
                                      <p:cBhvr additive="base">
                                        <p:cTn id="22" dur="500" fill="hold"/>
                                        <p:tgtEl>
                                          <p:spTgt spid="20890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8901"/>
                                        </p:tgtEl>
                                        <p:attrNameLst>
                                          <p:attrName>style.visibility</p:attrName>
                                        </p:attrNameLst>
                                      </p:cBhvr>
                                      <p:to>
                                        <p:strVal val="visible"/>
                                      </p:to>
                                    </p:set>
                                    <p:animEffect transition="in" filter="wipe(left)">
                                      <p:cBhvr>
                                        <p:cTn id="27" dur="500"/>
                                        <p:tgtEl>
                                          <p:spTgt spid="208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utoUpdateAnimBg="0"/>
      <p:bldP spid="208899" grpId="0" autoUpdateAnimBg="0"/>
      <p:bldOleChart spid="208900" grpId="0"/>
      <p:bldP spid="208901" grpId="0" autoUpdateAnimBg="0"/>
      <p:bldP spid="20890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C0C0C0"/>
                  </a:outerShdw>
                </a:effectLst>
              </a:rPr>
              <a:t>BINAS tabel 25 isotopen:</a:t>
            </a:r>
            <a:endParaRPr lang="nl-NL" sz="3600" b="1">
              <a:solidFill>
                <a:srgbClr val="FF3300"/>
              </a:solidFill>
              <a:effectLst>
                <a:outerShdw blurRad="38100" dist="38100" dir="2700000" algn="tl">
                  <a:srgbClr val="C0C0C0"/>
                </a:outerShdw>
              </a:effectLst>
            </a:endParaRPr>
          </a:p>
        </p:txBody>
      </p:sp>
      <p:sp>
        <p:nvSpPr>
          <p:cNvPr id="209923" name="Rectangle 3"/>
          <p:cNvSpPr>
            <a:spLocks noChangeArrowheads="1"/>
          </p:cNvSpPr>
          <p:nvPr/>
        </p:nvSpPr>
        <p:spPr bwMode="auto">
          <a:xfrm>
            <a:off x="5181600" y="681038"/>
            <a:ext cx="4038600" cy="25908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atoomnummer: 84</a:t>
            </a:r>
          </a:p>
          <a:p>
            <a:pPr fontAlgn="base">
              <a:spcBef>
                <a:spcPct val="0"/>
              </a:spcBef>
              <a:spcAft>
                <a:spcPct val="0"/>
              </a:spcAft>
              <a:defRPr/>
            </a:pPr>
            <a:r>
              <a:rPr lang="en-US" sz="3600" b="1">
                <a:solidFill>
                  <a:srgbClr val="3333CC"/>
                </a:solidFill>
                <a:effectLst>
                  <a:outerShdw blurRad="38100" dist="38100" dir="2700000" algn="tl">
                    <a:srgbClr val="C0C0C0"/>
                  </a:outerShdw>
                </a:effectLst>
              </a:rPr>
              <a:t>symbool: Po</a:t>
            </a:r>
          </a:p>
          <a:p>
            <a:pPr fontAlgn="base">
              <a:spcBef>
                <a:spcPct val="0"/>
              </a:spcBef>
              <a:spcAft>
                <a:spcPct val="0"/>
              </a:spcAft>
              <a:defRPr/>
            </a:pPr>
            <a:r>
              <a:rPr lang="en-US" sz="3600" b="1">
                <a:solidFill>
                  <a:srgbClr val="3333CC"/>
                </a:solidFill>
                <a:effectLst>
                  <a:outerShdw blurRad="38100" dist="38100" dir="2700000" algn="tl">
                    <a:srgbClr val="C0C0C0"/>
                  </a:outerShdw>
                </a:effectLst>
              </a:rPr>
              <a:t>massagetal: 209</a:t>
            </a:r>
          </a:p>
          <a:p>
            <a:pPr fontAlgn="base">
              <a:spcBef>
                <a:spcPct val="0"/>
              </a:spcBef>
              <a:spcAft>
                <a:spcPct val="0"/>
              </a:spcAft>
              <a:defRPr/>
            </a:pPr>
            <a:r>
              <a:rPr lang="en-US" sz="3600" b="1">
                <a:solidFill>
                  <a:srgbClr val="3333CC"/>
                </a:solidFill>
                <a:effectLst>
                  <a:outerShdw blurRad="38100" dist="38100" dir="2700000" algn="tl">
                    <a:srgbClr val="C0C0C0"/>
                  </a:outerShdw>
                </a:effectLst>
              </a:rPr>
              <a:t>verval: </a:t>
            </a:r>
            <a:r>
              <a:rPr lang="en-US" sz="3600" b="1">
                <a:solidFill>
                  <a:srgbClr val="3333CC"/>
                </a:solidFill>
                <a:effectLst>
                  <a:outerShdw blurRad="38100" dist="38100" dir="2700000" algn="tl">
                    <a:srgbClr val="C0C0C0"/>
                  </a:outerShdw>
                </a:effectLst>
                <a:latin typeface="Symbol" pitchFamily="18" charset="2"/>
              </a:rPr>
              <a:t>a</a:t>
            </a:r>
            <a:endParaRPr lang="nl-NL" sz="3600" b="1">
              <a:solidFill>
                <a:srgbClr val="3333CC"/>
              </a:solidFill>
              <a:effectLst>
                <a:outerShdw blurRad="38100" dist="38100" dir="2700000" algn="tl">
                  <a:srgbClr val="C0C0C0"/>
                </a:outerShdw>
              </a:effectLst>
              <a:latin typeface="Symbol" pitchFamily="18" charset="2"/>
            </a:endParaRPr>
          </a:p>
        </p:txBody>
      </p:sp>
      <p:sp>
        <p:nvSpPr>
          <p:cNvPr id="209924" name="Rectangle 4"/>
          <p:cNvSpPr>
            <a:spLocks noChangeArrowheads="1"/>
          </p:cNvSpPr>
          <p:nvPr/>
        </p:nvSpPr>
        <p:spPr bwMode="auto">
          <a:xfrm>
            <a:off x="14288" y="5943600"/>
            <a:ext cx="3643312"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BINAS tabel 25:</a:t>
            </a:r>
            <a:endParaRPr lang="nl-NL" sz="3600" b="1">
              <a:solidFill>
                <a:srgbClr val="3333CC"/>
              </a:solidFill>
              <a:effectLst>
                <a:outerShdw blurRad="38100" dist="38100" dir="2700000" algn="tl">
                  <a:srgbClr val="C0C0C0"/>
                </a:outerShdw>
              </a:effectLst>
            </a:endParaRPr>
          </a:p>
        </p:txBody>
      </p:sp>
      <p:sp>
        <p:nvSpPr>
          <p:cNvPr id="209925" name="Rectangle 5"/>
          <p:cNvSpPr>
            <a:spLocks noChangeArrowheads="1"/>
          </p:cNvSpPr>
          <p:nvPr/>
        </p:nvSpPr>
        <p:spPr bwMode="auto">
          <a:xfrm>
            <a:off x="3657600" y="5948363"/>
            <a:ext cx="4038600" cy="75723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C0C0C0"/>
                  </a:outerShdw>
                </a:effectLst>
              </a:rPr>
              <a:t>atoomnummer 82:</a:t>
            </a:r>
            <a:endParaRPr lang="nl-NL" sz="3600" b="1">
              <a:solidFill>
                <a:srgbClr val="3333CC"/>
              </a:solidFill>
              <a:effectLst>
                <a:outerShdw blurRad="38100" dist="38100" dir="2700000" algn="tl">
                  <a:srgbClr val="C0C0C0"/>
                </a:outerShdw>
              </a:effectLst>
            </a:endParaRPr>
          </a:p>
        </p:txBody>
      </p:sp>
      <p:grpSp>
        <p:nvGrpSpPr>
          <p:cNvPr id="2" name="Group 6"/>
          <p:cNvGrpSpPr>
            <a:grpSpLocks/>
          </p:cNvGrpSpPr>
          <p:nvPr/>
        </p:nvGrpSpPr>
        <p:grpSpPr bwMode="auto">
          <a:xfrm>
            <a:off x="0" y="3505200"/>
            <a:ext cx="2686050" cy="1524000"/>
            <a:chOff x="276" y="2391"/>
            <a:chExt cx="1692" cy="960"/>
          </a:xfrm>
        </p:grpSpPr>
        <p:sp>
          <p:nvSpPr>
            <p:cNvPr id="209927" name="Rectangle 7"/>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09928" name="Rectangle 8"/>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09929" name="Rectangle 9"/>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Po</a:t>
              </a:r>
              <a:endParaRPr lang="nl-NL" sz="8000" b="1">
                <a:solidFill>
                  <a:srgbClr val="FF3300"/>
                </a:solidFill>
                <a:effectLst>
                  <a:outerShdw blurRad="38100" dist="38100" dir="2700000" algn="tl">
                    <a:srgbClr val="C0C0C0"/>
                  </a:outerShdw>
                </a:effectLst>
              </a:endParaRPr>
            </a:p>
          </p:txBody>
        </p:sp>
      </p:grpSp>
      <p:sp>
        <p:nvSpPr>
          <p:cNvPr id="209930" name="Rectangle 10"/>
          <p:cNvSpPr>
            <a:spLocks noChangeArrowheads="1"/>
          </p:cNvSpPr>
          <p:nvPr/>
        </p:nvSpPr>
        <p:spPr bwMode="auto">
          <a:xfrm>
            <a:off x="7820025" y="5910263"/>
            <a:ext cx="1171575"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C0C0C0"/>
                  </a:outerShdw>
                </a:effectLst>
              </a:rPr>
              <a:t>…</a:t>
            </a:r>
            <a:endParaRPr lang="nl-NL" sz="4000" b="1">
              <a:solidFill>
                <a:srgbClr val="FF3300"/>
              </a:solidFill>
              <a:effectLst>
                <a:outerShdw blurRad="38100" dist="38100" dir="2700000" algn="tl">
                  <a:srgbClr val="C0C0C0"/>
                </a:outerShdw>
              </a:effectLst>
            </a:endParaRPr>
          </a:p>
        </p:txBody>
      </p:sp>
      <p:grpSp>
        <p:nvGrpSpPr>
          <p:cNvPr id="3" name="Group 11"/>
          <p:cNvGrpSpPr>
            <a:grpSpLocks/>
          </p:cNvGrpSpPr>
          <p:nvPr/>
        </p:nvGrpSpPr>
        <p:grpSpPr bwMode="auto">
          <a:xfrm>
            <a:off x="3762375" y="3505200"/>
            <a:ext cx="2105025" cy="1524000"/>
            <a:chOff x="2178" y="2304"/>
            <a:chExt cx="1326" cy="960"/>
          </a:xfrm>
        </p:grpSpPr>
        <p:sp>
          <p:nvSpPr>
            <p:cNvPr id="209932" name="Rectangle 12"/>
            <p:cNvSpPr>
              <a:spLocks noChangeArrowheads="1"/>
            </p:cNvSpPr>
            <p:nvPr/>
          </p:nvSpPr>
          <p:spPr bwMode="auto">
            <a:xfrm>
              <a:off x="2178" y="2688"/>
              <a:ext cx="336"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09933" name="Rectangle 13"/>
            <p:cNvSpPr>
              <a:spLocks noChangeArrowheads="1"/>
            </p:cNvSpPr>
            <p:nvPr/>
          </p:nvSpPr>
          <p:spPr bwMode="auto">
            <a:xfrm>
              <a:off x="2196" y="2304"/>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09934" name="Rectangle 14"/>
            <p:cNvSpPr>
              <a:spLocks noChangeArrowheads="1"/>
            </p:cNvSpPr>
            <p:nvPr/>
          </p:nvSpPr>
          <p:spPr bwMode="auto">
            <a:xfrm>
              <a:off x="2400" y="2361"/>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a:t>
              </a:r>
              <a:endParaRPr lang="nl-NL" sz="8000" b="1">
                <a:solidFill>
                  <a:srgbClr val="FF3300"/>
                </a:solidFill>
                <a:effectLst>
                  <a:outerShdw blurRad="38100" dist="38100" dir="2700000" algn="tl">
                    <a:srgbClr val="C0C0C0"/>
                  </a:outerShdw>
                </a:effectLst>
              </a:endParaRPr>
            </a:p>
          </p:txBody>
        </p:sp>
      </p:grpSp>
      <p:sp>
        <p:nvSpPr>
          <p:cNvPr id="209935" name="Rectangle 15"/>
          <p:cNvSpPr>
            <a:spLocks noChangeArrowheads="1"/>
          </p:cNvSpPr>
          <p:nvPr/>
        </p:nvSpPr>
        <p:spPr bwMode="auto">
          <a:xfrm>
            <a:off x="6648450" y="4114800"/>
            <a:ext cx="10668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09936" name="Rectangle 16"/>
          <p:cNvSpPr>
            <a:spLocks noChangeArrowheads="1"/>
          </p:cNvSpPr>
          <p:nvPr/>
        </p:nvSpPr>
        <p:spPr bwMode="auto">
          <a:xfrm>
            <a:off x="6324600" y="3505200"/>
            <a:ext cx="13716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09937" name="Rectangle 17"/>
          <p:cNvSpPr>
            <a:spLocks noChangeArrowheads="1"/>
          </p:cNvSpPr>
          <p:nvPr/>
        </p:nvSpPr>
        <p:spPr bwMode="auto">
          <a:xfrm>
            <a:off x="7315200" y="3595688"/>
            <a:ext cx="11430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a:t>
            </a:r>
            <a:endParaRPr lang="nl-NL" sz="8000" b="1">
              <a:solidFill>
                <a:srgbClr val="FF3300"/>
              </a:solidFill>
              <a:effectLst>
                <a:outerShdw blurRad="38100" dist="38100" dir="2700000" algn="tl">
                  <a:srgbClr val="C0C0C0"/>
                </a:outerShdw>
              </a:effectLst>
            </a:endParaRPr>
          </a:p>
        </p:txBody>
      </p:sp>
      <p:sp>
        <p:nvSpPr>
          <p:cNvPr id="209938" name="Line 18"/>
          <p:cNvSpPr>
            <a:spLocks noChangeShapeType="1"/>
          </p:cNvSpPr>
          <p:nvPr/>
        </p:nvSpPr>
        <p:spPr bwMode="auto">
          <a:xfrm>
            <a:off x="2514600" y="4419600"/>
            <a:ext cx="762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09939" name="Rectangle 19"/>
          <p:cNvSpPr>
            <a:spLocks noChangeArrowheads="1"/>
          </p:cNvSpPr>
          <p:nvPr/>
        </p:nvSpPr>
        <p:spPr bwMode="auto">
          <a:xfrm>
            <a:off x="5638800" y="3738563"/>
            <a:ext cx="8382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C0C0C0"/>
                  </a:outerShdw>
                </a:effectLst>
              </a:rPr>
              <a:t>+</a:t>
            </a:r>
            <a:endParaRPr lang="nl-NL" sz="8000" b="1">
              <a:solidFill>
                <a:srgbClr val="000000"/>
              </a:solidFill>
              <a:effectLst>
                <a:outerShdw blurRad="38100" dist="38100" dir="2700000" algn="tl">
                  <a:srgbClr val="C0C0C0"/>
                </a:outerShdw>
              </a:effectLst>
            </a:endParaRPr>
          </a:p>
        </p:txBody>
      </p:sp>
      <p:sp>
        <p:nvSpPr>
          <p:cNvPr id="209941" name="Rectangle 21"/>
          <p:cNvSpPr>
            <a:spLocks noGrp="1" noChangeArrowheads="1"/>
          </p:cNvSpPr>
          <p:nvPr>
            <p:ph type="ctrTitle"/>
          </p:nvPr>
        </p:nvSpPr>
        <p:spPr>
          <a:xfrm>
            <a:off x="0" y="-76200"/>
            <a:ext cx="9144000" cy="7620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Radioactief verval Polonium-209 kern:</a:t>
            </a:r>
            <a:endParaRPr lang="nl-NL" sz="4000" b="1"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12913381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9922"/>
                                        </p:tgtEl>
                                        <p:attrNameLst>
                                          <p:attrName>style.visibility</p:attrName>
                                        </p:attrNameLst>
                                      </p:cBhvr>
                                      <p:to>
                                        <p:strVal val="visible"/>
                                      </p:to>
                                    </p:set>
                                    <p:animEffect transition="in" filter="wipe(left)">
                                      <p:cBhvr>
                                        <p:cTn id="7" dur="500"/>
                                        <p:tgtEl>
                                          <p:spTgt spid="2099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9923"/>
                                        </p:tgtEl>
                                        <p:attrNameLst>
                                          <p:attrName>style.visibility</p:attrName>
                                        </p:attrNameLst>
                                      </p:cBhvr>
                                      <p:to>
                                        <p:strVal val="visible"/>
                                      </p:to>
                                    </p:set>
                                    <p:animEffect transition="in" filter="wipe(left)">
                                      <p:cBhvr>
                                        <p:cTn id="11" dur="500"/>
                                        <p:tgtEl>
                                          <p:spTgt spid="2099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9938"/>
                                        </p:tgtEl>
                                        <p:attrNameLst>
                                          <p:attrName>style.visibility</p:attrName>
                                        </p:attrNameLst>
                                      </p:cBhvr>
                                      <p:to>
                                        <p:strVal val="visible"/>
                                      </p:to>
                                    </p:set>
                                    <p:animEffect transition="in" filter="wipe(left)">
                                      <p:cBhvr>
                                        <p:cTn id="21" dur="500"/>
                                        <p:tgtEl>
                                          <p:spTgt spid="2099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9939"/>
                                        </p:tgtEl>
                                        <p:attrNameLst>
                                          <p:attrName>style.visibility</p:attrName>
                                        </p:attrNameLst>
                                      </p:cBhvr>
                                      <p:to>
                                        <p:strVal val="visible"/>
                                      </p:to>
                                    </p:set>
                                    <p:animEffect transition="in" filter="dissolve">
                                      <p:cBhvr>
                                        <p:cTn id="31" dur="500"/>
                                        <p:tgtEl>
                                          <p:spTgt spid="2099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9937"/>
                                        </p:tgtEl>
                                        <p:attrNameLst>
                                          <p:attrName>style.visibility</p:attrName>
                                        </p:attrNameLst>
                                      </p:cBhvr>
                                      <p:to>
                                        <p:strVal val="visible"/>
                                      </p:to>
                                    </p:set>
                                    <p:animEffect transition="in" filter="dissolve">
                                      <p:cBhvr>
                                        <p:cTn id="36" dur="500"/>
                                        <p:tgtEl>
                                          <p:spTgt spid="20993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9935"/>
                                        </p:tgtEl>
                                        <p:attrNameLst>
                                          <p:attrName>style.visibility</p:attrName>
                                        </p:attrNameLst>
                                      </p:cBhvr>
                                      <p:to>
                                        <p:strVal val="visible"/>
                                      </p:to>
                                    </p:set>
                                    <p:anim calcmode="lin" valueType="num">
                                      <p:cBhvr additive="base">
                                        <p:cTn id="41" dur="500" fill="hold"/>
                                        <p:tgtEl>
                                          <p:spTgt spid="209935"/>
                                        </p:tgtEl>
                                        <p:attrNameLst>
                                          <p:attrName>ppt_x</p:attrName>
                                        </p:attrNameLst>
                                      </p:cBhvr>
                                      <p:tavLst>
                                        <p:tav tm="0">
                                          <p:val>
                                            <p:strVal val="#ppt_x"/>
                                          </p:val>
                                        </p:tav>
                                        <p:tav tm="100000">
                                          <p:val>
                                            <p:strVal val="#ppt_x"/>
                                          </p:val>
                                        </p:tav>
                                      </p:tavLst>
                                    </p:anim>
                                    <p:anim calcmode="lin" valueType="num">
                                      <p:cBhvr additive="base">
                                        <p:cTn id="42" dur="500" fill="hold"/>
                                        <p:tgtEl>
                                          <p:spTgt spid="20993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09936"/>
                                        </p:tgtEl>
                                        <p:attrNameLst>
                                          <p:attrName>style.visibility</p:attrName>
                                        </p:attrNameLst>
                                      </p:cBhvr>
                                      <p:to>
                                        <p:strVal val="visible"/>
                                      </p:to>
                                    </p:set>
                                    <p:anim calcmode="lin" valueType="num">
                                      <p:cBhvr additive="base">
                                        <p:cTn id="47" dur="500" fill="hold"/>
                                        <p:tgtEl>
                                          <p:spTgt spid="209936"/>
                                        </p:tgtEl>
                                        <p:attrNameLst>
                                          <p:attrName>ppt_x</p:attrName>
                                        </p:attrNameLst>
                                      </p:cBhvr>
                                      <p:tavLst>
                                        <p:tav tm="0">
                                          <p:val>
                                            <p:strVal val="1+#ppt_w/2"/>
                                          </p:val>
                                        </p:tav>
                                        <p:tav tm="100000">
                                          <p:val>
                                            <p:strVal val="#ppt_x"/>
                                          </p:val>
                                        </p:tav>
                                      </p:tavLst>
                                    </p:anim>
                                    <p:anim calcmode="lin" valueType="num">
                                      <p:cBhvr additive="base">
                                        <p:cTn id="48" dur="500" fill="hold"/>
                                        <p:tgtEl>
                                          <p:spTgt spid="20993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09924"/>
                                        </p:tgtEl>
                                        <p:attrNameLst>
                                          <p:attrName>style.visibility</p:attrName>
                                        </p:attrNameLst>
                                      </p:cBhvr>
                                      <p:to>
                                        <p:strVal val="visible"/>
                                      </p:to>
                                    </p:set>
                                    <p:animEffect transition="in" filter="wipe(left)">
                                      <p:cBhvr>
                                        <p:cTn id="53" dur="500"/>
                                        <p:tgtEl>
                                          <p:spTgt spid="20992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09925"/>
                                        </p:tgtEl>
                                        <p:attrNameLst>
                                          <p:attrName>style.visibility</p:attrName>
                                        </p:attrNameLst>
                                      </p:cBhvr>
                                      <p:to>
                                        <p:strVal val="visible"/>
                                      </p:to>
                                    </p:set>
                                    <p:animEffect transition="in" filter="wipe(left)">
                                      <p:cBhvr>
                                        <p:cTn id="58" dur="500"/>
                                        <p:tgtEl>
                                          <p:spTgt spid="20992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09930"/>
                                        </p:tgtEl>
                                        <p:attrNameLst>
                                          <p:attrName>style.visibility</p:attrName>
                                        </p:attrNameLst>
                                      </p:cBhvr>
                                      <p:to>
                                        <p:strVal val="visible"/>
                                      </p:to>
                                    </p:set>
                                    <p:anim calcmode="lin" valueType="num">
                                      <p:cBhvr additive="base">
                                        <p:cTn id="63" dur="500" fill="hold"/>
                                        <p:tgtEl>
                                          <p:spTgt spid="209930"/>
                                        </p:tgtEl>
                                        <p:attrNameLst>
                                          <p:attrName>ppt_x</p:attrName>
                                        </p:attrNameLst>
                                      </p:cBhvr>
                                      <p:tavLst>
                                        <p:tav tm="0">
                                          <p:val>
                                            <p:strVal val="1+#ppt_w/2"/>
                                          </p:val>
                                        </p:tav>
                                        <p:tav tm="100000">
                                          <p:val>
                                            <p:strVal val="#ppt_x"/>
                                          </p:val>
                                        </p:tav>
                                      </p:tavLst>
                                    </p:anim>
                                    <p:anim calcmode="lin" valueType="num">
                                      <p:cBhvr additive="base">
                                        <p:cTn id="64" dur="500" fill="hold"/>
                                        <p:tgtEl>
                                          <p:spTgt spid="2099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autoUpdateAnimBg="0"/>
      <p:bldP spid="209923" grpId="0" autoUpdateAnimBg="0"/>
      <p:bldP spid="209924" grpId="0" autoUpdateAnimBg="0"/>
      <p:bldP spid="209925" grpId="0" autoUpdateAnimBg="0"/>
      <p:bldP spid="209930" grpId="0" autoUpdateAnimBg="0"/>
      <p:bldP spid="209935" grpId="0" autoUpdateAnimBg="0"/>
      <p:bldP spid="209936" grpId="0" autoUpdateAnimBg="0"/>
      <p:bldP spid="209937" grpId="0" autoUpdateAnimBg="0"/>
      <p:bldP spid="209938" grpId="0" animBg="1"/>
      <p:bldP spid="209939"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C0C0C0"/>
                  </a:outerShdw>
                </a:effectLst>
              </a:rPr>
              <a:t>BINAS tabel 25 isotopen:</a:t>
            </a:r>
            <a:endParaRPr lang="nl-NL" sz="3600" b="1">
              <a:solidFill>
                <a:srgbClr val="FF3300"/>
              </a:solidFill>
              <a:effectLst>
                <a:outerShdw blurRad="38100" dist="38100" dir="2700000" algn="tl">
                  <a:srgbClr val="C0C0C0"/>
                </a:outerShdw>
              </a:effectLst>
            </a:endParaRPr>
          </a:p>
        </p:txBody>
      </p:sp>
      <p:sp>
        <p:nvSpPr>
          <p:cNvPr id="210947" name="Rectangle 3"/>
          <p:cNvSpPr>
            <a:spLocks noChangeArrowheads="1"/>
          </p:cNvSpPr>
          <p:nvPr/>
        </p:nvSpPr>
        <p:spPr bwMode="auto">
          <a:xfrm>
            <a:off x="5181600" y="681038"/>
            <a:ext cx="4038600" cy="25908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atoomnummer: 11</a:t>
            </a:r>
          </a:p>
          <a:p>
            <a:pPr fontAlgn="base">
              <a:spcBef>
                <a:spcPct val="0"/>
              </a:spcBef>
              <a:spcAft>
                <a:spcPct val="0"/>
              </a:spcAft>
              <a:defRPr/>
            </a:pPr>
            <a:r>
              <a:rPr lang="en-US" sz="3600" b="1">
                <a:solidFill>
                  <a:srgbClr val="3333CC"/>
                </a:solidFill>
                <a:effectLst>
                  <a:outerShdw blurRad="38100" dist="38100" dir="2700000" algn="tl">
                    <a:srgbClr val="C0C0C0"/>
                  </a:outerShdw>
                </a:effectLst>
              </a:rPr>
              <a:t>symbool: Na</a:t>
            </a:r>
          </a:p>
          <a:p>
            <a:pPr fontAlgn="base">
              <a:spcBef>
                <a:spcPct val="0"/>
              </a:spcBef>
              <a:spcAft>
                <a:spcPct val="0"/>
              </a:spcAft>
              <a:defRPr/>
            </a:pPr>
            <a:r>
              <a:rPr lang="en-US" sz="3600" b="1">
                <a:solidFill>
                  <a:srgbClr val="3333CC"/>
                </a:solidFill>
                <a:effectLst>
                  <a:outerShdw blurRad="38100" dist="38100" dir="2700000" algn="tl">
                    <a:srgbClr val="C0C0C0"/>
                  </a:outerShdw>
                </a:effectLst>
              </a:rPr>
              <a:t>massagetal: 24</a:t>
            </a:r>
          </a:p>
          <a:p>
            <a:pPr fontAlgn="base">
              <a:spcBef>
                <a:spcPct val="0"/>
              </a:spcBef>
              <a:spcAft>
                <a:spcPct val="0"/>
              </a:spcAft>
              <a:defRPr/>
            </a:pPr>
            <a:r>
              <a:rPr lang="en-US" sz="3600" b="1">
                <a:solidFill>
                  <a:srgbClr val="3333CC"/>
                </a:solidFill>
                <a:effectLst>
                  <a:outerShdw blurRad="38100" dist="38100" dir="2700000" algn="tl">
                    <a:srgbClr val="C0C0C0"/>
                  </a:outerShdw>
                </a:effectLst>
              </a:rPr>
              <a:t>verval: </a:t>
            </a:r>
            <a:r>
              <a:rPr lang="en-US" sz="3600" b="1">
                <a:solidFill>
                  <a:srgbClr val="3333CC"/>
                </a:solidFill>
                <a:effectLst>
                  <a:outerShdw blurRad="38100" dist="38100" dir="2700000" algn="tl">
                    <a:srgbClr val="C0C0C0"/>
                  </a:outerShdw>
                </a:effectLst>
                <a:latin typeface="Symbol" pitchFamily="18" charset="2"/>
              </a:rPr>
              <a:t>b</a:t>
            </a:r>
            <a:r>
              <a:rPr lang="en-US" sz="3600" b="1" baseline="30000">
                <a:solidFill>
                  <a:srgbClr val="3333CC"/>
                </a:solidFill>
                <a:effectLst>
                  <a:outerShdw blurRad="38100" dist="38100" dir="2700000" algn="tl">
                    <a:srgbClr val="C0C0C0"/>
                  </a:outerShdw>
                </a:effectLst>
              </a:rPr>
              <a:t>-</a:t>
            </a:r>
            <a:endParaRPr lang="nl-NL" sz="3600" b="1" baseline="30000">
              <a:solidFill>
                <a:srgbClr val="3333CC"/>
              </a:solidFill>
              <a:effectLst>
                <a:outerShdw blurRad="38100" dist="38100" dir="2700000" algn="tl">
                  <a:srgbClr val="C0C0C0"/>
                </a:outerShdw>
              </a:effectLst>
            </a:endParaRPr>
          </a:p>
        </p:txBody>
      </p:sp>
      <p:sp>
        <p:nvSpPr>
          <p:cNvPr id="210948" name="Rectangle 4"/>
          <p:cNvSpPr>
            <a:spLocks noChangeArrowheads="1"/>
          </p:cNvSpPr>
          <p:nvPr/>
        </p:nvSpPr>
        <p:spPr bwMode="auto">
          <a:xfrm>
            <a:off x="14288" y="5943600"/>
            <a:ext cx="3643312"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600" b="1">
                <a:solidFill>
                  <a:srgbClr val="3333CC"/>
                </a:solidFill>
                <a:effectLst>
                  <a:outerShdw blurRad="38100" dist="38100" dir="2700000" algn="tl">
                    <a:srgbClr val="C0C0C0"/>
                  </a:outerShdw>
                </a:effectLst>
              </a:rPr>
              <a:t>BINAS tabel 25:</a:t>
            </a:r>
            <a:endParaRPr lang="nl-NL" sz="3600" b="1">
              <a:solidFill>
                <a:srgbClr val="3333CC"/>
              </a:solidFill>
              <a:effectLst>
                <a:outerShdw blurRad="38100" dist="38100" dir="2700000" algn="tl">
                  <a:srgbClr val="C0C0C0"/>
                </a:outerShdw>
              </a:effectLst>
            </a:endParaRPr>
          </a:p>
        </p:txBody>
      </p:sp>
      <p:sp>
        <p:nvSpPr>
          <p:cNvPr id="210949" name="Rectangle 5"/>
          <p:cNvSpPr>
            <a:spLocks noChangeArrowheads="1"/>
          </p:cNvSpPr>
          <p:nvPr/>
        </p:nvSpPr>
        <p:spPr bwMode="auto">
          <a:xfrm>
            <a:off x="3657600" y="5948363"/>
            <a:ext cx="4038600" cy="757237"/>
          </a:xfrm>
          <a:prstGeom prst="rect">
            <a:avLst/>
          </a:prstGeom>
          <a:noFill/>
          <a:ln w="9525">
            <a:noFill/>
            <a:miter lim="800000"/>
            <a:headEnd/>
            <a:tailEnd/>
          </a:ln>
          <a:effectLst/>
        </p:spPr>
        <p:txBody>
          <a:bodyPr/>
          <a:lstStyle/>
          <a:p>
            <a:pPr fontAlgn="base">
              <a:spcBef>
                <a:spcPct val="20000"/>
              </a:spcBef>
              <a:spcAft>
                <a:spcPct val="0"/>
              </a:spcAft>
              <a:defRPr/>
            </a:pPr>
            <a:r>
              <a:rPr lang="en-US" sz="3600" b="1">
                <a:solidFill>
                  <a:srgbClr val="3333CC"/>
                </a:solidFill>
                <a:effectLst>
                  <a:outerShdw blurRad="38100" dist="38100" dir="2700000" algn="tl">
                    <a:srgbClr val="C0C0C0"/>
                  </a:outerShdw>
                </a:effectLst>
              </a:rPr>
              <a:t>atoomnummer 12:</a:t>
            </a:r>
            <a:endParaRPr lang="nl-NL" sz="3600" b="1">
              <a:solidFill>
                <a:srgbClr val="3333CC"/>
              </a:solidFill>
              <a:effectLst>
                <a:outerShdw blurRad="38100" dist="38100" dir="2700000" algn="tl">
                  <a:srgbClr val="C0C0C0"/>
                </a:outerShdw>
              </a:effectLst>
            </a:endParaRPr>
          </a:p>
        </p:txBody>
      </p:sp>
      <p:grpSp>
        <p:nvGrpSpPr>
          <p:cNvPr id="2" name="Group 6"/>
          <p:cNvGrpSpPr>
            <a:grpSpLocks/>
          </p:cNvGrpSpPr>
          <p:nvPr/>
        </p:nvGrpSpPr>
        <p:grpSpPr bwMode="auto">
          <a:xfrm>
            <a:off x="0" y="3505200"/>
            <a:ext cx="2686050" cy="1524000"/>
            <a:chOff x="276" y="2391"/>
            <a:chExt cx="1692" cy="960"/>
          </a:xfrm>
        </p:grpSpPr>
        <p:sp>
          <p:nvSpPr>
            <p:cNvPr id="210951" name="Rectangle 7"/>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10952" name="Rectangle 8"/>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a:t>
              </a:r>
              <a:endParaRPr lang="nl-NL" sz="4800" b="1">
                <a:solidFill>
                  <a:srgbClr val="3333CC"/>
                </a:solidFill>
                <a:effectLst>
                  <a:outerShdw blurRad="38100" dist="38100" dir="2700000" algn="tl">
                    <a:srgbClr val="C0C0C0"/>
                  </a:outerShdw>
                </a:effectLst>
              </a:endParaRPr>
            </a:p>
          </p:txBody>
        </p:sp>
        <p:sp>
          <p:nvSpPr>
            <p:cNvPr id="210953" name="Rectangle 9"/>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Na</a:t>
              </a:r>
              <a:endParaRPr lang="nl-NL" sz="8000" b="1">
                <a:solidFill>
                  <a:srgbClr val="FF3300"/>
                </a:solidFill>
                <a:effectLst>
                  <a:outerShdw blurRad="38100" dist="38100" dir="2700000" algn="tl">
                    <a:srgbClr val="C0C0C0"/>
                  </a:outerShdw>
                </a:effectLst>
              </a:endParaRPr>
            </a:p>
          </p:txBody>
        </p:sp>
      </p:grpSp>
      <p:sp>
        <p:nvSpPr>
          <p:cNvPr id="210954" name="Rectangle 10"/>
          <p:cNvSpPr>
            <a:spLocks noChangeArrowheads="1"/>
          </p:cNvSpPr>
          <p:nvPr/>
        </p:nvSpPr>
        <p:spPr bwMode="auto">
          <a:xfrm>
            <a:off x="7820025" y="5910263"/>
            <a:ext cx="1171575" cy="757237"/>
          </a:xfrm>
          <a:prstGeom prst="rect">
            <a:avLst/>
          </a:prstGeom>
          <a:noFill/>
          <a:ln w="9525">
            <a:noFill/>
            <a:miter lim="800000"/>
            <a:headEnd/>
            <a:tailEnd/>
          </a:ln>
          <a:effectLst/>
        </p:spPr>
        <p:txBody>
          <a:bodyPr/>
          <a:lstStyle/>
          <a:p>
            <a:pPr fontAlgn="base">
              <a:spcBef>
                <a:spcPct val="20000"/>
              </a:spcBef>
              <a:spcAft>
                <a:spcPct val="0"/>
              </a:spcAft>
              <a:defRPr/>
            </a:pPr>
            <a:r>
              <a:rPr lang="en-US" sz="4000" b="1">
                <a:solidFill>
                  <a:srgbClr val="FF3300"/>
                </a:solidFill>
                <a:effectLst>
                  <a:outerShdw blurRad="38100" dist="38100" dir="2700000" algn="tl">
                    <a:srgbClr val="C0C0C0"/>
                  </a:outerShdw>
                </a:effectLst>
              </a:rPr>
              <a:t>Mg</a:t>
            </a:r>
            <a:endParaRPr lang="nl-NL" sz="4000" b="1">
              <a:solidFill>
                <a:srgbClr val="FF3300"/>
              </a:solidFill>
              <a:effectLst>
                <a:outerShdw blurRad="38100" dist="38100" dir="2700000" algn="tl">
                  <a:srgbClr val="C0C0C0"/>
                </a:outerShdw>
              </a:effectLst>
            </a:endParaRPr>
          </a:p>
        </p:txBody>
      </p:sp>
      <p:grpSp>
        <p:nvGrpSpPr>
          <p:cNvPr id="3" name="Group 11"/>
          <p:cNvGrpSpPr>
            <a:grpSpLocks/>
          </p:cNvGrpSpPr>
          <p:nvPr/>
        </p:nvGrpSpPr>
        <p:grpSpPr bwMode="auto">
          <a:xfrm>
            <a:off x="3595688" y="3505200"/>
            <a:ext cx="2271712" cy="1524000"/>
            <a:chOff x="2265" y="2208"/>
            <a:chExt cx="1431" cy="960"/>
          </a:xfrm>
        </p:grpSpPr>
        <p:sp>
          <p:nvSpPr>
            <p:cNvPr id="210956" name="Rectangle 12"/>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10957" name="Rectangle 13"/>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10958" name="Rectangle 14"/>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a:t>
              </a:r>
              <a:endParaRPr lang="nl-NL" sz="8000" b="1">
                <a:solidFill>
                  <a:srgbClr val="FF3300"/>
                </a:solidFill>
                <a:effectLst>
                  <a:outerShdw blurRad="38100" dist="38100" dir="2700000" algn="tl">
                    <a:srgbClr val="C0C0C0"/>
                  </a:outerShdw>
                </a:effectLst>
              </a:endParaRPr>
            </a:p>
          </p:txBody>
        </p:sp>
      </p:grpSp>
      <p:sp>
        <p:nvSpPr>
          <p:cNvPr id="210959" name="Rectangle 15"/>
          <p:cNvSpPr>
            <a:spLocks noChangeArrowheads="1"/>
          </p:cNvSpPr>
          <p:nvPr/>
        </p:nvSpPr>
        <p:spPr bwMode="auto">
          <a:xfrm>
            <a:off x="6648450" y="4114800"/>
            <a:ext cx="10668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10960" name="Rectangle 16"/>
          <p:cNvSpPr>
            <a:spLocks noChangeArrowheads="1"/>
          </p:cNvSpPr>
          <p:nvPr/>
        </p:nvSpPr>
        <p:spPr bwMode="auto">
          <a:xfrm>
            <a:off x="6324600" y="3505200"/>
            <a:ext cx="1371600" cy="914400"/>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a:t>
            </a:r>
            <a:endParaRPr lang="nl-NL" sz="4800" b="1">
              <a:solidFill>
                <a:srgbClr val="3333CC"/>
              </a:solidFill>
              <a:effectLst>
                <a:outerShdw blurRad="38100" dist="38100" dir="2700000" algn="tl">
                  <a:srgbClr val="C0C0C0"/>
                </a:outerShdw>
              </a:effectLst>
            </a:endParaRPr>
          </a:p>
        </p:txBody>
      </p:sp>
      <p:sp>
        <p:nvSpPr>
          <p:cNvPr id="210961" name="Rectangle 17"/>
          <p:cNvSpPr>
            <a:spLocks noChangeArrowheads="1"/>
          </p:cNvSpPr>
          <p:nvPr/>
        </p:nvSpPr>
        <p:spPr bwMode="auto">
          <a:xfrm>
            <a:off x="7315200" y="3595688"/>
            <a:ext cx="11430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X</a:t>
            </a:r>
            <a:endParaRPr lang="nl-NL" sz="8000" b="1">
              <a:solidFill>
                <a:srgbClr val="FF3300"/>
              </a:solidFill>
              <a:effectLst>
                <a:outerShdw blurRad="38100" dist="38100" dir="2700000" algn="tl">
                  <a:srgbClr val="C0C0C0"/>
                </a:outerShdw>
              </a:effectLst>
            </a:endParaRPr>
          </a:p>
        </p:txBody>
      </p:sp>
      <p:sp>
        <p:nvSpPr>
          <p:cNvPr id="210962" name="Line 18"/>
          <p:cNvSpPr>
            <a:spLocks noChangeShapeType="1"/>
          </p:cNvSpPr>
          <p:nvPr/>
        </p:nvSpPr>
        <p:spPr bwMode="auto">
          <a:xfrm>
            <a:off x="2514600" y="4419600"/>
            <a:ext cx="762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10963" name="Rectangle 19"/>
          <p:cNvSpPr>
            <a:spLocks noChangeArrowheads="1"/>
          </p:cNvSpPr>
          <p:nvPr/>
        </p:nvSpPr>
        <p:spPr bwMode="auto">
          <a:xfrm>
            <a:off x="5257800" y="3738563"/>
            <a:ext cx="838200" cy="1281112"/>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C0C0C0"/>
                  </a:outerShdw>
                </a:effectLst>
              </a:rPr>
              <a:t>+</a:t>
            </a:r>
            <a:endParaRPr lang="nl-NL" sz="8000" b="1">
              <a:solidFill>
                <a:srgbClr val="000000"/>
              </a:solidFill>
              <a:effectLst>
                <a:outerShdw blurRad="38100" dist="38100" dir="2700000" algn="tl">
                  <a:srgbClr val="C0C0C0"/>
                </a:outerShdw>
              </a:effectLst>
            </a:endParaRPr>
          </a:p>
        </p:txBody>
      </p:sp>
      <p:sp>
        <p:nvSpPr>
          <p:cNvPr id="210964" name="Rectangle 20"/>
          <p:cNvSpPr>
            <a:spLocks noChangeArrowheads="1"/>
          </p:cNvSpPr>
          <p:nvPr/>
        </p:nvSpPr>
        <p:spPr bwMode="auto">
          <a:xfrm>
            <a:off x="7391400" y="3624263"/>
            <a:ext cx="1752600" cy="1281112"/>
          </a:xfrm>
          <a:prstGeom prst="rect">
            <a:avLst/>
          </a:prstGeom>
          <a:solidFill>
            <a:schemeClr val="bg1"/>
          </a:solidFill>
          <a:ln w="9525">
            <a:noFill/>
            <a:miter lim="800000"/>
            <a:headEnd/>
            <a:tailEnd/>
          </a:ln>
          <a:effectLst/>
        </p:spPr>
        <p:txBody>
          <a:bodyPr/>
          <a:lstStyle/>
          <a:p>
            <a:pPr fontAlgn="base">
              <a:spcBef>
                <a:spcPct val="20000"/>
              </a:spcBef>
              <a:spcAft>
                <a:spcPct val="0"/>
              </a:spcAft>
              <a:defRPr/>
            </a:pPr>
            <a:r>
              <a:rPr lang="en-US" sz="8000" b="1">
                <a:solidFill>
                  <a:srgbClr val="3333CC"/>
                </a:solidFill>
                <a:effectLst>
                  <a:outerShdw blurRad="38100" dist="38100" dir="2700000" algn="tl">
                    <a:srgbClr val="C0C0C0"/>
                  </a:outerShdw>
                </a:effectLst>
              </a:rPr>
              <a:t>…</a:t>
            </a:r>
            <a:endParaRPr lang="nl-NL" sz="8000" b="1">
              <a:solidFill>
                <a:srgbClr val="3333CC"/>
              </a:solidFill>
              <a:effectLst>
                <a:outerShdw blurRad="38100" dist="38100" dir="2700000" algn="tl">
                  <a:srgbClr val="C0C0C0"/>
                </a:outerShdw>
              </a:effectLst>
            </a:endParaRPr>
          </a:p>
        </p:txBody>
      </p:sp>
      <p:sp>
        <p:nvSpPr>
          <p:cNvPr id="210965" name="Rectangle 21"/>
          <p:cNvSpPr>
            <a:spLocks noGrp="1" noChangeArrowheads="1"/>
          </p:cNvSpPr>
          <p:nvPr>
            <p:ph type="ctrTitle"/>
          </p:nvPr>
        </p:nvSpPr>
        <p:spPr>
          <a:xfrm>
            <a:off x="0" y="0"/>
            <a:ext cx="9144000" cy="8382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Radioactief verval van Natrium-24 kern:</a:t>
            </a:r>
            <a:endParaRPr lang="nl-NL" sz="4000" b="1"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316305836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wipe(left)">
                                      <p:cBhvr>
                                        <p:cTn id="7" dur="500"/>
                                        <p:tgtEl>
                                          <p:spTgt spid="21094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0947"/>
                                        </p:tgtEl>
                                        <p:attrNameLst>
                                          <p:attrName>style.visibility</p:attrName>
                                        </p:attrNameLst>
                                      </p:cBhvr>
                                      <p:to>
                                        <p:strVal val="visible"/>
                                      </p:to>
                                    </p:set>
                                    <p:animEffect transition="in" filter="wipe(left)">
                                      <p:cBhvr>
                                        <p:cTn id="11" dur="500"/>
                                        <p:tgtEl>
                                          <p:spTgt spid="2109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0962"/>
                                        </p:tgtEl>
                                        <p:attrNameLst>
                                          <p:attrName>style.visibility</p:attrName>
                                        </p:attrNameLst>
                                      </p:cBhvr>
                                      <p:to>
                                        <p:strVal val="visible"/>
                                      </p:to>
                                    </p:set>
                                    <p:animEffect transition="in" filter="wipe(left)">
                                      <p:cBhvr>
                                        <p:cTn id="21" dur="500"/>
                                        <p:tgtEl>
                                          <p:spTgt spid="2109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0963"/>
                                        </p:tgtEl>
                                        <p:attrNameLst>
                                          <p:attrName>style.visibility</p:attrName>
                                        </p:attrNameLst>
                                      </p:cBhvr>
                                      <p:to>
                                        <p:strVal val="visible"/>
                                      </p:to>
                                    </p:set>
                                    <p:animEffect transition="in" filter="dissolve">
                                      <p:cBhvr>
                                        <p:cTn id="31" dur="500"/>
                                        <p:tgtEl>
                                          <p:spTgt spid="21096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0961"/>
                                        </p:tgtEl>
                                        <p:attrNameLst>
                                          <p:attrName>style.visibility</p:attrName>
                                        </p:attrNameLst>
                                      </p:cBhvr>
                                      <p:to>
                                        <p:strVal val="visible"/>
                                      </p:to>
                                    </p:set>
                                    <p:animEffect transition="in" filter="dissolve">
                                      <p:cBhvr>
                                        <p:cTn id="36" dur="500"/>
                                        <p:tgtEl>
                                          <p:spTgt spid="21096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0959"/>
                                        </p:tgtEl>
                                        <p:attrNameLst>
                                          <p:attrName>style.visibility</p:attrName>
                                        </p:attrNameLst>
                                      </p:cBhvr>
                                      <p:to>
                                        <p:strVal val="visible"/>
                                      </p:to>
                                    </p:set>
                                    <p:anim calcmode="lin" valueType="num">
                                      <p:cBhvr additive="base">
                                        <p:cTn id="41" dur="500" fill="hold"/>
                                        <p:tgtEl>
                                          <p:spTgt spid="210959"/>
                                        </p:tgtEl>
                                        <p:attrNameLst>
                                          <p:attrName>ppt_x</p:attrName>
                                        </p:attrNameLst>
                                      </p:cBhvr>
                                      <p:tavLst>
                                        <p:tav tm="0">
                                          <p:val>
                                            <p:strVal val="#ppt_x"/>
                                          </p:val>
                                        </p:tav>
                                        <p:tav tm="100000">
                                          <p:val>
                                            <p:strVal val="#ppt_x"/>
                                          </p:val>
                                        </p:tav>
                                      </p:tavLst>
                                    </p:anim>
                                    <p:anim calcmode="lin" valueType="num">
                                      <p:cBhvr additive="base">
                                        <p:cTn id="42" dur="500" fill="hold"/>
                                        <p:tgtEl>
                                          <p:spTgt spid="21095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10960"/>
                                        </p:tgtEl>
                                        <p:attrNameLst>
                                          <p:attrName>style.visibility</p:attrName>
                                        </p:attrNameLst>
                                      </p:cBhvr>
                                      <p:to>
                                        <p:strVal val="visible"/>
                                      </p:to>
                                    </p:set>
                                    <p:anim calcmode="lin" valueType="num">
                                      <p:cBhvr additive="base">
                                        <p:cTn id="47" dur="500" fill="hold"/>
                                        <p:tgtEl>
                                          <p:spTgt spid="210960"/>
                                        </p:tgtEl>
                                        <p:attrNameLst>
                                          <p:attrName>ppt_x</p:attrName>
                                        </p:attrNameLst>
                                      </p:cBhvr>
                                      <p:tavLst>
                                        <p:tav tm="0">
                                          <p:val>
                                            <p:strVal val="1+#ppt_w/2"/>
                                          </p:val>
                                        </p:tav>
                                        <p:tav tm="100000">
                                          <p:val>
                                            <p:strVal val="#ppt_x"/>
                                          </p:val>
                                        </p:tav>
                                      </p:tavLst>
                                    </p:anim>
                                    <p:anim calcmode="lin" valueType="num">
                                      <p:cBhvr additive="base">
                                        <p:cTn id="48" dur="500" fill="hold"/>
                                        <p:tgtEl>
                                          <p:spTgt spid="210960"/>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0948"/>
                                        </p:tgtEl>
                                        <p:attrNameLst>
                                          <p:attrName>style.visibility</p:attrName>
                                        </p:attrNameLst>
                                      </p:cBhvr>
                                      <p:to>
                                        <p:strVal val="visible"/>
                                      </p:to>
                                    </p:set>
                                    <p:animEffect transition="in" filter="wipe(left)">
                                      <p:cBhvr>
                                        <p:cTn id="53" dur="500"/>
                                        <p:tgtEl>
                                          <p:spTgt spid="21094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10949"/>
                                        </p:tgtEl>
                                        <p:attrNameLst>
                                          <p:attrName>style.visibility</p:attrName>
                                        </p:attrNameLst>
                                      </p:cBhvr>
                                      <p:to>
                                        <p:strVal val="visible"/>
                                      </p:to>
                                    </p:set>
                                    <p:animEffect transition="in" filter="wipe(left)">
                                      <p:cBhvr>
                                        <p:cTn id="58" dur="500"/>
                                        <p:tgtEl>
                                          <p:spTgt spid="2109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10954"/>
                                        </p:tgtEl>
                                        <p:attrNameLst>
                                          <p:attrName>style.visibility</p:attrName>
                                        </p:attrNameLst>
                                      </p:cBhvr>
                                      <p:to>
                                        <p:strVal val="visible"/>
                                      </p:to>
                                    </p:set>
                                    <p:anim calcmode="lin" valueType="num">
                                      <p:cBhvr additive="base">
                                        <p:cTn id="63" dur="500" fill="hold"/>
                                        <p:tgtEl>
                                          <p:spTgt spid="210954"/>
                                        </p:tgtEl>
                                        <p:attrNameLst>
                                          <p:attrName>ppt_x</p:attrName>
                                        </p:attrNameLst>
                                      </p:cBhvr>
                                      <p:tavLst>
                                        <p:tav tm="0">
                                          <p:val>
                                            <p:strVal val="1+#ppt_w/2"/>
                                          </p:val>
                                        </p:tav>
                                        <p:tav tm="100000">
                                          <p:val>
                                            <p:strVal val="#ppt_x"/>
                                          </p:val>
                                        </p:tav>
                                      </p:tavLst>
                                    </p:anim>
                                    <p:anim calcmode="lin" valueType="num">
                                      <p:cBhvr additive="base">
                                        <p:cTn id="64" dur="500" fill="hold"/>
                                        <p:tgtEl>
                                          <p:spTgt spid="210954"/>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0964"/>
                                        </p:tgtEl>
                                        <p:attrNameLst>
                                          <p:attrName>style.visibility</p:attrName>
                                        </p:attrNameLst>
                                      </p:cBhvr>
                                      <p:to>
                                        <p:strVal val="visible"/>
                                      </p:to>
                                    </p:set>
                                    <p:anim calcmode="lin" valueType="num">
                                      <p:cBhvr additive="base">
                                        <p:cTn id="69" dur="500" fill="hold"/>
                                        <p:tgtEl>
                                          <p:spTgt spid="210964"/>
                                        </p:tgtEl>
                                        <p:attrNameLst>
                                          <p:attrName>ppt_x</p:attrName>
                                        </p:attrNameLst>
                                      </p:cBhvr>
                                      <p:tavLst>
                                        <p:tav tm="0">
                                          <p:val>
                                            <p:strVal val="#ppt_x"/>
                                          </p:val>
                                        </p:tav>
                                        <p:tav tm="100000">
                                          <p:val>
                                            <p:strVal val="#ppt_x"/>
                                          </p:val>
                                        </p:tav>
                                      </p:tavLst>
                                    </p:anim>
                                    <p:anim calcmode="lin" valueType="num">
                                      <p:cBhvr additive="base">
                                        <p:cTn id="70" dur="500" fill="hold"/>
                                        <p:tgtEl>
                                          <p:spTgt spid="21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autoUpdateAnimBg="0"/>
      <p:bldP spid="210947" grpId="0" autoUpdateAnimBg="0"/>
      <p:bldP spid="210948" grpId="0" autoUpdateAnimBg="0"/>
      <p:bldP spid="210949" grpId="0" autoUpdateAnimBg="0"/>
      <p:bldP spid="210954" grpId="0" autoUpdateAnimBg="0"/>
      <p:bldP spid="210959" grpId="0" autoUpdateAnimBg="0"/>
      <p:bldP spid="210960" grpId="0" autoUpdateAnimBg="0"/>
      <p:bldP spid="210961" grpId="0" autoUpdateAnimBg="0"/>
      <p:bldP spid="210962" grpId="0" animBg="1"/>
      <p:bldP spid="210963" grpId="0" autoUpdateAnimBg="0"/>
      <p:bldP spid="21096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400" name="Group 40"/>
          <p:cNvGraphicFramePr>
            <a:graphicFrameLocks noGrp="1"/>
          </p:cNvGraphicFramePr>
          <p:nvPr/>
        </p:nvGraphicFramePr>
        <p:xfrm>
          <a:off x="147638" y="1246188"/>
          <a:ext cx="8856662" cy="5450904"/>
        </p:xfrm>
        <a:graphic>
          <a:graphicData uri="http://schemas.openxmlformats.org/drawingml/2006/table">
            <a:tbl>
              <a:tblPr/>
              <a:tblGrid>
                <a:gridCol w="1584325"/>
                <a:gridCol w="2100262"/>
                <a:gridCol w="2160588"/>
                <a:gridCol w="3011487"/>
              </a:tblGrid>
              <a:tr h="1276350">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straling</a:t>
                      </a:r>
                      <a:endPar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Massa </a:t>
                      </a:r>
                      <a:r>
                        <a:rPr kumimoji="0" lang="nl-NL"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t.o.v</a:t>
                      </a: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electron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Ioniserend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vermogen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dracht</a:t>
                      </a:r>
                      <a:endPar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350">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3200" b="1" i="0" u="none" strike="noStrike" cap="none" normalizeH="0" baseline="0" smtClean="0">
                          <a:ln>
                            <a:noFill/>
                          </a:ln>
                          <a:solidFill>
                            <a:schemeClr val="accent2"/>
                          </a:solidFill>
                          <a:effectLst>
                            <a:outerShdw blurRad="38100" dist="38100" dir="2700000" algn="tl">
                              <a:srgbClr val="000000"/>
                            </a:outerShdw>
                          </a:effectLst>
                          <a:latin typeface="Symbol" pitchFamily="18" charset="2"/>
                        </a:rPr>
                        <a:t>a </a:t>
                      </a:r>
                      <a:r>
                        <a:rPr kumimoji="0" lang="en-US"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 </a:t>
                      </a:r>
                      <a:r>
                        <a:rPr kumimoji="0" lang="en-US" altLang="nl-NL" sz="3200" b="1" i="0" u="none" strike="noStrike" cap="none" normalizeH="0" baseline="30000" smtClean="0">
                          <a:ln>
                            <a:noFill/>
                          </a:ln>
                          <a:solidFill>
                            <a:schemeClr val="accent2"/>
                          </a:solidFill>
                          <a:effectLst>
                            <a:outerShdw blurRad="38100" dist="38100" dir="2700000" algn="tl">
                              <a:srgbClr val="000000"/>
                            </a:outerShdw>
                          </a:effectLst>
                          <a:latin typeface="Times New Roman" pitchFamily="18" charset="0"/>
                        </a:rPr>
                        <a:t>4</a:t>
                      </a:r>
                      <a:r>
                        <a:rPr kumimoji="0" lang="en-US" altLang="nl-NL" sz="3200" b="1" i="0" u="none" strike="noStrike" cap="none" normalizeH="0" baseline="-25000" smtClean="0">
                          <a:ln>
                            <a:noFill/>
                          </a:ln>
                          <a:solidFill>
                            <a:schemeClr val="accent2"/>
                          </a:solidFill>
                          <a:effectLst>
                            <a:outerShdw blurRad="38100" dist="38100" dir="2700000" algn="tl">
                              <a:srgbClr val="000000"/>
                            </a:outerShdw>
                          </a:effectLst>
                          <a:latin typeface="Times New Roman" pitchFamily="18" charset="0"/>
                        </a:rPr>
                        <a:t>2</a:t>
                      </a:r>
                      <a:r>
                        <a:rPr kumimoji="0" lang="en-US"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3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(2n+2p)</a:t>
                      </a:r>
                      <a:endParaRPr kumimoji="0" lang="nl-NL" altLang="nl-NL" sz="3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3200" b="1" i="0" u="none" strike="noStrike" cap="none" normalizeH="0" baseline="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3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188">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3200" b="1" i="0" u="none" strike="noStrike" cap="none" normalizeH="0" baseline="0" smtClean="0">
                          <a:ln>
                            <a:noFill/>
                          </a:ln>
                          <a:solidFill>
                            <a:schemeClr val="accent2"/>
                          </a:solidFill>
                          <a:effectLst>
                            <a:outerShdw blurRad="38100" dist="38100" dir="2700000" algn="tl">
                              <a:srgbClr val="000000"/>
                            </a:outerShdw>
                          </a:effectLst>
                          <a:latin typeface="Symbol" pitchFamily="18" charset="2"/>
                        </a:rPr>
                        <a:t>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3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(e)</a:t>
                      </a:r>
                      <a:endParaRPr kumimoji="0" lang="nl-NL" altLang="nl-NL" sz="3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3200" b="1" i="0" u="none" strike="noStrike" cap="none" normalizeH="0" baseline="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3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350">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3200" b="1" i="0" u="none" strike="noStrike" cap="none" normalizeH="0" baseline="0" smtClean="0">
                          <a:ln>
                            <a:noFill/>
                          </a:ln>
                          <a:solidFill>
                            <a:schemeClr val="accent2"/>
                          </a:solidFill>
                          <a:effectLst>
                            <a:outerShdw blurRad="38100" dist="38100" dir="2700000" algn="tl">
                              <a:srgbClr val="000000"/>
                            </a:outerShdw>
                          </a:effectLst>
                          <a:latin typeface="Symbol" pitchFamily="18" charset="2"/>
                        </a:rPr>
                        <a:t>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(10</a:t>
                      </a:r>
                      <a:r>
                        <a:rPr kumimoji="0" lang="nl-NL" altLang="nl-NL" sz="3200" b="1" i="0" u="none" strike="noStrike" cap="none" normalizeH="0" baseline="30000" smtClean="0">
                          <a:ln>
                            <a:noFill/>
                          </a:ln>
                          <a:solidFill>
                            <a:schemeClr val="accent2"/>
                          </a:solidFill>
                          <a:effectLst>
                            <a:outerShdw blurRad="38100" dist="38100" dir="2700000" algn="tl">
                              <a:srgbClr val="000000"/>
                            </a:outerShdw>
                          </a:effectLst>
                          <a:latin typeface="Times New Roman" pitchFamily="18" charset="0"/>
                        </a:rPr>
                        <a:t>-30</a:t>
                      </a:r>
                      <a:r>
                        <a:rPr kumimoji="0" lang="nl-NL" altLang="nl-NL" sz="32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3200" b="1" i="0" u="none" strike="noStrike" cap="none" normalizeH="0" baseline="0" smtClean="0">
                        <a:ln>
                          <a:noFill/>
                        </a:ln>
                        <a:solidFill>
                          <a:srgbClr val="FF0000"/>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3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3971" name="Rectangle 19"/>
          <p:cNvSpPr>
            <a:spLocks noGrp="1" noChangeArrowheads="1"/>
          </p:cNvSpPr>
          <p:nvPr>
            <p:ph type="ctrTitle"/>
          </p:nvPr>
        </p:nvSpPr>
        <p:spPr>
          <a:xfrm>
            <a:off x="0" y="0"/>
            <a:ext cx="9144000" cy="838200"/>
          </a:xfrm>
        </p:spPr>
        <p:txBody>
          <a:bodyPr/>
          <a:lstStyle/>
          <a:p>
            <a:pPr algn="l" eaLnBrk="1" hangingPunct="1">
              <a:defRPr/>
            </a:pPr>
            <a:r>
              <a:rPr lang="en-US" sz="3200" b="1" smtClean="0">
                <a:solidFill>
                  <a:srgbClr val="FF3300"/>
                </a:solidFill>
                <a:effectLst>
                  <a:outerShdw blurRad="38100" dist="38100" dir="2700000" algn="tl">
                    <a:srgbClr val="000000"/>
                  </a:outerShdw>
                </a:effectLst>
              </a:rPr>
              <a:t>Doordringend vermogen (dracht) en ioniserend vermogen.</a:t>
            </a:r>
            <a:endParaRPr lang="nl-NL" sz="3200" b="1" smtClean="0">
              <a:solidFill>
                <a:srgbClr val="FF3300"/>
              </a:solidFill>
              <a:effectLst>
                <a:outerShdw blurRad="38100" dist="38100" dir="2700000" algn="tl">
                  <a:srgbClr val="000000"/>
                </a:outerShdw>
              </a:effectLst>
            </a:endParaRPr>
          </a:p>
        </p:txBody>
      </p:sp>
      <p:sp>
        <p:nvSpPr>
          <p:cNvPr id="254051" name="Text Box 99"/>
          <p:cNvSpPr txBox="1">
            <a:spLocks noChangeArrowheads="1"/>
          </p:cNvSpPr>
          <p:nvPr/>
        </p:nvSpPr>
        <p:spPr bwMode="auto">
          <a:xfrm>
            <a:off x="3924300" y="2514600"/>
            <a:ext cx="1152525" cy="579438"/>
          </a:xfrm>
          <a:prstGeom prst="rect">
            <a:avLst/>
          </a:prstGeom>
          <a:noFill/>
          <a:ln w="9525">
            <a:noFill/>
            <a:miter lim="800000"/>
            <a:headEnd/>
            <a:tailEnd/>
          </a:ln>
          <a:effectLst/>
        </p:spPr>
        <p:txBody>
          <a:bodyPr>
            <a:spAutoFit/>
          </a:bodyPr>
          <a:lstStyle/>
          <a:p>
            <a:pPr fontAlgn="base">
              <a:spcBef>
                <a:spcPct val="20000"/>
              </a:spcBef>
              <a:spcAft>
                <a:spcPct val="0"/>
              </a:spcAft>
              <a:defRPr/>
            </a:pPr>
            <a:r>
              <a:rPr lang="nl-NL" sz="3200" b="1">
                <a:solidFill>
                  <a:srgbClr val="FF0000"/>
                </a:solidFill>
                <a:effectLst>
                  <a:outerShdw blurRad="38100" dist="38100" dir="2700000" algn="tl">
                    <a:srgbClr val="000000"/>
                  </a:outerShdw>
                </a:effectLst>
              </a:rPr>
              <a:t>groot</a:t>
            </a:r>
          </a:p>
        </p:txBody>
      </p:sp>
      <p:sp>
        <p:nvSpPr>
          <p:cNvPr id="254052" name="Text Box 100"/>
          <p:cNvSpPr txBox="1">
            <a:spLocks noChangeArrowheads="1"/>
          </p:cNvSpPr>
          <p:nvPr/>
        </p:nvSpPr>
        <p:spPr bwMode="auto">
          <a:xfrm>
            <a:off x="3924300" y="4365625"/>
            <a:ext cx="2016125" cy="579438"/>
          </a:xfrm>
          <a:prstGeom prst="rect">
            <a:avLst/>
          </a:prstGeom>
          <a:noFill/>
          <a:ln w="9525">
            <a:noFill/>
            <a:miter lim="800000"/>
            <a:headEnd/>
            <a:tailEnd/>
          </a:ln>
          <a:effectLst/>
        </p:spPr>
        <p:txBody>
          <a:bodyPr>
            <a:spAutoFit/>
          </a:bodyPr>
          <a:lstStyle/>
          <a:p>
            <a:pPr fontAlgn="base">
              <a:spcBef>
                <a:spcPct val="20000"/>
              </a:spcBef>
              <a:spcAft>
                <a:spcPct val="0"/>
              </a:spcAft>
              <a:defRPr/>
            </a:pPr>
            <a:r>
              <a:rPr lang="nl-NL" sz="3200" b="1">
                <a:solidFill>
                  <a:srgbClr val="FF0000"/>
                </a:solidFill>
                <a:effectLst>
                  <a:outerShdw blurRad="38100" dist="38100" dir="2700000" algn="tl">
                    <a:srgbClr val="000000"/>
                  </a:outerShdw>
                </a:effectLst>
              </a:rPr>
              <a:t>gemiddeld</a:t>
            </a:r>
          </a:p>
        </p:txBody>
      </p:sp>
      <p:sp>
        <p:nvSpPr>
          <p:cNvPr id="254053" name="Text Box 101"/>
          <p:cNvSpPr txBox="1">
            <a:spLocks noChangeArrowheads="1"/>
          </p:cNvSpPr>
          <p:nvPr/>
        </p:nvSpPr>
        <p:spPr bwMode="auto">
          <a:xfrm>
            <a:off x="3911600" y="5657850"/>
            <a:ext cx="1152525" cy="579438"/>
          </a:xfrm>
          <a:prstGeom prst="rect">
            <a:avLst/>
          </a:prstGeom>
          <a:noFill/>
          <a:ln w="9525">
            <a:noFill/>
            <a:miter lim="800000"/>
            <a:headEnd/>
            <a:tailEnd/>
          </a:ln>
          <a:effectLst/>
        </p:spPr>
        <p:txBody>
          <a:bodyPr>
            <a:spAutoFit/>
          </a:bodyPr>
          <a:lstStyle/>
          <a:p>
            <a:pPr fontAlgn="base">
              <a:spcBef>
                <a:spcPct val="20000"/>
              </a:spcBef>
              <a:spcAft>
                <a:spcPct val="0"/>
              </a:spcAft>
              <a:defRPr/>
            </a:pPr>
            <a:r>
              <a:rPr lang="nl-NL" sz="3200" b="1">
                <a:solidFill>
                  <a:srgbClr val="FF0000"/>
                </a:solidFill>
                <a:effectLst>
                  <a:outerShdw blurRad="38100" dist="38100" dir="2700000" algn="tl">
                    <a:srgbClr val="000000"/>
                  </a:outerShdw>
                </a:effectLst>
              </a:rPr>
              <a:t>klein</a:t>
            </a:r>
          </a:p>
        </p:txBody>
      </p:sp>
      <p:sp>
        <p:nvSpPr>
          <p:cNvPr id="254054" name="Text Box 102"/>
          <p:cNvSpPr txBox="1">
            <a:spLocks noChangeArrowheads="1"/>
          </p:cNvSpPr>
          <p:nvPr/>
        </p:nvSpPr>
        <p:spPr bwMode="auto">
          <a:xfrm>
            <a:off x="6062663" y="2624138"/>
            <a:ext cx="2995612" cy="1092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r>
              <a:rPr lang="nl-NL" altLang="nl-NL" sz="3200" b="1">
                <a:solidFill>
                  <a:srgbClr val="FF0000"/>
                </a:solidFill>
                <a:effectLst>
                  <a:outerShdw blurRad="38100" dist="38100" dir="2700000" algn="tl">
                    <a:srgbClr val="000000"/>
                  </a:outerShdw>
                </a:effectLst>
              </a:rPr>
              <a:t>klein</a:t>
            </a:r>
          </a:p>
          <a:p>
            <a:pPr eaLnBrk="1" fontAlgn="base" hangingPunct="1">
              <a:spcBef>
                <a:spcPct val="20000"/>
              </a:spcBef>
              <a:spcAft>
                <a:spcPct val="0"/>
              </a:spcAft>
            </a:pPr>
            <a:r>
              <a:rPr lang="nl-NL" altLang="nl-NL" sz="2800" b="1">
                <a:solidFill>
                  <a:srgbClr val="000000"/>
                </a:solidFill>
                <a:effectLst>
                  <a:outerShdw blurRad="38100" dist="38100" dir="2700000" algn="tl">
                    <a:srgbClr val="FFFFFF"/>
                  </a:outerShdw>
                </a:effectLst>
              </a:rPr>
              <a:t>(cm’s in lucht)</a:t>
            </a:r>
          </a:p>
        </p:txBody>
      </p:sp>
      <p:sp>
        <p:nvSpPr>
          <p:cNvPr id="254055" name="Text Box 103"/>
          <p:cNvSpPr txBox="1">
            <a:spLocks noChangeArrowheads="1"/>
          </p:cNvSpPr>
          <p:nvPr/>
        </p:nvSpPr>
        <p:spPr bwMode="auto">
          <a:xfrm>
            <a:off x="6062663" y="4213225"/>
            <a:ext cx="2952750" cy="1092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20000"/>
              </a:spcBef>
              <a:spcAft>
                <a:spcPct val="0"/>
              </a:spcAft>
            </a:pPr>
            <a:r>
              <a:rPr lang="nl-NL" altLang="nl-NL" sz="3200" b="1">
                <a:solidFill>
                  <a:srgbClr val="FF0000"/>
                </a:solidFill>
                <a:effectLst>
                  <a:outerShdw blurRad="38100" dist="38100" dir="2700000" algn="tl">
                    <a:srgbClr val="000000"/>
                  </a:outerShdw>
                </a:effectLst>
              </a:rPr>
              <a:t>gemiddeld</a:t>
            </a:r>
          </a:p>
          <a:p>
            <a:pPr eaLnBrk="1" fontAlgn="base" hangingPunct="1">
              <a:spcBef>
                <a:spcPct val="20000"/>
              </a:spcBef>
              <a:spcAft>
                <a:spcPct val="0"/>
              </a:spcAft>
            </a:pPr>
            <a:r>
              <a:rPr lang="nl-NL" altLang="nl-NL" sz="2800" b="1">
                <a:solidFill>
                  <a:srgbClr val="000000"/>
                </a:solidFill>
                <a:effectLst>
                  <a:outerShdw blurRad="38100" dist="38100" dir="2700000" algn="tl">
                    <a:srgbClr val="FFFFFF"/>
                  </a:outerShdw>
                </a:effectLst>
              </a:rPr>
              <a:t>(dm’s in lucht)</a:t>
            </a:r>
          </a:p>
        </p:txBody>
      </p:sp>
      <p:sp>
        <p:nvSpPr>
          <p:cNvPr id="254056" name="Text Box 104"/>
          <p:cNvSpPr txBox="1">
            <a:spLocks noChangeArrowheads="1"/>
          </p:cNvSpPr>
          <p:nvPr/>
        </p:nvSpPr>
        <p:spPr bwMode="auto">
          <a:xfrm>
            <a:off x="6084888" y="5434013"/>
            <a:ext cx="2879725" cy="1163637"/>
          </a:xfrm>
          <a:prstGeom prst="rect">
            <a:avLst/>
          </a:prstGeom>
          <a:noFill/>
          <a:ln w="9525">
            <a:noFill/>
            <a:miter lim="800000"/>
            <a:headEnd/>
            <a:tailEnd/>
          </a:ln>
          <a:effectLst/>
        </p:spPr>
        <p:txBody>
          <a:bodyPr>
            <a:spAutoFit/>
          </a:bodyPr>
          <a:lstStyle/>
          <a:p>
            <a:pPr fontAlgn="base">
              <a:spcBef>
                <a:spcPct val="20000"/>
              </a:spcBef>
              <a:spcAft>
                <a:spcPct val="0"/>
              </a:spcAft>
              <a:defRPr/>
            </a:pPr>
            <a:r>
              <a:rPr lang="nl-NL" sz="3200" b="1">
                <a:solidFill>
                  <a:srgbClr val="FF0000"/>
                </a:solidFill>
                <a:effectLst>
                  <a:outerShdw blurRad="38100" dist="38100" dir="2700000" algn="tl">
                    <a:srgbClr val="000000"/>
                  </a:outerShdw>
                </a:effectLst>
              </a:rPr>
              <a:t>groot</a:t>
            </a:r>
          </a:p>
          <a:p>
            <a:pPr fontAlgn="base">
              <a:spcBef>
                <a:spcPct val="20000"/>
              </a:spcBef>
              <a:spcAft>
                <a:spcPct val="0"/>
              </a:spcAft>
              <a:defRPr/>
            </a:pPr>
            <a:r>
              <a:rPr lang="nl-NL" sz="3200" b="1">
                <a:solidFill>
                  <a:srgbClr val="000000"/>
                </a:solidFill>
                <a:effectLst>
                  <a:outerShdw blurRad="38100" dist="38100" dir="2700000" algn="tl">
                    <a:srgbClr val="FFFFFF"/>
                  </a:outerShdw>
                </a:effectLst>
              </a:rPr>
              <a:t>(dm’s in beton)</a:t>
            </a:r>
          </a:p>
        </p:txBody>
      </p:sp>
      <p:sp>
        <p:nvSpPr>
          <p:cNvPr id="254062" name="AutoShape 110"/>
          <p:cNvSpPr>
            <a:spLocks noChangeArrowheads="1"/>
          </p:cNvSpPr>
          <p:nvPr/>
        </p:nvSpPr>
        <p:spPr bwMode="auto">
          <a:xfrm flipH="1">
            <a:off x="395288" y="5300663"/>
            <a:ext cx="4897437" cy="1368425"/>
          </a:xfrm>
          <a:prstGeom prst="wedgeRoundRectCallout">
            <a:avLst>
              <a:gd name="adj1" fmla="val -68023"/>
              <a:gd name="adj2" fmla="val -226917"/>
              <a:gd name="adj3" fmla="val 16667"/>
            </a:avLst>
          </a:prstGeom>
          <a:solidFill>
            <a:srgbClr val="CCFFCC"/>
          </a:solidFill>
          <a:ln w="9525">
            <a:solidFill>
              <a:schemeClr val="tx1"/>
            </a:solidFill>
            <a:miter lim="800000"/>
            <a:headEnd/>
            <a:tailEnd/>
          </a:ln>
          <a:effectLst/>
        </p:spPr>
        <p:txBody>
          <a:bodyPr/>
          <a:lstStyle/>
          <a:p>
            <a:pPr defTabSz="266700" fontAlgn="base">
              <a:spcBef>
                <a:spcPct val="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Het </a:t>
            </a:r>
            <a:r>
              <a:rPr lang="nl-NL" sz="2400" b="1">
                <a:solidFill>
                  <a:srgbClr val="FF3300"/>
                </a:solidFill>
                <a:effectLst>
                  <a:outerShdw blurRad="38100" dist="38100" dir="2700000" algn="tl">
                    <a:srgbClr val="000000"/>
                  </a:outerShdw>
                </a:effectLst>
                <a:latin typeface="Symbol" pitchFamily="18" charset="2"/>
              </a:rPr>
              <a:t>a</a:t>
            </a:r>
            <a:r>
              <a:rPr lang="nl-NL" sz="2400" b="1">
                <a:solidFill>
                  <a:srgbClr val="FF3300"/>
                </a:solidFill>
                <a:effectLst>
                  <a:outerShdw blurRad="38100" dist="38100" dir="2700000" algn="tl">
                    <a:srgbClr val="000000"/>
                  </a:outerShdw>
                </a:effectLst>
                <a:latin typeface="Comic Sans MS" pitchFamily="66" charset="0"/>
              </a:rPr>
              <a:t>-deeltje ioniseert veel molekulen en is dus snel zijn energie kwijt.</a:t>
            </a:r>
            <a:endParaRPr lang="el-GR" sz="2400" b="1">
              <a:solidFill>
                <a:srgbClr val="FF3300"/>
              </a:solidFill>
              <a:effectLst>
                <a:outerShdw blurRad="38100" dist="38100" dir="2700000" algn="tl">
                  <a:srgbClr val="000000"/>
                </a:outerShdw>
              </a:effectLst>
              <a:latin typeface="Comic Sans MS" pitchFamily="66" charset="0"/>
            </a:endParaRPr>
          </a:p>
        </p:txBody>
      </p:sp>
      <p:sp>
        <p:nvSpPr>
          <p:cNvPr id="254063" name="AutoShape 111"/>
          <p:cNvSpPr>
            <a:spLocks noChangeArrowheads="1"/>
          </p:cNvSpPr>
          <p:nvPr/>
        </p:nvSpPr>
        <p:spPr bwMode="auto">
          <a:xfrm flipH="1">
            <a:off x="4500563" y="188913"/>
            <a:ext cx="4319587" cy="1368425"/>
          </a:xfrm>
          <a:prstGeom prst="wedgeRoundRectCallout">
            <a:avLst>
              <a:gd name="adj1" fmla="val 44301"/>
              <a:gd name="adj2" fmla="val 318560"/>
              <a:gd name="adj3" fmla="val 16667"/>
            </a:avLst>
          </a:prstGeom>
          <a:solidFill>
            <a:srgbClr val="CCFFCC"/>
          </a:solidFill>
          <a:ln w="9525">
            <a:solidFill>
              <a:schemeClr val="tx1"/>
            </a:solidFill>
            <a:miter lim="800000"/>
            <a:headEnd/>
            <a:tailEnd/>
          </a:ln>
          <a:effectLst/>
        </p:spPr>
        <p:txBody>
          <a:bodyPr/>
          <a:lstStyle/>
          <a:p>
            <a:pPr defTabSz="266700" fontAlgn="base">
              <a:spcBef>
                <a:spcPct val="0"/>
              </a:spcBef>
              <a:spcAft>
                <a:spcPct val="0"/>
              </a:spcAft>
              <a:defRPr/>
            </a:pPr>
            <a:r>
              <a:rPr lang="nl-NL" sz="2400" b="1">
                <a:solidFill>
                  <a:srgbClr val="FF3300"/>
                </a:solidFill>
                <a:effectLst>
                  <a:outerShdw blurRad="38100" dist="38100" dir="2700000" algn="tl">
                    <a:srgbClr val="000000"/>
                  </a:outerShdw>
                </a:effectLst>
                <a:latin typeface="Comic Sans MS" pitchFamily="66" charset="0"/>
              </a:rPr>
              <a:t>Een GM-teller is dus minder geschikt voor de detectie van </a:t>
            </a:r>
            <a:r>
              <a:rPr lang="nl-NL" sz="2400" b="1">
                <a:solidFill>
                  <a:srgbClr val="FF3300"/>
                </a:solidFill>
                <a:effectLst>
                  <a:outerShdw blurRad="38100" dist="38100" dir="2700000" algn="tl">
                    <a:srgbClr val="000000"/>
                  </a:outerShdw>
                </a:effectLst>
                <a:latin typeface="Symbol" pitchFamily="18" charset="2"/>
              </a:rPr>
              <a:t>g</a:t>
            </a:r>
            <a:r>
              <a:rPr lang="nl-NL" sz="2400" b="1">
                <a:solidFill>
                  <a:srgbClr val="FF3300"/>
                </a:solidFill>
                <a:effectLst>
                  <a:outerShdw blurRad="38100" dist="38100" dir="2700000" algn="tl">
                    <a:srgbClr val="000000"/>
                  </a:outerShdw>
                </a:effectLst>
                <a:latin typeface="Comic Sans MS" pitchFamily="66" charset="0"/>
              </a:rPr>
              <a:t>-straling.</a:t>
            </a:r>
            <a:endParaRPr lang="el-GR" sz="2400" b="1">
              <a:solidFill>
                <a:srgbClr val="FF3300"/>
              </a:solidFill>
              <a:effectLst>
                <a:outerShdw blurRad="38100" dist="38100" dir="2700000" algn="tl">
                  <a:srgbClr val="000000"/>
                </a:outerShdw>
              </a:effectLst>
              <a:latin typeface="Comic Sans MS" pitchFamily="66" charset="0"/>
            </a:endParaRPr>
          </a:p>
        </p:txBody>
      </p:sp>
      <p:sp>
        <p:nvSpPr>
          <p:cNvPr id="254064" name="Rectangle 112"/>
          <p:cNvSpPr>
            <a:spLocks noChangeArrowheads="1"/>
          </p:cNvSpPr>
          <p:nvPr/>
        </p:nvSpPr>
        <p:spPr bwMode="auto">
          <a:xfrm>
            <a:off x="8062913" y="6426200"/>
            <a:ext cx="1081087" cy="431800"/>
          </a:xfrm>
          <a:prstGeom prst="rect">
            <a:avLst/>
          </a:prstGeom>
          <a:noFill/>
          <a:ln w="9525">
            <a:noFill/>
            <a:miter lim="800000"/>
            <a:headEnd/>
            <a:tailEnd/>
          </a:ln>
          <a:effectLst/>
        </p:spPr>
        <p:txBody>
          <a:bodyPr anchor="ctr"/>
          <a:lstStyle/>
          <a:p>
            <a:pPr algn="r" fontAlgn="base">
              <a:spcBef>
                <a:spcPct val="0"/>
              </a:spcBef>
              <a:spcAft>
                <a:spcPct val="0"/>
              </a:spcAft>
              <a:defRPr/>
            </a:pPr>
            <a:r>
              <a:rPr lang="en-US" sz="2000" b="1">
                <a:solidFill>
                  <a:srgbClr val="0066FF"/>
                </a:solidFill>
                <a:effectLst>
                  <a:outerShdw blurRad="38100" dist="38100" dir="2700000" algn="tl">
                    <a:srgbClr val="000000"/>
                  </a:outerShdw>
                </a:effectLst>
                <a:hlinkClick r:id="" action="ppaction://hlinkshowjump?jump=firstslide"/>
              </a:rPr>
              <a:t>menu</a:t>
            </a:r>
            <a:endParaRPr lang="nl-NL" sz="2000" b="1">
              <a:solidFill>
                <a:srgbClr val="0066FF"/>
              </a:solidFill>
              <a:effectLst>
                <a:outerShdw blurRad="38100" dist="38100" dir="2700000" algn="tl">
                  <a:srgbClr val="000000"/>
                </a:outerShdw>
              </a:effectLst>
            </a:endParaRPr>
          </a:p>
        </p:txBody>
      </p:sp>
    </p:spTree>
    <p:extLst>
      <p:ext uri="{BB962C8B-B14F-4D97-AF65-F5344CB8AC3E}">
        <p14:creationId xmlns:p14="http://schemas.microsoft.com/office/powerpoint/2010/main" val="1802964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3971"/>
                                        </p:tgtEl>
                                        <p:attrNameLst>
                                          <p:attrName>style.visibility</p:attrName>
                                        </p:attrNameLst>
                                      </p:cBhvr>
                                      <p:to>
                                        <p:strVal val="visible"/>
                                      </p:to>
                                    </p:set>
                                    <p:animEffect transition="in" filter="wipe(left)">
                                      <p:cBhvr>
                                        <p:cTn id="7" dur="500"/>
                                        <p:tgtEl>
                                          <p:spTgt spid="253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400"/>
                                        </p:tgtEl>
                                        <p:attrNameLst>
                                          <p:attrName>style.visibility</p:attrName>
                                        </p:attrNameLst>
                                      </p:cBhvr>
                                      <p:to>
                                        <p:strVal val="visible"/>
                                      </p:to>
                                    </p:set>
                                    <p:animEffect transition="in" filter="dissolve">
                                      <p:cBhvr>
                                        <p:cTn id="12" dur="500"/>
                                        <p:tgtEl>
                                          <p:spTgt spid="154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54051"/>
                                        </p:tgtEl>
                                        <p:attrNameLst>
                                          <p:attrName>style.visibility</p:attrName>
                                        </p:attrNameLst>
                                      </p:cBhvr>
                                      <p:to>
                                        <p:strVal val="visible"/>
                                      </p:to>
                                    </p:set>
                                    <p:anim calcmode="lin" valueType="num">
                                      <p:cBhvr additive="base">
                                        <p:cTn id="17" dur="500" fill="hold"/>
                                        <p:tgtEl>
                                          <p:spTgt spid="254051"/>
                                        </p:tgtEl>
                                        <p:attrNameLst>
                                          <p:attrName>ppt_x</p:attrName>
                                        </p:attrNameLst>
                                      </p:cBhvr>
                                      <p:tavLst>
                                        <p:tav tm="0">
                                          <p:val>
                                            <p:strVal val="1+#ppt_w/2"/>
                                          </p:val>
                                        </p:tav>
                                        <p:tav tm="100000">
                                          <p:val>
                                            <p:strVal val="#ppt_x"/>
                                          </p:val>
                                        </p:tav>
                                      </p:tavLst>
                                    </p:anim>
                                    <p:anim calcmode="lin" valueType="num">
                                      <p:cBhvr additive="base">
                                        <p:cTn id="18" dur="500" fill="hold"/>
                                        <p:tgtEl>
                                          <p:spTgt spid="25405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54052"/>
                                        </p:tgtEl>
                                        <p:attrNameLst>
                                          <p:attrName>style.visibility</p:attrName>
                                        </p:attrNameLst>
                                      </p:cBhvr>
                                      <p:to>
                                        <p:strVal val="visible"/>
                                      </p:to>
                                    </p:set>
                                    <p:anim calcmode="lin" valueType="num">
                                      <p:cBhvr additive="base">
                                        <p:cTn id="23" dur="500" fill="hold"/>
                                        <p:tgtEl>
                                          <p:spTgt spid="254052"/>
                                        </p:tgtEl>
                                        <p:attrNameLst>
                                          <p:attrName>ppt_x</p:attrName>
                                        </p:attrNameLst>
                                      </p:cBhvr>
                                      <p:tavLst>
                                        <p:tav tm="0">
                                          <p:val>
                                            <p:strVal val="1+#ppt_w/2"/>
                                          </p:val>
                                        </p:tav>
                                        <p:tav tm="100000">
                                          <p:val>
                                            <p:strVal val="#ppt_x"/>
                                          </p:val>
                                        </p:tav>
                                      </p:tavLst>
                                    </p:anim>
                                    <p:anim calcmode="lin" valueType="num">
                                      <p:cBhvr additive="base">
                                        <p:cTn id="24" dur="500" fill="hold"/>
                                        <p:tgtEl>
                                          <p:spTgt spid="25405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54053"/>
                                        </p:tgtEl>
                                        <p:attrNameLst>
                                          <p:attrName>style.visibility</p:attrName>
                                        </p:attrNameLst>
                                      </p:cBhvr>
                                      <p:to>
                                        <p:strVal val="visible"/>
                                      </p:to>
                                    </p:set>
                                    <p:anim calcmode="lin" valueType="num">
                                      <p:cBhvr additive="base">
                                        <p:cTn id="29" dur="500" fill="hold"/>
                                        <p:tgtEl>
                                          <p:spTgt spid="254053"/>
                                        </p:tgtEl>
                                        <p:attrNameLst>
                                          <p:attrName>ppt_x</p:attrName>
                                        </p:attrNameLst>
                                      </p:cBhvr>
                                      <p:tavLst>
                                        <p:tav tm="0">
                                          <p:val>
                                            <p:strVal val="1+#ppt_w/2"/>
                                          </p:val>
                                        </p:tav>
                                        <p:tav tm="100000">
                                          <p:val>
                                            <p:strVal val="#ppt_x"/>
                                          </p:val>
                                        </p:tav>
                                      </p:tavLst>
                                    </p:anim>
                                    <p:anim calcmode="lin" valueType="num">
                                      <p:cBhvr additive="base">
                                        <p:cTn id="30" dur="500" fill="hold"/>
                                        <p:tgtEl>
                                          <p:spTgt spid="254053"/>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4063"/>
                                        </p:tgtEl>
                                        <p:attrNameLst>
                                          <p:attrName>style.visibility</p:attrName>
                                        </p:attrNameLst>
                                      </p:cBhvr>
                                      <p:to>
                                        <p:strVal val="visible"/>
                                      </p:to>
                                    </p:set>
                                    <p:animEffect transition="in" filter="wipe(down)">
                                      <p:cBhvr>
                                        <p:cTn id="35" dur="500"/>
                                        <p:tgtEl>
                                          <p:spTgt spid="254063"/>
                                        </p:tgtEl>
                                      </p:cBhvr>
                                    </p:animEffect>
                                  </p:childTnLst>
                                  <p:subTnLst>
                                    <p:set>
                                      <p:cBhvr override="childStyle">
                                        <p:cTn dur="1" fill="hold" display="0" masterRel="nextClick" afterEffect="1"/>
                                        <p:tgtEl>
                                          <p:spTgt spid="254063"/>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54054"/>
                                        </p:tgtEl>
                                        <p:attrNameLst>
                                          <p:attrName>style.visibility</p:attrName>
                                        </p:attrNameLst>
                                      </p:cBhvr>
                                      <p:to>
                                        <p:strVal val="visible"/>
                                      </p:to>
                                    </p:set>
                                    <p:anim calcmode="lin" valueType="num">
                                      <p:cBhvr additive="base">
                                        <p:cTn id="40" dur="500" fill="hold"/>
                                        <p:tgtEl>
                                          <p:spTgt spid="254054"/>
                                        </p:tgtEl>
                                        <p:attrNameLst>
                                          <p:attrName>ppt_x</p:attrName>
                                        </p:attrNameLst>
                                      </p:cBhvr>
                                      <p:tavLst>
                                        <p:tav tm="0">
                                          <p:val>
                                            <p:strVal val="1+#ppt_w/2"/>
                                          </p:val>
                                        </p:tav>
                                        <p:tav tm="100000">
                                          <p:val>
                                            <p:strVal val="#ppt_x"/>
                                          </p:val>
                                        </p:tav>
                                      </p:tavLst>
                                    </p:anim>
                                    <p:anim calcmode="lin" valueType="num">
                                      <p:cBhvr additive="base">
                                        <p:cTn id="41" dur="500" fill="hold"/>
                                        <p:tgtEl>
                                          <p:spTgt spid="254054"/>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54062"/>
                                        </p:tgtEl>
                                        <p:attrNameLst>
                                          <p:attrName>style.visibility</p:attrName>
                                        </p:attrNameLst>
                                      </p:cBhvr>
                                      <p:to>
                                        <p:strVal val="visible"/>
                                      </p:to>
                                    </p:set>
                                    <p:animEffect transition="in" filter="wipe(up)">
                                      <p:cBhvr>
                                        <p:cTn id="46" dur="500"/>
                                        <p:tgtEl>
                                          <p:spTgt spid="254062"/>
                                        </p:tgtEl>
                                      </p:cBhvr>
                                    </p:animEffect>
                                  </p:childTnLst>
                                  <p:subTnLst>
                                    <p:set>
                                      <p:cBhvr override="childStyle">
                                        <p:cTn dur="1" fill="hold" display="0" masterRel="nextClick" afterEffect="1"/>
                                        <p:tgtEl>
                                          <p:spTgt spid="254062"/>
                                        </p:tgtEl>
                                        <p:attrNameLst>
                                          <p:attrName>style.visibility</p:attrName>
                                        </p:attrNameLst>
                                      </p:cBhvr>
                                      <p:to>
                                        <p:strVal val="hidden"/>
                                      </p:to>
                                    </p:set>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54055"/>
                                        </p:tgtEl>
                                        <p:attrNameLst>
                                          <p:attrName>style.visibility</p:attrName>
                                        </p:attrNameLst>
                                      </p:cBhvr>
                                      <p:to>
                                        <p:strVal val="visible"/>
                                      </p:to>
                                    </p:set>
                                    <p:anim calcmode="lin" valueType="num">
                                      <p:cBhvr additive="base">
                                        <p:cTn id="51" dur="500" fill="hold"/>
                                        <p:tgtEl>
                                          <p:spTgt spid="254055"/>
                                        </p:tgtEl>
                                        <p:attrNameLst>
                                          <p:attrName>ppt_x</p:attrName>
                                        </p:attrNameLst>
                                      </p:cBhvr>
                                      <p:tavLst>
                                        <p:tav tm="0">
                                          <p:val>
                                            <p:strVal val="1+#ppt_w/2"/>
                                          </p:val>
                                        </p:tav>
                                        <p:tav tm="100000">
                                          <p:val>
                                            <p:strVal val="#ppt_x"/>
                                          </p:val>
                                        </p:tav>
                                      </p:tavLst>
                                    </p:anim>
                                    <p:anim calcmode="lin" valueType="num">
                                      <p:cBhvr additive="base">
                                        <p:cTn id="52" dur="500" fill="hold"/>
                                        <p:tgtEl>
                                          <p:spTgt spid="254055"/>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54056"/>
                                        </p:tgtEl>
                                        <p:attrNameLst>
                                          <p:attrName>style.visibility</p:attrName>
                                        </p:attrNameLst>
                                      </p:cBhvr>
                                      <p:to>
                                        <p:strVal val="visible"/>
                                      </p:to>
                                    </p:set>
                                    <p:anim calcmode="lin" valueType="num">
                                      <p:cBhvr additive="base">
                                        <p:cTn id="57" dur="500" fill="hold"/>
                                        <p:tgtEl>
                                          <p:spTgt spid="254056"/>
                                        </p:tgtEl>
                                        <p:attrNameLst>
                                          <p:attrName>ppt_x</p:attrName>
                                        </p:attrNameLst>
                                      </p:cBhvr>
                                      <p:tavLst>
                                        <p:tav tm="0">
                                          <p:val>
                                            <p:strVal val="1+#ppt_w/2"/>
                                          </p:val>
                                        </p:tav>
                                        <p:tav tm="100000">
                                          <p:val>
                                            <p:strVal val="#ppt_x"/>
                                          </p:val>
                                        </p:tav>
                                      </p:tavLst>
                                    </p:anim>
                                    <p:anim calcmode="lin" valueType="num">
                                      <p:cBhvr additive="base">
                                        <p:cTn id="58" dur="500" fill="hold"/>
                                        <p:tgtEl>
                                          <p:spTgt spid="254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1" grpId="0" autoUpdateAnimBg="0"/>
      <p:bldP spid="254051" grpId="0"/>
      <p:bldP spid="254052" grpId="0"/>
      <p:bldP spid="254053" grpId="0"/>
      <p:bldP spid="254054" grpId="0"/>
      <p:bldP spid="254055" grpId="0"/>
      <p:bldP spid="254056" grpId="0"/>
      <p:bldP spid="254062" grpId="0" animBg="1"/>
      <p:bldP spid="25406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C0C0C0"/>
                  </a:outerShdw>
                </a:effectLst>
              </a:rPr>
              <a:t>Radioactief verval Natrium-24 kern.</a:t>
            </a:r>
            <a:endParaRPr lang="nl-NL" sz="4000" b="1">
              <a:solidFill>
                <a:srgbClr val="FF3300"/>
              </a:solidFill>
              <a:effectLst>
                <a:outerShdw blurRad="38100" dist="38100" dir="2700000" algn="tl">
                  <a:srgbClr val="C0C0C0"/>
                </a:outerShdw>
              </a:effectLst>
            </a:endParaRPr>
          </a:p>
        </p:txBody>
      </p:sp>
      <p:sp>
        <p:nvSpPr>
          <p:cNvPr id="211971" name="Rectangle 3"/>
          <p:cNvSpPr>
            <a:spLocks noChangeArrowheads="1"/>
          </p:cNvSpPr>
          <p:nvPr/>
        </p:nvSpPr>
        <p:spPr bwMode="auto">
          <a:xfrm>
            <a:off x="0" y="2819400"/>
            <a:ext cx="9144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3800" b="1">
                <a:solidFill>
                  <a:srgbClr val="3333CC"/>
                </a:solidFill>
                <a:effectLst>
                  <a:outerShdw blurRad="38100" dist="38100" dir="2700000" algn="tl">
                    <a:srgbClr val="C0C0C0"/>
                  </a:outerShdw>
                </a:effectLst>
              </a:rPr>
              <a:t>Kan een kern een electron uitzenden?</a:t>
            </a:r>
            <a:endParaRPr lang="nl-NL" sz="3800" b="1">
              <a:solidFill>
                <a:srgbClr val="3333CC"/>
              </a:solidFill>
              <a:effectLst>
                <a:outerShdw blurRad="38100" dist="38100" dir="2700000" algn="tl">
                  <a:srgbClr val="C0C0C0"/>
                </a:outerShdw>
              </a:effectLst>
            </a:endParaRPr>
          </a:p>
        </p:txBody>
      </p:sp>
      <p:grpSp>
        <p:nvGrpSpPr>
          <p:cNvPr id="2" name="Group 4"/>
          <p:cNvGrpSpPr>
            <a:grpSpLocks/>
          </p:cNvGrpSpPr>
          <p:nvPr/>
        </p:nvGrpSpPr>
        <p:grpSpPr bwMode="auto">
          <a:xfrm>
            <a:off x="0" y="990600"/>
            <a:ext cx="9144000" cy="1524000"/>
            <a:chOff x="0" y="624"/>
            <a:chExt cx="5760" cy="960"/>
          </a:xfrm>
        </p:grpSpPr>
        <p:grpSp>
          <p:nvGrpSpPr>
            <p:cNvPr id="81944" name="Group 5"/>
            <p:cNvGrpSpPr>
              <a:grpSpLocks/>
            </p:cNvGrpSpPr>
            <p:nvPr/>
          </p:nvGrpSpPr>
          <p:grpSpPr bwMode="auto">
            <a:xfrm>
              <a:off x="0" y="624"/>
              <a:ext cx="1692" cy="960"/>
              <a:chOff x="276" y="2391"/>
              <a:chExt cx="1692" cy="960"/>
            </a:xfrm>
          </p:grpSpPr>
          <p:sp>
            <p:nvSpPr>
              <p:cNvPr id="211974" name="Rectangle 6"/>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11975" name="Rectangle 7"/>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a:t>
                </a:r>
                <a:endParaRPr lang="nl-NL" sz="4800" b="1">
                  <a:solidFill>
                    <a:srgbClr val="3333CC"/>
                  </a:solidFill>
                  <a:effectLst>
                    <a:outerShdw blurRad="38100" dist="38100" dir="2700000" algn="tl">
                      <a:srgbClr val="C0C0C0"/>
                    </a:outerShdw>
                  </a:effectLst>
                </a:endParaRPr>
              </a:p>
            </p:txBody>
          </p:sp>
          <p:sp>
            <p:nvSpPr>
              <p:cNvPr id="211976" name="Rectangle 8"/>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Na</a:t>
                </a:r>
                <a:endParaRPr lang="nl-NL" sz="8000" b="1">
                  <a:solidFill>
                    <a:srgbClr val="FF3300"/>
                  </a:solidFill>
                  <a:effectLst>
                    <a:outerShdw blurRad="38100" dist="38100" dir="2700000" algn="tl">
                      <a:srgbClr val="C0C0C0"/>
                    </a:outerShdw>
                  </a:effectLst>
                </a:endParaRPr>
              </a:p>
            </p:txBody>
          </p:sp>
        </p:grpSp>
        <p:grpSp>
          <p:nvGrpSpPr>
            <p:cNvPr id="81945" name="Group 9"/>
            <p:cNvGrpSpPr>
              <a:grpSpLocks/>
            </p:cNvGrpSpPr>
            <p:nvPr/>
          </p:nvGrpSpPr>
          <p:grpSpPr bwMode="auto">
            <a:xfrm>
              <a:off x="2265" y="624"/>
              <a:ext cx="1431" cy="960"/>
              <a:chOff x="2265" y="2208"/>
              <a:chExt cx="1431" cy="960"/>
            </a:xfrm>
          </p:grpSpPr>
          <p:sp>
            <p:nvSpPr>
              <p:cNvPr id="211978" name="Rectangle 10"/>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11979" name="Rectangle 11"/>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11980" name="Rectangle 12"/>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e</a:t>
                </a:r>
                <a:endParaRPr lang="nl-NL" sz="8000" b="1">
                  <a:solidFill>
                    <a:srgbClr val="FF3300"/>
                  </a:solidFill>
                  <a:effectLst>
                    <a:outerShdw blurRad="38100" dist="38100" dir="2700000" algn="tl">
                      <a:srgbClr val="C0C0C0"/>
                    </a:outerShdw>
                  </a:effectLst>
                </a:endParaRPr>
              </a:p>
            </p:txBody>
          </p:sp>
        </p:grpSp>
        <p:sp>
          <p:nvSpPr>
            <p:cNvPr id="211981" name="Rectangle 13"/>
            <p:cNvSpPr>
              <a:spLocks noChangeArrowheads="1"/>
            </p:cNvSpPr>
            <p:nvPr/>
          </p:nvSpPr>
          <p:spPr bwMode="auto">
            <a:xfrm>
              <a:off x="4188" y="1008"/>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a:t>
              </a:r>
              <a:endParaRPr lang="nl-NL" sz="4800" b="1">
                <a:solidFill>
                  <a:srgbClr val="3333CC"/>
                </a:solidFill>
                <a:effectLst>
                  <a:outerShdw blurRad="38100" dist="38100" dir="2700000" algn="tl">
                    <a:srgbClr val="C0C0C0"/>
                  </a:outerShdw>
                </a:effectLst>
              </a:endParaRPr>
            </a:p>
          </p:txBody>
        </p:sp>
        <p:sp>
          <p:nvSpPr>
            <p:cNvPr id="211982" name="Rectangle 14"/>
            <p:cNvSpPr>
              <a:spLocks noChangeArrowheads="1"/>
            </p:cNvSpPr>
            <p:nvPr/>
          </p:nvSpPr>
          <p:spPr bwMode="auto">
            <a:xfrm>
              <a:off x="3984" y="624"/>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a:t>
              </a:r>
              <a:endParaRPr lang="nl-NL" sz="4800" b="1">
                <a:solidFill>
                  <a:srgbClr val="3333CC"/>
                </a:solidFill>
                <a:effectLst>
                  <a:outerShdw blurRad="38100" dist="38100" dir="2700000" algn="tl">
                    <a:srgbClr val="C0C0C0"/>
                  </a:outerShdw>
                </a:effectLst>
              </a:endParaRPr>
            </a:p>
          </p:txBody>
        </p:sp>
        <p:sp>
          <p:nvSpPr>
            <p:cNvPr id="81948" name="Line 15"/>
            <p:cNvSpPr>
              <a:spLocks noChangeShapeType="1"/>
            </p:cNvSpPr>
            <p:nvPr/>
          </p:nvSpPr>
          <p:spPr bwMode="auto">
            <a:xfrm>
              <a:off x="1584" y="1200"/>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11984" name="Rectangle 16"/>
            <p:cNvSpPr>
              <a:spLocks noChangeArrowheads="1"/>
            </p:cNvSpPr>
            <p:nvPr/>
          </p:nvSpPr>
          <p:spPr bwMode="auto">
            <a:xfrm>
              <a:off x="3312" y="771"/>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C0C0C0"/>
                    </a:outerShdw>
                  </a:effectLst>
                </a:rPr>
                <a:t>+</a:t>
              </a:r>
              <a:endParaRPr lang="nl-NL" sz="8000" b="1">
                <a:solidFill>
                  <a:srgbClr val="000000"/>
                </a:solidFill>
                <a:effectLst>
                  <a:outerShdw blurRad="38100" dist="38100" dir="2700000" algn="tl">
                    <a:srgbClr val="C0C0C0"/>
                  </a:outerShdw>
                </a:effectLst>
              </a:endParaRPr>
            </a:p>
          </p:txBody>
        </p:sp>
        <p:sp>
          <p:nvSpPr>
            <p:cNvPr id="211985" name="Rectangle 17"/>
            <p:cNvSpPr>
              <a:spLocks noChangeArrowheads="1"/>
            </p:cNvSpPr>
            <p:nvPr/>
          </p:nvSpPr>
          <p:spPr bwMode="auto">
            <a:xfrm>
              <a:off x="4656" y="699"/>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3333CC"/>
                  </a:solidFill>
                  <a:effectLst>
                    <a:outerShdw blurRad="38100" dist="38100" dir="2700000" algn="tl">
                      <a:srgbClr val="C0C0C0"/>
                    </a:outerShdw>
                  </a:effectLst>
                </a:rPr>
                <a:t>….</a:t>
              </a:r>
              <a:endParaRPr lang="nl-NL" sz="8000" b="1">
                <a:solidFill>
                  <a:srgbClr val="3333CC"/>
                </a:solidFill>
                <a:effectLst>
                  <a:outerShdw blurRad="38100" dist="38100" dir="2700000" algn="tl">
                    <a:srgbClr val="C0C0C0"/>
                  </a:outerShdw>
                </a:effectLst>
              </a:endParaRPr>
            </a:p>
          </p:txBody>
        </p:sp>
      </p:grpSp>
      <p:grpSp>
        <p:nvGrpSpPr>
          <p:cNvPr id="5" name="Group 18"/>
          <p:cNvGrpSpPr>
            <a:grpSpLocks/>
          </p:cNvGrpSpPr>
          <p:nvPr/>
        </p:nvGrpSpPr>
        <p:grpSpPr bwMode="auto">
          <a:xfrm>
            <a:off x="0" y="3581400"/>
            <a:ext cx="3733800" cy="685800"/>
            <a:chOff x="0" y="2208"/>
            <a:chExt cx="2352" cy="432"/>
          </a:xfrm>
        </p:grpSpPr>
        <p:sp>
          <p:nvSpPr>
            <p:cNvPr id="211987" name="Rectangle 19"/>
            <p:cNvSpPr>
              <a:spLocks noChangeArrowheads="1"/>
            </p:cNvSpPr>
            <p:nvPr/>
          </p:nvSpPr>
          <p:spPr bwMode="auto">
            <a:xfrm>
              <a:off x="0" y="2208"/>
              <a:ext cx="1728" cy="432"/>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p + .. n</a:t>
              </a:r>
              <a:endParaRPr lang="nl-NL" sz="4000" b="1">
                <a:solidFill>
                  <a:srgbClr val="3333CC"/>
                </a:solidFill>
                <a:effectLst>
                  <a:outerShdw blurRad="38100" dist="38100" dir="2700000" algn="tl">
                    <a:srgbClr val="C0C0C0"/>
                  </a:outerShdw>
                </a:effectLst>
              </a:endParaRPr>
            </a:p>
          </p:txBody>
        </p:sp>
        <p:sp>
          <p:nvSpPr>
            <p:cNvPr id="81943" name="Line 20"/>
            <p:cNvSpPr>
              <a:spLocks noChangeShapeType="1"/>
            </p:cNvSpPr>
            <p:nvPr/>
          </p:nvSpPr>
          <p:spPr bwMode="auto">
            <a:xfrm>
              <a:off x="1872" y="2475"/>
              <a:ext cx="48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grpSp>
      <p:sp>
        <p:nvSpPr>
          <p:cNvPr id="211989" name="Rectangle 21"/>
          <p:cNvSpPr>
            <a:spLocks noChangeArrowheads="1"/>
          </p:cNvSpPr>
          <p:nvPr/>
        </p:nvSpPr>
        <p:spPr bwMode="auto">
          <a:xfrm>
            <a:off x="4114800" y="3581400"/>
            <a:ext cx="3429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defRPr/>
            </a:pPr>
            <a:r>
              <a:rPr lang="en-US" sz="4000" b="1">
                <a:solidFill>
                  <a:srgbClr val="3333CC"/>
                </a:solidFill>
                <a:effectLst>
                  <a:outerShdw blurRad="38100" dist="38100" dir="2700000" algn="tl">
                    <a:srgbClr val="C0C0C0"/>
                  </a:outerShdw>
                </a:effectLst>
              </a:rPr>
              <a:t>e + .. p + .. n</a:t>
            </a:r>
            <a:endParaRPr lang="nl-NL" sz="4000" b="1">
              <a:solidFill>
                <a:srgbClr val="3333CC"/>
              </a:solidFill>
              <a:effectLst>
                <a:outerShdw blurRad="38100" dist="38100" dir="2700000" algn="tl">
                  <a:srgbClr val="C0C0C0"/>
                </a:outerShdw>
              </a:effectLst>
            </a:endParaRPr>
          </a:p>
        </p:txBody>
      </p:sp>
      <p:sp>
        <p:nvSpPr>
          <p:cNvPr id="211990" name="Rectangle 22"/>
          <p:cNvSpPr>
            <a:spLocks noChangeArrowheads="1"/>
          </p:cNvSpPr>
          <p:nvPr/>
        </p:nvSpPr>
        <p:spPr bwMode="auto">
          <a:xfrm>
            <a:off x="0" y="4343400"/>
            <a:ext cx="9144000" cy="685800"/>
          </a:xfrm>
          <a:prstGeom prst="rect">
            <a:avLst/>
          </a:prstGeom>
          <a:noFill/>
          <a:ln w="9525">
            <a:noFill/>
            <a:miter lim="800000"/>
            <a:headEnd/>
            <a:tailEnd/>
          </a:ln>
          <a:effectLst/>
        </p:spPr>
        <p:txBody>
          <a:bodyPr/>
          <a:lstStyle/>
          <a:p>
            <a:pPr fontAlgn="base">
              <a:spcBef>
                <a:spcPct val="20000"/>
              </a:spcBef>
              <a:spcAft>
                <a:spcPct val="0"/>
              </a:spcAft>
              <a:buClr>
                <a:srgbClr val="FF3300"/>
              </a:buClr>
              <a:buFontTx/>
              <a:buChar char="•"/>
              <a:defRPr/>
            </a:pPr>
            <a:r>
              <a:rPr lang="en-US" sz="4000" b="1">
                <a:solidFill>
                  <a:srgbClr val="3333CC"/>
                </a:solidFill>
                <a:effectLst>
                  <a:outerShdw blurRad="38100" dist="38100" dir="2700000" algn="tl">
                    <a:srgbClr val="C0C0C0"/>
                  </a:outerShdw>
                </a:effectLst>
              </a:rPr>
              <a:t> Er is .. n omgezet in .. e en .. p:</a:t>
            </a:r>
            <a:endParaRPr lang="nl-NL" sz="4000" b="1">
              <a:solidFill>
                <a:srgbClr val="3333CC"/>
              </a:solidFill>
              <a:effectLst>
                <a:outerShdw blurRad="38100" dist="38100" dir="2700000" algn="tl">
                  <a:srgbClr val="C0C0C0"/>
                </a:outerShdw>
              </a:effectLst>
            </a:endParaRPr>
          </a:p>
        </p:txBody>
      </p:sp>
      <p:grpSp>
        <p:nvGrpSpPr>
          <p:cNvPr id="6" name="Group 23"/>
          <p:cNvGrpSpPr>
            <a:grpSpLocks/>
          </p:cNvGrpSpPr>
          <p:nvPr/>
        </p:nvGrpSpPr>
        <p:grpSpPr bwMode="auto">
          <a:xfrm>
            <a:off x="0" y="5257800"/>
            <a:ext cx="9144000" cy="1524000"/>
            <a:chOff x="0" y="624"/>
            <a:chExt cx="5760" cy="960"/>
          </a:xfrm>
        </p:grpSpPr>
        <p:grpSp>
          <p:nvGrpSpPr>
            <p:cNvPr id="81929" name="Group 24"/>
            <p:cNvGrpSpPr>
              <a:grpSpLocks/>
            </p:cNvGrpSpPr>
            <p:nvPr/>
          </p:nvGrpSpPr>
          <p:grpSpPr bwMode="auto">
            <a:xfrm>
              <a:off x="0" y="624"/>
              <a:ext cx="1692" cy="960"/>
              <a:chOff x="276" y="2391"/>
              <a:chExt cx="1692" cy="960"/>
            </a:xfrm>
          </p:grpSpPr>
          <p:sp>
            <p:nvSpPr>
              <p:cNvPr id="211993" name="Rectangle 25"/>
              <p:cNvSpPr>
                <a:spLocks noChangeArrowheads="1"/>
              </p:cNvSpPr>
              <p:nvPr/>
            </p:nvSpPr>
            <p:spPr bwMode="auto">
              <a:xfrm>
                <a:off x="480" y="2775"/>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0</a:t>
                </a:r>
                <a:endParaRPr lang="nl-NL" sz="4800" b="1">
                  <a:solidFill>
                    <a:srgbClr val="3333CC"/>
                  </a:solidFill>
                  <a:effectLst>
                    <a:outerShdw blurRad="38100" dist="38100" dir="2700000" algn="tl">
                      <a:srgbClr val="C0C0C0"/>
                    </a:outerShdw>
                  </a:effectLst>
                </a:endParaRPr>
              </a:p>
            </p:txBody>
          </p:sp>
          <p:sp>
            <p:nvSpPr>
              <p:cNvPr id="211994" name="Rectangle 26"/>
              <p:cNvSpPr>
                <a:spLocks noChangeArrowheads="1"/>
              </p:cNvSpPr>
              <p:nvPr/>
            </p:nvSpPr>
            <p:spPr bwMode="auto">
              <a:xfrm>
                <a:off x="276" y="2391"/>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1</a:t>
                </a:r>
                <a:endParaRPr lang="nl-NL" sz="4800" b="1">
                  <a:solidFill>
                    <a:srgbClr val="3333CC"/>
                  </a:solidFill>
                  <a:effectLst>
                    <a:outerShdw blurRad="38100" dist="38100" dir="2700000" algn="tl">
                      <a:srgbClr val="C0C0C0"/>
                    </a:outerShdw>
                  </a:effectLst>
                </a:endParaRPr>
              </a:p>
            </p:txBody>
          </p:sp>
          <p:sp>
            <p:nvSpPr>
              <p:cNvPr id="211995" name="Rectangle 27"/>
              <p:cNvSpPr>
                <a:spLocks noChangeArrowheads="1"/>
              </p:cNvSpPr>
              <p:nvPr/>
            </p:nvSpPr>
            <p:spPr bwMode="auto">
              <a:xfrm>
                <a:off x="864" y="2448"/>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n</a:t>
                </a:r>
                <a:endParaRPr lang="nl-NL" sz="8000" b="1">
                  <a:solidFill>
                    <a:srgbClr val="FF3300"/>
                  </a:solidFill>
                  <a:effectLst>
                    <a:outerShdw blurRad="38100" dist="38100" dir="2700000" algn="tl">
                      <a:srgbClr val="C0C0C0"/>
                    </a:outerShdw>
                  </a:effectLst>
                </a:endParaRPr>
              </a:p>
            </p:txBody>
          </p:sp>
        </p:grpSp>
        <p:grpSp>
          <p:nvGrpSpPr>
            <p:cNvPr id="81930" name="Group 28"/>
            <p:cNvGrpSpPr>
              <a:grpSpLocks/>
            </p:cNvGrpSpPr>
            <p:nvPr/>
          </p:nvGrpSpPr>
          <p:grpSpPr bwMode="auto">
            <a:xfrm>
              <a:off x="2265" y="624"/>
              <a:ext cx="1431" cy="960"/>
              <a:chOff x="2265" y="2208"/>
              <a:chExt cx="1431" cy="960"/>
            </a:xfrm>
          </p:grpSpPr>
          <p:sp>
            <p:nvSpPr>
              <p:cNvPr id="211997" name="Rectangle 29"/>
              <p:cNvSpPr>
                <a:spLocks noChangeArrowheads="1"/>
              </p:cNvSpPr>
              <p:nvPr/>
            </p:nvSpPr>
            <p:spPr bwMode="auto">
              <a:xfrm>
                <a:off x="2265" y="2592"/>
                <a:ext cx="450"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-1</a:t>
                </a:r>
                <a:endParaRPr lang="nl-NL" sz="4800" b="1">
                  <a:solidFill>
                    <a:srgbClr val="3333CC"/>
                  </a:solidFill>
                  <a:effectLst>
                    <a:outerShdw blurRad="38100" dist="38100" dir="2700000" algn="tl">
                      <a:srgbClr val="C0C0C0"/>
                    </a:outerShdw>
                  </a:effectLst>
                </a:endParaRPr>
              </a:p>
            </p:txBody>
          </p:sp>
          <p:sp>
            <p:nvSpPr>
              <p:cNvPr id="211998" name="Rectangle 30"/>
              <p:cNvSpPr>
                <a:spLocks noChangeArrowheads="1"/>
              </p:cNvSpPr>
              <p:nvPr/>
            </p:nvSpPr>
            <p:spPr bwMode="auto">
              <a:xfrm>
                <a:off x="2388" y="2208"/>
                <a:ext cx="348"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0</a:t>
                </a:r>
                <a:endParaRPr lang="nl-NL" sz="4800" b="1">
                  <a:solidFill>
                    <a:srgbClr val="3333CC"/>
                  </a:solidFill>
                  <a:effectLst>
                    <a:outerShdw blurRad="38100" dist="38100" dir="2700000" algn="tl">
                      <a:srgbClr val="C0C0C0"/>
                    </a:outerShdw>
                  </a:effectLst>
                </a:endParaRPr>
              </a:p>
            </p:txBody>
          </p:sp>
          <p:sp>
            <p:nvSpPr>
              <p:cNvPr id="211999" name="Rectangle 31"/>
              <p:cNvSpPr>
                <a:spLocks noChangeArrowheads="1"/>
              </p:cNvSpPr>
              <p:nvPr/>
            </p:nvSpPr>
            <p:spPr bwMode="auto">
              <a:xfrm>
                <a:off x="2592" y="2265"/>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FF3300"/>
                    </a:solidFill>
                    <a:effectLst>
                      <a:outerShdw blurRad="38100" dist="38100" dir="2700000" algn="tl">
                        <a:srgbClr val="C0C0C0"/>
                      </a:outerShdw>
                    </a:effectLst>
                  </a:rPr>
                  <a:t>e</a:t>
                </a:r>
                <a:endParaRPr lang="nl-NL" sz="8000" b="1">
                  <a:solidFill>
                    <a:srgbClr val="FF3300"/>
                  </a:solidFill>
                  <a:effectLst>
                    <a:outerShdw blurRad="38100" dist="38100" dir="2700000" algn="tl">
                      <a:srgbClr val="C0C0C0"/>
                    </a:outerShdw>
                  </a:effectLst>
                </a:endParaRPr>
              </a:p>
            </p:txBody>
          </p:sp>
        </p:grpSp>
        <p:sp>
          <p:nvSpPr>
            <p:cNvPr id="212000" name="Rectangle 32"/>
            <p:cNvSpPr>
              <a:spLocks noChangeArrowheads="1"/>
            </p:cNvSpPr>
            <p:nvPr/>
          </p:nvSpPr>
          <p:spPr bwMode="auto">
            <a:xfrm>
              <a:off x="4188" y="1008"/>
              <a:ext cx="672"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1</a:t>
              </a:r>
              <a:endParaRPr lang="nl-NL" sz="4800" b="1">
                <a:solidFill>
                  <a:srgbClr val="3333CC"/>
                </a:solidFill>
                <a:effectLst>
                  <a:outerShdw blurRad="38100" dist="38100" dir="2700000" algn="tl">
                    <a:srgbClr val="C0C0C0"/>
                  </a:outerShdw>
                </a:effectLst>
              </a:endParaRPr>
            </a:p>
          </p:txBody>
        </p:sp>
        <p:sp>
          <p:nvSpPr>
            <p:cNvPr id="212001" name="Rectangle 33"/>
            <p:cNvSpPr>
              <a:spLocks noChangeArrowheads="1"/>
            </p:cNvSpPr>
            <p:nvPr/>
          </p:nvSpPr>
          <p:spPr bwMode="auto">
            <a:xfrm>
              <a:off x="3984" y="624"/>
              <a:ext cx="864" cy="576"/>
            </a:xfrm>
            <a:prstGeom prst="rect">
              <a:avLst/>
            </a:prstGeom>
            <a:noFill/>
            <a:ln w="9525">
              <a:noFill/>
              <a:miter lim="800000"/>
              <a:headEnd/>
              <a:tailEnd/>
            </a:ln>
            <a:effectLst/>
          </p:spPr>
          <p:txBody>
            <a:bodyPr/>
            <a:lstStyle/>
            <a:p>
              <a:pPr fontAlgn="base">
                <a:spcBef>
                  <a:spcPct val="20000"/>
                </a:spcBef>
                <a:spcAft>
                  <a:spcPct val="0"/>
                </a:spcAft>
                <a:defRPr/>
              </a:pPr>
              <a:r>
                <a:rPr lang="en-US" sz="4800" b="1">
                  <a:solidFill>
                    <a:srgbClr val="3333CC"/>
                  </a:solidFill>
                  <a:effectLst>
                    <a:outerShdw blurRad="38100" dist="38100" dir="2700000" algn="tl">
                      <a:srgbClr val="C0C0C0"/>
                    </a:outerShdw>
                  </a:effectLst>
                </a:rPr>
                <a:t>  1</a:t>
              </a:r>
              <a:endParaRPr lang="nl-NL" sz="4800" b="1">
                <a:solidFill>
                  <a:srgbClr val="3333CC"/>
                </a:solidFill>
                <a:effectLst>
                  <a:outerShdw blurRad="38100" dist="38100" dir="2700000" algn="tl">
                    <a:srgbClr val="C0C0C0"/>
                  </a:outerShdw>
                </a:effectLst>
              </a:endParaRPr>
            </a:p>
          </p:txBody>
        </p:sp>
        <p:sp>
          <p:nvSpPr>
            <p:cNvPr id="81933" name="Line 34"/>
            <p:cNvSpPr>
              <a:spLocks noChangeShapeType="1"/>
            </p:cNvSpPr>
            <p:nvPr/>
          </p:nvSpPr>
          <p:spPr bwMode="auto">
            <a:xfrm>
              <a:off x="1584" y="1200"/>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212003" name="Rectangle 35"/>
            <p:cNvSpPr>
              <a:spLocks noChangeArrowheads="1"/>
            </p:cNvSpPr>
            <p:nvPr/>
          </p:nvSpPr>
          <p:spPr bwMode="auto">
            <a:xfrm>
              <a:off x="3312" y="771"/>
              <a:ext cx="528"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000000"/>
                  </a:solidFill>
                  <a:effectLst>
                    <a:outerShdw blurRad="38100" dist="38100" dir="2700000" algn="tl">
                      <a:srgbClr val="C0C0C0"/>
                    </a:outerShdw>
                  </a:effectLst>
                </a:rPr>
                <a:t>+</a:t>
              </a:r>
              <a:endParaRPr lang="nl-NL" sz="8000" b="1">
                <a:solidFill>
                  <a:srgbClr val="000000"/>
                </a:solidFill>
                <a:effectLst>
                  <a:outerShdw blurRad="38100" dist="38100" dir="2700000" algn="tl">
                    <a:srgbClr val="C0C0C0"/>
                  </a:outerShdw>
                </a:effectLst>
              </a:endParaRPr>
            </a:p>
          </p:txBody>
        </p:sp>
        <p:sp>
          <p:nvSpPr>
            <p:cNvPr id="212004" name="Rectangle 36"/>
            <p:cNvSpPr>
              <a:spLocks noChangeArrowheads="1"/>
            </p:cNvSpPr>
            <p:nvPr/>
          </p:nvSpPr>
          <p:spPr bwMode="auto">
            <a:xfrm>
              <a:off x="4656" y="699"/>
              <a:ext cx="1104" cy="807"/>
            </a:xfrm>
            <a:prstGeom prst="rect">
              <a:avLst/>
            </a:prstGeom>
            <a:noFill/>
            <a:ln w="9525">
              <a:noFill/>
              <a:miter lim="800000"/>
              <a:headEnd/>
              <a:tailEnd/>
            </a:ln>
            <a:effectLst/>
          </p:spPr>
          <p:txBody>
            <a:bodyPr/>
            <a:lstStyle/>
            <a:p>
              <a:pPr fontAlgn="base">
                <a:spcBef>
                  <a:spcPct val="20000"/>
                </a:spcBef>
                <a:spcAft>
                  <a:spcPct val="0"/>
                </a:spcAft>
                <a:defRPr/>
              </a:pPr>
              <a:r>
                <a:rPr lang="en-US" sz="8000" b="1">
                  <a:solidFill>
                    <a:srgbClr val="3333CC"/>
                  </a:solidFill>
                  <a:effectLst>
                    <a:outerShdw blurRad="38100" dist="38100" dir="2700000" algn="tl">
                      <a:srgbClr val="C0C0C0"/>
                    </a:outerShdw>
                  </a:effectLst>
                </a:rPr>
                <a:t>p</a:t>
              </a:r>
              <a:endParaRPr lang="nl-NL" sz="8000" b="1">
                <a:solidFill>
                  <a:srgbClr val="3333CC"/>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15572083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wipe(left)">
                                      <p:cBhvr>
                                        <p:cTn id="7" dur="500"/>
                                        <p:tgtEl>
                                          <p:spTgt spid="2119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1971"/>
                                        </p:tgtEl>
                                        <p:attrNameLst>
                                          <p:attrName>style.visibility</p:attrName>
                                        </p:attrNameLst>
                                      </p:cBhvr>
                                      <p:to>
                                        <p:strVal val="visible"/>
                                      </p:to>
                                    </p:set>
                                    <p:animEffect transition="in" filter="wipe(left)">
                                      <p:cBhvr>
                                        <p:cTn id="16" dur="500"/>
                                        <p:tgtEl>
                                          <p:spTgt spid="2119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1989"/>
                                        </p:tgtEl>
                                        <p:attrNameLst>
                                          <p:attrName>style.visibility</p:attrName>
                                        </p:attrNameLst>
                                      </p:cBhvr>
                                      <p:to>
                                        <p:strVal val="visible"/>
                                      </p:to>
                                    </p:set>
                                    <p:animEffect transition="in" filter="wipe(left)">
                                      <p:cBhvr>
                                        <p:cTn id="26" dur="500"/>
                                        <p:tgtEl>
                                          <p:spTgt spid="2119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1990"/>
                                        </p:tgtEl>
                                        <p:attrNameLst>
                                          <p:attrName>style.visibility</p:attrName>
                                        </p:attrNameLst>
                                      </p:cBhvr>
                                      <p:to>
                                        <p:strVal val="visible"/>
                                      </p:to>
                                    </p:set>
                                    <p:animEffect transition="in" filter="wipe(left)">
                                      <p:cBhvr>
                                        <p:cTn id="31" dur="500"/>
                                        <p:tgtEl>
                                          <p:spTgt spid="21199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autoUpdateAnimBg="0"/>
      <p:bldP spid="211971" grpId="0" autoUpdateAnimBg="0"/>
      <p:bldP spid="211989" grpId="0" autoUpdateAnimBg="0"/>
      <p:bldP spid="211990"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C0C0C0"/>
                  </a:outerShdw>
                </a:effectLst>
              </a:rPr>
              <a:t>BINAS tabel 25 isotopen:</a:t>
            </a:r>
            <a:endParaRPr lang="nl-NL" sz="3600" b="1">
              <a:solidFill>
                <a:srgbClr val="FF3300"/>
              </a:solidFill>
              <a:effectLst>
                <a:outerShdw blurRad="38100" dist="38100" dir="2700000" algn="tl">
                  <a:srgbClr val="C0C0C0"/>
                </a:outerShdw>
              </a:effectLst>
            </a:endParaRPr>
          </a:p>
        </p:txBody>
      </p:sp>
      <p:sp>
        <p:nvSpPr>
          <p:cNvPr id="212995" name="Rectangle 3"/>
          <p:cNvSpPr>
            <a:spLocks noChangeArrowheads="1"/>
          </p:cNvSpPr>
          <p:nvPr/>
        </p:nvSpPr>
        <p:spPr bwMode="auto">
          <a:xfrm>
            <a:off x="5029200" y="733425"/>
            <a:ext cx="4038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halwaardetijd 200 j</a:t>
            </a:r>
          </a:p>
        </p:txBody>
      </p:sp>
      <p:graphicFrame>
        <p:nvGraphicFramePr>
          <p:cNvPr id="212996" name="Group 4"/>
          <p:cNvGraphicFramePr>
            <a:graphicFrameLocks noGrp="1"/>
          </p:cNvGraphicFramePr>
          <p:nvPr/>
        </p:nvGraphicFramePr>
        <p:xfrm>
          <a:off x="1524000" y="1752600"/>
          <a:ext cx="6096000" cy="4876800"/>
        </p:xfrm>
        <a:graphic>
          <a:graphicData uri="http://schemas.openxmlformats.org/drawingml/2006/table">
            <a:tbl>
              <a:tblPr/>
              <a:tblGrid>
                <a:gridCol w="3048000"/>
                <a:gridCol w="3048000"/>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tijd in j</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 Po</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0</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100</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200</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400</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600</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800</a:t>
                      </a: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3019" name="Text Box 27"/>
          <p:cNvSpPr txBox="1">
            <a:spLocks noChangeArrowheads="1"/>
          </p:cNvSpPr>
          <p:nvPr/>
        </p:nvSpPr>
        <p:spPr bwMode="auto">
          <a:xfrm>
            <a:off x="4648200" y="3429000"/>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C0C0C0"/>
                  </a:outerShdw>
                </a:effectLst>
              </a:rPr>
              <a:t>..</a:t>
            </a:r>
            <a:endParaRPr lang="nl-NL" sz="4000" b="1">
              <a:solidFill>
                <a:srgbClr val="FF3300"/>
              </a:solidFill>
              <a:effectLst>
                <a:outerShdw blurRad="38100" dist="38100" dir="2700000" algn="tl">
                  <a:srgbClr val="C0C0C0"/>
                </a:outerShdw>
              </a:effectLst>
            </a:endParaRPr>
          </a:p>
        </p:txBody>
      </p:sp>
      <p:sp>
        <p:nvSpPr>
          <p:cNvPr id="213020" name="Text Box 28"/>
          <p:cNvSpPr txBox="1">
            <a:spLocks noChangeArrowheads="1"/>
          </p:cNvSpPr>
          <p:nvPr/>
        </p:nvSpPr>
        <p:spPr bwMode="auto">
          <a:xfrm>
            <a:off x="4648200" y="4284663"/>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C0C0C0"/>
                  </a:outerShdw>
                </a:effectLst>
              </a:rPr>
              <a:t>..</a:t>
            </a:r>
            <a:endParaRPr lang="nl-NL" sz="4000" b="1">
              <a:solidFill>
                <a:srgbClr val="FF3300"/>
              </a:solidFill>
              <a:effectLst>
                <a:outerShdw blurRad="38100" dist="38100" dir="2700000" algn="tl">
                  <a:srgbClr val="C0C0C0"/>
                </a:outerShdw>
              </a:effectLst>
            </a:endParaRPr>
          </a:p>
        </p:txBody>
      </p:sp>
      <p:sp>
        <p:nvSpPr>
          <p:cNvPr id="213021" name="Text Box 29"/>
          <p:cNvSpPr txBox="1">
            <a:spLocks noChangeArrowheads="1"/>
          </p:cNvSpPr>
          <p:nvPr/>
        </p:nvSpPr>
        <p:spPr bwMode="auto">
          <a:xfrm>
            <a:off x="4610100" y="5022850"/>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C0C0C0"/>
                  </a:outerShdw>
                </a:effectLst>
              </a:rPr>
              <a:t>..</a:t>
            </a:r>
            <a:endParaRPr lang="nl-NL" sz="4000" b="1">
              <a:solidFill>
                <a:srgbClr val="FF3300"/>
              </a:solidFill>
              <a:effectLst>
                <a:outerShdw blurRad="38100" dist="38100" dir="2700000" algn="tl">
                  <a:srgbClr val="C0C0C0"/>
                </a:outerShdw>
              </a:effectLst>
            </a:endParaRPr>
          </a:p>
        </p:txBody>
      </p:sp>
      <p:sp>
        <p:nvSpPr>
          <p:cNvPr id="213022" name="Text Box 30"/>
          <p:cNvSpPr txBox="1">
            <a:spLocks noChangeArrowheads="1"/>
          </p:cNvSpPr>
          <p:nvPr/>
        </p:nvSpPr>
        <p:spPr bwMode="auto">
          <a:xfrm>
            <a:off x="4662488" y="5856288"/>
            <a:ext cx="1143000" cy="7016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4000" b="1">
                <a:solidFill>
                  <a:srgbClr val="FF3300"/>
                </a:solidFill>
                <a:effectLst>
                  <a:outerShdw blurRad="38100" dist="38100" dir="2700000" algn="tl">
                    <a:srgbClr val="C0C0C0"/>
                  </a:outerShdw>
                </a:effectLst>
              </a:rPr>
              <a:t>..</a:t>
            </a:r>
            <a:endParaRPr lang="nl-NL" sz="4000" b="1">
              <a:solidFill>
                <a:srgbClr val="FF3300"/>
              </a:solidFill>
              <a:effectLst>
                <a:outerShdw blurRad="38100" dist="38100" dir="2700000" algn="tl">
                  <a:srgbClr val="C0C0C0"/>
                </a:outerShdw>
              </a:effectLst>
            </a:endParaRPr>
          </a:p>
        </p:txBody>
      </p:sp>
      <p:sp>
        <p:nvSpPr>
          <p:cNvPr id="213023" name="Rectangle 31"/>
          <p:cNvSpPr>
            <a:spLocks noGrp="1" noChangeArrowheads="1"/>
          </p:cNvSpPr>
          <p:nvPr>
            <p:ph type="ctrTitle"/>
          </p:nvPr>
        </p:nvSpPr>
        <p:spPr>
          <a:xfrm>
            <a:off x="0" y="-76200"/>
            <a:ext cx="8458200" cy="838200"/>
          </a:xfrm>
        </p:spPr>
        <p:txBody>
          <a:bodyPr/>
          <a:lstStyle/>
          <a:p>
            <a:pPr algn="l" eaLnBrk="1" hangingPunct="1">
              <a:defRPr/>
            </a:pPr>
            <a:r>
              <a:rPr lang="en-US" sz="3800" b="1" smtClean="0">
                <a:solidFill>
                  <a:srgbClr val="FF3300"/>
                </a:solidFill>
                <a:effectLst>
                  <a:outerShdw blurRad="38100" dist="38100" dir="2700000" algn="tl">
                    <a:srgbClr val="C0C0C0"/>
                  </a:outerShdw>
                </a:effectLst>
              </a:rPr>
              <a:t>Halveringstijd van Polonium-209 kern:</a:t>
            </a:r>
            <a:endParaRPr lang="nl-NL" sz="3800" b="1"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374589273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3023"/>
                                        </p:tgtEl>
                                        <p:attrNameLst>
                                          <p:attrName>style.visibility</p:attrName>
                                        </p:attrNameLst>
                                      </p:cBhvr>
                                      <p:to>
                                        <p:strVal val="visible"/>
                                      </p:to>
                                    </p:set>
                                    <p:animEffect transition="in" filter="wipe(left)">
                                      <p:cBhvr>
                                        <p:cTn id="7" dur="500"/>
                                        <p:tgtEl>
                                          <p:spTgt spid="2130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2994"/>
                                        </p:tgtEl>
                                        <p:attrNameLst>
                                          <p:attrName>style.visibility</p:attrName>
                                        </p:attrNameLst>
                                      </p:cBhvr>
                                      <p:to>
                                        <p:strVal val="visible"/>
                                      </p:to>
                                    </p:set>
                                    <p:animEffect transition="in" filter="wipe(left)">
                                      <p:cBhvr>
                                        <p:cTn id="11" dur="500"/>
                                        <p:tgtEl>
                                          <p:spTgt spid="2129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2995"/>
                                        </p:tgtEl>
                                        <p:attrNameLst>
                                          <p:attrName>style.visibility</p:attrName>
                                        </p:attrNameLst>
                                      </p:cBhvr>
                                      <p:to>
                                        <p:strVal val="visible"/>
                                      </p:to>
                                    </p:set>
                                    <p:animEffect transition="in" filter="wipe(left)">
                                      <p:cBhvr>
                                        <p:cTn id="16" dur="500"/>
                                        <p:tgtEl>
                                          <p:spTgt spid="2129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12996"/>
                                        </p:tgtEl>
                                        <p:attrNameLst>
                                          <p:attrName>style.visibility</p:attrName>
                                        </p:attrNameLst>
                                      </p:cBhvr>
                                      <p:to>
                                        <p:strVal val="visible"/>
                                      </p:to>
                                    </p:set>
                                    <p:animEffect transition="in" filter="dissolve">
                                      <p:cBhvr>
                                        <p:cTn id="21" dur="500"/>
                                        <p:tgtEl>
                                          <p:spTgt spid="2129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3019"/>
                                        </p:tgtEl>
                                        <p:attrNameLst>
                                          <p:attrName>style.visibility</p:attrName>
                                        </p:attrNameLst>
                                      </p:cBhvr>
                                      <p:to>
                                        <p:strVal val="visible"/>
                                      </p:to>
                                    </p:set>
                                    <p:animEffect transition="in" filter="dissolve">
                                      <p:cBhvr>
                                        <p:cTn id="26" dur="500"/>
                                        <p:tgtEl>
                                          <p:spTgt spid="2130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3020"/>
                                        </p:tgtEl>
                                        <p:attrNameLst>
                                          <p:attrName>style.visibility</p:attrName>
                                        </p:attrNameLst>
                                      </p:cBhvr>
                                      <p:to>
                                        <p:strVal val="visible"/>
                                      </p:to>
                                    </p:set>
                                    <p:animEffect transition="in" filter="dissolve">
                                      <p:cBhvr>
                                        <p:cTn id="31" dur="500"/>
                                        <p:tgtEl>
                                          <p:spTgt spid="2130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3021"/>
                                        </p:tgtEl>
                                        <p:attrNameLst>
                                          <p:attrName>style.visibility</p:attrName>
                                        </p:attrNameLst>
                                      </p:cBhvr>
                                      <p:to>
                                        <p:strVal val="visible"/>
                                      </p:to>
                                    </p:set>
                                    <p:animEffect transition="in" filter="dissolve">
                                      <p:cBhvr>
                                        <p:cTn id="36" dur="500"/>
                                        <p:tgtEl>
                                          <p:spTgt spid="2130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13022"/>
                                        </p:tgtEl>
                                        <p:attrNameLst>
                                          <p:attrName>style.visibility</p:attrName>
                                        </p:attrNameLst>
                                      </p:cBhvr>
                                      <p:to>
                                        <p:strVal val="visible"/>
                                      </p:to>
                                    </p:set>
                                    <p:animEffect transition="in" filter="dissolve">
                                      <p:cBhvr>
                                        <p:cTn id="41" dur="500"/>
                                        <p:tgtEl>
                                          <p:spTgt spid="21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utoUpdateAnimBg="0"/>
      <p:bldP spid="212995" grpId="0" autoUpdateAnimBg="0"/>
      <p:bldP spid="213019" grpId="0" autoUpdateAnimBg="0"/>
      <p:bldP spid="213020" grpId="0" autoUpdateAnimBg="0"/>
      <p:bldP spid="213021" grpId="0" autoUpdateAnimBg="0"/>
      <p:bldP spid="213022" grpId="0" autoUpdateAnimBg="0"/>
      <p:bldP spid="213023"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4018" name="Object 2"/>
          <p:cNvGraphicFramePr>
            <a:graphicFrameLocks noChangeAspect="1"/>
          </p:cNvGraphicFramePr>
          <p:nvPr/>
        </p:nvGraphicFramePr>
        <p:xfrm>
          <a:off x="1066800" y="1449388"/>
          <a:ext cx="8077200" cy="5380037"/>
        </p:xfrm>
        <a:graphic>
          <a:graphicData uri="http://schemas.openxmlformats.org/presentationml/2006/ole">
            <mc:AlternateContent xmlns:mc="http://schemas.openxmlformats.org/markup-compatibility/2006">
              <mc:Choice xmlns:v="urn:schemas-microsoft-com:vml" Requires="v">
                <p:oleObj spid="_x0000_s7172" name="Grafiek" r:id="rId3" imgW="4860000" imgH="3244680" progId="Excel.Chart.8">
                  <p:embed/>
                </p:oleObj>
              </mc:Choice>
              <mc:Fallback>
                <p:oleObj name="Grafiek" r:id="rId3" imgW="4860000" imgH="324468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9388"/>
                        <a:ext cx="8077200" cy="538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019" name="Rectangle 3"/>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C0C0C0"/>
                  </a:outerShdw>
                </a:effectLst>
              </a:rPr>
              <a:t>Halveringstijd van Polonium-209 kern.</a:t>
            </a:r>
            <a:endParaRPr lang="nl-NL" sz="4000" b="1">
              <a:solidFill>
                <a:srgbClr val="FF3300"/>
              </a:solidFill>
              <a:effectLst>
                <a:outerShdw blurRad="38100" dist="38100" dir="2700000" algn="tl">
                  <a:srgbClr val="C0C0C0"/>
                </a:outerShdw>
              </a:effectLst>
            </a:endParaRPr>
          </a:p>
        </p:txBody>
      </p:sp>
      <p:sp>
        <p:nvSpPr>
          <p:cNvPr id="214020" name="Rectangle 4"/>
          <p:cNvSpPr>
            <a:spLocks noChangeArrowheads="1"/>
          </p:cNvSpPr>
          <p:nvPr/>
        </p:nvSpPr>
        <p:spPr bwMode="auto">
          <a:xfrm>
            <a:off x="0" y="762000"/>
            <a:ext cx="54864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FF3300"/>
                </a:solidFill>
                <a:effectLst>
                  <a:outerShdw blurRad="38100" dist="38100" dir="2700000" algn="tl">
                    <a:srgbClr val="C0C0C0"/>
                  </a:outerShdw>
                </a:effectLst>
              </a:rPr>
              <a:t>BINAS tabel 25 isotopen:</a:t>
            </a:r>
            <a:endParaRPr lang="nl-NL" sz="3600" b="1">
              <a:solidFill>
                <a:srgbClr val="FF3300"/>
              </a:solidFill>
              <a:effectLst>
                <a:outerShdw blurRad="38100" dist="38100" dir="2700000" algn="tl">
                  <a:srgbClr val="C0C0C0"/>
                </a:outerShdw>
              </a:effectLst>
            </a:endParaRPr>
          </a:p>
        </p:txBody>
      </p:sp>
      <p:sp>
        <p:nvSpPr>
          <p:cNvPr id="214021" name="Rectangle 5"/>
          <p:cNvSpPr>
            <a:spLocks noChangeArrowheads="1"/>
          </p:cNvSpPr>
          <p:nvPr/>
        </p:nvSpPr>
        <p:spPr bwMode="auto">
          <a:xfrm>
            <a:off x="5029200" y="733425"/>
            <a:ext cx="4038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halveringstijd 200 j</a:t>
            </a:r>
          </a:p>
        </p:txBody>
      </p:sp>
    </p:spTree>
    <p:extLst>
      <p:ext uri="{BB962C8B-B14F-4D97-AF65-F5344CB8AC3E}">
        <p14:creationId xmlns:p14="http://schemas.microsoft.com/office/powerpoint/2010/main" val="278474397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wipe(left)">
                                      <p:cBhvr>
                                        <p:cTn id="7" dur="500"/>
                                        <p:tgtEl>
                                          <p:spTgt spid="2140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4020"/>
                                        </p:tgtEl>
                                        <p:attrNameLst>
                                          <p:attrName>style.visibility</p:attrName>
                                        </p:attrNameLst>
                                      </p:cBhvr>
                                      <p:to>
                                        <p:strVal val="visible"/>
                                      </p:to>
                                    </p:set>
                                    <p:animEffect transition="in" filter="wipe(left)">
                                      <p:cBhvr>
                                        <p:cTn id="11" dur="500"/>
                                        <p:tgtEl>
                                          <p:spTgt spid="2140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4021"/>
                                        </p:tgtEl>
                                        <p:attrNameLst>
                                          <p:attrName>style.visibility</p:attrName>
                                        </p:attrNameLst>
                                      </p:cBhvr>
                                      <p:to>
                                        <p:strVal val="visible"/>
                                      </p:to>
                                    </p:set>
                                    <p:animEffect transition="in" filter="wipe(left)">
                                      <p:cBhvr>
                                        <p:cTn id="16" dur="500"/>
                                        <p:tgtEl>
                                          <p:spTgt spid="2140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4018"/>
                                        </p:tgtEl>
                                        <p:attrNameLst>
                                          <p:attrName>style.visibility</p:attrName>
                                        </p:attrNameLst>
                                      </p:cBhvr>
                                      <p:to>
                                        <p:strVal val="visible"/>
                                      </p:to>
                                    </p:set>
                                    <p:animEffect transition="in" filter="dissolve">
                                      <p:cBhvr>
                                        <p:cTn id="21" dur="500"/>
                                        <p:tgtEl>
                                          <p:spTgt spid="214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14018" grpId="0"/>
      <p:bldP spid="214019" grpId="0" autoUpdateAnimBg="0"/>
      <p:bldP spid="214020" grpId="0" autoUpdateAnimBg="0"/>
      <p:bldP spid="214021"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C0C0C0"/>
                  </a:outerShdw>
                </a:effectLst>
              </a:rPr>
              <a:t>Halveringstijd Polonium-209 is 200 jaar.</a:t>
            </a:r>
            <a:endParaRPr lang="nl-NL" sz="4000" b="1">
              <a:solidFill>
                <a:srgbClr val="FF3300"/>
              </a:solidFill>
              <a:effectLst>
                <a:outerShdw blurRad="38100" dist="38100" dir="2700000" algn="tl">
                  <a:srgbClr val="C0C0C0"/>
                </a:outerShdw>
              </a:effectLst>
            </a:endParaRPr>
          </a:p>
        </p:txBody>
      </p:sp>
      <p:sp>
        <p:nvSpPr>
          <p:cNvPr id="215043" name="Rectangle 3"/>
          <p:cNvSpPr>
            <a:spLocks noChangeArrowheads="1"/>
          </p:cNvSpPr>
          <p:nvPr/>
        </p:nvSpPr>
        <p:spPr bwMode="auto">
          <a:xfrm>
            <a:off x="0" y="8382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C0C0C0"/>
                  </a:outerShdw>
                </a:effectLst>
              </a:rPr>
              <a:t>Hoeveel % is er over na 1000 jaar?</a:t>
            </a:r>
            <a:endParaRPr lang="nl-NL" sz="4000" b="1">
              <a:solidFill>
                <a:srgbClr val="FF3300"/>
              </a:solidFill>
              <a:effectLst>
                <a:outerShdw blurRad="38100" dist="38100" dir="2700000" algn="tl">
                  <a:srgbClr val="C0C0C0"/>
                </a:outerShdw>
              </a:effectLst>
            </a:endParaRPr>
          </a:p>
        </p:txBody>
      </p:sp>
      <p:sp>
        <p:nvSpPr>
          <p:cNvPr id="215044" name="Rectangle 4"/>
          <p:cNvSpPr>
            <a:spLocks noChangeArrowheads="1"/>
          </p:cNvSpPr>
          <p:nvPr/>
        </p:nvSpPr>
        <p:spPr bwMode="auto">
          <a:xfrm>
            <a:off x="0" y="2438400"/>
            <a:ext cx="8305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Hoeveel maal is het gehalveerd?</a:t>
            </a:r>
            <a:endParaRPr lang="nl-NL" sz="4400" b="1">
              <a:solidFill>
                <a:srgbClr val="3333CC"/>
              </a:solidFill>
              <a:effectLst>
                <a:outerShdw blurRad="38100" dist="38100" dir="2700000" algn="tl">
                  <a:srgbClr val="C0C0C0"/>
                </a:outerShdw>
              </a:effectLst>
            </a:endParaRPr>
          </a:p>
        </p:txBody>
      </p:sp>
      <p:sp>
        <p:nvSpPr>
          <p:cNvPr id="215045" name="Rectangle 5"/>
          <p:cNvSpPr>
            <a:spLocks noChangeArrowheads="1"/>
          </p:cNvSpPr>
          <p:nvPr/>
        </p:nvSpPr>
        <p:spPr bwMode="auto">
          <a:xfrm>
            <a:off x="8077200" y="2433638"/>
            <a:ext cx="990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a:t>
            </a:r>
            <a:endParaRPr lang="nl-NL" sz="4400" b="1">
              <a:solidFill>
                <a:srgbClr val="FF3300"/>
              </a:solidFill>
              <a:effectLst>
                <a:outerShdw blurRad="38100" dist="38100" dir="2700000" algn="tl">
                  <a:srgbClr val="C0C0C0"/>
                </a:outerShdw>
              </a:effectLst>
            </a:endParaRPr>
          </a:p>
        </p:txBody>
      </p:sp>
      <p:sp>
        <p:nvSpPr>
          <p:cNvPr id="215046" name="Rectangle 6"/>
          <p:cNvSpPr>
            <a:spLocks noChangeArrowheads="1"/>
          </p:cNvSpPr>
          <p:nvPr/>
        </p:nvSpPr>
        <p:spPr bwMode="auto">
          <a:xfrm>
            <a:off x="0" y="3886200"/>
            <a:ext cx="48006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a:t>
            </a:r>
            <a:endParaRPr lang="nl-NL" sz="4400" b="1">
              <a:solidFill>
                <a:srgbClr val="FF3300"/>
              </a:solidFill>
              <a:effectLst>
                <a:outerShdw blurRad="38100" dist="38100" dir="2700000" algn="tl">
                  <a:srgbClr val="C0C0C0"/>
                </a:outerShdw>
              </a:effectLst>
            </a:endParaRPr>
          </a:p>
        </p:txBody>
      </p:sp>
      <p:sp>
        <p:nvSpPr>
          <p:cNvPr id="215047" name="Rectangle 7"/>
          <p:cNvSpPr>
            <a:spLocks noChangeArrowheads="1"/>
          </p:cNvSpPr>
          <p:nvPr/>
        </p:nvSpPr>
        <p:spPr bwMode="auto">
          <a:xfrm>
            <a:off x="4267200" y="3876675"/>
            <a:ext cx="16764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3333CC"/>
                </a:solidFill>
                <a:effectLst>
                  <a:outerShdw blurRad="38100" dist="38100" dir="2700000" algn="tl">
                    <a:srgbClr val="C0C0C0"/>
                  </a:outerShdw>
                </a:effectLst>
              </a:rPr>
              <a:t>…...</a:t>
            </a:r>
            <a:r>
              <a:rPr lang="en-US" sz="4400" b="1" baseline="30000">
                <a:solidFill>
                  <a:srgbClr val="3333CC"/>
                </a:solidFill>
                <a:effectLst>
                  <a:outerShdw blurRad="38100" dist="38100" dir="2700000" algn="tl">
                    <a:srgbClr val="C0C0C0"/>
                  </a:outerShdw>
                </a:effectLst>
              </a:rPr>
              <a:t> </a:t>
            </a:r>
            <a:r>
              <a:rPr lang="en-US" sz="4400" b="1">
                <a:solidFill>
                  <a:srgbClr val="3333CC"/>
                </a:solidFill>
                <a:effectLst>
                  <a:outerShdw blurRad="38100" dist="38100" dir="2700000" algn="tl">
                    <a:srgbClr val="C0C0C0"/>
                  </a:outerShdw>
                </a:effectLst>
              </a:rPr>
              <a:t>=</a:t>
            </a:r>
            <a:r>
              <a:rPr lang="en-US" sz="4000" b="1" baseline="30000">
                <a:solidFill>
                  <a:srgbClr val="FF3300"/>
                </a:solidFill>
                <a:effectLst>
                  <a:outerShdw blurRad="38100" dist="38100" dir="2700000" algn="tl">
                    <a:srgbClr val="C0C0C0"/>
                  </a:outerShdw>
                </a:effectLst>
              </a:rPr>
              <a:t> </a:t>
            </a:r>
            <a:endParaRPr lang="nl-NL" sz="4000" b="1" baseline="30000">
              <a:solidFill>
                <a:srgbClr val="FF3300"/>
              </a:solidFill>
              <a:effectLst>
                <a:outerShdw blurRad="38100" dist="38100" dir="2700000" algn="tl">
                  <a:srgbClr val="C0C0C0"/>
                </a:outerShdw>
              </a:effectLst>
            </a:endParaRPr>
          </a:p>
        </p:txBody>
      </p:sp>
      <p:sp>
        <p:nvSpPr>
          <p:cNvPr id="215048" name="Rectangle 8"/>
          <p:cNvSpPr>
            <a:spLocks noChangeArrowheads="1"/>
          </p:cNvSpPr>
          <p:nvPr/>
        </p:nvSpPr>
        <p:spPr bwMode="auto">
          <a:xfrm>
            <a:off x="6400800" y="3876675"/>
            <a:ext cx="2286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a:t>
            </a:r>
            <a:endParaRPr lang="nl-NL" sz="4400" b="1" baseline="30000">
              <a:solidFill>
                <a:srgbClr val="FF3300"/>
              </a:solidFill>
              <a:effectLst>
                <a:outerShdw blurRad="38100" dist="38100" dir="2700000" algn="tl">
                  <a:srgbClr val="C0C0C0"/>
                </a:outerShdw>
              </a:effectLst>
            </a:endParaRPr>
          </a:p>
        </p:txBody>
      </p:sp>
      <p:sp>
        <p:nvSpPr>
          <p:cNvPr id="215049" name="Rectangle 9"/>
          <p:cNvSpPr>
            <a:spLocks noChangeArrowheads="1"/>
          </p:cNvSpPr>
          <p:nvPr/>
        </p:nvSpPr>
        <p:spPr bwMode="auto">
          <a:xfrm>
            <a:off x="0" y="5105400"/>
            <a:ext cx="70866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3333CC"/>
                </a:solidFill>
                <a:effectLst>
                  <a:outerShdw blurRad="38100" dist="38100" dir="2700000" algn="tl">
                    <a:srgbClr val="C0C0C0"/>
                  </a:outerShdw>
                </a:effectLst>
              </a:rPr>
              <a:t>……… . 100% = </a:t>
            </a:r>
            <a:r>
              <a:rPr lang="en-US" sz="4400" b="1">
                <a:solidFill>
                  <a:srgbClr val="FF3300"/>
                </a:solidFill>
                <a:effectLst>
                  <a:outerShdw blurRad="38100" dist="38100" dir="2700000" algn="tl">
                    <a:srgbClr val="C0C0C0"/>
                  </a:outerShdw>
                </a:effectLst>
              </a:rPr>
              <a:t>….. %</a:t>
            </a:r>
            <a:endParaRPr lang="nl-NL" sz="4400" b="1" baseline="3000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401868699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wipe(left)">
                                      <p:cBhvr>
                                        <p:cTn id="7" dur="500"/>
                                        <p:tgtEl>
                                          <p:spTgt spid="21504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043"/>
                                        </p:tgtEl>
                                        <p:attrNameLst>
                                          <p:attrName>style.visibility</p:attrName>
                                        </p:attrNameLst>
                                      </p:cBhvr>
                                      <p:to>
                                        <p:strVal val="visible"/>
                                      </p:to>
                                    </p:set>
                                    <p:animEffect transition="in" filter="wipe(left)">
                                      <p:cBhvr>
                                        <p:cTn id="11" dur="500"/>
                                        <p:tgtEl>
                                          <p:spTgt spid="2150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5044"/>
                                        </p:tgtEl>
                                        <p:attrNameLst>
                                          <p:attrName>style.visibility</p:attrName>
                                        </p:attrNameLst>
                                      </p:cBhvr>
                                      <p:to>
                                        <p:strVal val="visible"/>
                                      </p:to>
                                    </p:set>
                                    <p:animEffect transition="in" filter="wipe(left)">
                                      <p:cBhvr>
                                        <p:cTn id="16" dur="500"/>
                                        <p:tgtEl>
                                          <p:spTgt spid="2150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5045"/>
                                        </p:tgtEl>
                                        <p:attrNameLst>
                                          <p:attrName>style.visibility</p:attrName>
                                        </p:attrNameLst>
                                      </p:cBhvr>
                                      <p:to>
                                        <p:strVal val="visible"/>
                                      </p:to>
                                    </p:set>
                                    <p:animEffect transition="in" filter="wipe(left)">
                                      <p:cBhvr>
                                        <p:cTn id="21" dur="500"/>
                                        <p:tgtEl>
                                          <p:spTgt spid="2150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5046"/>
                                        </p:tgtEl>
                                        <p:attrNameLst>
                                          <p:attrName>style.visibility</p:attrName>
                                        </p:attrNameLst>
                                      </p:cBhvr>
                                      <p:to>
                                        <p:strVal val="visible"/>
                                      </p:to>
                                    </p:set>
                                    <p:animEffect transition="in" filter="wipe(left)">
                                      <p:cBhvr>
                                        <p:cTn id="26" dur="500"/>
                                        <p:tgtEl>
                                          <p:spTgt spid="2150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5047"/>
                                        </p:tgtEl>
                                        <p:attrNameLst>
                                          <p:attrName>style.visibility</p:attrName>
                                        </p:attrNameLst>
                                      </p:cBhvr>
                                      <p:to>
                                        <p:strVal val="visible"/>
                                      </p:to>
                                    </p:set>
                                    <p:animEffect transition="in" filter="wipe(left)">
                                      <p:cBhvr>
                                        <p:cTn id="31" dur="500"/>
                                        <p:tgtEl>
                                          <p:spTgt spid="21504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5048"/>
                                        </p:tgtEl>
                                        <p:attrNameLst>
                                          <p:attrName>style.visibility</p:attrName>
                                        </p:attrNameLst>
                                      </p:cBhvr>
                                      <p:to>
                                        <p:strVal val="visible"/>
                                      </p:to>
                                    </p:set>
                                    <p:animEffect transition="in" filter="wipe(left)">
                                      <p:cBhvr>
                                        <p:cTn id="36" dur="500"/>
                                        <p:tgtEl>
                                          <p:spTgt spid="21504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15049"/>
                                        </p:tgtEl>
                                        <p:attrNameLst>
                                          <p:attrName>style.visibility</p:attrName>
                                        </p:attrNameLst>
                                      </p:cBhvr>
                                      <p:to>
                                        <p:strVal val="visible"/>
                                      </p:to>
                                    </p:set>
                                    <p:animEffect transition="in" filter="wipe(left)">
                                      <p:cBhvr>
                                        <p:cTn id="41" dur="500"/>
                                        <p:tgtEl>
                                          <p:spTgt spid="215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utoUpdateAnimBg="0"/>
      <p:bldP spid="215043" grpId="0" autoUpdateAnimBg="0"/>
      <p:bldP spid="215044" grpId="0" autoUpdateAnimBg="0"/>
      <p:bldP spid="215045" grpId="0" autoUpdateAnimBg="0"/>
      <p:bldP spid="215046" grpId="0" autoUpdateAnimBg="0"/>
      <p:bldP spid="215047" grpId="0" autoUpdateAnimBg="0"/>
      <p:bldP spid="215048" grpId="0" autoUpdateAnimBg="0"/>
      <p:bldP spid="215049"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0" y="76200"/>
            <a:ext cx="9144000" cy="7620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Halveringstijd Po-209 is 200 jaar.</a:t>
            </a:r>
            <a:endParaRPr lang="nl-NL" sz="4400" b="1">
              <a:solidFill>
                <a:srgbClr val="FF3300"/>
              </a:solidFill>
              <a:effectLst>
                <a:outerShdw blurRad="38100" dist="38100" dir="2700000" algn="tl">
                  <a:srgbClr val="C0C0C0"/>
                </a:outerShdw>
              </a:effectLst>
            </a:endParaRPr>
          </a:p>
        </p:txBody>
      </p:sp>
      <p:sp>
        <p:nvSpPr>
          <p:cNvPr id="216067" name="Rectangle 3"/>
          <p:cNvSpPr>
            <a:spLocks noChangeArrowheads="1"/>
          </p:cNvSpPr>
          <p:nvPr/>
        </p:nvSpPr>
        <p:spPr bwMode="auto">
          <a:xfrm>
            <a:off x="0" y="8382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Hoeveel % is er over na 300 jaar?</a:t>
            </a:r>
            <a:endParaRPr lang="nl-NL" sz="4400" b="1">
              <a:solidFill>
                <a:srgbClr val="FF3300"/>
              </a:solidFill>
              <a:effectLst>
                <a:outerShdw blurRad="38100" dist="38100" dir="2700000" algn="tl">
                  <a:srgbClr val="C0C0C0"/>
                </a:outerShdw>
              </a:effectLst>
            </a:endParaRPr>
          </a:p>
        </p:txBody>
      </p:sp>
      <p:sp>
        <p:nvSpPr>
          <p:cNvPr id="216068" name="Rectangle 4"/>
          <p:cNvSpPr>
            <a:spLocks noChangeArrowheads="1"/>
          </p:cNvSpPr>
          <p:nvPr/>
        </p:nvSpPr>
        <p:spPr bwMode="auto">
          <a:xfrm>
            <a:off x="1219200" y="3886200"/>
            <a:ext cx="39624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3333CC"/>
                </a:solidFill>
                <a:effectLst>
                  <a:outerShdw blurRad="38100" dist="38100" dir="2700000" algn="tl">
                    <a:srgbClr val="C0C0C0"/>
                  </a:outerShdw>
                </a:effectLst>
              </a:rPr>
              <a:t>= 100 . 0,3536 = </a:t>
            </a:r>
            <a:endParaRPr lang="nl-NL" sz="4400" b="1" baseline="30000">
              <a:solidFill>
                <a:srgbClr val="FF3300"/>
              </a:solidFill>
              <a:effectLst>
                <a:outerShdw blurRad="38100" dist="38100" dir="2700000" algn="tl">
                  <a:srgbClr val="C0C0C0"/>
                </a:outerShdw>
              </a:effectLst>
            </a:endParaRPr>
          </a:p>
        </p:txBody>
      </p:sp>
      <p:sp>
        <p:nvSpPr>
          <p:cNvPr id="216069" name="Rectangle 5"/>
          <p:cNvSpPr>
            <a:spLocks noChangeArrowheads="1"/>
          </p:cNvSpPr>
          <p:nvPr/>
        </p:nvSpPr>
        <p:spPr bwMode="auto">
          <a:xfrm>
            <a:off x="0" y="18288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000000"/>
                </a:solidFill>
                <a:effectLst>
                  <a:outerShdw blurRad="38100" dist="38100" dir="2700000" algn="tl">
                    <a:srgbClr val="C0C0C0"/>
                  </a:outerShdw>
                </a:effectLst>
              </a:rPr>
              <a:t>N(t) = N(0).(1/2)</a:t>
            </a:r>
            <a:r>
              <a:rPr lang="en-US" sz="4400" b="1" baseline="30000">
                <a:solidFill>
                  <a:srgbClr val="000000"/>
                </a:solidFill>
                <a:effectLst>
                  <a:outerShdw blurRad="38100" dist="38100" dir="2700000" algn="tl">
                    <a:srgbClr val="C0C0C0"/>
                  </a:outerShdw>
                </a:effectLst>
              </a:rPr>
              <a:t>t/t½  </a:t>
            </a:r>
            <a:r>
              <a:rPr lang="en-US" sz="4400" b="1">
                <a:solidFill>
                  <a:srgbClr val="000000"/>
                </a:solidFill>
                <a:effectLst>
                  <a:outerShdw blurRad="38100" dist="38100" dir="2700000" algn="tl">
                    <a:srgbClr val="C0C0C0"/>
                  </a:outerShdw>
                </a:effectLst>
              </a:rPr>
              <a:t>BINAS</a:t>
            </a:r>
            <a:endParaRPr lang="nl-NL" sz="4400" b="1">
              <a:solidFill>
                <a:srgbClr val="000000"/>
              </a:solidFill>
              <a:effectLst>
                <a:outerShdw blurRad="38100" dist="38100" dir="2700000" algn="tl">
                  <a:srgbClr val="C0C0C0"/>
                </a:outerShdw>
              </a:effectLst>
            </a:endParaRPr>
          </a:p>
        </p:txBody>
      </p:sp>
      <p:sp>
        <p:nvSpPr>
          <p:cNvPr id="216070" name="Rectangle 6"/>
          <p:cNvSpPr>
            <a:spLocks noChangeArrowheads="1"/>
          </p:cNvSpPr>
          <p:nvPr/>
        </p:nvSpPr>
        <p:spPr bwMode="auto">
          <a:xfrm>
            <a:off x="0" y="27432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000000"/>
                </a:solidFill>
                <a:effectLst>
                  <a:outerShdw blurRad="38100" dist="38100" dir="2700000" algn="tl">
                    <a:srgbClr val="C0C0C0"/>
                  </a:outerShdw>
                </a:effectLst>
              </a:rPr>
              <a:t>        = 100% .(1/2)</a:t>
            </a:r>
            <a:r>
              <a:rPr lang="en-US" sz="4400" b="1" baseline="30000">
                <a:solidFill>
                  <a:srgbClr val="000000"/>
                </a:solidFill>
                <a:effectLst>
                  <a:outerShdw blurRad="38100" dist="38100" dir="2700000" algn="tl">
                    <a:srgbClr val="C0C0C0"/>
                  </a:outerShdw>
                </a:effectLst>
              </a:rPr>
              <a:t>300/200</a:t>
            </a:r>
            <a:endParaRPr lang="nl-NL" sz="4400" b="1">
              <a:solidFill>
                <a:srgbClr val="000000"/>
              </a:solidFill>
              <a:effectLst>
                <a:outerShdw blurRad="38100" dist="38100" dir="2700000" algn="tl">
                  <a:srgbClr val="C0C0C0"/>
                </a:outerShdw>
              </a:effectLst>
            </a:endParaRPr>
          </a:p>
        </p:txBody>
      </p:sp>
      <p:sp>
        <p:nvSpPr>
          <p:cNvPr id="216071" name="Rectangle 7"/>
          <p:cNvSpPr>
            <a:spLocks noChangeArrowheads="1"/>
          </p:cNvSpPr>
          <p:nvPr/>
        </p:nvSpPr>
        <p:spPr bwMode="auto">
          <a:xfrm>
            <a:off x="5334000" y="3886200"/>
            <a:ext cx="19812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C0C0C0"/>
                  </a:outerShdw>
                </a:effectLst>
              </a:rPr>
              <a:t>35,4 %</a:t>
            </a:r>
            <a:endParaRPr lang="nl-NL" sz="4400" b="1" baseline="30000">
              <a:solidFill>
                <a:srgbClr val="FF3300"/>
              </a:solidFill>
              <a:effectLst>
                <a:outerShdw blurRad="38100" dist="38100" dir="2700000" algn="tl">
                  <a:srgbClr val="C0C0C0"/>
                </a:outerShdw>
              </a:effectLst>
            </a:endParaRPr>
          </a:p>
        </p:txBody>
      </p:sp>
      <p:sp>
        <p:nvSpPr>
          <p:cNvPr id="216072" name="Rectangle 8"/>
          <p:cNvSpPr>
            <a:spLocks noChangeArrowheads="1"/>
          </p:cNvSpPr>
          <p:nvPr/>
        </p:nvSpPr>
        <p:spPr bwMode="auto">
          <a:xfrm>
            <a:off x="0" y="4572000"/>
            <a:ext cx="59436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C0C0C0"/>
                  </a:outerShdw>
                </a:effectLst>
              </a:rPr>
              <a:t>N.B.: t/t</a:t>
            </a:r>
            <a:r>
              <a:rPr lang="en-US" sz="4400" b="1" baseline="-25000">
                <a:solidFill>
                  <a:srgbClr val="FF3300"/>
                </a:solidFill>
                <a:effectLst>
                  <a:outerShdw blurRad="38100" dist="38100" dir="2700000" algn="tl">
                    <a:srgbClr val="C0C0C0"/>
                  </a:outerShdw>
                </a:effectLst>
              </a:rPr>
              <a:t>1/2</a:t>
            </a:r>
            <a:r>
              <a:rPr lang="en-US" sz="4400" b="1">
                <a:solidFill>
                  <a:srgbClr val="FF3300"/>
                </a:solidFill>
                <a:effectLst>
                  <a:outerShdw blurRad="38100" dist="38100" dir="2700000" algn="tl">
                    <a:srgbClr val="C0C0C0"/>
                  </a:outerShdw>
                </a:effectLst>
              </a:rPr>
              <a:t> geeft aan . . .</a:t>
            </a:r>
            <a:endParaRPr lang="nl-NL" sz="4400" b="1" baseline="30000">
              <a:solidFill>
                <a:srgbClr val="FF3300"/>
              </a:solidFill>
              <a:effectLst>
                <a:outerShdw blurRad="38100" dist="38100" dir="2700000" algn="tl">
                  <a:srgbClr val="C0C0C0"/>
                </a:outerShdw>
              </a:effectLst>
            </a:endParaRPr>
          </a:p>
        </p:txBody>
      </p:sp>
      <p:sp>
        <p:nvSpPr>
          <p:cNvPr id="216073" name="Rectangle 9"/>
          <p:cNvSpPr>
            <a:spLocks noChangeArrowheads="1"/>
          </p:cNvSpPr>
          <p:nvPr/>
        </p:nvSpPr>
        <p:spPr bwMode="auto">
          <a:xfrm>
            <a:off x="0" y="5334000"/>
            <a:ext cx="9144000" cy="6858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C0C0C0"/>
                  </a:outerShdw>
                </a:effectLst>
              </a:rPr>
              <a:t>          hoeveel keer het is gehalveerd!</a:t>
            </a:r>
            <a:endParaRPr lang="nl-NL" sz="4400" b="1" baseline="30000">
              <a:solidFill>
                <a:srgbClr val="FF3300"/>
              </a:solidFill>
              <a:effectLst>
                <a:outerShdw blurRad="38100" dist="38100" dir="2700000" algn="tl">
                  <a:srgbClr val="C0C0C0"/>
                </a:outerShdw>
              </a:effectLst>
            </a:endParaRPr>
          </a:p>
        </p:txBody>
      </p:sp>
      <p:sp>
        <p:nvSpPr>
          <p:cNvPr id="216074" name="Rectangle 10"/>
          <p:cNvSpPr>
            <a:spLocks noChangeArrowheads="1"/>
          </p:cNvSpPr>
          <p:nvPr/>
        </p:nvSpPr>
        <p:spPr bwMode="auto">
          <a:xfrm>
            <a:off x="0" y="5791200"/>
            <a:ext cx="9144000" cy="10668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000000"/>
                </a:solidFill>
                <a:effectLst>
                  <a:outerShdw blurRad="38100" dist="38100" dir="2700000" algn="tl">
                    <a:srgbClr val="C0C0C0"/>
                  </a:outerShdw>
                </a:effectLst>
              </a:rPr>
              <a:t>t/t</a:t>
            </a:r>
            <a:r>
              <a:rPr lang="en-US" sz="4400" b="1" baseline="-25000">
                <a:solidFill>
                  <a:srgbClr val="000000"/>
                </a:solidFill>
                <a:effectLst>
                  <a:outerShdw blurRad="38100" dist="38100" dir="2700000" algn="tl">
                    <a:srgbClr val="C0C0C0"/>
                  </a:outerShdw>
                </a:effectLst>
              </a:rPr>
              <a:t>1/2</a:t>
            </a:r>
            <a:r>
              <a:rPr lang="en-US" sz="4400" b="1">
                <a:solidFill>
                  <a:srgbClr val="000000"/>
                </a:solidFill>
                <a:effectLst>
                  <a:outerShdw blurRad="38100" dist="38100" dir="2700000" algn="tl">
                    <a:srgbClr val="C0C0C0"/>
                  </a:outerShdw>
                </a:effectLst>
              </a:rPr>
              <a:t> = 1,5 dus 1 à 2 gehalveerd . . .</a:t>
            </a:r>
            <a:endParaRPr lang="nl-NL" sz="4400" b="1">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234119389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wipe(left)">
                                      <p:cBhvr>
                                        <p:cTn id="7" dur="500"/>
                                        <p:tgtEl>
                                          <p:spTgt spid="216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6067"/>
                                        </p:tgtEl>
                                        <p:attrNameLst>
                                          <p:attrName>style.visibility</p:attrName>
                                        </p:attrNameLst>
                                      </p:cBhvr>
                                      <p:to>
                                        <p:strVal val="visible"/>
                                      </p:to>
                                    </p:set>
                                    <p:animEffect transition="in" filter="wipe(left)">
                                      <p:cBhvr>
                                        <p:cTn id="12" dur="500"/>
                                        <p:tgtEl>
                                          <p:spTgt spid="216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6069"/>
                                        </p:tgtEl>
                                        <p:attrNameLst>
                                          <p:attrName>style.visibility</p:attrName>
                                        </p:attrNameLst>
                                      </p:cBhvr>
                                      <p:to>
                                        <p:strVal val="visible"/>
                                      </p:to>
                                    </p:set>
                                    <p:animEffect transition="in" filter="wipe(left)">
                                      <p:cBhvr>
                                        <p:cTn id="17" dur="500"/>
                                        <p:tgtEl>
                                          <p:spTgt spid="2160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6070"/>
                                        </p:tgtEl>
                                        <p:attrNameLst>
                                          <p:attrName>style.visibility</p:attrName>
                                        </p:attrNameLst>
                                      </p:cBhvr>
                                      <p:to>
                                        <p:strVal val="visible"/>
                                      </p:to>
                                    </p:set>
                                    <p:animEffect transition="in" filter="wipe(left)">
                                      <p:cBhvr>
                                        <p:cTn id="22" dur="500"/>
                                        <p:tgtEl>
                                          <p:spTgt spid="2160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6068"/>
                                        </p:tgtEl>
                                        <p:attrNameLst>
                                          <p:attrName>style.visibility</p:attrName>
                                        </p:attrNameLst>
                                      </p:cBhvr>
                                      <p:to>
                                        <p:strVal val="visible"/>
                                      </p:to>
                                    </p:set>
                                    <p:animEffect transition="in" filter="wipe(left)">
                                      <p:cBhvr>
                                        <p:cTn id="27" dur="500"/>
                                        <p:tgtEl>
                                          <p:spTgt spid="2160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6071"/>
                                        </p:tgtEl>
                                        <p:attrNameLst>
                                          <p:attrName>style.visibility</p:attrName>
                                        </p:attrNameLst>
                                      </p:cBhvr>
                                      <p:to>
                                        <p:strVal val="visible"/>
                                      </p:to>
                                    </p:set>
                                    <p:animEffect transition="in" filter="wipe(left)">
                                      <p:cBhvr>
                                        <p:cTn id="32" dur="500"/>
                                        <p:tgtEl>
                                          <p:spTgt spid="2160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6072"/>
                                        </p:tgtEl>
                                        <p:attrNameLst>
                                          <p:attrName>style.visibility</p:attrName>
                                        </p:attrNameLst>
                                      </p:cBhvr>
                                      <p:to>
                                        <p:strVal val="visible"/>
                                      </p:to>
                                    </p:set>
                                    <p:animEffect transition="in" filter="wipe(left)">
                                      <p:cBhvr>
                                        <p:cTn id="37" dur="500"/>
                                        <p:tgtEl>
                                          <p:spTgt spid="2160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6073"/>
                                        </p:tgtEl>
                                        <p:attrNameLst>
                                          <p:attrName>style.visibility</p:attrName>
                                        </p:attrNameLst>
                                      </p:cBhvr>
                                      <p:to>
                                        <p:strVal val="visible"/>
                                      </p:to>
                                    </p:set>
                                    <p:animEffect transition="in" filter="wipe(left)">
                                      <p:cBhvr>
                                        <p:cTn id="42" dur="500"/>
                                        <p:tgtEl>
                                          <p:spTgt spid="2160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6074"/>
                                        </p:tgtEl>
                                        <p:attrNameLst>
                                          <p:attrName>style.visibility</p:attrName>
                                        </p:attrNameLst>
                                      </p:cBhvr>
                                      <p:to>
                                        <p:strVal val="visible"/>
                                      </p:to>
                                    </p:set>
                                    <p:animEffect transition="in" filter="wipe(left)">
                                      <p:cBhvr>
                                        <p:cTn id="47" dur="500"/>
                                        <p:tgtEl>
                                          <p:spTgt spid="216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utoUpdateAnimBg="0"/>
      <p:bldP spid="216067" grpId="0" autoUpdateAnimBg="0"/>
      <p:bldP spid="216068" grpId="0" autoUpdateAnimBg="0"/>
      <p:bldP spid="216069" grpId="0" autoUpdateAnimBg="0"/>
      <p:bldP spid="216070" grpId="0" autoUpdateAnimBg="0"/>
      <p:bldP spid="216071" grpId="0" autoUpdateAnimBg="0"/>
      <p:bldP spid="216072" grpId="0" autoUpdateAnimBg="0"/>
      <p:bldP spid="216073" grpId="0" autoUpdateAnimBg="0"/>
      <p:bldP spid="216074"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0" y="8382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Aantal vervallen kernen per sec of . .</a:t>
            </a:r>
            <a:endParaRPr lang="nl-NL" sz="4400" b="1">
              <a:solidFill>
                <a:srgbClr val="FF3300"/>
              </a:solidFill>
              <a:effectLst>
                <a:outerShdw blurRad="38100" dist="38100" dir="2700000" algn="tl">
                  <a:srgbClr val="C0C0C0"/>
                </a:outerShdw>
              </a:effectLst>
            </a:endParaRPr>
          </a:p>
        </p:txBody>
      </p:sp>
      <p:sp>
        <p:nvSpPr>
          <p:cNvPr id="217091" name="Rectangle 3"/>
          <p:cNvSpPr>
            <a:spLocks noChangeArrowheads="1"/>
          </p:cNvSpPr>
          <p:nvPr/>
        </p:nvSpPr>
        <p:spPr bwMode="auto">
          <a:xfrm>
            <a:off x="0" y="3581400"/>
            <a:ext cx="4038600" cy="8382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3333CC"/>
                </a:solidFill>
                <a:effectLst>
                  <a:outerShdw blurRad="38100" dist="38100" dir="2700000" algn="tl">
                    <a:srgbClr val="C0C0C0"/>
                  </a:outerShdw>
                </a:effectLst>
              </a:rPr>
              <a:t>Eenheid van A:</a:t>
            </a:r>
            <a:endParaRPr lang="nl-NL" sz="4400" b="1" baseline="30000">
              <a:solidFill>
                <a:srgbClr val="FF3300"/>
              </a:solidFill>
              <a:effectLst>
                <a:outerShdw blurRad="38100" dist="38100" dir="2700000" algn="tl">
                  <a:srgbClr val="C0C0C0"/>
                </a:outerShdw>
              </a:effectLst>
            </a:endParaRPr>
          </a:p>
        </p:txBody>
      </p:sp>
      <p:sp>
        <p:nvSpPr>
          <p:cNvPr id="217092" name="Rectangle 4"/>
          <p:cNvSpPr>
            <a:spLocks noChangeArrowheads="1"/>
          </p:cNvSpPr>
          <p:nvPr/>
        </p:nvSpPr>
        <p:spPr bwMode="auto">
          <a:xfrm>
            <a:off x="0" y="1828800"/>
            <a:ext cx="91440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000000"/>
                </a:solidFill>
                <a:effectLst>
                  <a:outerShdw blurRad="38100" dist="38100" dir="2700000" algn="tl">
                    <a:srgbClr val="C0C0C0"/>
                  </a:outerShdw>
                </a:effectLst>
              </a:rPr>
              <a:t>Aantal uitgezonden deeltjes per sec.</a:t>
            </a:r>
            <a:endParaRPr lang="nl-NL" sz="4400" b="1">
              <a:solidFill>
                <a:srgbClr val="000000"/>
              </a:solidFill>
              <a:effectLst>
                <a:outerShdw blurRad="38100" dist="38100" dir="2700000" algn="tl">
                  <a:srgbClr val="C0C0C0"/>
                </a:outerShdw>
              </a:effectLst>
            </a:endParaRPr>
          </a:p>
        </p:txBody>
      </p:sp>
      <p:sp>
        <p:nvSpPr>
          <p:cNvPr id="217093" name="Rectangle 5"/>
          <p:cNvSpPr>
            <a:spLocks noChangeArrowheads="1"/>
          </p:cNvSpPr>
          <p:nvPr/>
        </p:nvSpPr>
        <p:spPr bwMode="auto">
          <a:xfrm>
            <a:off x="0" y="2743200"/>
            <a:ext cx="3276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000000"/>
                </a:solidFill>
                <a:effectLst>
                  <a:outerShdw blurRad="38100" dist="38100" dir="2700000" algn="tl">
                    <a:srgbClr val="C0C0C0"/>
                  </a:outerShdw>
                </a:effectLst>
              </a:rPr>
              <a:t> A = (-)dN/dt</a:t>
            </a:r>
            <a:endParaRPr lang="nl-NL" sz="4400" b="1">
              <a:solidFill>
                <a:srgbClr val="000000"/>
              </a:solidFill>
              <a:effectLst>
                <a:outerShdw blurRad="38100" dist="38100" dir="2700000" algn="tl">
                  <a:srgbClr val="C0C0C0"/>
                </a:outerShdw>
              </a:effectLst>
            </a:endParaRPr>
          </a:p>
        </p:txBody>
      </p:sp>
      <p:sp>
        <p:nvSpPr>
          <p:cNvPr id="217094" name="Rectangle 6"/>
          <p:cNvSpPr>
            <a:spLocks noChangeArrowheads="1"/>
          </p:cNvSpPr>
          <p:nvPr/>
        </p:nvSpPr>
        <p:spPr bwMode="auto">
          <a:xfrm>
            <a:off x="3962400" y="3624263"/>
            <a:ext cx="51816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C0C0C0"/>
                  </a:outerShdw>
                </a:effectLst>
              </a:rPr>
              <a:t>kernen/s of deeltjes/s</a:t>
            </a:r>
            <a:endParaRPr lang="nl-NL" sz="4400" b="1" baseline="30000">
              <a:solidFill>
                <a:srgbClr val="FF3300"/>
              </a:solidFill>
              <a:effectLst>
                <a:outerShdw blurRad="38100" dist="38100" dir="2700000" algn="tl">
                  <a:srgbClr val="C0C0C0"/>
                </a:outerShdw>
              </a:effectLst>
            </a:endParaRPr>
          </a:p>
        </p:txBody>
      </p:sp>
      <p:sp>
        <p:nvSpPr>
          <p:cNvPr id="217095" name="Rectangle 7"/>
          <p:cNvSpPr>
            <a:spLocks noChangeArrowheads="1"/>
          </p:cNvSpPr>
          <p:nvPr/>
        </p:nvSpPr>
        <p:spPr bwMode="auto">
          <a:xfrm>
            <a:off x="0" y="5334000"/>
            <a:ext cx="9144000" cy="6858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000" b="1">
                <a:solidFill>
                  <a:srgbClr val="FF3300"/>
                </a:solidFill>
                <a:effectLst>
                  <a:outerShdw blurRad="38100" dist="38100" dir="2700000" algn="tl">
                    <a:srgbClr val="C0C0C0"/>
                  </a:outerShdw>
                </a:effectLst>
              </a:rPr>
              <a:t>Verband tussen A en de N(t) – t  grafiek?</a:t>
            </a:r>
            <a:endParaRPr lang="nl-NL" sz="4000" b="1" baseline="30000">
              <a:solidFill>
                <a:srgbClr val="FF3300"/>
              </a:solidFill>
              <a:effectLst>
                <a:outerShdw blurRad="38100" dist="38100" dir="2700000" algn="tl">
                  <a:srgbClr val="C0C0C0"/>
                </a:outerShdw>
              </a:effectLst>
            </a:endParaRPr>
          </a:p>
        </p:txBody>
      </p:sp>
      <p:sp>
        <p:nvSpPr>
          <p:cNvPr id="217096" name="Rectangle 8"/>
          <p:cNvSpPr>
            <a:spLocks noChangeArrowheads="1"/>
          </p:cNvSpPr>
          <p:nvPr/>
        </p:nvSpPr>
        <p:spPr bwMode="auto">
          <a:xfrm>
            <a:off x="0" y="5791200"/>
            <a:ext cx="9144000" cy="10668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000" b="1">
                <a:solidFill>
                  <a:srgbClr val="000000"/>
                </a:solidFill>
                <a:effectLst>
                  <a:outerShdw blurRad="38100" dist="38100" dir="2700000" algn="tl">
                    <a:srgbClr val="C0C0C0"/>
                  </a:outerShdw>
                </a:effectLst>
              </a:rPr>
              <a:t>A = ……………… van de N(t) – t grafiek</a:t>
            </a:r>
            <a:endParaRPr lang="nl-NL" sz="4000" b="1">
              <a:solidFill>
                <a:srgbClr val="000000"/>
              </a:solidFill>
              <a:effectLst>
                <a:outerShdw blurRad="38100" dist="38100" dir="2700000" algn="tl">
                  <a:srgbClr val="C0C0C0"/>
                </a:outerShdw>
              </a:effectLst>
            </a:endParaRPr>
          </a:p>
        </p:txBody>
      </p:sp>
      <p:sp>
        <p:nvSpPr>
          <p:cNvPr id="217097" name="Rectangle 9"/>
          <p:cNvSpPr>
            <a:spLocks noChangeArrowheads="1"/>
          </p:cNvSpPr>
          <p:nvPr/>
        </p:nvSpPr>
        <p:spPr bwMode="auto">
          <a:xfrm>
            <a:off x="4038600" y="4419600"/>
            <a:ext cx="51054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C0C0C0"/>
                  </a:outerShdw>
                </a:effectLst>
              </a:rPr>
              <a:t>= Bequerel = Bq</a:t>
            </a:r>
            <a:endParaRPr lang="nl-NL" sz="4400" b="1">
              <a:solidFill>
                <a:srgbClr val="FF3300"/>
              </a:solidFill>
              <a:effectLst>
                <a:outerShdw blurRad="38100" dist="38100" dir="2700000" algn="tl">
                  <a:srgbClr val="C0C0C0"/>
                </a:outerShdw>
              </a:effectLst>
            </a:endParaRPr>
          </a:p>
        </p:txBody>
      </p:sp>
      <p:sp>
        <p:nvSpPr>
          <p:cNvPr id="217098" name="Rectangle 10"/>
          <p:cNvSpPr>
            <a:spLocks noGrp="1" noChangeArrowheads="1"/>
          </p:cNvSpPr>
          <p:nvPr>
            <p:ph type="ctrTitle"/>
          </p:nvPr>
        </p:nvSpPr>
        <p:spPr>
          <a:xfrm>
            <a:off x="76200" y="0"/>
            <a:ext cx="7239000" cy="914400"/>
          </a:xfrm>
        </p:spPr>
        <p:txBody>
          <a:bodyPr/>
          <a:lstStyle/>
          <a:p>
            <a:pPr algn="l" eaLnBrk="1" hangingPunct="1">
              <a:defRPr/>
            </a:pPr>
            <a:r>
              <a:rPr lang="en-US" b="1" smtClean="0">
                <a:solidFill>
                  <a:srgbClr val="FF3300"/>
                </a:solidFill>
                <a:effectLst>
                  <a:outerShdw blurRad="38100" dist="38100" dir="2700000" algn="tl">
                    <a:srgbClr val="C0C0C0"/>
                  </a:outerShdw>
                </a:effectLst>
              </a:rPr>
              <a:t>Activiteit A:</a:t>
            </a:r>
            <a:endParaRPr lang="nl-NL" b="1" smtClean="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165869349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7098"/>
                                        </p:tgtEl>
                                        <p:attrNameLst>
                                          <p:attrName>style.visibility</p:attrName>
                                        </p:attrNameLst>
                                      </p:cBhvr>
                                      <p:to>
                                        <p:strVal val="visible"/>
                                      </p:to>
                                    </p:set>
                                    <p:animEffect transition="in" filter="wipe(left)">
                                      <p:cBhvr>
                                        <p:cTn id="7" dur="500"/>
                                        <p:tgtEl>
                                          <p:spTgt spid="217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7090"/>
                                        </p:tgtEl>
                                        <p:attrNameLst>
                                          <p:attrName>style.visibility</p:attrName>
                                        </p:attrNameLst>
                                      </p:cBhvr>
                                      <p:to>
                                        <p:strVal val="visible"/>
                                      </p:to>
                                    </p:set>
                                    <p:animEffect transition="in" filter="wipe(left)">
                                      <p:cBhvr>
                                        <p:cTn id="12" dur="500"/>
                                        <p:tgtEl>
                                          <p:spTgt spid="217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7092"/>
                                        </p:tgtEl>
                                        <p:attrNameLst>
                                          <p:attrName>style.visibility</p:attrName>
                                        </p:attrNameLst>
                                      </p:cBhvr>
                                      <p:to>
                                        <p:strVal val="visible"/>
                                      </p:to>
                                    </p:set>
                                    <p:animEffect transition="in" filter="wipe(left)">
                                      <p:cBhvr>
                                        <p:cTn id="17" dur="500"/>
                                        <p:tgtEl>
                                          <p:spTgt spid="2170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7093"/>
                                        </p:tgtEl>
                                        <p:attrNameLst>
                                          <p:attrName>style.visibility</p:attrName>
                                        </p:attrNameLst>
                                      </p:cBhvr>
                                      <p:to>
                                        <p:strVal val="visible"/>
                                      </p:to>
                                    </p:set>
                                    <p:animEffect transition="in" filter="wipe(left)">
                                      <p:cBhvr>
                                        <p:cTn id="22" dur="500"/>
                                        <p:tgtEl>
                                          <p:spTgt spid="2170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7091"/>
                                        </p:tgtEl>
                                        <p:attrNameLst>
                                          <p:attrName>style.visibility</p:attrName>
                                        </p:attrNameLst>
                                      </p:cBhvr>
                                      <p:to>
                                        <p:strVal val="visible"/>
                                      </p:to>
                                    </p:set>
                                    <p:animEffect transition="in" filter="wipe(left)">
                                      <p:cBhvr>
                                        <p:cTn id="27" dur="500"/>
                                        <p:tgtEl>
                                          <p:spTgt spid="2170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7094"/>
                                        </p:tgtEl>
                                        <p:attrNameLst>
                                          <p:attrName>style.visibility</p:attrName>
                                        </p:attrNameLst>
                                      </p:cBhvr>
                                      <p:to>
                                        <p:strVal val="visible"/>
                                      </p:to>
                                    </p:set>
                                    <p:animEffect transition="in" filter="wipe(left)">
                                      <p:cBhvr>
                                        <p:cTn id="32" dur="500"/>
                                        <p:tgtEl>
                                          <p:spTgt spid="2170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7097"/>
                                        </p:tgtEl>
                                        <p:attrNameLst>
                                          <p:attrName>style.visibility</p:attrName>
                                        </p:attrNameLst>
                                      </p:cBhvr>
                                      <p:to>
                                        <p:strVal val="visible"/>
                                      </p:to>
                                    </p:set>
                                    <p:animEffect transition="in" filter="wipe(left)">
                                      <p:cBhvr>
                                        <p:cTn id="37" dur="500"/>
                                        <p:tgtEl>
                                          <p:spTgt spid="2170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7095"/>
                                        </p:tgtEl>
                                        <p:attrNameLst>
                                          <p:attrName>style.visibility</p:attrName>
                                        </p:attrNameLst>
                                      </p:cBhvr>
                                      <p:to>
                                        <p:strVal val="visible"/>
                                      </p:to>
                                    </p:set>
                                    <p:animEffect transition="in" filter="wipe(left)">
                                      <p:cBhvr>
                                        <p:cTn id="42" dur="500"/>
                                        <p:tgtEl>
                                          <p:spTgt spid="21709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7096"/>
                                        </p:tgtEl>
                                        <p:attrNameLst>
                                          <p:attrName>style.visibility</p:attrName>
                                        </p:attrNameLst>
                                      </p:cBhvr>
                                      <p:to>
                                        <p:strVal val="visible"/>
                                      </p:to>
                                    </p:set>
                                    <p:animEffect transition="in" filter="wipe(left)">
                                      <p:cBhvr>
                                        <p:cTn id="47" dur="500"/>
                                        <p:tgtEl>
                                          <p:spTgt spid="217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utoUpdateAnimBg="0"/>
      <p:bldP spid="217091" grpId="0" autoUpdateAnimBg="0"/>
      <p:bldP spid="217092" grpId="0" autoUpdateAnimBg="0"/>
      <p:bldP spid="217093" grpId="0" autoUpdateAnimBg="0"/>
      <p:bldP spid="217094" grpId="0" autoUpdateAnimBg="0"/>
      <p:bldP spid="217095" grpId="0" autoUpdateAnimBg="0"/>
      <p:bldP spid="217096" grpId="0" autoUpdateAnimBg="0"/>
      <p:bldP spid="217097" grpId="0" autoUpdateAnimBg="0"/>
      <p:bldP spid="217098"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aphicFrame>
        <p:nvGraphicFramePr>
          <p:cNvPr id="218114" name="Object 2"/>
          <p:cNvGraphicFramePr>
            <a:graphicFrameLocks noChangeAspect="1"/>
          </p:cNvGraphicFramePr>
          <p:nvPr/>
        </p:nvGraphicFramePr>
        <p:xfrm>
          <a:off x="0" y="1449388"/>
          <a:ext cx="9144000" cy="5408612"/>
        </p:xfrm>
        <a:graphic>
          <a:graphicData uri="http://schemas.openxmlformats.org/presentationml/2006/ole">
            <mc:AlternateContent xmlns:mc="http://schemas.openxmlformats.org/markup-compatibility/2006">
              <mc:Choice xmlns:v="urn:schemas-microsoft-com:vml" Requires="v">
                <p:oleObj spid="_x0000_s8196" name="Grafiek" r:id="rId3" imgW="4772025" imgH="3714750" progId="Excel.Chart.8">
                  <p:embed/>
                </p:oleObj>
              </mc:Choice>
              <mc:Fallback>
                <p:oleObj name="Grafiek" r:id="rId3" imgW="4772025" imgH="37147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9388"/>
                        <a:ext cx="9144000"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8115" name="Rectangle 3"/>
          <p:cNvSpPr>
            <a:spLocks noChangeArrowheads="1"/>
          </p:cNvSpPr>
          <p:nvPr/>
        </p:nvSpPr>
        <p:spPr bwMode="auto">
          <a:xfrm>
            <a:off x="107950" y="620713"/>
            <a:ext cx="1439863" cy="838200"/>
          </a:xfrm>
          <a:prstGeom prst="rect">
            <a:avLst/>
          </a:prstGeom>
          <a:noFill/>
          <a:ln w="9525">
            <a:noFill/>
            <a:miter lim="800000"/>
            <a:headEnd/>
            <a:tailEnd/>
          </a:ln>
          <a:effectLst/>
        </p:spPr>
        <p:txBody>
          <a:bodyPr anchor="ctr"/>
          <a:lstStyle/>
          <a:p>
            <a:pPr fontAlgn="base">
              <a:spcBef>
                <a:spcPct val="0"/>
              </a:spcBef>
              <a:spcAft>
                <a:spcPct val="0"/>
              </a:spcAft>
              <a:defRPr/>
            </a:pPr>
            <a:r>
              <a:rPr lang="nl-NL" sz="3600" b="1">
                <a:solidFill>
                  <a:srgbClr val="3333CC"/>
                </a:solidFill>
                <a:effectLst>
                  <a:outerShdw blurRad="38100" dist="38100" dir="2700000" algn="tl">
                    <a:srgbClr val="C0C0C0"/>
                  </a:outerShdw>
                </a:effectLst>
              </a:rPr>
              <a:t>A(0) =</a:t>
            </a:r>
            <a:endParaRPr lang="nl-NL" sz="4400" b="1">
              <a:solidFill>
                <a:srgbClr val="FF3300"/>
              </a:solidFill>
              <a:effectLst>
                <a:outerShdw blurRad="38100" dist="38100" dir="2700000" algn="tl">
                  <a:srgbClr val="C0C0C0"/>
                </a:outerShdw>
              </a:effectLst>
            </a:endParaRPr>
          </a:p>
        </p:txBody>
      </p:sp>
      <p:sp>
        <p:nvSpPr>
          <p:cNvPr id="218116" name="Rectangle 4"/>
          <p:cNvSpPr>
            <a:spLocks noChangeArrowheads="1"/>
          </p:cNvSpPr>
          <p:nvPr/>
        </p:nvSpPr>
        <p:spPr bwMode="auto">
          <a:xfrm>
            <a:off x="5327650" y="654050"/>
            <a:ext cx="34925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3600" b="1">
                <a:solidFill>
                  <a:srgbClr val="3333CC"/>
                </a:solidFill>
                <a:effectLst>
                  <a:outerShdw blurRad="38100" dist="38100" dir="2700000" algn="tl">
                    <a:srgbClr val="C0C0C0"/>
                  </a:outerShdw>
                </a:effectLst>
              </a:rPr>
              <a:t>1,3.10</a:t>
            </a:r>
            <a:r>
              <a:rPr lang="en-US" sz="3600" b="1" baseline="30000">
                <a:solidFill>
                  <a:srgbClr val="3333CC"/>
                </a:solidFill>
                <a:effectLst>
                  <a:outerShdw blurRad="38100" dist="38100" dir="2700000" algn="tl">
                    <a:srgbClr val="C0C0C0"/>
                  </a:outerShdw>
                </a:effectLst>
              </a:rPr>
              <a:t>16</a:t>
            </a:r>
            <a:r>
              <a:rPr lang="en-US" sz="3600" b="1">
                <a:solidFill>
                  <a:srgbClr val="3333CC"/>
                </a:solidFill>
                <a:effectLst>
                  <a:outerShdw blurRad="38100" dist="38100" dir="2700000" algn="tl">
                    <a:srgbClr val="C0C0C0"/>
                  </a:outerShdw>
                </a:effectLst>
              </a:rPr>
              <a:t> kernen/s</a:t>
            </a:r>
            <a:endParaRPr lang="nl-NL" sz="3600" b="1">
              <a:solidFill>
                <a:srgbClr val="3333CC"/>
              </a:solidFill>
              <a:effectLst>
                <a:outerShdw blurRad="38100" dist="38100" dir="2700000" algn="tl">
                  <a:srgbClr val="C0C0C0"/>
                </a:outerShdw>
              </a:effectLst>
            </a:endParaRPr>
          </a:p>
        </p:txBody>
      </p:sp>
      <p:sp>
        <p:nvSpPr>
          <p:cNvPr id="218117" name="Rectangle 5"/>
          <p:cNvSpPr>
            <a:spLocks noGrp="1" noChangeArrowheads="1"/>
          </p:cNvSpPr>
          <p:nvPr>
            <p:ph type="ctrTitle"/>
          </p:nvPr>
        </p:nvSpPr>
        <p:spPr>
          <a:xfrm>
            <a:off x="76200" y="0"/>
            <a:ext cx="9067800" cy="9144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Activiteit van 0,37 mg Rn-220</a:t>
            </a:r>
            <a:endParaRPr lang="nl-NL" sz="4000" b="1" smtClean="0">
              <a:solidFill>
                <a:srgbClr val="FF3300"/>
              </a:solidFill>
              <a:effectLst>
                <a:outerShdw blurRad="38100" dist="38100" dir="2700000" algn="tl">
                  <a:srgbClr val="C0C0C0"/>
                </a:outerShdw>
              </a:effectLst>
            </a:endParaRPr>
          </a:p>
        </p:txBody>
      </p:sp>
      <p:sp>
        <p:nvSpPr>
          <p:cNvPr id="218118" name="Rectangle 6"/>
          <p:cNvSpPr>
            <a:spLocks noChangeArrowheads="1"/>
          </p:cNvSpPr>
          <p:nvPr/>
        </p:nvSpPr>
        <p:spPr bwMode="auto">
          <a:xfrm>
            <a:off x="2700338" y="658813"/>
            <a:ext cx="3311525" cy="838200"/>
          </a:xfrm>
          <a:prstGeom prst="rect">
            <a:avLst/>
          </a:prstGeom>
          <a:noFill/>
          <a:ln w="9525">
            <a:noFill/>
            <a:miter lim="800000"/>
            <a:headEnd/>
            <a:tailEnd/>
          </a:ln>
          <a:effectLst/>
        </p:spPr>
        <p:txBody>
          <a:bodyPr anchor="ctr"/>
          <a:lstStyle/>
          <a:p>
            <a:pPr fontAlgn="base">
              <a:spcBef>
                <a:spcPct val="0"/>
              </a:spcBef>
              <a:spcAft>
                <a:spcPct val="0"/>
              </a:spcAft>
              <a:defRPr/>
            </a:pPr>
            <a:r>
              <a:rPr lang="nl-NL" sz="3600" b="1">
                <a:solidFill>
                  <a:srgbClr val="3333CC"/>
                </a:solidFill>
                <a:effectLst>
                  <a:outerShdw blurRad="38100" dist="38100" dir="2700000" algn="tl">
                    <a:srgbClr val="C0C0C0"/>
                  </a:outerShdw>
                </a:effectLst>
              </a:rPr>
              <a:t>1,0.10</a:t>
            </a:r>
            <a:r>
              <a:rPr lang="nl-NL" sz="3600" b="1" baseline="30000">
                <a:solidFill>
                  <a:srgbClr val="3333CC"/>
                </a:solidFill>
                <a:effectLst>
                  <a:outerShdw blurRad="38100" dist="38100" dir="2700000" algn="tl">
                    <a:srgbClr val="C0C0C0"/>
                  </a:outerShdw>
                </a:effectLst>
              </a:rPr>
              <a:t>18</a:t>
            </a:r>
            <a:r>
              <a:rPr lang="nl-NL" sz="3600" b="1">
                <a:solidFill>
                  <a:srgbClr val="3333CC"/>
                </a:solidFill>
                <a:effectLst>
                  <a:outerShdw blurRad="38100" dist="38100" dir="2700000" algn="tl">
                    <a:srgbClr val="C0C0C0"/>
                  </a:outerShdw>
                </a:effectLst>
              </a:rPr>
              <a:t>/80 =</a:t>
            </a:r>
          </a:p>
        </p:txBody>
      </p:sp>
      <p:sp>
        <p:nvSpPr>
          <p:cNvPr id="218120" name="Freeform 8"/>
          <p:cNvSpPr>
            <a:spLocks/>
          </p:cNvSpPr>
          <p:nvPr/>
        </p:nvSpPr>
        <p:spPr bwMode="auto">
          <a:xfrm>
            <a:off x="1905000" y="2057400"/>
            <a:ext cx="2743200" cy="3797300"/>
          </a:xfrm>
          <a:custGeom>
            <a:avLst/>
            <a:gdLst>
              <a:gd name="T0" fmla="*/ 0 w 1728"/>
              <a:gd name="T1" fmla="*/ 0 h 2392"/>
              <a:gd name="T2" fmla="*/ 1728 w 1728"/>
              <a:gd name="T3" fmla="*/ 2392 h 2392"/>
              <a:gd name="T4" fmla="*/ 0 60000 65536"/>
              <a:gd name="T5" fmla="*/ 0 60000 65536"/>
              <a:gd name="T6" fmla="*/ 0 w 1728"/>
              <a:gd name="T7" fmla="*/ 0 h 2392"/>
              <a:gd name="T8" fmla="*/ 1728 w 1728"/>
              <a:gd name="T9" fmla="*/ 2392 h 2392"/>
            </a:gdLst>
            <a:ahLst/>
            <a:cxnLst>
              <a:cxn ang="T4">
                <a:pos x="T0" y="T1"/>
              </a:cxn>
              <a:cxn ang="T5">
                <a:pos x="T2" y="T3"/>
              </a:cxn>
            </a:cxnLst>
            <a:rect l="T6" t="T7" r="T8" b="T9"/>
            <a:pathLst>
              <a:path w="1728" h="2392">
                <a:moveTo>
                  <a:pt x="0" y="0"/>
                </a:moveTo>
                <a:lnTo>
                  <a:pt x="1728" y="2392"/>
                </a:lnTo>
              </a:path>
            </a:pathLst>
          </a:custGeom>
          <a:noFill/>
          <a:ln w="2857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218123" name="Rectangle 11"/>
          <p:cNvSpPr>
            <a:spLocks noChangeArrowheads="1"/>
          </p:cNvSpPr>
          <p:nvPr/>
        </p:nvSpPr>
        <p:spPr bwMode="auto">
          <a:xfrm>
            <a:off x="1416050" y="595313"/>
            <a:ext cx="1368425" cy="838200"/>
          </a:xfrm>
          <a:prstGeom prst="rect">
            <a:avLst/>
          </a:prstGeom>
          <a:noFill/>
          <a:ln w="9525">
            <a:noFill/>
            <a:miter lim="800000"/>
            <a:headEnd/>
            <a:tailEnd/>
          </a:ln>
          <a:effectLst/>
        </p:spPr>
        <p:txBody>
          <a:bodyPr anchor="ctr"/>
          <a:lstStyle/>
          <a:p>
            <a:pPr fontAlgn="base">
              <a:spcBef>
                <a:spcPct val="0"/>
              </a:spcBef>
              <a:spcAft>
                <a:spcPct val="0"/>
              </a:spcAft>
              <a:defRPr/>
            </a:pPr>
            <a:r>
              <a:rPr lang="nl-NL" sz="3600" b="1">
                <a:solidFill>
                  <a:srgbClr val="3333CC"/>
                </a:solidFill>
                <a:effectLst>
                  <a:outerShdw blurRad="38100" dist="38100" dir="2700000" algn="tl">
                    <a:srgbClr val="C0C0C0"/>
                  </a:outerShdw>
                </a:effectLst>
              </a:rPr>
              <a:t>-r.c. =</a:t>
            </a:r>
            <a:r>
              <a:rPr lang="nl-NL" sz="4400" b="1">
                <a:solidFill>
                  <a:srgbClr val="FF3300"/>
                </a:solidFill>
                <a:effectLst>
                  <a:outerShdw blurRad="38100" dist="38100" dir="2700000" algn="tl">
                    <a:srgbClr val="C0C0C0"/>
                  </a:outerShdw>
                </a:effectLst>
              </a:rPr>
              <a:t> </a:t>
            </a:r>
          </a:p>
        </p:txBody>
      </p:sp>
    </p:spTree>
    <p:extLst>
      <p:ext uri="{BB962C8B-B14F-4D97-AF65-F5344CB8AC3E}">
        <p14:creationId xmlns:p14="http://schemas.microsoft.com/office/powerpoint/2010/main" val="249924037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wipe(left)">
                                      <p:cBhvr>
                                        <p:cTn id="7" dur="500"/>
                                        <p:tgtEl>
                                          <p:spTgt spid="21811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8114"/>
                                        </p:tgtEl>
                                        <p:attrNameLst>
                                          <p:attrName>style.visibility</p:attrName>
                                        </p:attrNameLst>
                                      </p:cBhvr>
                                      <p:to>
                                        <p:strVal val="visible"/>
                                      </p:to>
                                    </p:set>
                                    <p:animEffect transition="in" filter="dissolve">
                                      <p:cBhvr>
                                        <p:cTn id="11" dur="500"/>
                                        <p:tgtEl>
                                          <p:spTgt spid="2181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8115"/>
                                        </p:tgtEl>
                                        <p:attrNameLst>
                                          <p:attrName>style.visibility</p:attrName>
                                        </p:attrNameLst>
                                      </p:cBhvr>
                                      <p:to>
                                        <p:strVal val="visible"/>
                                      </p:to>
                                    </p:set>
                                    <p:animEffect transition="in" filter="wipe(left)">
                                      <p:cBhvr>
                                        <p:cTn id="16" dur="500"/>
                                        <p:tgtEl>
                                          <p:spTgt spid="2181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8123"/>
                                        </p:tgtEl>
                                        <p:attrNameLst>
                                          <p:attrName>style.visibility</p:attrName>
                                        </p:attrNameLst>
                                      </p:cBhvr>
                                      <p:to>
                                        <p:strVal val="visible"/>
                                      </p:to>
                                    </p:set>
                                    <p:animEffect transition="in" filter="wipe(left)">
                                      <p:cBhvr>
                                        <p:cTn id="21" dur="500"/>
                                        <p:tgtEl>
                                          <p:spTgt spid="2181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18120"/>
                                        </p:tgtEl>
                                        <p:attrNameLst>
                                          <p:attrName>style.visibility</p:attrName>
                                        </p:attrNameLst>
                                      </p:cBhvr>
                                      <p:to>
                                        <p:strVal val="visible"/>
                                      </p:to>
                                    </p:set>
                                    <p:animEffect transition="in" filter="wipe(up)">
                                      <p:cBhvr>
                                        <p:cTn id="26" dur="500"/>
                                        <p:tgtEl>
                                          <p:spTgt spid="2181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8118"/>
                                        </p:tgtEl>
                                        <p:attrNameLst>
                                          <p:attrName>style.visibility</p:attrName>
                                        </p:attrNameLst>
                                      </p:cBhvr>
                                      <p:to>
                                        <p:strVal val="visible"/>
                                      </p:to>
                                    </p:set>
                                    <p:animEffect transition="in" filter="wipe(left)">
                                      <p:cBhvr>
                                        <p:cTn id="31" dur="500"/>
                                        <p:tgtEl>
                                          <p:spTgt spid="2181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8116"/>
                                        </p:tgtEl>
                                        <p:attrNameLst>
                                          <p:attrName>style.visibility</p:attrName>
                                        </p:attrNameLst>
                                      </p:cBhvr>
                                      <p:to>
                                        <p:strVal val="visible"/>
                                      </p:to>
                                    </p:set>
                                    <p:animEffect transition="in" filter="wipe(left)">
                                      <p:cBhvr>
                                        <p:cTn id="36" dur="500"/>
                                        <p:tgtEl>
                                          <p:spTgt spid="21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18114" grpId="0"/>
      <p:bldP spid="218115" grpId="0" autoUpdateAnimBg="0"/>
      <p:bldP spid="218116" grpId="0" autoUpdateAnimBg="0"/>
      <p:bldP spid="218117" grpId="0" autoUpdateAnimBg="0"/>
      <p:bldP spid="218118" grpId="0" autoUpdateAnimBg="0"/>
      <p:bldP spid="218120" grpId="0" animBg="1"/>
      <p:bldP spid="218123"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0" y="762000"/>
            <a:ext cx="8305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000" b="1">
                <a:solidFill>
                  <a:srgbClr val="3333CC"/>
                </a:solidFill>
                <a:effectLst>
                  <a:outerShdw blurRad="38100" dist="38100" dir="2700000" algn="tl">
                    <a:srgbClr val="C0C0C0"/>
                  </a:outerShdw>
                </a:effectLst>
              </a:rPr>
              <a:t> ……………. (…………………)</a:t>
            </a:r>
            <a:endParaRPr lang="nl-NL" sz="4000" b="1">
              <a:solidFill>
                <a:srgbClr val="3333CC"/>
              </a:solidFill>
              <a:effectLst>
                <a:outerShdw blurRad="38100" dist="38100" dir="2700000" algn="tl">
                  <a:srgbClr val="C0C0C0"/>
                </a:outerShdw>
              </a:effectLst>
            </a:endParaRPr>
          </a:p>
        </p:txBody>
      </p:sp>
      <p:sp>
        <p:nvSpPr>
          <p:cNvPr id="219139" name="Rectangle 3"/>
          <p:cNvSpPr>
            <a:spLocks noChangeArrowheads="1"/>
          </p:cNvSpPr>
          <p:nvPr/>
        </p:nvSpPr>
        <p:spPr bwMode="auto">
          <a:xfrm>
            <a:off x="0" y="2362200"/>
            <a:ext cx="70866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rPr>
              <a:t>……………………………..</a:t>
            </a:r>
            <a:endParaRPr lang="nl-NL" sz="4400" b="1">
              <a:solidFill>
                <a:srgbClr val="FF3300"/>
              </a:solidFill>
              <a:effectLst>
                <a:outerShdw blurRad="38100" dist="38100" dir="2700000" algn="tl">
                  <a:srgbClr val="C0C0C0"/>
                </a:outerShdw>
              </a:effectLst>
            </a:endParaRPr>
          </a:p>
        </p:txBody>
      </p:sp>
      <p:sp>
        <p:nvSpPr>
          <p:cNvPr id="219140" name="Rectangle 4"/>
          <p:cNvSpPr>
            <a:spLocks noChangeArrowheads="1"/>
          </p:cNvSpPr>
          <p:nvPr/>
        </p:nvSpPr>
        <p:spPr bwMode="auto">
          <a:xfrm>
            <a:off x="0" y="3962400"/>
            <a:ext cx="9144000" cy="14478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3333CC"/>
                </a:solidFill>
                <a:effectLst>
                  <a:outerShdw blurRad="38100" dist="38100" dir="2700000" algn="tl">
                    <a:srgbClr val="C0C0C0"/>
                  </a:outerShdw>
                </a:effectLst>
              </a:rPr>
              <a:t> </a:t>
            </a:r>
            <a:r>
              <a:rPr lang="en-US" sz="4000" b="1">
                <a:solidFill>
                  <a:srgbClr val="FF3300"/>
                </a:solidFill>
                <a:effectLst>
                  <a:outerShdw blurRad="38100" dist="38100" dir="2700000" algn="tl">
                    <a:srgbClr val="C0C0C0"/>
                  </a:outerShdw>
                </a:effectLst>
              </a:rPr>
              <a:t>………………….</a:t>
            </a:r>
          </a:p>
          <a:p>
            <a:pPr fontAlgn="base">
              <a:spcBef>
                <a:spcPct val="0"/>
              </a:spcBef>
              <a:spcAft>
                <a:spcPct val="0"/>
              </a:spcAft>
              <a:buClr>
                <a:srgbClr val="3333CC"/>
              </a:buClr>
              <a:defRPr/>
            </a:pPr>
            <a:r>
              <a:rPr lang="en-US" sz="4400" b="1">
                <a:solidFill>
                  <a:srgbClr val="3333CC"/>
                </a:solidFill>
                <a:effectLst>
                  <a:outerShdw blurRad="38100" dist="38100" dir="2700000" algn="tl">
                    <a:srgbClr val="C0C0C0"/>
                  </a:outerShdw>
                </a:effectLst>
              </a:rPr>
              <a:t>  1 voor </a:t>
            </a:r>
            <a:r>
              <a:rPr lang="en-US" sz="4400" b="1">
                <a:solidFill>
                  <a:srgbClr val="3333CC"/>
                </a:solidFill>
                <a:effectLst>
                  <a:outerShdw blurRad="38100" dist="38100" dir="2700000" algn="tl">
                    <a:srgbClr val="C0C0C0"/>
                  </a:outerShdw>
                </a:effectLst>
                <a:latin typeface="Symbol" pitchFamily="18" charset="2"/>
              </a:rPr>
              <a:t>b</a:t>
            </a:r>
            <a:r>
              <a:rPr lang="en-US" sz="4400" b="1">
                <a:solidFill>
                  <a:srgbClr val="3333CC"/>
                </a:solidFill>
                <a:effectLst>
                  <a:outerShdw blurRad="38100" dist="38100" dir="2700000" algn="tl">
                    <a:srgbClr val="C0C0C0"/>
                  </a:outerShdw>
                </a:effectLst>
              </a:rPr>
              <a:t>, </a:t>
            </a:r>
            <a:r>
              <a:rPr lang="en-US" sz="4400" b="1">
                <a:solidFill>
                  <a:srgbClr val="3333CC"/>
                </a:solidFill>
                <a:effectLst>
                  <a:outerShdw blurRad="38100" dist="38100" dir="2700000" algn="tl">
                    <a:srgbClr val="C0C0C0"/>
                  </a:outerShdw>
                </a:effectLst>
                <a:latin typeface="Symbol" pitchFamily="18" charset="2"/>
              </a:rPr>
              <a:t>g</a:t>
            </a:r>
            <a:r>
              <a:rPr lang="en-US" sz="4400" b="1">
                <a:solidFill>
                  <a:srgbClr val="3333CC"/>
                </a:solidFill>
                <a:effectLst>
                  <a:outerShdw blurRad="38100" dist="38100" dir="2700000" algn="tl">
                    <a:srgbClr val="C0C0C0"/>
                  </a:outerShdw>
                </a:effectLst>
              </a:rPr>
              <a:t> resp. 10 voor </a:t>
            </a:r>
            <a:r>
              <a:rPr lang="en-US" sz="4400" b="1">
                <a:solidFill>
                  <a:srgbClr val="3333CC"/>
                </a:solidFill>
                <a:effectLst>
                  <a:outerShdw blurRad="38100" dist="38100" dir="2700000" algn="tl">
                    <a:srgbClr val="C0C0C0"/>
                  </a:outerShdw>
                </a:effectLst>
                <a:latin typeface="Symbol" pitchFamily="18" charset="2"/>
              </a:rPr>
              <a:t>a</a:t>
            </a:r>
            <a:r>
              <a:rPr lang="en-US" sz="4400" b="1">
                <a:solidFill>
                  <a:srgbClr val="3333CC"/>
                </a:solidFill>
                <a:effectLst>
                  <a:outerShdw blurRad="38100" dist="38100" dir="2700000" algn="tl">
                    <a:srgbClr val="C0C0C0"/>
                  </a:outerShdw>
                </a:effectLst>
              </a:rPr>
              <a:t>, n, p)</a:t>
            </a:r>
            <a:endParaRPr lang="nl-NL" sz="4400" b="1" baseline="30000">
              <a:solidFill>
                <a:srgbClr val="FF3300"/>
              </a:solidFill>
              <a:effectLst>
                <a:outerShdw blurRad="38100" dist="38100" dir="2700000" algn="tl">
                  <a:srgbClr val="C0C0C0"/>
                </a:outerShdw>
              </a:effectLst>
            </a:endParaRPr>
          </a:p>
        </p:txBody>
      </p:sp>
      <p:sp>
        <p:nvSpPr>
          <p:cNvPr id="219141" name="Rectangle 5"/>
          <p:cNvSpPr>
            <a:spLocks noGrp="1" noChangeArrowheads="1"/>
          </p:cNvSpPr>
          <p:nvPr>
            <p:ph type="title"/>
          </p:nvPr>
        </p:nvSpPr>
        <p:spPr>
          <a:xfrm>
            <a:off x="76200" y="0"/>
            <a:ext cx="9067800" cy="7620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Orgaanschade</a:t>
            </a:r>
            <a:r>
              <a:rPr lang="en-US" b="1" smtClean="0">
                <a:solidFill>
                  <a:srgbClr val="FF3300"/>
                </a:solidFill>
                <a:effectLst>
                  <a:outerShdw blurRad="38100" dist="38100" dir="2700000" algn="tl">
                    <a:srgbClr val="C0C0C0"/>
                  </a:outerShdw>
                </a:effectLst>
              </a:rPr>
              <a:t> hangt af van:</a:t>
            </a:r>
            <a:endParaRPr lang="nl-NL" b="1" smtClean="0">
              <a:solidFill>
                <a:srgbClr val="FF3300"/>
              </a:solidFill>
              <a:effectLst>
                <a:outerShdw blurRad="38100" dist="38100" dir="2700000" algn="tl">
                  <a:srgbClr val="C0C0C0"/>
                </a:outerShdw>
              </a:effectLst>
            </a:endParaRPr>
          </a:p>
        </p:txBody>
      </p:sp>
      <p:sp>
        <p:nvSpPr>
          <p:cNvPr id="219142" name="Rectangle 6"/>
          <p:cNvSpPr>
            <a:spLocks noChangeArrowheads="1"/>
          </p:cNvSpPr>
          <p:nvPr/>
        </p:nvSpPr>
        <p:spPr bwMode="auto">
          <a:xfrm>
            <a:off x="4763" y="3124200"/>
            <a:ext cx="5862637"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FF3300"/>
                </a:solidFill>
                <a:effectLst>
                  <a:outerShdw blurRad="38100" dist="38100" dir="2700000" algn="tl">
                    <a:srgbClr val="C0C0C0"/>
                  </a:outerShdw>
                </a:effectLst>
              </a:rPr>
              <a:t> ……………………….. </a:t>
            </a:r>
            <a:endParaRPr lang="nl-NL" sz="4400" b="1">
              <a:solidFill>
                <a:srgbClr val="FF3300"/>
              </a:solidFill>
              <a:effectLst>
                <a:outerShdw blurRad="38100" dist="38100" dir="2700000" algn="tl">
                  <a:srgbClr val="C0C0C0"/>
                </a:outerShdw>
              </a:effectLst>
            </a:endParaRPr>
          </a:p>
        </p:txBody>
      </p:sp>
      <p:sp>
        <p:nvSpPr>
          <p:cNvPr id="219143" name="Rectangle 7"/>
          <p:cNvSpPr>
            <a:spLocks noChangeArrowheads="1"/>
          </p:cNvSpPr>
          <p:nvPr/>
        </p:nvSpPr>
        <p:spPr bwMode="auto">
          <a:xfrm>
            <a:off x="0" y="1600200"/>
            <a:ext cx="8305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rPr>
              <a:t>…..</a:t>
            </a:r>
            <a:endParaRPr lang="nl-NL" sz="4000" b="1">
              <a:solidFill>
                <a:srgbClr val="3333CC"/>
              </a:solidFill>
              <a:effectLst>
                <a:outerShdw blurRad="38100" dist="38100" dir="2700000" algn="tl">
                  <a:srgbClr val="C0C0C0"/>
                </a:outerShdw>
              </a:effectLst>
            </a:endParaRPr>
          </a:p>
        </p:txBody>
      </p:sp>
      <p:sp>
        <p:nvSpPr>
          <p:cNvPr id="219144" name="Rectangle 8"/>
          <p:cNvSpPr>
            <a:spLocks noChangeArrowheads="1"/>
          </p:cNvSpPr>
          <p:nvPr/>
        </p:nvSpPr>
        <p:spPr bwMode="auto">
          <a:xfrm>
            <a:off x="0" y="5410200"/>
            <a:ext cx="9144000" cy="12954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3333CC"/>
                </a:solidFill>
                <a:effectLst>
                  <a:outerShdw blurRad="38100" dist="38100" dir="2700000" algn="tl">
                    <a:srgbClr val="C0C0C0"/>
                  </a:outerShdw>
                </a:effectLst>
              </a:rPr>
              <a:t> </a:t>
            </a:r>
            <a:r>
              <a:rPr lang="en-US" sz="4000" b="1">
                <a:solidFill>
                  <a:srgbClr val="3333CC"/>
                </a:solidFill>
                <a:effectLst>
                  <a:outerShdw blurRad="38100" dist="38100" dir="2700000" algn="tl">
                    <a:srgbClr val="C0C0C0"/>
                  </a:outerShdw>
                </a:effectLst>
              </a:rPr>
              <a:t>soort weefsel</a:t>
            </a:r>
          </a:p>
          <a:p>
            <a:pPr fontAlgn="base">
              <a:spcBef>
                <a:spcPct val="0"/>
              </a:spcBef>
              <a:spcAft>
                <a:spcPct val="0"/>
              </a:spcAft>
              <a:buClr>
                <a:srgbClr val="3333CC"/>
              </a:buClr>
              <a:defRPr/>
            </a:pPr>
            <a:r>
              <a:rPr lang="en-US" sz="4000" b="1">
                <a:solidFill>
                  <a:srgbClr val="3333CC"/>
                </a:solidFill>
                <a:effectLst>
                  <a:outerShdw blurRad="38100" dist="38100" dir="2700000" algn="tl">
                    <a:srgbClr val="C0C0C0"/>
                  </a:outerShdw>
                </a:effectLst>
              </a:rPr>
              <a:t>  (snel delende cellen zijn erg gevoelig)</a:t>
            </a:r>
            <a:endParaRPr lang="nl-NL" sz="4000" b="1" baseline="30000">
              <a:solidFill>
                <a:srgbClr val="FF3300"/>
              </a:solidFill>
              <a:effectLst>
                <a:outerShdw blurRad="38100" dist="38100" dir="2700000" algn="tl">
                  <a:srgbClr val="C0C0C0"/>
                </a:outerShdw>
              </a:effectLst>
            </a:endParaRPr>
          </a:p>
        </p:txBody>
      </p:sp>
      <p:sp>
        <p:nvSpPr>
          <p:cNvPr id="219145" name="Text Box 9"/>
          <p:cNvSpPr txBox="1">
            <a:spLocks noChangeArrowheads="1"/>
          </p:cNvSpPr>
          <p:nvPr/>
        </p:nvSpPr>
        <p:spPr bwMode="auto">
          <a:xfrm>
            <a:off x="6765925" y="946150"/>
            <a:ext cx="10826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NL" altLang="nl-NL" sz="15000">
                <a:solidFill>
                  <a:srgbClr val="3333CC"/>
                </a:solidFill>
                <a:sym typeface="Symbol" pitchFamily="18" charset="2"/>
              </a:rPr>
              <a:t></a:t>
            </a:r>
            <a:endParaRPr lang="nl-NL" altLang="nl-NL" sz="4000">
              <a:solidFill>
                <a:srgbClr val="3333CC"/>
              </a:solidFill>
            </a:endParaRPr>
          </a:p>
        </p:txBody>
      </p:sp>
      <p:sp>
        <p:nvSpPr>
          <p:cNvPr id="219146" name="Text Box 10"/>
          <p:cNvSpPr txBox="1">
            <a:spLocks noChangeArrowheads="1"/>
          </p:cNvSpPr>
          <p:nvPr/>
        </p:nvSpPr>
        <p:spPr bwMode="auto">
          <a:xfrm>
            <a:off x="7848600" y="1676400"/>
            <a:ext cx="533400" cy="7016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4000" b="1">
                <a:solidFill>
                  <a:srgbClr val="FF3300"/>
                </a:solidFill>
                <a:effectLst>
                  <a:outerShdw blurRad="38100" dist="38100" dir="2700000" algn="tl">
                    <a:srgbClr val="C0C0C0"/>
                  </a:outerShdw>
                </a:effectLst>
                <a:sym typeface="Symbol" pitchFamily="18" charset="2"/>
              </a:rPr>
              <a:t>..</a:t>
            </a:r>
            <a:endParaRPr lang="nl-NL" sz="4000" b="1">
              <a:solidFill>
                <a:srgbClr val="FF3300"/>
              </a:solidFill>
              <a:effectLst>
                <a:outerShdw blurRad="38100" dist="38100" dir="2700000" algn="tl">
                  <a:srgbClr val="C0C0C0"/>
                </a:outerShdw>
              </a:effectLst>
            </a:endParaRPr>
          </a:p>
        </p:txBody>
      </p:sp>
      <p:sp>
        <p:nvSpPr>
          <p:cNvPr id="219147" name="Text Box 11"/>
          <p:cNvSpPr txBox="1">
            <a:spLocks noChangeArrowheads="1"/>
          </p:cNvSpPr>
          <p:nvPr/>
        </p:nvSpPr>
        <p:spPr bwMode="auto">
          <a:xfrm>
            <a:off x="7848600" y="3200400"/>
            <a:ext cx="533400" cy="7016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4000" b="1">
                <a:solidFill>
                  <a:srgbClr val="FF3300"/>
                </a:solidFill>
                <a:effectLst>
                  <a:outerShdw blurRad="38100" dist="38100" dir="2700000" algn="tl">
                    <a:srgbClr val="C0C0C0"/>
                  </a:outerShdw>
                </a:effectLst>
                <a:sym typeface="Symbol" pitchFamily="18" charset="2"/>
              </a:rPr>
              <a:t>..</a:t>
            </a:r>
            <a:endParaRPr lang="nl-NL" sz="4000" b="1">
              <a:solidFill>
                <a:srgbClr val="FF3300"/>
              </a:solidFill>
              <a:effectLst>
                <a:outerShdw blurRad="38100" dist="38100" dir="2700000" algn="tl">
                  <a:srgbClr val="C0C0C0"/>
                </a:outerShdw>
              </a:effectLst>
            </a:endParaRPr>
          </a:p>
        </p:txBody>
      </p:sp>
      <p:sp>
        <p:nvSpPr>
          <p:cNvPr id="219148" name="Text Box 12"/>
          <p:cNvSpPr txBox="1">
            <a:spLocks noChangeArrowheads="1"/>
          </p:cNvSpPr>
          <p:nvPr/>
        </p:nvSpPr>
        <p:spPr bwMode="auto">
          <a:xfrm>
            <a:off x="7848600" y="4038600"/>
            <a:ext cx="533400" cy="7016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4000" b="1">
                <a:solidFill>
                  <a:srgbClr val="FF3300"/>
                </a:solidFill>
                <a:effectLst>
                  <a:outerShdw blurRad="38100" dist="38100" dir="2700000" algn="tl">
                    <a:srgbClr val="C0C0C0"/>
                  </a:outerShdw>
                </a:effectLst>
                <a:sym typeface="Symbol" pitchFamily="18" charset="2"/>
              </a:rPr>
              <a:t>Q</a:t>
            </a:r>
            <a:endParaRPr lang="nl-NL" sz="4000" b="1">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280980098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9141"/>
                                        </p:tgtEl>
                                        <p:attrNameLst>
                                          <p:attrName>style.visibility</p:attrName>
                                        </p:attrNameLst>
                                      </p:cBhvr>
                                      <p:to>
                                        <p:strVal val="visible"/>
                                      </p:to>
                                    </p:set>
                                    <p:animEffect transition="in" filter="wipe(left)">
                                      <p:cBhvr>
                                        <p:cTn id="7" dur="500"/>
                                        <p:tgtEl>
                                          <p:spTgt spid="219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9138"/>
                                        </p:tgtEl>
                                        <p:attrNameLst>
                                          <p:attrName>style.visibility</p:attrName>
                                        </p:attrNameLst>
                                      </p:cBhvr>
                                      <p:to>
                                        <p:strVal val="visible"/>
                                      </p:to>
                                    </p:set>
                                    <p:animEffect transition="in" filter="wipe(left)">
                                      <p:cBhvr>
                                        <p:cTn id="12" dur="500"/>
                                        <p:tgtEl>
                                          <p:spTgt spid="2191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9143"/>
                                        </p:tgtEl>
                                        <p:attrNameLst>
                                          <p:attrName>style.visibility</p:attrName>
                                        </p:attrNameLst>
                                      </p:cBhvr>
                                      <p:to>
                                        <p:strVal val="visible"/>
                                      </p:to>
                                    </p:set>
                                    <p:animEffect transition="in" filter="wipe(left)">
                                      <p:cBhvr>
                                        <p:cTn id="17" dur="500"/>
                                        <p:tgtEl>
                                          <p:spTgt spid="2191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9139"/>
                                        </p:tgtEl>
                                        <p:attrNameLst>
                                          <p:attrName>style.visibility</p:attrName>
                                        </p:attrNameLst>
                                      </p:cBhvr>
                                      <p:to>
                                        <p:strVal val="visible"/>
                                      </p:to>
                                    </p:set>
                                    <p:animEffect transition="in" filter="wipe(left)">
                                      <p:cBhvr>
                                        <p:cTn id="22" dur="500"/>
                                        <p:tgtEl>
                                          <p:spTgt spid="2191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19145"/>
                                        </p:tgtEl>
                                        <p:attrNameLst>
                                          <p:attrName>style.visibility</p:attrName>
                                        </p:attrNameLst>
                                      </p:cBhvr>
                                      <p:to>
                                        <p:strVal val="visible"/>
                                      </p:to>
                                    </p:set>
                                    <p:anim calcmode="lin" valueType="num">
                                      <p:cBhvr additive="base">
                                        <p:cTn id="27" dur="500" fill="hold"/>
                                        <p:tgtEl>
                                          <p:spTgt spid="219145"/>
                                        </p:tgtEl>
                                        <p:attrNameLst>
                                          <p:attrName>ppt_x</p:attrName>
                                        </p:attrNameLst>
                                      </p:cBhvr>
                                      <p:tavLst>
                                        <p:tav tm="0">
                                          <p:val>
                                            <p:strVal val="1+#ppt_w/2"/>
                                          </p:val>
                                        </p:tav>
                                        <p:tav tm="100000">
                                          <p:val>
                                            <p:strVal val="#ppt_x"/>
                                          </p:val>
                                        </p:tav>
                                      </p:tavLst>
                                    </p:anim>
                                    <p:anim calcmode="lin" valueType="num">
                                      <p:cBhvr additive="base">
                                        <p:cTn id="28" dur="500" fill="hold"/>
                                        <p:tgtEl>
                                          <p:spTgt spid="21914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19146"/>
                                        </p:tgtEl>
                                        <p:attrNameLst>
                                          <p:attrName>style.visibility</p:attrName>
                                        </p:attrNameLst>
                                      </p:cBhvr>
                                      <p:to>
                                        <p:strVal val="visible"/>
                                      </p:to>
                                    </p:set>
                                    <p:anim calcmode="lin" valueType="num">
                                      <p:cBhvr additive="base">
                                        <p:cTn id="33" dur="500" fill="hold"/>
                                        <p:tgtEl>
                                          <p:spTgt spid="219146"/>
                                        </p:tgtEl>
                                        <p:attrNameLst>
                                          <p:attrName>ppt_x</p:attrName>
                                        </p:attrNameLst>
                                      </p:cBhvr>
                                      <p:tavLst>
                                        <p:tav tm="0">
                                          <p:val>
                                            <p:strVal val="1+#ppt_w/2"/>
                                          </p:val>
                                        </p:tav>
                                        <p:tav tm="100000">
                                          <p:val>
                                            <p:strVal val="#ppt_x"/>
                                          </p:val>
                                        </p:tav>
                                      </p:tavLst>
                                    </p:anim>
                                    <p:anim calcmode="lin" valueType="num">
                                      <p:cBhvr additive="base">
                                        <p:cTn id="34" dur="500" fill="hold"/>
                                        <p:tgtEl>
                                          <p:spTgt spid="21914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9142"/>
                                        </p:tgtEl>
                                        <p:attrNameLst>
                                          <p:attrName>style.visibility</p:attrName>
                                        </p:attrNameLst>
                                      </p:cBhvr>
                                      <p:to>
                                        <p:strVal val="visible"/>
                                      </p:to>
                                    </p:set>
                                    <p:animEffect transition="in" filter="wipe(left)">
                                      <p:cBhvr>
                                        <p:cTn id="39" dur="500"/>
                                        <p:tgtEl>
                                          <p:spTgt spid="21914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19147"/>
                                        </p:tgtEl>
                                        <p:attrNameLst>
                                          <p:attrName>style.visibility</p:attrName>
                                        </p:attrNameLst>
                                      </p:cBhvr>
                                      <p:to>
                                        <p:strVal val="visible"/>
                                      </p:to>
                                    </p:set>
                                    <p:anim calcmode="lin" valueType="num">
                                      <p:cBhvr additive="base">
                                        <p:cTn id="44" dur="500" fill="hold"/>
                                        <p:tgtEl>
                                          <p:spTgt spid="219147"/>
                                        </p:tgtEl>
                                        <p:attrNameLst>
                                          <p:attrName>ppt_x</p:attrName>
                                        </p:attrNameLst>
                                      </p:cBhvr>
                                      <p:tavLst>
                                        <p:tav tm="0">
                                          <p:val>
                                            <p:strVal val="1+#ppt_w/2"/>
                                          </p:val>
                                        </p:tav>
                                        <p:tav tm="100000">
                                          <p:val>
                                            <p:strVal val="#ppt_x"/>
                                          </p:val>
                                        </p:tav>
                                      </p:tavLst>
                                    </p:anim>
                                    <p:anim calcmode="lin" valueType="num">
                                      <p:cBhvr additive="base">
                                        <p:cTn id="45" dur="500" fill="hold"/>
                                        <p:tgtEl>
                                          <p:spTgt spid="219147"/>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9140"/>
                                        </p:tgtEl>
                                        <p:attrNameLst>
                                          <p:attrName>style.visibility</p:attrName>
                                        </p:attrNameLst>
                                      </p:cBhvr>
                                      <p:to>
                                        <p:strVal val="visible"/>
                                      </p:to>
                                    </p:set>
                                    <p:animEffect transition="in" filter="wipe(left)">
                                      <p:cBhvr>
                                        <p:cTn id="50" dur="500"/>
                                        <p:tgtEl>
                                          <p:spTgt spid="21914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19148"/>
                                        </p:tgtEl>
                                        <p:attrNameLst>
                                          <p:attrName>style.visibility</p:attrName>
                                        </p:attrNameLst>
                                      </p:cBhvr>
                                      <p:to>
                                        <p:strVal val="visible"/>
                                      </p:to>
                                    </p:set>
                                    <p:anim calcmode="lin" valueType="num">
                                      <p:cBhvr additive="base">
                                        <p:cTn id="55" dur="500" fill="hold"/>
                                        <p:tgtEl>
                                          <p:spTgt spid="219148"/>
                                        </p:tgtEl>
                                        <p:attrNameLst>
                                          <p:attrName>ppt_x</p:attrName>
                                        </p:attrNameLst>
                                      </p:cBhvr>
                                      <p:tavLst>
                                        <p:tav tm="0">
                                          <p:val>
                                            <p:strVal val="1+#ppt_w/2"/>
                                          </p:val>
                                        </p:tav>
                                        <p:tav tm="100000">
                                          <p:val>
                                            <p:strVal val="#ppt_x"/>
                                          </p:val>
                                        </p:tav>
                                      </p:tavLst>
                                    </p:anim>
                                    <p:anim calcmode="lin" valueType="num">
                                      <p:cBhvr additive="base">
                                        <p:cTn id="56" dur="500" fill="hold"/>
                                        <p:tgtEl>
                                          <p:spTgt spid="21914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19144"/>
                                        </p:tgtEl>
                                        <p:attrNameLst>
                                          <p:attrName>style.visibility</p:attrName>
                                        </p:attrNameLst>
                                      </p:cBhvr>
                                      <p:to>
                                        <p:strVal val="visible"/>
                                      </p:to>
                                    </p:set>
                                    <p:animEffect transition="in" filter="wipe(left)">
                                      <p:cBhvr>
                                        <p:cTn id="61" dur="500"/>
                                        <p:tgtEl>
                                          <p:spTgt spid="219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utoUpdateAnimBg="0"/>
      <p:bldP spid="219139" grpId="0" autoUpdateAnimBg="0"/>
      <p:bldP spid="219140" grpId="0" autoUpdateAnimBg="0"/>
      <p:bldP spid="219141" grpId="0" autoUpdateAnimBg="0"/>
      <p:bldP spid="219142" grpId="0" autoUpdateAnimBg="0"/>
      <p:bldP spid="219143" grpId="0" autoUpdateAnimBg="0"/>
      <p:bldP spid="219144" grpId="0" autoUpdateAnimBg="0"/>
      <p:bldP spid="219145" grpId="0" autoUpdateAnimBg="0"/>
      <p:bldP spid="219146" grpId="0" autoUpdateAnimBg="0"/>
      <p:bldP spid="219147" grpId="0" autoUpdateAnimBg="0"/>
      <p:bldP spid="219148"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0" y="762000"/>
            <a:ext cx="60198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a:t>
            </a:r>
            <a:r>
              <a:rPr lang="en-US" sz="4000" b="1" u="sng">
                <a:solidFill>
                  <a:srgbClr val="3333CC"/>
                </a:solidFill>
                <a:effectLst>
                  <a:outerShdw blurRad="38100" dist="38100" dir="2700000" algn="tl">
                    <a:srgbClr val="C0C0C0"/>
                  </a:outerShdw>
                </a:effectLst>
              </a:rPr>
              <a:t>Geabsorbeerde</a:t>
            </a:r>
            <a:r>
              <a:rPr lang="en-US" sz="4400" b="1" u="sng">
                <a:solidFill>
                  <a:srgbClr val="3333CC"/>
                </a:solidFill>
                <a:effectLst>
                  <a:outerShdw blurRad="38100" dist="38100" dir="2700000" algn="tl">
                    <a:srgbClr val="C0C0C0"/>
                  </a:outerShdw>
                </a:effectLst>
              </a:rPr>
              <a:t> dosis</a:t>
            </a:r>
            <a:r>
              <a:rPr lang="en-US" sz="4400" b="1">
                <a:solidFill>
                  <a:srgbClr val="3333CC"/>
                </a:solidFill>
                <a:effectLst>
                  <a:outerShdw blurRad="38100" dist="38100" dir="2700000" algn="tl">
                    <a:srgbClr val="C0C0C0"/>
                  </a:outerShdw>
                </a:effectLst>
              </a:rPr>
              <a:t> =</a:t>
            </a:r>
            <a:endParaRPr lang="nl-NL" sz="4400" b="1">
              <a:solidFill>
                <a:srgbClr val="3333CC"/>
              </a:solidFill>
              <a:effectLst>
                <a:outerShdw blurRad="38100" dist="38100" dir="2700000" algn="tl">
                  <a:srgbClr val="C0C0C0"/>
                </a:outerShdw>
              </a:effectLst>
            </a:endParaRPr>
          </a:p>
        </p:txBody>
      </p:sp>
      <p:sp>
        <p:nvSpPr>
          <p:cNvPr id="220163" name="Rectangle 3"/>
          <p:cNvSpPr>
            <a:spLocks noChangeArrowheads="1"/>
          </p:cNvSpPr>
          <p:nvPr/>
        </p:nvSpPr>
        <p:spPr bwMode="auto">
          <a:xfrm>
            <a:off x="0" y="2362200"/>
            <a:ext cx="35814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000" b="1">
                <a:solidFill>
                  <a:srgbClr val="3333CC"/>
                </a:solidFill>
                <a:effectLst>
                  <a:outerShdw blurRad="38100" dist="38100" dir="2700000" algn="tl">
                    <a:srgbClr val="C0C0C0"/>
                  </a:outerShdw>
                </a:effectLst>
              </a:rPr>
              <a:t> Eenheid   =</a:t>
            </a:r>
            <a:endParaRPr lang="nl-NL" sz="4000" b="1">
              <a:solidFill>
                <a:srgbClr val="FF3300"/>
              </a:solidFill>
              <a:effectLst>
                <a:outerShdw blurRad="38100" dist="38100" dir="2700000" algn="tl">
                  <a:srgbClr val="C0C0C0"/>
                </a:outerShdw>
              </a:effectLst>
            </a:endParaRPr>
          </a:p>
        </p:txBody>
      </p:sp>
      <p:sp>
        <p:nvSpPr>
          <p:cNvPr id="220164" name="Rectangle 4"/>
          <p:cNvSpPr>
            <a:spLocks noChangeArrowheads="1"/>
          </p:cNvSpPr>
          <p:nvPr/>
        </p:nvSpPr>
        <p:spPr bwMode="auto">
          <a:xfrm>
            <a:off x="0" y="3962400"/>
            <a:ext cx="51054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000" b="1">
                <a:solidFill>
                  <a:srgbClr val="3333CC"/>
                </a:solidFill>
                <a:effectLst>
                  <a:outerShdw blurRad="38100" dist="38100" dir="2700000" algn="tl">
                    <a:srgbClr val="C0C0C0"/>
                  </a:outerShdw>
                </a:effectLst>
              </a:rPr>
              <a:t> </a:t>
            </a:r>
            <a:r>
              <a:rPr lang="en-US" sz="4000" b="1" u="sng">
                <a:solidFill>
                  <a:srgbClr val="3333CC"/>
                </a:solidFill>
                <a:effectLst>
                  <a:outerShdw blurRad="38100" dist="38100" dir="2700000" algn="tl">
                    <a:srgbClr val="C0C0C0"/>
                  </a:outerShdw>
                </a:effectLst>
              </a:rPr>
              <a:t>Dosis-equivalent</a:t>
            </a:r>
            <a:r>
              <a:rPr lang="en-US" sz="4000" b="1">
                <a:solidFill>
                  <a:srgbClr val="3333CC"/>
                </a:solidFill>
                <a:effectLst>
                  <a:outerShdw blurRad="38100" dist="38100" dir="2700000" algn="tl">
                    <a:srgbClr val="C0C0C0"/>
                  </a:outerShdw>
                </a:effectLst>
              </a:rPr>
              <a:t> =</a:t>
            </a:r>
            <a:endParaRPr lang="nl-NL" sz="4000" b="1" baseline="30000">
              <a:solidFill>
                <a:srgbClr val="FF3300"/>
              </a:solidFill>
              <a:effectLst>
                <a:outerShdw blurRad="38100" dist="38100" dir="2700000" algn="tl">
                  <a:srgbClr val="C0C0C0"/>
                </a:outerShdw>
              </a:effectLst>
            </a:endParaRPr>
          </a:p>
        </p:txBody>
      </p:sp>
      <p:sp>
        <p:nvSpPr>
          <p:cNvPr id="220165" name="Rectangle 5"/>
          <p:cNvSpPr>
            <a:spLocks noGrp="1" noChangeArrowheads="1"/>
          </p:cNvSpPr>
          <p:nvPr>
            <p:ph type="title"/>
          </p:nvPr>
        </p:nvSpPr>
        <p:spPr>
          <a:xfrm>
            <a:off x="76200" y="0"/>
            <a:ext cx="9067800" cy="762000"/>
          </a:xfrm>
        </p:spPr>
        <p:txBody>
          <a:bodyPr/>
          <a:lstStyle/>
          <a:p>
            <a:pPr algn="l" eaLnBrk="1" hangingPunct="1">
              <a:defRPr/>
            </a:pPr>
            <a:r>
              <a:rPr lang="en-US" sz="4000" b="1" smtClean="0">
                <a:solidFill>
                  <a:srgbClr val="FF3300"/>
                </a:solidFill>
                <a:effectLst>
                  <a:outerShdw blurRad="38100" dist="38100" dir="2700000" algn="tl">
                    <a:srgbClr val="C0C0C0"/>
                  </a:outerShdw>
                </a:effectLst>
              </a:rPr>
              <a:t>Dosis en dosis-equivalent:</a:t>
            </a:r>
            <a:endParaRPr lang="nl-NL" sz="4000" b="1" smtClean="0">
              <a:solidFill>
                <a:srgbClr val="FF3300"/>
              </a:solidFill>
              <a:effectLst>
                <a:outerShdw blurRad="38100" dist="38100" dir="2700000" algn="tl">
                  <a:srgbClr val="C0C0C0"/>
                </a:outerShdw>
              </a:effectLst>
            </a:endParaRPr>
          </a:p>
        </p:txBody>
      </p:sp>
      <p:sp>
        <p:nvSpPr>
          <p:cNvPr id="220166" name="Rectangle 6"/>
          <p:cNvSpPr>
            <a:spLocks noChangeArrowheads="1"/>
          </p:cNvSpPr>
          <p:nvPr/>
        </p:nvSpPr>
        <p:spPr bwMode="auto">
          <a:xfrm>
            <a:off x="3662363" y="2362200"/>
            <a:ext cx="1976437"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C0C0C0"/>
                  </a:outerShdw>
                </a:effectLst>
              </a:rPr>
              <a:t>J/kg =</a:t>
            </a:r>
            <a:endParaRPr lang="nl-NL" sz="4000" b="1">
              <a:solidFill>
                <a:srgbClr val="FF3300"/>
              </a:solidFill>
              <a:effectLst>
                <a:outerShdw blurRad="38100" dist="38100" dir="2700000" algn="tl">
                  <a:srgbClr val="C0C0C0"/>
                </a:outerShdw>
              </a:effectLst>
            </a:endParaRPr>
          </a:p>
        </p:txBody>
      </p:sp>
      <p:sp>
        <p:nvSpPr>
          <p:cNvPr id="220167" name="Rectangle 7"/>
          <p:cNvSpPr>
            <a:spLocks noChangeArrowheads="1"/>
          </p:cNvSpPr>
          <p:nvPr/>
        </p:nvSpPr>
        <p:spPr bwMode="auto">
          <a:xfrm>
            <a:off x="381000" y="1600200"/>
            <a:ext cx="8610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C0C0C0"/>
                  </a:outerShdw>
                </a:effectLst>
              </a:rPr>
              <a:t>…………………………………..</a:t>
            </a:r>
            <a:endParaRPr lang="nl-NL" sz="4200" b="1">
              <a:solidFill>
                <a:srgbClr val="FF3300"/>
              </a:solidFill>
              <a:effectLst>
                <a:outerShdw blurRad="38100" dist="38100" dir="2700000" algn="tl">
                  <a:srgbClr val="C0C0C0"/>
                </a:outerShdw>
              </a:effectLst>
            </a:endParaRPr>
          </a:p>
        </p:txBody>
      </p:sp>
      <p:sp>
        <p:nvSpPr>
          <p:cNvPr id="220168" name="Rectangle 8"/>
          <p:cNvSpPr>
            <a:spLocks noChangeArrowheads="1"/>
          </p:cNvSpPr>
          <p:nvPr/>
        </p:nvSpPr>
        <p:spPr bwMode="auto">
          <a:xfrm>
            <a:off x="0" y="5791200"/>
            <a:ext cx="3276600" cy="9144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000" b="1">
                <a:solidFill>
                  <a:srgbClr val="3333CC"/>
                </a:solidFill>
                <a:effectLst>
                  <a:outerShdw blurRad="38100" dist="38100" dir="2700000" algn="tl">
                    <a:srgbClr val="C0C0C0"/>
                  </a:outerShdw>
                </a:effectLst>
              </a:rPr>
              <a:t> Eenheid  =</a:t>
            </a:r>
            <a:endParaRPr lang="nl-NL" sz="4000" b="1" baseline="30000">
              <a:solidFill>
                <a:srgbClr val="FF3300"/>
              </a:solidFill>
              <a:effectLst>
                <a:outerShdw blurRad="38100" dist="38100" dir="2700000" algn="tl">
                  <a:srgbClr val="C0C0C0"/>
                </a:outerShdw>
              </a:effectLst>
            </a:endParaRPr>
          </a:p>
        </p:txBody>
      </p:sp>
      <p:sp>
        <p:nvSpPr>
          <p:cNvPr id="220169" name="Rectangle 9"/>
          <p:cNvSpPr>
            <a:spLocks noChangeArrowheads="1"/>
          </p:cNvSpPr>
          <p:nvPr/>
        </p:nvSpPr>
        <p:spPr bwMode="auto">
          <a:xfrm>
            <a:off x="5414963" y="2362200"/>
            <a:ext cx="2738437"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000" b="1">
                <a:solidFill>
                  <a:srgbClr val="FF3300"/>
                </a:solidFill>
                <a:effectLst>
                  <a:outerShdw blurRad="38100" dist="38100" dir="2700000" algn="tl">
                    <a:srgbClr val="C0C0C0"/>
                  </a:outerShdw>
                </a:effectLst>
              </a:rPr>
              <a:t>Gray (Gy)</a:t>
            </a:r>
            <a:endParaRPr lang="nl-NL" sz="4000" b="1">
              <a:solidFill>
                <a:srgbClr val="FF3300"/>
              </a:solidFill>
              <a:effectLst>
                <a:outerShdw blurRad="38100" dist="38100" dir="2700000" algn="tl">
                  <a:srgbClr val="C0C0C0"/>
                </a:outerShdw>
              </a:effectLst>
            </a:endParaRPr>
          </a:p>
        </p:txBody>
      </p:sp>
      <p:sp>
        <p:nvSpPr>
          <p:cNvPr id="220170" name="Rectangle 10"/>
          <p:cNvSpPr>
            <a:spLocks noChangeArrowheads="1"/>
          </p:cNvSpPr>
          <p:nvPr/>
        </p:nvSpPr>
        <p:spPr bwMode="auto">
          <a:xfrm>
            <a:off x="0" y="4648200"/>
            <a:ext cx="91440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000" b="1">
                <a:solidFill>
                  <a:srgbClr val="FF3300"/>
                </a:solidFill>
                <a:effectLst>
                  <a:outerShdw blurRad="38100" dist="38100" dir="2700000" algn="tl">
                    <a:srgbClr val="C0C0C0"/>
                  </a:outerShdw>
                </a:effectLst>
              </a:rPr>
              <a:t>  ………………………. x ………………</a:t>
            </a:r>
            <a:endParaRPr lang="nl-NL" sz="4000" b="1" baseline="30000">
              <a:solidFill>
                <a:srgbClr val="FF3300"/>
              </a:solidFill>
              <a:effectLst>
                <a:outerShdw blurRad="38100" dist="38100" dir="2700000" algn="tl">
                  <a:srgbClr val="C0C0C0"/>
                </a:outerShdw>
              </a:effectLst>
            </a:endParaRPr>
          </a:p>
        </p:txBody>
      </p:sp>
      <p:sp>
        <p:nvSpPr>
          <p:cNvPr id="220171" name="Rectangle 11"/>
          <p:cNvSpPr>
            <a:spLocks noChangeArrowheads="1"/>
          </p:cNvSpPr>
          <p:nvPr/>
        </p:nvSpPr>
        <p:spPr bwMode="auto">
          <a:xfrm>
            <a:off x="3124200" y="5795963"/>
            <a:ext cx="3276600" cy="9144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000" b="1">
                <a:solidFill>
                  <a:srgbClr val="FF3300"/>
                </a:solidFill>
                <a:effectLst>
                  <a:outerShdw blurRad="38100" dist="38100" dir="2700000" algn="tl">
                    <a:srgbClr val="C0C0C0"/>
                  </a:outerShdw>
                </a:effectLst>
              </a:rPr>
              <a:t>Sievert (Sv)</a:t>
            </a:r>
            <a:endParaRPr lang="nl-NL" sz="4000" b="1" baseline="3000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29626118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0165"/>
                                        </p:tgtEl>
                                        <p:attrNameLst>
                                          <p:attrName>style.visibility</p:attrName>
                                        </p:attrNameLst>
                                      </p:cBhvr>
                                      <p:to>
                                        <p:strVal val="visible"/>
                                      </p:to>
                                    </p:set>
                                    <p:animEffect transition="in" filter="wipe(left)">
                                      <p:cBhvr>
                                        <p:cTn id="7" dur="500"/>
                                        <p:tgtEl>
                                          <p:spTgt spid="220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0162"/>
                                        </p:tgtEl>
                                        <p:attrNameLst>
                                          <p:attrName>style.visibility</p:attrName>
                                        </p:attrNameLst>
                                      </p:cBhvr>
                                      <p:to>
                                        <p:strVal val="visible"/>
                                      </p:to>
                                    </p:set>
                                    <p:animEffect transition="in" filter="wipe(left)">
                                      <p:cBhvr>
                                        <p:cTn id="12" dur="500"/>
                                        <p:tgtEl>
                                          <p:spTgt spid="2201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0167"/>
                                        </p:tgtEl>
                                        <p:attrNameLst>
                                          <p:attrName>style.visibility</p:attrName>
                                        </p:attrNameLst>
                                      </p:cBhvr>
                                      <p:to>
                                        <p:strVal val="visible"/>
                                      </p:to>
                                    </p:set>
                                    <p:animEffect transition="in" filter="wipe(left)">
                                      <p:cBhvr>
                                        <p:cTn id="17" dur="500"/>
                                        <p:tgtEl>
                                          <p:spTgt spid="2201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0163"/>
                                        </p:tgtEl>
                                        <p:attrNameLst>
                                          <p:attrName>style.visibility</p:attrName>
                                        </p:attrNameLst>
                                      </p:cBhvr>
                                      <p:to>
                                        <p:strVal val="visible"/>
                                      </p:to>
                                    </p:set>
                                    <p:animEffect transition="in" filter="wipe(left)">
                                      <p:cBhvr>
                                        <p:cTn id="22" dur="500"/>
                                        <p:tgtEl>
                                          <p:spTgt spid="2201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0166"/>
                                        </p:tgtEl>
                                        <p:attrNameLst>
                                          <p:attrName>style.visibility</p:attrName>
                                        </p:attrNameLst>
                                      </p:cBhvr>
                                      <p:to>
                                        <p:strVal val="visible"/>
                                      </p:to>
                                    </p:set>
                                    <p:animEffect transition="in" filter="wipe(left)">
                                      <p:cBhvr>
                                        <p:cTn id="27" dur="500"/>
                                        <p:tgtEl>
                                          <p:spTgt spid="2201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0169"/>
                                        </p:tgtEl>
                                        <p:attrNameLst>
                                          <p:attrName>style.visibility</p:attrName>
                                        </p:attrNameLst>
                                      </p:cBhvr>
                                      <p:to>
                                        <p:strVal val="visible"/>
                                      </p:to>
                                    </p:set>
                                    <p:animEffect transition="in" filter="wipe(left)">
                                      <p:cBhvr>
                                        <p:cTn id="32" dur="500"/>
                                        <p:tgtEl>
                                          <p:spTgt spid="2201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0164"/>
                                        </p:tgtEl>
                                        <p:attrNameLst>
                                          <p:attrName>style.visibility</p:attrName>
                                        </p:attrNameLst>
                                      </p:cBhvr>
                                      <p:to>
                                        <p:strVal val="visible"/>
                                      </p:to>
                                    </p:set>
                                    <p:animEffect transition="in" filter="wipe(left)">
                                      <p:cBhvr>
                                        <p:cTn id="37" dur="500"/>
                                        <p:tgtEl>
                                          <p:spTgt spid="2201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0170"/>
                                        </p:tgtEl>
                                        <p:attrNameLst>
                                          <p:attrName>style.visibility</p:attrName>
                                        </p:attrNameLst>
                                      </p:cBhvr>
                                      <p:to>
                                        <p:strVal val="visible"/>
                                      </p:to>
                                    </p:set>
                                    <p:animEffect transition="in" filter="wipe(left)">
                                      <p:cBhvr>
                                        <p:cTn id="42" dur="500"/>
                                        <p:tgtEl>
                                          <p:spTgt spid="2201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0168"/>
                                        </p:tgtEl>
                                        <p:attrNameLst>
                                          <p:attrName>style.visibility</p:attrName>
                                        </p:attrNameLst>
                                      </p:cBhvr>
                                      <p:to>
                                        <p:strVal val="visible"/>
                                      </p:to>
                                    </p:set>
                                    <p:animEffect transition="in" filter="wipe(left)">
                                      <p:cBhvr>
                                        <p:cTn id="47" dur="500"/>
                                        <p:tgtEl>
                                          <p:spTgt spid="22016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0171"/>
                                        </p:tgtEl>
                                        <p:attrNameLst>
                                          <p:attrName>style.visibility</p:attrName>
                                        </p:attrNameLst>
                                      </p:cBhvr>
                                      <p:to>
                                        <p:strVal val="visible"/>
                                      </p:to>
                                    </p:set>
                                    <p:animEffect transition="in" filter="wipe(left)">
                                      <p:cBhvr>
                                        <p:cTn id="52" dur="500"/>
                                        <p:tgtEl>
                                          <p:spTgt spid="220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utoUpdateAnimBg="0"/>
      <p:bldP spid="220163" grpId="0" autoUpdateAnimBg="0"/>
      <p:bldP spid="220164" grpId="0" autoUpdateAnimBg="0"/>
      <p:bldP spid="220165" grpId="0" autoUpdateAnimBg="0"/>
      <p:bldP spid="220166" grpId="0" autoUpdateAnimBg="0"/>
      <p:bldP spid="220167" grpId="0" autoUpdateAnimBg="0"/>
      <p:bldP spid="220168" grpId="0" autoUpdateAnimBg="0"/>
      <p:bldP spid="220169" grpId="0" autoUpdateAnimBg="0"/>
      <p:bldP spid="220170" grpId="0" autoUpdateAnimBg="0"/>
      <p:bldP spid="220171"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838200"/>
            <a:ext cx="9144000" cy="18288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Een klier van 50 g absorbeert</a:t>
            </a:r>
          </a:p>
          <a:p>
            <a:pPr fontAlgn="base">
              <a:spcBef>
                <a:spcPct val="0"/>
              </a:spcBef>
              <a:spcAft>
                <a:spcPct val="0"/>
              </a:spcAft>
              <a:defRPr/>
            </a:pPr>
            <a:r>
              <a:rPr lang="en-US" sz="4400" b="1">
                <a:solidFill>
                  <a:srgbClr val="3333CC"/>
                </a:solidFill>
                <a:effectLst>
                  <a:outerShdw blurRad="38100" dist="38100" dir="2700000" algn="tl">
                    <a:srgbClr val="C0C0C0"/>
                  </a:outerShdw>
                </a:effectLst>
              </a:rPr>
              <a:t>   0,20 mJ </a:t>
            </a:r>
            <a:r>
              <a:rPr lang="en-US" sz="4400" b="1">
                <a:solidFill>
                  <a:srgbClr val="3333CC"/>
                </a:solidFill>
                <a:effectLst>
                  <a:outerShdw blurRad="38100" dist="38100" dir="2700000" algn="tl">
                    <a:srgbClr val="C0C0C0"/>
                  </a:outerShdw>
                </a:effectLst>
                <a:latin typeface="Symbol" pitchFamily="18" charset="2"/>
              </a:rPr>
              <a:t>a</a:t>
            </a:r>
            <a:r>
              <a:rPr lang="en-US" sz="4400" b="1">
                <a:solidFill>
                  <a:srgbClr val="3333CC"/>
                </a:solidFill>
                <a:effectLst>
                  <a:outerShdw blurRad="38100" dist="38100" dir="2700000" algn="tl">
                    <a:srgbClr val="C0C0C0"/>
                  </a:outerShdw>
                </a:effectLst>
              </a:rPr>
              <a:t>-straling met een</a:t>
            </a:r>
          </a:p>
          <a:p>
            <a:pPr fontAlgn="base">
              <a:spcBef>
                <a:spcPct val="0"/>
              </a:spcBef>
              <a:spcAft>
                <a:spcPct val="0"/>
              </a:spcAft>
              <a:defRPr/>
            </a:pPr>
            <a:r>
              <a:rPr lang="en-US" sz="4400" b="1">
                <a:solidFill>
                  <a:srgbClr val="3333CC"/>
                </a:solidFill>
                <a:effectLst>
                  <a:outerShdw blurRad="38100" dist="38100" dir="2700000" algn="tl">
                    <a:srgbClr val="C0C0C0"/>
                  </a:outerShdw>
                </a:effectLst>
              </a:rPr>
              <a:t>   kwaliteits-factor 10.</a:t>
            </a:r>
            <a:endParaRPr lang="nl-NL" sz="4400" b="1">
              <a:solidFill>
                <a:srgbClr val="3333CC"/>
              </a:solidFill>
              <a:effectLst>
                <a:outerShdw blurRad="38100" dist="38100" dir="2700000" algn="tl">
                  <a:srgbClr val="C0C0C0"/>
                </a:outerShdw>
              </a:effectLst>
            </a:endParaRPr>
          </a:p>
        </p:txBody>
      </p:sp>
      <p:sp>
        <p:nvSpPr>
          <p:cNvPr id="221187" name="Rectangle 3"/>
          <p:cNvSpPr>
            <a:spLocks noChangeArrowheads="1"/>
          </p:cNvSpPr>
          <p:nvPr/>
        </p:nvSpPr>
        <p:spPr bwMode="auto">
          <a:xfrm>
            <a:off x="0" y="3657600"/>
            <a:ext cx="2286000" cy="838200"/>
          </a:xfrm>
          <a:prstGeom prst="rect">
            <a:avLst/>
          </a:prstGeom>
          <a:noFill/>
          <a:ln w="9525">
            <a:noFill/>
            <a:miter lim="800000"/>
            <a:headEnd/>
            <a:tailEnd/>
          </a:ln>
          <a:effectLst/>
        </p:spPr>
        <p:txBody>
          <a:bodyPr anchor="ctr"/>
          <a:lstStyle/>
          <a:p>
            <a:pPr fontAlgn="base">
              <a:spcBef>
                <a:spcPct val="0"/>
              </a:spcBef>
              <a:spcAft>
                <a:spcPct val="0"/>
              </a:spcAft>
              <a:buFontTx/>
              <a:buChar char="•"/>
              <a:defRPr/>
            </a:pPr>
            <a:r>
              <a:rPr lang="en-US" sz="4400" b="1">
                <a:solidFill>
                  <a:srgbClr val="3333CC"/>
                </a:solidFill>
                <a:effectLst>
                  <a:outerShdw blurRad="38100" dist="38100" dir="2700000" algn="tl">
                    <a:srgbClr val="C0C0C0"/>
                  </a:outerShdw>
                </a:effectLst>
              </a:rPr>
              <a:t> Dosis =</a:t>
            </a:r>
            <a:endParaRPr lang="nl-NL" sz="4400" b="1">
              <a:solidFill>
                <a:srgbClr val="FF3300"/>
              </a:solidFill>
              <a:effectLst>
                <a:outerShdw blurRad="38100" dist="38100" dir="2700000" algn="tl">
                  <a:srgbClr val="C0C0C0"/>
                </a:outerShdw>
              </a:effectLst>
            </a:endParaRPr>
          </a:p>
        </p:txBody>
      </p:sp>
      <p:sp>
        <p:nvSpPr>
          <p:cNvPr id="221188" name="Rectangle 4"/>
          <p:cNvSpPr>
            <a:spLocks noChangeArrowheads="1"/>
          </p:cNvSpPr>
          <p:nvPr/>
        </p:nvSpPr>
        <p:spPr bwMode="auto">
          <a:xfrm>
            <a:off x="4038600" y="4343400"/>
            <a:ext cx="5105400" cy="7620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3333CC"/>
                </a:solidFill>
                <a:effectLst>
                  <a:outerShdw blurRad="38100" dist="38100" dir="2700000" algn="tl">
                    <a:srgbClr val="C0C0C0"/>
                  </a:outerShdw>
                </a:effectLst>
              </a:rPr>
              <a:t>………………….</a:t>
            </a:r>
            <a:endParaRPr lang="nl-NL" sz="4400" b="1" baseline="30000">
              <a:solidFill>
                <a:srgbClr val="FF3300"/>
              </a:solidFill>
              <a:effectLst>
                <a:outerShdw blurRad="38100" dist="38100" dir="2700000" algn="tl">
                  <a:srgbClr val="C0C0C0"/>
                </a:outerShdw>
              </a:effectLst>
            </a:endParaRPr>
          </a:p>
        </p:txBody>
      </p:sp>
      <p:sp>
        <p:nvSpPr>
          <p:cNvPr id="221189" name="Rectangle 5"/>
          <p:cNvSpPr>
            <a:spLocks noGrp="1" noChangeArrowheads="1"/>
          </p:cNvSpPr>
          <p:nvPr>
            <p:ph type="title"/>
          </p:nvPr>
        </p:nvSpPr>
        <p:spPr>
          <a:xfrm>
            <a:off x="76200" y="0"/>
            <a:ext cx="3048000" cy="762000"/>
          </a:xfrm>
        </p:spPr>
        <p:txBody>
          <a:bodyPr/>
          <a:lstStyle/>
          <a:p>
            <a:pPr algn="l" eaLnBrk="1" hangingPunct="1">
              <a:defRPr/>
            </a:pPr>
            <a:r>
              <a:rPr lang="en-US" b="1" smtClean="0">
                <a:solidFill>
                  <a:srgbClr val="FF3300"/>
                </a:solidFill>
                <a:effectLst>
                  <a:outerShdw blurRad="38100" dist="38100" dir="2700000" algn="tl">
                    <a:srgbClr val="C0C0C0"/>
                  </a:outerShdw>
                </a:effectLst>
              </a:rPr>
              <a:t>Voorbeeld:</a:t>
            </a:r>
            <a:endParaRPr lang="nl-NL" b="1" smtClean="0">
              <a:solidFill>
                <a:srgbClr val="FF3300"/>
              </a:solidFill>
              <a:effectLst>
                <a:outerShdw blurRad="38100" dist="38100" dir="2700000" algn="tl">
                  <a:srgbClr val="C0C0C0"/>
                </a:outerShdw>
              </a:effectLst>
            </a:endParaRPr>
          </a:p>
        </p:txBody>
      </p:sp>
      <p:sp>
        <p:nvSpPr>
          <p:cNvPr id="221190" name="Rectangle 6"/>
          <p:cNvSpPr>
            <a:spLocks noChangeArrowheads="1"/>
          </p:cNvSpPr>
          <p:nvPr/>
        </p:nvSpPr>
        <p:spPr bwMode="auto">
          <a:xfrm>
            <a:off x="2286000" y="3657600"/>
            <a:ext cx="1976438"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 =</a:t>
            </a:r>
            <a:endParaRPr lang="nl-NL" sz="4400" b="1">
              <a:solidFill>
                <a:srgbClr val="FF3300"/>
              </a:solidFill>
              <a:effectLst>
                <a:outerShdw blurRad="38100" dist="38100" dir="2700000" algn="tl">
                  <a:srgbClr val="C0C0C0"/>
                </a:outerShdw>
              </a:effectLst>
            </a:endParaRPr>
          </a:p>
        </p:txBody>
      </p:sp>
      <p:sp>
        <p:nvSpPr>
          <p:cNvPr id="221191" name="Rectangle 7"/>
          <p:cNvSpPr>
            <a:spLocks noChangeArrowheads="1"/>
          </p:cNvSpPr>
          <p:nvPr/>
        </p:nvSpPr>
        <p:spPr bwMode="auto">
          <a:xfrm>
            <a:off x="381000" y="2743200"/>
            <a:ext cx="86106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200" b="1">
                <a:solidFill>
                  <a:srgbClr val="FF3300"/>
                </a:solidFill>
                <a:effectLst>
                  <a:outerShdw blurRad="38100" dist="38100" dir="2700000" algn="tl">
                    <a:srgbClr val="C0C0C0"/>
                  </a:outerShdw>
                </a:effectLst>
              </a:rPr>
              <a:t>Bereken het dosisequivalent.</a:t>
            </a:r>
            <a:endParaRPr lang="nl-NL" sz="4200" b="1">
              <a:solidFill>
                <a:srgbClr val="FF3300"/>
              </a:solidFill>
              <a:effectLst>
                <a:outerShdw blurRad="38100" dist="38100" dir="2700000" algn="tl">
                  <a:srgbClr val="C0C0C0"/>
                </a:outerShdw>
              </a:effectLst>
            </a:endParaRPr>
          </a:p>
        </p:txBody>
      </p:sp>
      <p:sp>
        <p:nvSpPr>
          <p:cNvPr id="221192" name="Rectangle 8"/>
          <p:cNvSpPr>
            <a:spLocks noChangeArrowheads="1"/>
          </p:cNvSpPr>
          <p:nvPr/>
        </p:nvSpPr>
        <p:spPr bwMode="auto">
          <a:xfrm>
            <a:off x="0" y="5105400"/>
            <a:ext cx="4876800" cy="914400"/>
          </a:xfrm>
          <a:prstGeom prst="rect">
            <a:avLst/>
          </a:prstGeom>
          <a:noFill/>
          <a:ln w="9525">
            <a:noFill/>
            <a:miter lim="800000"/>
            <a:headEnd/>
            <a:tailEnd/>
          </a:ln>
          <a:effectLst/>
        </p:spPr>
        <p:txBody>
          <a:bodyPr anchor="ctr"/>
          <a:lstStyle/>
          <a:p>
            <a:pPr fontAlgn="base">
              <a:spcBef>
                <a:spcPct val="0"/>
              </a:spcBef>
              <a:spcAft>
                <a:spcPct val="0"/>
              </a:spcAft>
              <a:buClr>
                <a:srgbClr val="3333CC"/>
              </a:buClr>
              <a:buFontTx/>
              <a:buChar char="•"/>
              <a:defRPr/>
            </a:pPr>
            <a:r>
              <a:rPr lang="en-US" sz="4400" b="1">
                <a:solidFill>
                  <a:srgbClr val="3333CC"/>
                </a:solidFill>
                <a:effectLst>
                  <a:outerShdw blurRad="38100" dist="38100" dir="2700000" algn="tl">
                    <a:srgbClr val="C0C0C0"/>
                  </a:outerShdw>
                </a:effectLst>
              </a:rPr>
              <a:t> Dosisequivalent =</a:t>
            </a:r>
            <a:endParaRPr lang="nl-NL" sz="4000" b="1" baseline="30000">
              <a:solidFill>
                <a:srgbClr val="FF3300"/>
              </a:solidFill>
              <a:effectLst>
                <a:outerShdw blurRad="38100" dist="38100" dir="2700000" algn="tl">
                  <a:srgbClr val="C0C0C0"/>
                </a:outerShdw>
              </a:effectLst>
            </a:endParaRPr>
          </a:p>
        </p:txBody>
      </p:sp>
      <p:sp>
        <p:nvSpPr>
          <p:cNvPr id="221193" name="Rectangle 9"/>
          <p:cNvSpPr>
            <a:spLocks noChangeArrowheads="1"/>
          </p:cNvSpPr>
          <p:nvPr/>
        </p:nvSpPr>
        <p:spPr bwMode="auto">
          <a:xfrm>
            <a:off x="3962400" y="3657600"/>
            <a:ext cx="5105400" cy="838200"/>
          </a:xfrm>
          <a:prstGeom prst="rect">
            <a:avLst/>
          </a:prstGeom>
          <a:noFill/>
          <a:ln w="9525">
            <a:noFill/>
            <a:miter lim="800000"/>
            <a:headEnd/>
            <a:tailEnd/>
          </a:ln>
          <a:effectLst/>
        </p:spPr>
        <p:txBody>
          <a:bodyPr anchor="ctr"/>
          <a:lstStyle/>
          <a:p>
            <a:pPr fontAlgn="base">
              <a:spcBef>
                <a:spcPct val="0"/>
              </a:spcBef>
              <a:spcAft>
                <a:spcPct val="0"/>
              </a:spcAft>
              <a:defRPr/>
            </a:pPr>
            <a:r>
              <a:rPr lang="en-US" sz="4400" b="1">
                <a:solidFill>
                  <a:srgbClr val="FF3300"/>
                </a:solidFill>
                <a:effectLst>
                  <a:outerShdw blurRad="38100" dist="38100" dir="2700000" algn="tl">
                    <a:srgbClr val="C0C0C0"/>
                  </a:outerShdw>
                </a:effectLst>
              </a:rPr>
              <a:t>………………….. =</a:t>
            </a:r>
            <a:endParaRPr lang="nl-NL" sz="4400" b="1">
              <a:solidFill>
                <a:srgbClr val="FF3300"/>
              </a:solidFill>
              <a:effectLst>
                <a:outerShdw blurRad="38100" dist="38100" dir="2700000" algn="tl">
                  <a:srgbClr val="C0C0C0"/>
                </a:outerShdw>
              </a:effectLst>
            </a:endParaRPr>
          </a:p>
        </p:txBody>
      </p:sp>
      <p:sp>
        <p:nvSpPr>
          <p:cNvPr id="221194" name="Rectangle 10"/>
          <p:cNvSpPr>
            <a:spLocks noChangeArrowheads="1"/>
          </p:cNvSpPr>
          <p:nvPr/>
        </p:nvSpPr>
        <p:spPr bwMode="auto">
          <a:xfrm>
            <a:off x="4800600" y="5105400"/>
            <a:ext cx="3733800" cy="9144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C0C0C0"/>
                  </a:outerShdw>
                </a:effectLst>
              </a:rPr>
              <a:t>…………… =</a:t>
            </a:r>
            <a:endParaRPr lang="nl-NL" sz="4000" b="1" baseline="30000">
              <a:solidFill>
                <a:srgbClr val="FF3300"/>
              </a:solidFill>
              <a:effectLst>
                <a:outerShdw blurRad="38100" dist="38100" dir="2700000" algn="tl">
                  <a:srgbClr val="C0C0C0"/>
                </a:outerShdw>
              </a:effectLst>
            </a:endParaRPr>
          </a:p>
        </p:txBody>
      </p:sp>
      <p:sp>
        <p:nvSpPr>
          <p:cNvPr id="221195" name="Rectangle 11"/>
          <p:cNvSpPr>
            <a:spLocks noChangeArrowheads="1"/>
          </p:cNvSpPr>
          <p:nvPr/>
        </p:nvSpPr>
        <p:spPr bwMode="auto">
          <a:xfrm>
            <a:off x="4876800" y="5867400"/>
            <a:ext cx="2819400" cy="914400"/>
          </a:xfrm>
          <a:prstGeom prst="rect">
            <a:avLst/>
          </a:prstGeom>
          <a:noFill/>
          <a:ln w="9525">
            <a:noFill/>
            <a:miter lim="800000"/>
            <a:headEnd/>
            <a:tailEnd/>
          </a:ln>
          <a:effectLst/>
        </p:spPr>
        <p:txBody>
          <a:bodyPr anchor="ctr"/>
          <a:lstStyle/>
          <a:p>
            <a:pPr fontAlgn="base">
              <a:spcBef>
                <a:spcPct val="0"/>
              </a:spcBef>
              <a:spcAft>
                <a:spcPct val="0"/>
              </a:spcAft>
              <a:buClr>
                <a:srgbClr val="3333CC"/>
              </a:buClr>
              <a:defRPr/>
            </a:pPr>
            <a:r>
              <a:rPr lang="en-US" sz="4400" b="1">
                <a:solidFill>
                  <a:srgbClr val="FF3300"/>
                </a:solidFill>
                <a:effectLst>
                  <a:outerShdw blurRad="38100" dist="38100" dir="2700000" algn="tl">
                    <a:srgbClr val="C0C0C0"/>
                  </a:outerShdw>
                </a:effectLst>
              </a:rPr>
              <a:t>………....</a:t>
            </a:r>
            <a:endParaRPr lang="nl-NL" sz="4000" b="1" baseline="3000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330761040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1189"/>
                                        </p:tgtEl>
                                        <p:attrNameLst>
                                          <p:attrName>style.visibility</p:attrName>
                                        </p:attrNameLst>
                                      </p:cBhvr>
                                      <p:to>
                                        <p:strVal val="visible"/>
                                      </p:to>
                                    </p:set>
                                    <p:animEffect transition="in" filter="wipe(left)">
                                      <p:cBhvr>
                                        <p:cTn id="7" dur="500"/>
                                        <p:tgtEl>
                                          <p:spTgt spid="221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1186"/>
                                        </p:tgtEl>
                                        <p:attrNameLst>
                                          <p:attrName>style.visibility</p:attrName>
                                        </p:attrNameLst>
                                      </p:cBhvr>
                                      <p:to>
                                        <p:strVal val="visible"/>
                                      </p:to>
                                    </p:set>
                                    <p:animEffect transition="in" filter="wipe(left)">
                                      <p:cBhvr>
                                        <p:cTn id="12" dur="500"/>
                                        <p:tgtEl>
                                          <p:spTgt spid="2211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191"/>
                                        </p:tgtEl>
                                        <p:attrNameLst>
                                          <p:attrName>style.visibility</p:attrName>
                                        </p:attrNameLst>
                                      </p:cBhvr>
                                      <p:to>
                                        <p:strVal val="visible"/>
                                      </p:to>
                                    </p:set>
                                    <p:animEffect transition="in" filter="wipe(left)">
                                      <p:cBhvr>
                                        <p:cTn id="17" dur="500"/>
                                        <p:tgtEl>
                                          <p:spTgt spid="2211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1187"/>
                                        </p:tgtEl>
                                        <p:attrNameLst>
                                          <p:attrName>style.visibility</p:attrName>
                                        </p:attrNameLst>
                                      </p:cBhvr>
                                      <p:to>
                                        <p:strVal val="visible"/>
                                      </p:to>
                                    </p:set>
                                    <p:animEffect transition="in" filter="wipe(left)">
                                      <p:cBhvr>
                                        <p:cTn id="22" dur="500"/>
                                        <p:tgtEl>
                                          <p:spTgt spid="2211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1190"/>
                                        </p:tgtEl>
                                        <p:attrNameLst>
                                          <p:attrName>style.visibility</p:attrName>
                                        </p:attrNameLst>
                                      </p:cBhvr>
                                      <p:to>
                                        <p:strVal val="visible"/>
                                      </p:to>
                                    </p:set>
                                    <p:animEffect transition="in" filter="wipe(left)">
                                      <p:cBhvr>
                                        <p:cTn id="27" dur="500"/>
                                        <p:tgtEl>
                                          <p:spTgt spid="2211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1193"/>
                                        </p:tgtEl>
                                        <p:attrNameLst>
                                          <p:attrName>style.visibility</p:attrName>
                                        </p:attrNameLst>
                                      </p:cBhvr>
                                      <p:to>
                                        <p:strVal val="visible"/>
                                      </p:to>
                                    </p:set>
                                    <p:animEffect transition="in" filter="wipe(left)">
                                      <p:cBhvr>
                                        <p:cTn id="32" dur="500"/>
                                        <p:tgtEl>
                                          <p:spTgt spid="2211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1188"/>
                                        </p:tgtEl>
                                        <p:attrNameLst>
                                          <p:attrName>style.visibility</p:attrName>
                                        </p:attrNameLst>
                                      </p:cBhvr>
                                      <p:to>
                                        <p:strVal val="visible"/>
                                      </p:to>
                                    </p:set>
                                    <p:animEffect transition="in" filter="wipe(left)">
                                      <p:cBhvr>
                                        <p:cTn id="37" dur="500"/>
                                        <p:tgtEl>
                                          <p:spTgt spid="2211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1192"/>
                                        </p:tgtEl>
                                        <p:attrNameLst>
                                          <p:attrName>style.visibility</p:attrName>
                                        </p:attrNameLst>
                                      </p:cBhvr>
                                      <p:to>
                                        <p:strVal val="visible"/>
                                      </p:to>
                                    </p:set>
                                    <p:animEffect transition="in" filter="wipe(left)">
                                      <p:cBhvr>
                                        <p:cTn id="42" dur="500"/>
                                        <p:tgtEl>
                                          <p:spTgt spid="2211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1194"/>
                                        </p:tgtEl>
                                        <p:attrNameLst>
                                          <p:attrName>style.visibility</p:attrName>
                                        </p:attrNameLst>
                                      </p:cBhvr>
                                      <p:to>
                                        <p:strVal val="visible"/>
                                      </p:to>
                                    </p:set>
                                    <p:animEffect transition="in" filter="wipe(left)">
                                      <p:cBhvr>
                                        <p:cTn id="47" dur="500"/>
                                        <p:tgtEl>
                                          <p:spTgt spid="22119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1195"/>
                                        </p:tgtEl>
                                        <p:attrNameLst>
                                          <p:attrName>style.visibility</p:attrName>
                                        </p:attrNameLst>
                                      </p:cBhvr>
                                      <p:to>
                                        <p:strVal val="visible"/>
                                      </p:to>
                                    </p:set>
                                    <p:animEffect transition="in" filter="wipe(left)">
                                      <p:cBhvr>
                                        <p:cTn id="52" dur="500"/>
                                        <p:tgtEl>
                                          <p:spTgt spid="221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utoUpdateAnimBg="0"/>
      <p:bldP spid="221187" grpId="0" autoUpdateAnimBg="0"/>
      <p:bldP spid="221188" grpId="0" autoUpdateAnimBg="0"/>
      <p:bldP spid="221189" grpId="0" autoUpdateAnimBg="0"/>
      <p:bldP spid="221190" grpId="0" autoUpdateAnimBg="0"/>
      <p:bldP spid="221191" grpId="0" autoUpdateAnimBg="0"/>
      <p:bldP spid="221192" grpId="0" autoUpdateAnimBg="0"/>
      <p:bldP spid="221193" grpId="0" autoUpdateAnimBg="0"/>
      <p:bldP spid="221194" grpId="0" autoUpdateAnimBg="0"/>
      <p:bldP spid="221195" grpId="0" autoUpdateAnimBg="0"/>
    </p:bldLst>
  </p:timing>
</p:sld>
</file>

<file path=ppt/theme/theme1.xml><?xml version="1.0" encoding="utf-8"?>
<a:theme xmlns:a="http://schemas.openxmlformats.org/drawingml/2006/main" name="Standaardontwerp">
  <a:themeElements>
    <a:clrScheme name="ppt">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B9D5FB"/>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5004</Words>
  <Application>Microsoft Office PowerPoint</Application>
  <PresentationFormat>Diavoorstelling (4:3)</PresentationFormat>
  <Paragraphs>1595</Paragraphs>
  <Slides>113</Slides>
  <Notes>40</Notes>
  <HiddenSlides>7</HiddenSlides>
  <MMClips>2</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113</vt:i4>
      </vt:variant>
    </vt:vector>
  </HeadingPairs>
  <TitlesOfParts>
    <vt:vector size="116" baseType="lpstr">
      <vt:lpstr>Standaardontwerp</vt:lpstr>
      <vt:lpstr>Grafiek</vt:lpstr>
      <vt:lpstr>Vergelijking</vt:lpstr>
      <vt:lpstr>Radioactiviteit</vt:lpstr>
      <vt:lpstr>1895: Konrad Röntgen ontdekt           röntgenstraling</vt:lpstr>
      <vt:lpstr>1896: Henri Becquerel ontdekt straling           van uranium.</vt:lpstr>
      <vt:lpstr>1898: Maria Skłodowska-Curie  en Pierre Curie ontdekken de straling van polonium en radium.</vt:lpstr>
      <vt:lpstr>1905: Einstein postuleert de equivalentie van massa en energie.</vt:lpstr>
      <vt:lpstr>1942: Enrico Fermi brengt de eerste kettingreactie op gang in een primitieve kerncentrale.</vt:lpstr>
      <vt:lpstr>Ioniserende straling of kernstraling:</vt:lpstr>
      <vt:lpstr>Elektromagnetisch spectrum: BINAS tabel 19A/B</vt:lpstr>
      <vt:lpstr>Doordringend vermogen (dracht) en ioniserend vermogen.</vt:lpstr>
      <vt:lpstr>Een atoom:</vt:lpstr>
      <vt:lpstr>Een koper-63 kern:</vt:lpstr>
      <vt:lpstr>BINAS tabel 25: Isotopen</vt:lpstr>
      <vt:lpstr>Een Lood-204 kern:</vt:lpstr>
      <vt:lpstr>Isotopen (bijv. van Lood):</vt:lpstr>
      <vt:lpstr>Vier natuurlijke isotopen van lood (Pb):</vt:lpstr>
      <vt:lpstr> a-straling:</vt:lpstr>
      <vt:lpstr> Registreren van ioniserende straling.</vt:lpstr>
      <vt:lpstr> De badge</vt:lpstr>
      <vt:lpstr> Detail van een bestraalde emulsie</vt:lpstr>
      <vt:lpstr> Persoonlijke dosismeter</vt:lpstr>
      <vt:lpstr>Wilsonvat.</vt:lpstr>
      <vt:lpstr>Wilsonvat (foto).</vt:lpstr>
      <vt:lpstr>Wilsonvat: a en b- straling:</vt:lpstr>
      <vt:lpstr>Wilsonvat: b- straling:</vt:lpstr>
      <vt:lpstr>Geiger-Müller teller</vt:lpstr>
      <vt:lpstr>Werking GM teller: (serieschakeling)</vt:lpstr>
      <vt:lpstr> Geiger-Müller teller.</vt:lpstr>
      <vt:lpstr> Geiger-Müller teller.</vt:lpstr>
      <vt:lpstr>BINAS tabel 25: Isotopen</vt:lpstr>
      <vt:lpstr>Radioactief verval Polonium-209 kern:</vt:lpstr>
      <vt:lpstr>Radioactief verval simulatie</vt:lpstr>
      <vt:lpstr>Radioactief verval van Natrium-24 kern:</vt:lpstr>
      <vt:lpstr>PowerPoint-presentatie</vt:lpstr>
      <vt:lpstr>Halveringstijd van Polonium-209 kern:</vt:lpstr>
      <vt:lpstr>PowerPoint-presentatie</vt:lpstr>
      <vt:lpstr>PowerPoint-presentatie</vt:lpstr>
      <vt:lpstr>PowerPoint-presentatie</vt:lpstr>
      <vt:lpstr>Activiteit A:</vt:lpstr>
      <vt:lpstr>Activiteit van 0,37 mg Rn-220 (54,5 s; a)</vt:lpstr>
      <vt:lpstr>Orgaanschade hangt af van:</vt:lpstr>
      <vt:lpstr>Relatieve weegfactor voor de verschillende organen</vt:lpstr>
      <vt:lpstr>Dosis en dosis-equivalent:</vt:lpstr>
      <vt:lpstr>Voorbeeld:</vt:lpstr>
      <vt:lpstr>Stralingsbelasting 1): </vt:lpstr>
      <vt:lpstr>Röntgenfoto van een rat (na Pu-vergiftiging)</vt:lpstr>
      <vt:lpstr>Halfwaarde-dikte voor g-straling (1 MeV):</vt:lpstr>
      <vt:lpstr>PowerPoint-presentatie</vt:lpstr>
      <vt:lpstr>PowerPoint-presentatie</vt:lpstr>
      <vt:lpstr>Toepassingen ioniserende straling:</vt:lpstr>
      <vt:lpstr>Röntgenfoto (1895)</vt:lpstr>
      <vt:lpstr>Scannen containers in de haven van Rotterdam</vt:lpstr>
      <vt:lpstr>Controle van lasnaden</vt:lpstr>
      <vt:lpstr>Doorstralen om voorwerpen steriel te maken</vt:lpstr>
      <vt:lpstr>Bestraling in de geneeskunde met Co-60 bron</vt:lpstr>
      <vt:lpstr>Bestraling met elektronen uit versneller</vt:lpstr>
      <vt:lpstr>PowerPoint-presentatie</vt:lpstr>
      <vt:lpstr>PowerPoint-presentatie</vt:lpstr>
      <vt:lpstr>Inwendige bestraling met Ra-naalden</vt:lpstr>
      <vt:lpstr>Melanoom:</vt:lpstr>
      <vt:lpstr>Onderarm Pierre Curie:</vt:lpstr>
      <vt:lpstr>Effect van bestralen gezonde en tumorcellen</vt:lpstr>
      <vt:lpstr>Energie van de straling en doordringdiepte</vt:lpstr>
      <vt:lpstr>Ouderdomsbepaling: </vt:lpstr>
      <vt:lpstr>PowerPoint-presentatie</vt:lpstr>
      <vt:lpstr>Tracer in de geneeskunde (Technetium: Tc-99m; 6,0u; g).</vt:lpstr>
      <vt:lpstr>Tracer in de olie-industrie</vt:lpstr>
      <vt:lpstr>Diktemeting in de papierindustrie:</vt:lpstr>
      <vt:lpstr>Centrale TUD</vt:lpstr>
      <vt:lpstr>Einde</vt:lpstr>
      <vt:lpstr>Radioactiviteit</vt:lpstr>
      <vt:lpstr>1896: Henri Becquerel ontdekt straling van uranium.</vt:lpstr>
      <vt:lpstr>1898: Maria Skłodowska-Curie  en Pierre Curie ontdekken de straling van polonium en radium.</vt:lpstr>
      <vt:lpstr>1905: Einstein postuleert de equivalentie van massa en energie.</vt:lpstr>
      <vt:lpstr>1942: Enrico Fermi brengt de eerste kettingreactie op gang in een primitieve kerncentrale.</vt:lpstr>
      <vt:lpstr>Ioniserende straling of kernstraling:</vt:lpstr>
      <vt:lpstr>Een atoom:</vt:lpstr>
      <vt:lpstr>Een koperkern:</vt:lpstr>
      <vt:lpstr>Een Lood-204 kern:</vt:lpstr>
      <vt:lpstr>Isotopen (bijv. van Lood):</vt:lpstr>
      <vt:lpstr> a-straling:</vt:lpstr>
      <vt:lpstr> Registreren van ioniserende straling.</vt:lpstr>
      <vt:lpstr> Fotografische plaat (na ontwikkelen):</vt:lpstr>
      <vt:lpstr>Wilsonvat.</vt:lpstr>
      <vt:lpstr>Wilsonvat (foto).</vt:lpstr>
      <vt:lpstr>Geiger-Müller teller: (serieschakeling)</vt:lpstr>
      <vt:lpstr> Geiger-Müller teller.</vt:lpstr>
      <vt:lpstr> Geiger-Müller teller.</vt:lpstr>
      <vt:lpstr>Radioactief verval Polonium-209 kern:</vt:lpstr>
      <vt:lpstr>Radioactief verval van Natrium-24 kern:</vt:lpstr>
      <vt:lpstr>PowerPoint-presentatie</vt:lpstr>
      <vt:lpstr>Halveringstijd van Polonium-209 kern:</vt:lpstr>
      <vt:lpstr>PowerPoint-presentatie</vt:lpstr>
      <vt:lpstr>PowerPoint-presentatie</vt:lpstr>
      <vt:lpstr>PowerPoint-presentatie</vt:lpstr>
      <vt:lpstr>Activiteit A:</vt:lpstr>
      <vt:lpstr>Activiteit van 0,37 mg Rn-220</vt:lpstr>
      <vt:lpstr>Orgaanschade hangt af van:</vt:lpstr>
      <vt:lpstr>Dosis en dosis-equivalent:</vt:lpstr>
      <vt:lpstr>Voorbeeld:</vt:lpstr>
      <vt:lpstr>Stralingsbelasting: </vt:lpstr>
      <vt:lpstr>Doordringend vermogen.</vt:lpstr>
      <vt:lpstr>Halfwaarde-dikte voor g-straling (1 MeV):</vt:lpstr>
      <vt:lpstr>PowerPoint-presentatie</vt:lpstr>
      <vt:lpstr>Toepassingen:</vt:lpstr>
      <vt:lpstr>Bestraling in de geneeskunde met Co-60 bron</vt:lpstr>
      <vt:lpstr>Bestraling met elektronen uit versneller</vt:lpstr>
      <vt:lpstr>Effect van bestralen gezonde en tumorcellen</vt:lpstr>
      <vt:lpstr>Energie van de straling en doordringdiepte</vt:lpstr>
      <vt:lpstr>Ouderdomsbepaling: </vt:lpstr>
      <vt:lpstr>PowerPoint-presentatie</vt:lpstr>
      <vt:lpstr>Diktemeting in de papierindustrie:</vt:lpstr>
      <vt:lpstr>Centrale TUD</vt:lpstr>
      <vt:lpstr>Einde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Radioactiviteit</dc:title>
  <dc:creator>Ton&amp;Els</dc:creator>
  <cp:lastModifiedBy>Ton&amp;Els</cp:lastModifiedBy>
  <cp:revision>3</cp:revision>
  <dcterms:created xsi:type="dcterms:W3CDTF">2018-10-17T19:35:28Z</dcterms:created>
  <dcterms:modified xsi:type="dcterms:W3CDTF">2018-10-19T19:22:55Z</dcterms:modified>
</cp:coreProperties>
</file>