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2E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2" autoAdjust="0"/>
  </p:normalViewPr>
  <p:slideViewPr>
    <p:cSldViewPr>
      <p:cViewPr>
        <p:scale>
          <a:sx n="60" d="100"/>
          <a:sy n="60" d="100"/>
        </p:scale>
        <p:origin x="-11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83C-85EE-4381-91B5-FAD4EDA1615A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94FB-130A-4681-B0BC-D99D0EBA3600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7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108-3162-41D8-864D-910C56C9DFE2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0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E48-1369-41EE-8D9A-79ECA35E3B47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FA81-7BBB-4EFF-B73E-B3972A1E4840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4AB0-D796-4B72-9792-719A3EE0A889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6178-5261-4C92-8293-7EDB0E0545DC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C079-F7A9-4859-9F60-A0B08281AAF6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3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404-D4D7-48B5-B22D-6A70B44F337B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7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3ACF-3C57-413A-84A1-7F0A4CB2D4C8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8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2A21-9D9D-42C5-A7AD-E4AC70AD496D}" type="slidenum">
              <a:rPr lang="nl-NL" altLang="nl-NL" smtClean="0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845FAA-2684-4C3F-9834-7B1BF0C72379}" type="slidenum">
              <a:rPr lang="nl-NL" alt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tijmensen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bu.edu/~duffy/HTML5/diffraction_grating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4851400" cy="685800"/>
          </a:xfrm>
        </p:spPr>
        <p:txBody>
          <a:bodyPr/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fotonen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46931"/>
            <a:ext cx="9144000" cy="5545138"/>
          </a:xfrm>
        </p:spPr>
        <p:txBody>
          <a:bodyPr>
            <a:normAutofit fontScale="92500" lnSpcReduction="10000"/>
          </a:bodyPr>
          <a:lstStyle/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Buiging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interferentie</a:t>
            </a:r>
            <a:endParaRPr lang="en-US" altLang="nl-NL" sz="2800" dirty="0">
              <a:solidFill>
                <a:srgbClr val="2E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Tralie</a:t>
            </a:r>
            <a:endParaRPr lang="en-US" altLang="nl-NL" sz="2800" dirty="0">
              <a:solidFill>
                <a:srgbClr val="2E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Emissiespectra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Emissie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absorptiespectra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l">
              <a:lnSpc>
                <a:spcPct val="90000"/>
              </a:lnSpc>
              <a:buFontTx/>
              <a:buAutoNum type="arabicPeriod"/>
            </a:pP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Fotonen</a:t>
            </a:r>
            <a:endParaRPr lang="en-US" altLang="nl-NL" sz="2800" dirty="0">
              <a:solidFill>
                <a:srgbClr val="2E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 startAt="6"/>
            </a:pP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Absorptie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emissie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atoom</a:t>
            </a:r>
            <a:endParaRPr lang="en-US" altLang="nl-NL" sz="2800" dirty="0">
              <a:solidFill>
                <a:srgbClr val="2E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  <a:buFontTx/>
              <a:buAutoNum type="arabicPeriod" startAt="6"/>
            </a:pP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Energieniveau’s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trap</a:t>
            </a:r>
          </a:p>
          <a:p>
            <a:pPr marL="609600" indent="-609600" algn="l">
              <a:lnSpc>
                <a:spcPct val="90000"/>
              </a:lnSpc>
            </a:pP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 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Afbeeldingen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09600" indent="-609600" algn="l">
              <a:lnSpc>
                <a:spcPct val="90000"/>
              </a:lnSpc>
            </a:pP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Laser op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endParaRPr lang="en-US" altLang="nl-NL" sz="2800" dirty="0">
              <a:solidFill>
                <a:srgbClr val="2E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</a:pP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Röntgenstraling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één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</a:t>
            </a:r>
            <a:endParaRPr lang="en-US" altLang="nl-NL" sz="2800" dirty="0">
              <a:solidFill>
                <a:srgbClr val="2E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</a:pP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Röntgenstraling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Al-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poeder</a:t>
            </a:r>
            <a:endParaRPr lang="en-US" altLang="nl-NL" sz="2800" dirty="0">
              <a:solidFill>
                <a:srgbClr val="2E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</a:pP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Electronenbundel</a:t>
            </a:r>
            <a:r>
              <a:rPr lang="en-US" altLang="nl-NL" sz="2800" dirty="0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 err="1">
                <a:solidFill>
                  <a:srgbClr val="2E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</a:t>
            </a:r>
            <a:endParaRPr lang="en-US" altLang="nl-NL" sz="2800" dirty="0">
              <a:solidFill>
                <a:srgbClr val="2E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lnSpc>
                <a:spcPct val="90000"/>
              </a:lnSpc>
            </a:pPr>
            <a:r>
              <a:rPr lang="en-US" altLang="nl-NL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altLang="nl-N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www.agtijmensen.nl</a:t>
            </a:r>
            <a:r>
              <a:rPr lang="en-US" altLang="nl-N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15042021</a:t>
            </a:r>
            <a:endParaRPr lang="nl-NL" altLang="nl-NL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495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44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73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 advAuto="0"/>
      <p:bldP spid="2253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1655134" y="1616120"/>
            <a:ext cx="24384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3276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ontstaat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spectrum: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9115425" cy="5444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Emissiespectrum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1371600" cy="132343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7086600" y="1476375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nl-NL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</a:t>
            </a:r>
            <a:r>
              <a:rPr lang="en-US" altLang="nl-NL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spectrum</a:t>
            </a:r>
            <a:endParaRPr lang="nl-NL" altLang="nl-NL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656" name="Group 64"/>
          <p:cNvGrpSpPr>
            <a:grpSpLocks/>
          </p:cNvGrpSpPr>
          <p:nvPr/>
        </p:nvGrpSpPr>
        <p:grpSpPr bwMode="auto">
          <a:xfrm>
            <a:off x="3476625" y="762000"/>
            <a:ext cx="1600200" cy="2266950"/>
            <a:chOff x="2190" y="480"/>
            <a:chExt cx="1008" cy="1428"/>
          </a:xfrm>
        </p:grpSpPr>
        <p:sp>
          <p:nvSpPr>
            <p:cNvPr id="110604" name="Line 12"/>
            <p:cNvSpPr>
              <a:spLocks noChangeShapeType="1"/>
            </p:cNvSpPr>
            <p:nvPr/>
          </p:nvSpPr>
          <p:spPr bwMode="auto">
            <a:xfrm>
              <a:off x="2592" y="48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0619" name="Rectangle 27"/>
            <p:cNvSpPr>
              <a:spLocks noChangeArrowheads="1"/>
            </p:cNvSpPr>
            <p:nvPr/>
          </p:nvSpPr>
          <p:spPr bwMode="auto">
            <a:xfrm>
              <a:off x="2190" y="1380"/>
              <a:ext cx="100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Tralie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0662" name="Object 70"/>
          <p:cNvGraphicFramePr>
            <a:graphicFrameLocks/>
          </p:cNvGraphicFramePr>
          <p:nvPr/>
        </p:nvGraphicFramePr>
        <p:xfrm>
          <a:off x="304800" y="3929063"/>
          <a:ext cx="83820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hoto Editor-foto" r:id="rId4" imgW="6973273" imgH="457143" progId="MSPhotoEd.3">
                  <p:embed/>
                </p:oleObj>
              </mc:Choice>
              <mc:Fallback>
                <p:oleObj name="Photo Editor-foto" r:id="rId4" imgW="6973273" imgH="457143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29063"/>
                        <a:ext cx="83820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63" name="Rectangle 71"/>
          <p:cNvSpPr>
            <a:spLocks noChangeArrowheads="1"/>
          </p:cNvSpPr>
          <p:nvPr/>
        </p:nvSpPr>
        <p:spPr bwMode="auto">
          <a:xfrm>
            <a:off x="0" y="5257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ontstaat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lijnenspectrum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64" name="Rectangle 72"/>
          <p:cNvSpPr>
            <a:spLocks noChangeArrowheads="1"/>
          </p:cNvSpPr>
          <p:nvPr/>
        </p:nvSpPr>
        <p:spPr bwMode="auto">
          <a:xfrm>
            <a:off x="0" y="280511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atomen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dicht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opeen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zitten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vaste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65" name="Rectangle 73"/>
          <p:cNvSpPr>
            <a:spLocks noChangeArrowheads="1"/>
          </p:cNvSpPr>
          <p:nvPr/>
        </p:nvSpPr>
        <p:spPr bwMode="auto">
          <a:xfrm>
            <a:off x="0" y="4724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Alls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atomen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zitten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3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atomair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gas)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657855"/>
              </p:ext>
            </p:extLst>
          </p:nvPr>
        </p:nvGraphicFramePr>
        <p:xfrm>
          <a:off x="395535" y="6003180"/>
          <a:ext cx="83880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hoto Editor-foto" r:id="rId6" imgW="6942857" imgH="257007" progId="MSPhotoEd.3">
                  <p:embed/>
                </p:oleObj>
              </mc:Choice>
              <mc:Fallback>
                <p:oleObj name="Photo Editor-foto" r:id="rId6" imgW="6942857" imgH="257007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5" y="6003180"/>
                        <a:ext cx="83880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ep 1"/>
          <p:cNvGrpSpPr/>
          <p:nvPr/>
        </p:nvGrpSpPr>
        <p:grpSpPr>
          <a:xfrm>
            <a:off x="4114800" y="1612900"/>
            <a:ext cx="2895600" cy="533400"/>
            <a:chOff x="4114800" y="1612900"/>
            <a:chExt cx="2895600" cy="533400"/>
          </a:xfrm>
        </p:grpSpPr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4118686" y="1616120"/>
              <a:ext cx="287044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10612" name="Group 20"/>
            <p:cNvGrpSpPr>
              <a:grpSpLocks/>
            </p:cNvGrpSpPr>
            <p:nvPr/>
          </p:nvGrpSpPr>
          <p:grpSpPr bwMode="auto">
            <a:xfrm>
              <a:off x="4114800" y="1612900"/>
              <a:ext cx="2895600" cy="533400"/>
              <a:chOff x="2592" y="1016"/>
              <a:chExt cx="1824" cy="336"/>
            </a:xfrm>
          </p:grpSpPr>
          <p:sp>
            <p:nvSpPr>
              <p:cNvPr id="110608" name="Line 16"/>
              <p:cNvSpPr>
                <a:spLocks noChangeShapeType="1"/>
              </p:cNvSpPr>
              <p:nvPr/>
            </p:nvSpPr>
            <p:spPr bwMode="auto">
              <a:xfrm>
                <a:off x="2592" y="1018"/>
                <a:ext cx="1824" cy="192"/>
              </a:xfrm>
              <a:prstGeom prst="line">
                <a:avLst/>
              </a:prstGeom>
              <a:noFill/>
              <a:ln w="25400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9" name="Line 17"/>
              <p:cNvSpPr>
                <a:spLocks noChangeShapeType="1"/>
              </p:cNvSpPr>
              <p:nvPr/>
            </p:nvSpPr>
            <p:spPr bwMode="auto">
              <a:xfrm>
                <a:off x="2592" y="1016"/>
                <a:ext cx="1824" cy="336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7010400" y="304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7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  <p:bldP spid="110594" grpId="0" autoUpdateAnimBg="0"/>
      <p:bldP spid="110595" grpId="0" autoUpdateAnimBg="0"/>
      <p:bldP spid="110601" grpId="0" animBg="1" autoUpdateAnimBg="0"/>
      <p:bldP spid="110605" grpId="0" autoUpdateAnimBg="0"/>
      <p:bldP spid="110663" grpId="0" autoUpdateAnimBg="0"/>
      <p:bldP spid="110664" grpId="0" autoUpdateAnimBg="0"/>
      <p:bldP spid="110665" grpId="0" autoUpdateAnimBg="0"/>
      <p:bldP spid="1106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60198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altLang="nl-NL" sz="40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banden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spectrum: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48768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altLang="nl-NL" sz="40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spectrum: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40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5457825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nl-NL" sz="40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lijnen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spectrum: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5" y="76200"/>
            <a:ext cx="9115425" cy="609600"/>
          </a:xfrm>
        </p:spPr>
        <p:txBody>
          <a:bodyPr>
            <a:normAutofit fontScale="90000"/>
          </a:bodyPr>
          <a:lstStyle/>
          <a:p>
            <a:pPr algn="l">
              <a:buFontTx/>
              <a:buChar char="•"/>
            </a:pPr>
            <a:r>
              <a:rPr lang="en-US" altLang="nl-NL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Soorten</a:t>
            </a:r>
            <a:r>
              <a:rPr lang="en-US" altLang="nl-NL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spectra</a:t>
            </a:r>
            <a:endParaRPr lang="nl-NL" altLang="nl-NL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4703" name="Picture 15" descr="IJZER spectrum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438400"/>
            <a:ext cx="827722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711" name="Group 23"/>
          <p:cNvGrpSpPr>
            <a:grpSpLocks/>
          </p:cNvGrpSpPr>
          <p:nvPr/>
        </p:nvGrpSpPr>
        <p:grpSpPr bwMode="auto">
          <a:xfrm>
            <a:off x="228600" y="3243263"/>
            <a:ext cx="8824913" cy="790575"/>
            <a:chOff x="144" y="2115"/>
            <a:chExt cx="5559" cy="498"/>
          </a:xfrm>
        </p:grpSpPr>
        <p:sp>
          <p:nvSpPr>
            <p:cNvPr id="114702" name="Rectangle 14"/>
            <p:cNvSpPr>
              <a:spLocks noChangeArrowheads="1"/>
            </p:cNvSpPr>
            <p:nvPr/>
          </p:nvSpPr>
          <p:spPr bwMode="auto">
            <a:xfrm>
              <a:off x="144" y="2115"/>
              <a:ext cx="3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nl-NL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114704" name="Picture 16" descr="spectrum binas N2+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2160"/>
              <a:ext cx="5214" cy="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705" name="Picture 17" descr="spectrum binas KMnO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191000"/>
            <a:ext cx="827722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708" name="Group 20"/>
          <p:cNvGrpSpPr>
            <a:grpSpLocks/>
          </p:cNvGrpSpPr>
          <p:nvPr/>
        </p:nvGrpSpPr>
        <p:grpSpPr bwMode="auto">
          <a:xfrm>
            <a:off x="228600" y="762000"/>
            <a:ext cx="8839200" cy="762000"/>
            <a:chOff x="144" y="480"/>
            <a:chExt cx="5568" cy="480"/>
          </a:xfrm>
        </p:grpSpPr>
        <p:sp>
          <p:nvSpPr>
            <p:cNvPr id="114695" name="Rectangle 7"/>
            <p:cNvSpPr>
              <a:spLocks noChangeArrowheads="1"/>
            </p:cNvSpPr>
            <p:nvPr/>
          </p:nvSpPr>
          <p:spPr bwMode="auto">
            <a:xfrm>
              <a:off x="144" y="480"/>
              <a:ext cx="3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aphicFrame>
          <p:nvGraphicFramePr>
            <p:cNvPr id="114706" name="Object 18"/>
            <p:cNvGraphicFramePr>
              <a:graphicFrameLocks/>
            </p:cNvGraphicFramePr>
            <p:nvPr/>
          </p:nvGraphicFramePr>
          <p:xfrm>
            <a:off x="498" y="507"/>
            <a:ext cx="521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Photo Editor-foto" r:id="rId6" imgW="6973273" imgH="457143" progId="MSPhotoEd.3">
                    <p:embed/>
                  </p:oleObj>
                </mc:Choice>
                <mc:Fallback>
                  <p:oleObj name="Photo Editor-foto" r:id="rId6" imgW="6973273" imgH="457143" progId="MSPhotoEd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" y="507"/>
                          <a:ext cx="5214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712" name="Group 24"/>
          <p:cNvGrpSpPr>
            <a:grpSpLocks/>
          </p:cNvGrpSpPr>
          <p:nvPr/>
        </p:nvGrpSpPr>
        <p:grpSpPr bwMode="auto">
          <a:xfrm>
            <a:off x="228600" y="1600200"/>
            <a:ext cx="8839200" cy="762000"/>
            <a:chOff x="144" y="1056"/>
            <a:chExt cx="5568" cy="480"/>
          </a:xfrm>
        </p:grpSpPr>
        <p:graphicFrame>
          <p:nvGraphicFramePr>
            <p:cNvPr id="114707" name="Object 19"/>
            <p:cNvGraphicFramePr>
              <a:graphicFrameLocks/>
            </p:cNvGraphicFramePr>
            <p:nvPr/>
          </p:nvGraphicFramePr>
          <p:xfrm>
            <a:off x="498" y="1056"/>
            <a:ext cx="521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" name="Photo Editor-foto" r:id="rId8" imgW="6942857" imgH="257007" progId="MSPhotoEd.3">
                    <p:embed/>
                  </p:oleObj>
                </mc:Choice>
                <mc:Fallback>
                  <p:oleObj name="Photo Editor-foto" r:id="rId8" imgW="6942857" imgH="257007" progId="MSPhotoEd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" y="1056"/>
                          <a:ext cx="5214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709" name="Rectangle 21"/>
            <p:cNvSpPr>
              <a:spLocks noChangeArrowheads="1"/>
            </p:cNvSpPr>
            <p:nvPr/>
          </p:nvSpPr>
          <p:spPr bwMode="auto">
            <a:xfrm>
              <a:off x="144" y="1056"/>
              <a:ext cx="3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4572000" y="48768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Atomen dicht opeen.</a:t>
            </a:r>
            <a:endParaRPr lang="nl-NL" altLang="nl-NL" sz="40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714" name="Rectangle 26"/>
          <p:cNvSpPr>
            <a:spLocks noChangeArrowheads="1"/>
          </p:cNvSpPr>
          <p:nvPr/>
        </p:nvSpPr>
        <p:spPr bwMode="auto">
          <a:xfrm>
            <a:off x="4572000" y="5453063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Atomen ver uiteen.</a:t>
            </a:r>
            <a:endParaRPr lang="nl-NL" altLang="nl-NL" sz="40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715" name="Rectangle 27"/>
          <p:cNvSpPr>
            <a:spLocks noChangeArrowheads="1"/>
          </p:cNvSpPr>
          <p:nvPr/>
        </p:nvSpPr>
        <p:spPr bwMode="auto">
          <a:xfrm>
            <a:off x="4495800" y="60198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Tussenvorm.</a:t>
            </a:r>
            <a:endParaRPr lang="nl-NL" altLang="nl-NL" sz="40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16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75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691" grpId="0" autoUpdateAnimBg="0"/>
      <p:bldP spid="114692" grpId="0" autoUpdateAnimBg="0"/>
      <p:bldP spid="114693" grpId="0" autoUpdateAnimBg="0"/>
      <p:bldP spid="114713" grpId="0" autoUpdateAnimBg="0"/>
      <p:bldP spid="114714" grpId="0" autoUpdateAnimBg="0"/>
      <p:bldP spid="1147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" y="76200"/>
            <a:ext cx="9115425" cy="762000"/>
          </a:xfrm>
        </p:spPr>
        <p:txBody>
          <a:bodyPr/>
          <a:lstStyle/>
          <a:p>
            <a:pPr algn="l"/>
            <a:r>
              <a:rPr lang="en-US" altLang="nl-NL" sz="3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Lijnen emissiespectrum ijzeratomen (Fe)</a:t>
            </a:r>
            <a:endParaRPr lang="nl-NL" altLang="nl-NL" sz="3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1625" name="Picture 9" descr="NEON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7" name="Picture 11" descr="STIKSTOF spectrum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97438"/>
            <a:ext cx="7467600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28575" y="3429000"/>
            <a:ext cx="9115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Lijnen emissiespectrum stikstofatomen (N)</a:t>
            </a:r>
            <a:endParaRPr lang="nl-NL" altLang="nl-NL" sz="3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07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2971800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Absorptiespectrum van een gas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75" y="76200"/>
            <a:ext cx="9115425" cy="7620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Emissiespectrum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lichtgevend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304800" y="3935413"/>
            <a:ext cx="1371600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licht-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7" name="Freeform 15"/>
          <p:cNvSpPr>
            <a:spLocks/>
          </p:cNvSpPr>
          <p:nvPr/>
        </p:nvSpPr>
        <p:spPr bwMode="auto">
          <a:xfrm>
            <a:off x="1676400" y="4600575"/>
            <a:ext cx="6858000" cy="20638"/>
          </a:xfrm>
          <a:custGeom>
            <a:avLst/>
            <a:gdLst>
              <a:gd name="T0" fmla="*/ 0 w 4320"/>
              <a:gd name="T1" fmla="*/ 13 h 13"/>
              <a:gd name="T2" fmla="*/ 4320 w 4320"/>
              <a:gd name="T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20" h="13">
                <a:moveTo>
                  <a:pt x="0" y="13"/>
                </a:moveTo>
                <a:lnTo>
                  <a:pt x="4320" y="0"/>
                </a:ln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1847850" y="4605338"/>
            <a:ext cx="1828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8534400" y="3352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15733" name="Group 21"/>
          <p:cNvGrpSpPr>
            <a:grpSpLocks/>
          </p:cNvGrpSpPr>
          <p:nvPr/>
        </p:nvGrpSpPr>
        <p:grpSpPr bwMode="auto">
          <a:xfrm>
            <a:off x="4876800" y="3810000"/>
            <a:ext cx="1600200" cy="2133600"/>
            <a:chOff x="3072" y="2400"/>
            <a:chExt cx="1008" cy="1344"/>
          </a:xfrm>
        </p:grpSpPr>
        <p:sp>
          <p:nvSpPr>
            <p:cNvPr id="115734" name="Line 22"/>
            <p:cNvSpPr>
              <a:spLocks noChangeShapeType="1"/>
            </p:cNvSpPr>
            <p:nvPr/>
          </p:nvSpPr>
          <p:spPr bwMode="auto">
            <a:xfrm>
              <a:off x="3552" y="2400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735" name="Rectangle 23"/>
            <p:cNvSpPr>
              <a:spLocks noChangeArrowheads="1"/>
            </p:cNvSpPr>
            <p:nvPr/>
          </p:nvSpPr>
          <p:spPr bwMode="auto">
            <a:xfrm>
              <a:off x="3072" y="3216"/>
              <a:ext cx="100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Tralie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736" name="Rectangle 24"/>
          <p:cNvSpPr>
            <a:spLocks noChangeArrowheads="1"/>
          </p:cNvSpPr>
          <p:nvPr/>
        </p:nvSpPr>
        <p:spPr bwMode="auto">
          <a:xfrm>
            <a:off x="1847850" y="44958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737" name="Group 25"/>
          <p:cNvGrpSpPr>
            <a:grpSpLocks/>
          </p:cNvGrpSpPr>
          <p:nvPr/>
        </p:nvGrpSpPr>
        <p:grpSpPr bwMode="auto">
          <a:xfrm>
            <a:off x="3810000" y="4129088"/>
            <a:ext cx="1219200" cy="942975"/>
            <a:chOff x="2400" y="2601"/>
            <a:chExt cx="768" cy="594"/>
          </a:xfrm>
        </p:grpSpPr>
        <p:sp>
          <p:nvSpPr>
            <p:cNvPr id="115738" name="Oval 26"/>
            <p:cNvSpPr>
              <a:spLocks noChangeArrowheads="1"/>
            </p:cNvSpPr>
            <p:nvPr/>
          </p:nvSpPr>
          <p:spPr bwMode="auto">
            <a:xfrm>
              <a:off x="2448" y="2619"/>
              <a:ext cx="576" cy="576"/>
            </a:xfrm>
            <a:prstGeom prst="ellipse">
              <a:avLst/>
            </a:prstGeom>
            <a:solidFill>
              <a:srgbClr val="99CCFF"/>
            </a:solidFill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739" name="Rectangle 27"/>
            <p:cNvSpPr>
              <a:spLocks noChangeArrowheads="1"/>
            </p:cNvSpPr>
            <p:nvPr/>
          </p:nvSpPr>
          <p:spPr bwMode="auto">
            <a:xfrm>
              <a:off x="2400" y="2601"/>
              <a:ext cx="76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Gas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740" name="Group 28"/>
          <p:cNvGrpSpPr>
            <a:grpSpLocks/>
          </p:cNvGrpSpPr>
          <p:nvPr/>
        </p:nvGrpSpPr>
        <p:grpSpPr bwMode="auto">
          <a:xfrm>
            <a:off x="5638800" y="4600575"/>
            <a:ext cx="2895600" cy="685800"/>
            <a:chOff x="2592" y="1008"/>
            <a:chExt cx="1824" cy="432"/>
          </a:xfrm>
        </p:grpSpPr>
        <p:sp>
          <p:nvSpPr>
            <p:cNvPr id="115741" name="Line 29"/>
            <p:cNvSpPr>
              <a:spLocks noChangeShapeType="1"/>
            </p:cNvSpPr>
            <p:nvPr/>
          </p:nvSpPr>
          <p:spPr bwMode="auto">
            <a:xfrm>
              <a:off x="2592" y="1008"/>
              <a:ext cx="1824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auto">
            <a:xfrm>
              <a:off x="2592" y="1008"/>
              <a:ext cx="1824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5743" name="Line 31"/>
            <p:cNvSpPr>
              <a:spLocks noChangeShapeType="1"/>
            </p:cNvSpPr>
            <p:nvPr/>
          </p:nvSpPr>
          <p:spPr bwMode="auto">
            <a:xfrm>
              <a:off x="2592" y="1008"/>
              <a:ext cx="182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5744" name="Line 32"/>
            <p:cNvSpPr>
              <a:spLocks noChangeShapeType="1"/>
            </p:cNvSpPr>
            <p:nvPr/>
          </p:nvSpPr>
          <p:spPr bwMode="auto">
            <a:xfrm>
              <a:off x="2592" y="1008"/>
              <a:ext cx="182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5765" name="Group 53"/>
          <p:cNvGrpSpPr>
            <a:grpSpLocks/>
          </p:cNvGrpSpPr>
          <p:nvPr/>
        </p:nvGrpSpPr>
        <p:grpSpPr bwMode="auto">
          <a:xfrm>
            <a:off x="304800" y="304800"/>
            <a:ext cx="8991600" cy="2581275"/>
            <a:chOff x="192" y="192"/>
            <a:chExt cx="5664" cy="1626"/>
          </a:xfrm>
        </p:grpSpPr>
        <p:sp>
          <p:nvSpPr>
            <p:cNvPr id="115714" name="Line 2"/>
            <p:cNvSpPr>
              <a:spLocks noChangeShapeType="1"/>
            </p:cNvSpPr>
            <p:nvPr/>
          </p:nvSpPr>
          <p:spPr bwMode="auto">
            <a:xfrm>
              <a:off x="1056" y="1008"/>
              <a:ext cx="3360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717" name="Text Box 5"/>
            <p:cNvSpPr txBox="1">
              <a:spLocks noChangeArrowheads="1"/>
            </p:cNvSpPr>
            <p:nvPr/>
          </p:nvSpPr>
          <p:spPr bwMode="auto">
            <a:xfrm>
              <a:off x="192" y="576"/>
              <a:ext cx="864" cy="67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heet gas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718" name="Line 6"/>
            <p:cNvSpPr>
              <a:spLocks noChangeShapeType="1"/>
            </p:cNvSpPr>
            <p:nvPr/>
          </p:nvSpPr>
          <p:spPr bwMode="auto">
            <a:xfrm>
              <a:off x="1200" y="1008"/>
              <a:ext cx="1152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719" name="Text Box 7"/>
            <p:cNvSpPr txBox="1">
              <a:spLocks noChangeArrowheads="1"/>
            </p:cNvSpPr>
            <p:nvPr/>
          </p:nvSpPr>
          <p:spPr bwMode="auto">
            <a:xfrm>
              <a:off x="4464" y="930"/>
              <a:ext cx="139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nl-NL" sz="3200" baseline="3000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altLang="nl-NL" sz="3200">
                  <a:latin typeface="Arial" panose="020B0604020202020204" pitchFamily="34" charset="0"/>
                  <a:cs typeface="Arial" panose="020B0604020202020204" pitchFamily="34" charset="0"/>
                </a:rPr>
                <a:t> orde spectrum</a:t>
              </a:r>
              <a:endParaRPr lang="nl-NL" alt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4416" y="192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5721" name="Group 9"/>
            <p:cNvGrpSpPr>
              <a:grpSpLocks/>
            </p:cNvGrpSpPr>
            <p:nvPr/>
          </p:nvGrpSpPr>
          <p:grpSpPr bwMode="auto">
            <a:xfrm>
              <a:off x="2592" y="1008"/>
              <a:ext cx="1824" cy="432"/>
              <a:chOff x="2592" y="1008"/>
              <a:chExt cx="1824" cy="432"/>
            </a:xfrm>
          </p:grpSpPr>
          <p:sp>
            <p:nvSpPr>
              <p:cNvPr id="115722" name="Line 10"/>
              <p:cNvSpPr>
                <a:spLocks noChangeShapeType="1"/>
              </p:cNvSpPr>
              <p:nvPr/>
            </p:nvSpPr>
            <p:spPr bwMode="auto">
              <a:xfrm>
                <a:off x="2592" y="1008"/>
                <a:ext cx="1824" cy="192"/>
              </a:xfrm>
              <a:prstGeom prst="line">
                <a:avLst/>
              </a:prstGeom>
              <a:noFill/>
              <a:ln w="38100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723" name="Line 11"/>
              <p:cNvSpPr>
                <a:spLocks noChangeShapeType="1"/>
              </p:cNvSpPr>
              <p:nvPr/>
            </p:nvSpPr>
            <p:spPr bwMode="auto">
              <a:xfrm>
                <a:off x="2592" y="1008"/>
                <a:ext cx="1824" cy="3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724" name="Line 12"/>
              <p:cNvSpPr>
                <a:spLocks noChangeShapeType="1"/>
              </p:cNvSpPr>
              <p:nvPr/>
            </p:nvSpPr>
            <p:spPr bwMode="auto">
              <a:xfrm>
                <a:off x="2592" y="1008"/>
                <a:ext cx="182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725" name="Line 13"/>
              <p:cNvSpPr>
                <a:spLocks noChangeShapeType="1"/>
              </p:cNvSpPr>
              <p:nvPr/>
            </p:nvSpPr>
            <p:spPr bwMode="auto">
              <a:xfrm>
                <a:off x="2592" y="1008"/>
                <a:ext cx="1824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730" name="Group 18"/>
            <p:cNvGrpSpPr>
              <a:grpSpLocks/>
            </p:cNvGrpSpPr>
            <p:nvPr/>
          </p:nvGrpSpPr>
          <p:grpSpPr bwMode="auto">
            <a:xfrm>
              <a:off x="2094" y="480"/>
              <a:ext cx="1008" cy="1338"/>
              <a:chOff x="2094" y="480"/>
              <a:chExt cx="1008" cy="1338"/>
            </a:xfrm>
          </p:grpSpPr>
          <p:sp>
            <p:nvSpPr>
              <p:cNvPr id="115731" name="Line 19"/>
              <p:cNvSpPr>
                <a:spLocks noChangeShapeType="1"/>
              </p:cNvSpPr>
              <p:nvPr/>
            </p:nvSpPr>
            <p:spPr bwMode="auto">
              <a:xfrm>
                <a:off x="2592" y="480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732" name="Rectangle 20"/>
              <p:cNvSpPr>
                <a:spLocks noChangeArrowheads="1"/>
              </p:cNvSpPr>
              <p:nvPr/>
            </p:nvSpPr>
            <p:spPr bwMode="auto">
              <a:xfrm>
                <a:off x="2094" y="1290"/>
                <a:ext cx="100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795463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824163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3852863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4881563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5338763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5795963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6253163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6710363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</a:pPr>
                <a:r>
                  <a:rPr lang="en-US" altLang="nl-NL" sz="3200">
                    <a:latin typeface="Arial" panose="020B0604020202020204" pitchFamily="34" charset="0"/>
                    <a:cs typeface="Arial" panose="020B0604020202020204" pitchFamily="34" charset="0"/>
                  </a:rPr>
                  <a:t>Tralie</a:t>
                </a:r>
                <a:endParaRPr lang="nl-NL" alt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745" name="Group 33"/>
            <p:cNvGrpSpPr>
              <a:grpSpLocks/>
            </p:cNvGrpSpPr>
            <p:nvPr/>
          </p:nvGrpSpPr>
          <p:grpSpPr bwMode="auto">
            <a:xfrm>
              <a:off x="4560" y="672"/>
              <a:ext cx="912" cy="336"/>
              <a:chOff x="4560" y="672"/>
              <a:chExt cx="912" cy="336"/>
            </a:xfrm>
          </p:grpSpPr>
          <p:sp>
            <p:nvSpPr>
              <p:cNvPr id="115746" name="Rectangle 34"/>
              <p:cNvSpPr>
                <a:spLocks noChangeArrowheads="1"/>
              </p:cNvSpPr>
              <p:nvPr/>
            </p:nvSpPr>
            <p:spPr bwMode="auto">
              <a:xfrm>
                <a:off x="4560" y="672"/>
                <a:ext cx="912" cy="33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5747" name="Group 35"/>
              <p:cNvGrpSpPr>
                <a:grpSpLocks/>
              </p:cNvGrpSpPr>
              <p:nvPr/>
            </p:nvGrpSpPr>
            <p:grpSpPr bwMode="auto">
              <a:xfrm>
                <a:off x="4686" y="699"/>
                <a:ext cx="677" cy="288"/>
                <a:chOff x="4686" y="699"/>
                <a:chExt cx="677" cy="288"/>
              </a:xfrm>
            </p:grpSpPr>
            <p:sp>
              <p:nvSpPr>
                <p:cNvPr id="115748" name="Line 36"/>
                <p:cNvSpPr>
                  <a:spLocks noChangeShapeType="1"/>
                </p:cNvSpPr>
                <p:nvPr/>
              </p:nvSpPr>
              <p:spPr bwMode="auto">
                <a:xfrm>
                  <a:off x="4686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749" name="Line 37"/>
                <p:cNvSpPr>
                  <a:spLocks noChangeShapeType="1"/>
                </p:cNvSpPr>
                <p:nvPr/>
              </p:nvSpPr>
              <p:spPr bwMode="auto">
                <a:xfrm>
                  <a:off x="4981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750" name="Line 38"/>
                <p:cNvSpPr>
                  <a:spLocks noChangeShapeType="1"/>
                </p:cNvSpPr>
                <p:nvPr/>
              </p:nvSpPr>
              <p:spPr bwMode="auto">
                <a:xfrm>
                  <a:off x="5168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751" name="Line 39"/>
                <p:cNvSpPr>
                  <a:spLocks noChangeShapeType="1"/>
                </p:cNvSpPr>
                <p:nvPr/>
              </p:nvSpPr>
              <p:spPr bwMode="auto">
                <a:xfrm>
                  <a:off x="5288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752" name="Line 40"/>
                <p:cNvSpPr>
                  <a:spLocks noChangeShapeType="1"/>
                </p:cNvSpPr>
                <p:nvPr/>
              </p:nvSpPr>
              <p:spPr bwMode="auto">
                <a:xfrm>
                  <a:off x="5363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3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15753" name="Group 41"/>
          <p:cNvGrpSpPr>
            <a:grpSpLocks/>
          </p:cNvGrpSpPr>
          <p:nvPr/>
        </p:nvGrpSpPr>
        <p:grpSpPr bwMode="auto">
          <a:xfrm>
            <a:off x="7158038" y="5972175"/>
            <a:ext cx="1604962" cy="885825"/>
            <a:chOff x="4509" y="3762"/>
            <a:chExt cx="1011" cy="558"/>
          </a:xfrm>
        </p:grpSpPr>
        <p:grpSp>
          <p:nvGrpSpPr>
            <p:cNvPr id="115754" name="Group 42"/>
            <p:cNvGrpSpPr>
              <a:grpSpLocks/>
            </p:cNvGrpSpPr>
            <p:nvPr/>
          </p:nvGrpSpPr>
          <p:grpSpPr bwMode="auto">
            <a:xfrm>
              <a:off x="4509" y="3762"/>
              <a:ext cx="972" cy="462"/>
              <a:chOff x="4509" y="957"/>
              <a:chExt cx="972" cy="462"/>
            </a:xfrm>
          </p:grpSpPr>
          <p:grpSp>
            <p:nvGrpSpPr>
              <p:cNvPr id="115755" name="Group 43"/>
              <p:cNvGrpSpPr>
                <a:grpSpLocks/>
              </p:cNvGrpSpPr>
              <p:nvPr/>
            </p:nvGrpSpPr>
            <p:grpSpPr bwMode="auto">
              <a:xfrm>
                <a:off x="4509" y="957"/>
                <a:ext cx="972" cy="462"/>
                <a:chOff x="48" y="720"/>
                <a:chExt cx="5616" cy="528"/>
              </a:xfrm>
            </p:grpSpPr>
            <p:sp>
              <p:nvSpPr>
                <p:cNvPr id="115756" name="Rectangle 44"/>
                <p:cNvSpPr>
                  <a:spLocks noChangeArrowheads="1"/>
                </p:cNvSpPr>
                <p:nvPr/>
              </p:nvSpPr>
              <p:spPr bwMode="auto">
                <a:xfrm>
                  <a:off x="48" y="720"/>
                  <a:ext cx="336" cy="480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1795463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2824163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3852863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4881563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5338763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5795963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6253163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6710363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3300"/>
                    </a:buClr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</a:t>
                  </a:r>
                  <a:endParaRPr lang="nl-NL" altLang="nl-NL" sz="4000" b="1" baseline="300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pic>
              <p:nvPicPr>
                <p:cNvPr id="115757" name="Picture 45" descr="spectrum continu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" y="816"/>
                  <a:ext cx="5270" cy="432"/>
                </a:xfrm>
                <a:prstGeom prst="rect">
                  <a:avLst/>
                </a:prstGeom>
                <a:solidFill>
                  <a:srgbClr val="DDDDDD"/>
                </a:solidFill>
              </p:spPr>
            </p:pic>
          </p:grpSp>
          <p:grpSp>
            <p:nvGrpSpPr>
              <p:cNvPr id="115758" name="Group 46"/>
              <p:cNvGrpSpPr>
                <a:grpSpLocks/>
              </p:cNvGrpSpPr>
              <p:nvPr/>
            </p:nvGrpSpPr>
            <p:grpSpPr bwMode="auto">
              <a:xfrm>
                <a:off x="4683" y="1044"/>
                <a:ext cx="677" cy="288"/>
                <a:chOff x="4686" y="699"/>
                <a:chExt cx="677" cy="288"/>
              </a:xfrm>
            </p:grpSpPr>
            <p:sp>
              <p:nvSpPr>
                <p:cNvPr id="115759" name="Line 47"/>
                <p:cNvSpPr>
                  <a:spLocks noChangeShapeType="1"/>
                </p:cNvSpPr>
                <p:nvPr/>
              </p:nvSpPr>
              <p:spPr bwMode="auto">
                <a:xfrm>
                  <a:off x="4686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60" name="Line 48"/>
                <p:cNvSpPr>
                  <a:spLocks noChangeShapeType="1"/>
                </p:cNvSpPr>
                <p:nvPr/>
              </p:nvSpPr>
              <p:spPr bwMode="auto">
                <a:xfrm>
                  <a:off x="4981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61" name="Line 49"/>
                <p:cNvSpPr>
                  <a:spLocks noChangeShapeType="1"/>
                </p:cNvSpPr>
                <p:nvPr/>
              </p:nvSpPr>
              <p:spPr bwMode="auto">
                <a:xfrm>
                  <a:off x="5168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62" name="Line 50"/>
                <p:cNvSpPr>
                  <a:spLocks noChangeShapeType="1"/>
                </p:cNvSpPr>
                <p:nvPr/>
              </p:nvSpPr>
              <p:spPr bwMode="auto">
                <a:xfrm>
                  <a:off x="5288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63" name="Line 51"/>
                <p:cNvSpPr>
                  <a:spLocks noChangeShapeType="1"/>
                </p:cNvSpPr>
                <p:nvPr/>
              </p:nvSpPr>
              <p:spPr bwMode="auto">
                <a:xfrm>
                  <a:off x="5363" y="699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5764" name="Rectangle 52"/>
            <p:cNvSpPr>
              <a:spLocks noChangeArrowheads="1"/>
            </p:cNvSpPr>
            <p:nvPr/>
          </p:nvSpPr>
          <p:spPr bwMode="auto">
            <a:xfrm>
              <a:off x="4560" y="4128"/>
              <a:ext cx="960" cy="19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29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  <p:bldP spid="115726" grpId="0" animBg="1" autoUpdateAnimBg="0"/>
      <p:bldP spid="115727" grpId="0" animBg="1"/>
      <p:bldP spid="115728" grpId="0" animBg="1"/>
      <p:bldP spid="115729" grpId="0" animBg="1"/>
      <p:bldP spid="11573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5" y="76200"/>
            <a:ext cx="9115425" cy="1143000"/>
          </a:xfrm>
        </p:spPr>
        <p:txBody>
          <a:bodyPr>
            <a:normAutofit fontScale="90000"/>
          </a:bodyPr>
          <a:lstStyle/>
          <a:p>
            <a:pPr algn="l">
              <a:buFontTx/>
              <a:buChar char="•"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Vergelijking emissie en absorptie</a:t>
            </a:r>
            <a:b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spectrum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3690" name="Group 26"/>
          <p:cNvGrpSpPr>
            <a:grpSpLocks/>
          </p:cNvGrpSpPr>
          <p:nvPr/>
        </p:nvGrpSpPr>
        <p:grpSpPr bwMode="auto">
          <a:xfrm>
            <a:off x="76200" y="2286000"/>
            <a:ext cx="8915400" cy="808038"/>
            <a:chOff x="48" y="1194"/>
            <a:chExt cx="5616" cy="509"/>
          </a:xfrm>
        </p:grpSpPr>
        <p:sp>
          <p:nvSpPr>
            <p:cNvPr id="113675" name="Rectangle 11"/>
            <p:cNvSpPr>
              <a:spLocks noChangeArrowheads="1"/>
            </p:cNvSpPr>
            <p:nvPr/>
          </p:nvSpPr>
          <p:spPr bwMode="auto">
            <a:xfrm>
              <a:off x="48" y="1194"/>
              <a:ext cx="3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endParaRPr lang="nl-NL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113686" name="Group 22"/>
            <p:cNvGrpSpPr>
              <a:grpSpLocks/>
            </p:cNvGrpSpPr>
            <p:nvPr/>
          </p:nvGrpSpPr>
          <p:grpSpPr bwMode="auto">
            <a:xfrm>
              <a:off x="422" y="1260"/>
              <a:ext cx="5242" cy="443"/>
              <a:chOff x="422" y="1381"/>
              <a:chExt cx="5242" cy="443"/>
            </a:xfrm>
          </p:grpSpPr>
          <p:grpSp>
            <p:nvGrpSpPr>
              <p:cNvPr id="113682" name="Group 18"/>
              <p:cNvGrpSpPr>
                <a:grpSpLocks/>
              </p:cNvGrpSpPr>
              <p:nvPr/>
            </p:nvGrpSpPr>
            <p:grpSpPr bwMode="auto">
              <a:xfrm>
                <a:off x="422" y="1392"/>
                <a:ext cx="5242" cy="432"/>
                <a:chOff x="422" y="1392"/>
                <a:chExt cx="5242" cy="432"/>
              </a:xfrm>
            </p:grpSpPr>
            <p:pic>
              <p:nvPicPr>
                <p:cNvPr id="113674" name="Picture 10" descr="spectrum emissie waterstof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" y="1392"/>
                  <a:ext cx="5242" cy="4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3681" name="Rectangle 17"/>
                <p:cNvSpPr>
                  <a:spLocks noChangeArrowheads="1"/>
                </p:cNvSpPr>
                <p:nvPr/>
              </p:nvSpPr>
              <p:spPr bwMode="auto">
                <a:xfrm>
                  <a:off x="432" y="1392"/>
                  <a:ext cx="5232" cy="28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3683" name="Freeform 19"/>
              <p:cNvSpPr>
                <a:spLocks/>
              </p:cNvSpPr>
              <p:nvPr/>
            </p:nvSpPr>
            <p:spPr bwMode="auto">
              <a:xfrm>
                <a:off x="1582" y="1381"/>
                <a:ext cx="2" cy="329"/>
              </a:xfrm>
              <a:custGeom>
                <a:avLst/>
                <a:gdLst>
                  <a:gd name="T0" fmla="*/ 0 w 2"/>
                  <a:gd name="T1" fmla="*/ 0 h 329"/>
                  <a:gd name="T2" fmla="*/ 2 w 2"/>
                  <a:gd name="T3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29">
                    <a:moveTo>
                      <a:pt x="0" y="0"/>
                    </a:moveTo>
                    <a:lnTo>
                      <a:pt x="2" y="329"/>
                    </a:lnTo>
                  </a:path>
                </a:pathLst>
              </a:custGeom>
              <a:noFill/>
              <a:ln w="19050" cmpd="sng">
                <a:solidFill>
                  <a:srgbClr val="FFFF66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84" name="Freeform 20"/>
              <p:cNvSpPr>
                <a:spLocks/>
              </p:cNvSpPr>
              <p:nvPr/>
            </p:nvSpPr>
            <p:spPr bwMode="auto">
              <a:xfrm>
                <a:off x="1606" y="1386"/>
                <a:ext cx="2" cy="324"/>
              </a:xfrm>
              <a:custGeom>
                <a:avLst/>
                <a:gdLst>
                  <a:gd name="T0" fmla="*/ 0 w 2"/>
                  <a:gd name="T1" fmla="*/ 0 h 324"/>
                  <a:gd name="T2" fmla="*/ 2 w 2"/>
                  <a:gd name="T3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24">
                    <a:moveTo>
                      <a:pt x="0" y="0"/>
                    </a:moveTo>
                    <a:lnTo>
                      <a:pt x="2" y="324"/>
                    </a:lnTo>
                  </a:path>
                </a:pathLst>
              </a:custGeom>
              <a:noFill/>
              <a:ln w="19050" cmpd="sng">
                <a:solidFill>
                  <a:srgbClr val="FFFF66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3693" name="Group 29"/>
          <p:cNvGrpSpPr>
            <a:grpSpLocks/>
          </p:cNvGrpSpPr>
          <p:nvPr/>
        </p:nvGrpSpPr>
        <p:grpSpPr bwMode="auto">
          <a:xfrm>
            <a:off x="76200" y="4191000"/>
            <a:ext cx="8915400" cy="838200"/>
            <a:chOff x="48" y="1685"/>
            <a:chExt cx="5616" cy="528"/>
          </a:xfrm>
        </p:grpSpPr>
        <p:grpSp>
          <p:nvGrpSpPr>
            <p:cNvPr id="113687" name="Group 23"/>
            <p:cNvGrpSpPr>
              <a:grpSpLocks/>
            </p:cNvGrpSpPr>
            <p:nvPr/>
          </p:nvGrpSpPr>
          <p:grpSpPr bwMode="auto">
            <a:xfrm>
              <a:off x="48" y="1685"/>
              <a:ext cx="5616" cy="528"/>
              <a:chOff x="48" y="720"/>
              <a:chExt cx="5616" cy="528"/>
            </a:xfrm>
          </p:grpSpPr>
          <p:sp>
            <p:nvSpPr>
              <p:cNvPr id="113688" name="Rectangle 24"/>
              <p:cNvSpPr>
                <a:spLocks noChangeArrowheads="1"/>
              </p:cNvSpPr>
              <p:nvPr/>
            </p:nvSpPr>
            <p:spPr bwMode="auto">
              <a:xfrm>
                <a:off x="48" y="720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1795463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824163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3852863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4881563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5338763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5795963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6253163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6710363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3300"/>
                  </a:buClr>
                </a:pPr>
                <a:endParaRPr lang="nl-NL" altLang="nl-NL" sz="4000" b="1" baseline="30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pic>
            <p:nvPicPr>
              <p:cNvPr id="113689" name="Picture 25" descr="spectrum contin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" y="816"/>
                <a:ext cx="5270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3691" name="Freeform 27"/>
            <p:cNvSpPr>
              <a:spLocks/>
            </p:cNvSpPr>
            <p:nvPr/>
          </p:nvSpPr>
          <p:spPr bwMode="auto">
            <a:xfrm>
              <a:off x="1584" y="1788"/>
              <a:ext cx="1" cy="330"/>
            </a:xfrm>
            <a:custGeom>
              <a:avLst/>
              <a:gdLst>
                <a:gd name="T0" fmla="*/ 0 w 1"/>
                <a:gd name="T1" fmla="*/ 0 h 330"/>
                <a:gd name="T2" fmla="*/ 0 w 1"/>
                <a:gd name="T3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0">
                  <a:moveTo>
                    <a:pt x="0" y="0"/>
                  </a:moveTo>
                  <a:lnTo>
                    <a:pt x="0" y="33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3692" name="Freeform 28"/>
            <p:cNvSpPr>
              <a:spLocks/>
            </p:cNvSpPr>
            <p:nvPr/>
          </p:nvSpPr>
          <p:spPr bwMode="auto">
            <a:xfrm>
              <a:off x="1608" y="1788"/>
              <a:ext cx="1" cy="330"/>
            </a:xfrm>
            <a:custGeom>
              <a:avLst/>
              <a:gdLst>
                <a:gd name="T0" fmla="*/ 0 w 1"/>
                <a:gd name="T1" fmla="*/ 0 h 330"/>
                <a:gd name="T2" fmla="*/ 0 w 1"/>
                <a:gd name="T3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0">
                  <a:moveTo>
                    <a:pt x="0" y="0"/>
                  </a:moveTo>
                  <a:lnTo>
                    <a:pt x="0" y="33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3695" name="Rectangle 31"/>
          <p:cNvSpPr>
            <a:spLocks noChangeArrowheads="1"/>
          </p:cNvSpPr>
          <p:nvPr/>
        </p:nvSpPr>
        <p:spPr bwMode="auto">
          <a:xfrm>
            <a:off x="0" y="1371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altLang="nl-NL" sz="40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Emissie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 Na (gasfase):</a:t>
            </a:r>
            <a:endParaRPr lang="nl-NL" altLang="nl-NL" sz="40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696" name="Rectangle 32"/>
          <p:cNvSpPr>
            <a:spLocks noChangeArrowheads="1"/>
          </p:cNvSpPr>
          <p:nvPr/>
        </p:nvSpPr>
        <p:spPr bwMode="auto">
          <a:xfrm>
            <a:off x="0" y="3352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nl-NL" sz="40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Absorptie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spectrum Na (gasfase):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96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113695" grpId="0" autoUpdateAnimBg="0"/>
      <p:bldP spid="1136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46482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 zijn veel meer absorptielijnen dan er zijn weergegeven.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575" y="76200"/>
            <a:ext cx="9115425" cy="7620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Zonnespectrum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8559" name="Picture 15" descr="spectrum 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838200"/>
            <a:ext cx="8755063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85" name="Group 41"/>
          <p:cNvGrpSpPr>
            <a:grpSpLocks/>
          </p:cNvGrpSpPr>
          <p:nvPr/>
        </p:nvGrpSpPr>
        <p:grpSpPr bwMode="auto">
          <a:xfrm>
            <a:off x="4078288" y="1584325"/>
            <a:ext cx="4827587" cy="2773363"/>
            <a:chOff x="2569" y="998"/>
            <a:chExt cx="3041" cy="1747"/>
          </a:xfrm>
        </p:grpSpPr>
        <p:pic>
          <p:nvPicPr>
            <p:cNvPr id="108577" name="Picture 33" descr="zonnespectrum registratie 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1794"/>
              <a:ext cx="3017" cy="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folHlink">
                      <a:alpha val="50000"/>
                    </a:schemeClr>
                  </a:solidFill>
                </a14:hiddenFill>
              </a:ext>
            </a:extLst>
          </p:spPr>
        </p:pic>
        <p:sp>
          <p:nvSpPr>
            <p:cNvPr id="108574" name="Freeform 30"/>
            <p:cNvSpPr>
              <a:spLocks/>
            </p:cNvSpPr>
            <p:nvPr/>
          </p:nvSpPr>
          <p:spPr bwMode="auto">
            <a:xfrm>
              <a:off x="4873" y="998"/>
              <a:ext cx="704" cy="803"/>
            </a:xfrm>
            <a:custGeom>
              <a:avLst/>
              <a:gdLst>
                <a:gd name="T0" fmla="*/ 0 w 704"/>
                <a:gd name="T1" fmla="*/ 0 h 803"/>
                <a:gd name="T2" fmla="*/ 704 w 704"/>
                <a:gd name="T3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4" h="803">
                  <a:moveTo>
                    <a:pt x="0" y="0"/>
                  </a:moveTo>
                  <a:lnTo>
                    <a:pt x="704" y="80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8573" name="Freeform 29"/>
            <p:cNvSpPr>
              <a:spLocks/>
            </p:cNvSpPr>
            <p:nvPr/>
          </p:nvSpPr>
          <p:spPr bwMode="auto">
            <a:xfrm>
              <a:off x="2569" y="998"/>
              <a:ext cx="2231" cy="795"/>
            </a:xfrm>
            <a:custGeom>
              <a:avLst/>
              <a:gdLst>
                <a:gd name="T0" fmla="*/ 2231 w 2231"/>
                <a:gd name="T1" fmla="*/ 0 h 668"/>
                <a:gd name="T2" fmla="*/ 0 w 2231"/>
                <a:gd name="T3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1" h="668">
                  <a:moveTo>
                    <a:pt x="2231" y="0"/>
                  </a:moveTo>
                  <a:lnTo>
                    <a:pt x="0" y="66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19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  <p:bldP spid="1085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" y="76200"/>
            <a:ext cx="9115425" cy="472480"/>
          </a:xfrm>
        </p:spPr>
        <p:txBody>
          <a:bodyPr>
            <a:noAutofit/>
          </a:bodyPr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-spectrum van de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976" name="Group 24"/>
          <p:cNvGrpSpPr>
            <a:grpSpLocks/>
          </p:cNvGrpSpPr>
          <p:nvPr/>
        </p:nvGrpSpPr>
        <p:grpSpPr bwMode="auto">
          <a:xfrm>
            <a:off x="7239000" y="2362200"/>
            <a:ext cx="1219200" cy="1143000"/>
            <a:chOff x="4560" y="1488"/>
            <a:chExt cx="768" cy="720"/>
          </a:xfrm>
        </p:grpSpPr>
        <p:sp>
          <p:nvSpPr>
            <p:cNvPr id="125965" name="Oval 13"/>
            <p:cNvSpPr>
              <a:spLocks noChangeAspect="1" noChangeArrowheads="1"/>
            </p:cNvSpPr>
            <p:nvPr/>
          </p:nvSpPr>
          <p:spPr bwMode="auto">
            <a:xfrm>
              <a:off x="4560" y="1488"/>
              <a:ext cx="768" cy="720"/>
            </a:xfrm>
            <a:prstGeom prst="ellipse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5966" name="Oval 14"/>
            <p:cNvSpPr>
              <a:spLocks noChangeAspect="1" noChangeArrowheads="1"/>
            </p:cNvSpPr>
            <p:nvPr/>
          </p:nvSpPr>
          <p:spPr bwMode="auto">
            <a:xfrm>
              <a:off x="4739" y="1646"/>
              <a:ext cx="412" cy="38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76200" y="914400"/>
            <a:ext cx="3686175" cy="3519488"/>
            <a:chOff x="48" y="576"/>
            <a:chExt cx="2322" cy="2217"/>
          </a:xfrm>
        </p:grpSpPr>
        <p:sp>
          <p:nvSpPr>
            <p:cNvPr id="125962" name="Oval 10"/>
            <p:cNvSpPr>
              <a:spLocks noChangeAspect="1" noChangeArrowheads="1"/>
            </p:cNvSpPr>
            <p:nvPr/>
          </p:nvSpPr>
          <p:spPr bwMode="auto">
            <a:xfrm>
              <a:off x="48" y="576"/>
              <a:ext cx="2322" cy="2217"/>
            </a:xfrm>
            <a:prstGeom prst="ellipse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5961" name="Oval 9"/>
            <p:cNvSpPr>
              <a:spLocks noChangeAspect="1" noChangeArrowheads="1"/>
            </p:cNvSpPr>
            <p:nvPr/>
          </p:nvSpPr>
          <p:spPr bwMode="auto">
            <a:xfrm>
              <a:off x="545" y="1036"/>
              <a:ext cx="1246" cy="11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5968" name="Text Box 16"/>
            <p:cNvSpPr txBox="1">
              <a:spLocks noChangeArrowheads="1"/>
            </p:cNvSpPr>
            <p:nvPr/>
          </p:nvSpPr>
          <p:spPr bwMode="auto">
            <a:xfrm>
              <a:off x="930" y="145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b="1">
                  <a:solidFill>
                    <a:srgbClr val="000000"/>
                  </a:solidFill>
                </a:rPr>
                <a:t>Zon</a:t>
              </a:r>
            </a:p>
          </p:txBody>
        </p:sp>
      </p:grpSp>
      <p:sp>
        <p:nvSpPr>
          <p:cNvPr id="125970" name="AutoShape 18"/>
          <p:cNvSpPr>
            <a:spLocks noChangeArrowheads="1"/>
          </p:cNvSpPr>
          <p:nvPr/>
        </p:nvSpPr>
        <p:spPr bwMode="auto">
          <a:xfrm>
            <a:off x="4267200" y="762000"/>
            <a:ext cx="3505200" cy="1447800"/>
          </a:xfrm>
          <a:prstGeom prst="wedgeRoundRectCallout">
            <a:avLst>
              <a:gd name="adj1" fmla="val -109102"/>
              <a:gd name="adj2" fmla="val 7237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Zonne-kern geeft continu emissie spectrum want . . .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71" name="AutoShape 19"/>
          <p:cNvSpPr>
            <a:spLocks noChangeArrowheads="1"/>
          </p:cNvSpPr>
          <p:nvPr/>
        </p:nvSpPr>
        <p:spPr bwMode="auto">
          <a:xfrm>
            <a:off x="2362200" y="3962400"/>
            <a:ext cx="3276600" cy="1328023"/>
          </a:xfrm>
          <a:prstGeom prst="wedgeRoundRectCallout">
            <a:avLst>
              <a:gd name="adj1" fmla="val -26403"/>
              <a:gd name="adj2" fmla="val -1283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Zonne-atmosfeer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absorbeert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bepaalde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golflengten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>
            <a:off x="4724400" y="2743200"/>
            <a:ext cx="2286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5973" name="AutoShape 21"/>
          <p:cNvSpPr>
            <a:spLocks noChangeArrowheads="1"/>
          </p:cNvSpPr>
          <p:nvPr/>
        </p:nvSpPr>
        <p:spPr bwMode="auto">
          <a:xfrm>
            <a:off x="5867400" y="3657600"/>
            <a:ext cx="3276600" cy="1524000"/>
          </a:xfrm>
          <a:prstGeom prst="wedgeRoundRectCallout">
            <a:avLst>
              <a:gd name="adj1" fmla="val -3051"/>
              <a:gd name="adj2" fmla="val -9604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Aardse atmosfeer absorbeert bepaalde golflengten . . .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absorptielijnen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krijg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. . . . .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7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  <p:bldP spid="125970" grpId="0" animBg="1" autoUpdateAnimBg="0"/>
      <p:bldP spid="125971" grpId="0" animBg="1" autoUpdateAnimBg="0"/>
      <p:bldP spid="125972" grpId="0" animBg="1"/>
      <p:bldP spid="125973" grpId="0" animBg="1" autoUpdateAnimBg="0"/>
      <p:bldP spid="1259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15" name="Group 39"/>
          <p:cNvGrpSpPr>
            <a:grpSpLocks/>
          </p:cNvGrpSpPr>
          <p:nvPr/>
        </p:nvGrpSpPr>
        <p:grpSpPr bwMode="auto">
          <a:xfrm>
            <a:off x="6319838" y="1552575"/>
            <a:ext cx="2681287" cy="2681288"/>
            <a:chOff x="432" y="1392"/>
            <a:chExt cx="1689" cy="1689"/>
          </a:xfrm>
        </p:grpSpPr>
        <p:sp>
          <p:nvSpPr>
            <p:cNvPr id="127016" name="Oval 40"/>
            <p:cNvSpPr>
              <a:spLocks noChangeAspect="1" noChangeArrowheads="1"/>
            </p:cNvSpPr>
            <p:nvPr/>
          </p:nvSpPr>
          <p:spPr bwMode="auto">
            <a:xfrm>
              <a:off x="1152" y="2112"/>
              <a:ext cx="144" cy="144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7017" name="Oval 41"/>
            <p:cNvSpPr>
              <a:spLocks noChangeAspect="1" noChangeArrowheads="1"/>
            </p:cNvSpPr>
            <p:nvPr/>
          </p:nvSpPr>
          <p:spPr bwMode="auto">
            <a:xfrm>
              <a:off x="807" y="1749"/>
              <a:ext cx="912" cy="912"/>
            </a:xfrm>
            <a:prstGeom prst="ellips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7018" name="Oval 42"/>
            <p:cNvSpPr>
              <a:spLocks noChangeAspect="1" noChangeArrowheads="1"/>
            </p:cNvSpPr>
            <p:nvPr/>
          </p:nvSpPr>
          <p:spPr bwMode="auto">
            <a:xfrm>
              <a:off x="432" y="1392"/>
              <a:ext cx="1689" cy="1689"/>
            </a:xfrm>
            <a:prstGeom prst="ellips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7019" name="Oval 43"/>
          <p:cNvSpPr>
            <a:spLocks noChangeAspect="1" noChangeArrowheads="1"/>
          </p:cNvSpPr>
          <p:nvPr/>
        </p:nvSpPr>
        <p:spPr bwMode="auto">
          <a:xfrm>
            <a:off x="7691438" y="2047875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27027" name="Group 51"/>
          <p:cNvGrpSpPr>
            <a:grpSpLocks/>
          </p:cNvGrpSpPr>
          <p:nvPr/>
        </p:nvGrpSpPr>
        <p:grpSpPr bwMode="auto">
          <a:xfrm>
            <a:off x="261938" y="1557338"/>
            <a:ext cx="2681287" cy="2681287"/>
            <a:chOff x="165" y="981"/>
            <a:chExt cx="1689" cy="1689"/>
          </a:xfrm>
        </p:grpSpPr>
        <p:sp>
          <p:nvSpPr>
            <p:cNvPr id="127003" name="Oval 27"/>
            <p:cNvSpPr>
              <a:spLocks noChangeAspect="1" noChangeArrowheads="1"/>
            </p:cNvSpPr>
            <p:nvPr/>
          </p:nvSpPr>
          <p:spPr bwMode="auto">
            <a:xfrm>
              <a:off x="540" y="1338"/>
              <a:ext cx="912" cy="912"/>
            </a:xfrm>
            <a:prstGeom prst="ellips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27002" name="Group 26"/>
            <p:cNvGrpSpPr>
              <a:grpSpLocks/>
            </p:cNvGrpSpPr>
            <p:nvPr/>
          </p:nvGrpSpPr>
          <p:grpSpPr bwMode="auto">
            <a:xfrm>
              <a:off x="165" y="981"/>
              <a:ext cx="1689" cy="1689"/>
              <a:chOff x="432" y="1392"/>
              <a:chExt cx="1689" cy="1689"/>
            </a:xfrm>
          </p:grpSpPr>
          <p:grpSp>
            <p:nvGrpSpPr>
              <p:cNvPr id="126995" name="Group 19"/>
              <p:cNvGrpSpPr>
                <a:grpSpLocks/>
              </p:cNvGrpSpPr>
              <p:nvPr/>
            </p:nvGrpSpPr>
            <p:grpSpPr bwMode="auto">
              <a:xfrm>
                <a:off x="432" y="1392"/>
                <a:ext cx="1689" cy="1689"/>
                <a:chOff x="432" y="1392"/>
                <a:chExt cx="1689" cy="1689"/>
              </a:xfrm>
            </p:grpSpPr>
            <p:sp>
              <p:nvSpPr>
                <p:cNvPr id="12699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2112"/>
                  <a:ext cx="144" cy="144"/>
                </a:xfrm>
                <a:prstGeom prst="ellipse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99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807" y="1749"/>
                  <a:ext cx="912" cy="912"/>
                </a:xfrm>
                <a:prstGeom prst="ellips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994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1392"/>
                  <a:ext cx="1689" cy="1689"/>
                </a:xfrm>
                <a:prstGeom prst="ellips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6996" name="Oval 20"/>
              <p:cNvSpPr>
                <a:spLocks noChangeAspect="1" noChangeArrowheads="1"/>
              </p:cNvSpPr>
              <p:nvPr/>
            </p:nvSpPr>
            <p:spPr bwMode="auto">
              <a:xfrm>
                <a:off x="1296" y="1698"/>
                <a:ext cx="96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68" y="0"/>
            <a:ext cx="8972550" cy="5444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emissie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90" name="AutoShape 14"/>
          <p:cNvSpPr>
            <a:spLocks noChangeArrowheads="1"/>
          </p:cNvSpPr>
          <p:nvPr/>
        </p:nvSpPr>
        <p:spPr bwMode="auto">
          <a:xfrm>
            <a:off x="2209800" y="4343400"/>
            <a:ext cx="3276600" cy="1736646"/>
          </a:xfrm>
          <a:prstGeom prst="wedgeRoundRectCallout">
            <a:avLst>
              <a:gd name="adj1" fmla="val -61968"/>
              <a:gd name="adj2" fmla="val -1855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Absorptie van een foton met een geschikte golflengte (energie)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4211960" y="6080046"/>
            <a:ext cx="3848125" cy="77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emissie-golflengte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>
            <a:off x="623888" y="1171575"/>
            <a:ext cx="990600" cy="8382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27007" name="Group 31"/>
          <p:cNvGrpSpPr>
            <a:grpSpLocks/>
          </p:cNvGrpSpPr>
          <p:nvPr/>
        </p:nvGrpSpPr>
        <p:grpSpPr bwMode="auto">
          <a:xfrm>
            <a:off x="3276600" y="1552575"/>
            <a:ext cx="2681288" cy="2681288"/>
            <a:chOff x="432" y="1392"/>
            <a:chExt cx="1689" cy="1689"/>
          </a:xfrm>
        </p:grpSpPr>
        <p:sp>
          <p:nvSpPr>
            <p:cNvPr id="127008" name="Oval 32"/>
            <p:cNvSpPr>
              <a:spLocks noChangeAspect="1" noChangeArrowheads="1"/>
            </p:cNvSpPr>
            <p:nvPr/>
          </p:nvSpPr>
          <p:spPr bwMode="auto">
            <a:xfrm>
              <a:off x="1152" y="2112"/>
              <a:ext cx="144" cy="144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7009" name="Oval 33"/>
            <p:cNvSpPr>
              <a:spLocks noChangeAspect="1" noChangeArrowheads="1"/>
            </p:cNvSpPr>
            <p:nvPr/>
          </p:nvSpPr>
          <p:spPr bwMode="auto">
            <a:xfrm>
              <a:off x="807" y="1749"/>
              <a:ext cx="912" cy="912"/>
            </a:xfrm>
            <a:prstGeom prst="ellips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7010" name="Oval 34"/>
            <p:cNvSpPr>
              <a:spLocks noChangeAspect="1" noChangeArrowheads="1"/>
            </p:cNvSpPr>
            <p:nvPr/>
          </p:nvSpPr>
          <p:spPr bwMode="auto">
            <a:xfrm>
              <a:off x="432" y="1392"/>
              <a:ext cx="1689" cy="1689"/>
            </a:xfrm>
            <a:prstGeom prst="ellips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7011" name="Oval 35"/>
          <p:cNvSpPr>
            <a:spLocks noChangeAspect="1" noChangeArrowheads="1"/>
          </p:cNvSpPr>
          <p:nvPr/>
        </p:nvSpPr>
        <p:spPr bwMode="auto">
          <a:xfrm>
            <a:off x="5162550" y="1609725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7022" name="AutoShape 46"/>
          <p:cNvSpPr>
            <a:spLocks noChangeArrowheads="1"/>
          </p:cNvSpPr>
          <p:nvPr/>
        </p:nvSpPr>
        <p:spPr bwMode="auto">
          <a:xfrm>
            <a:off x="5039816" y="253926"/>
            <a:ext cx="3276600" cy="510778"/>
          </a:xfrm>
          <a:prstGeom prst="wedgeRoundRectCallout">
            <a:avLst>
              <a:gd name="adj1" fmla="val -42153"/>
              <a:gd name="adj2" fmla="val 1991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Aangeslagen atoom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023" name="AutoShape 47"/>
          <p:cNvSpPr>
            <a:spLocks noChangeArrowheads="1"/>
          </p:cNvSpPr>
          <p:nvPr/>
        </p:nvSpPr>
        <p:spPr bwMode="auto">
          <a:xfrm>
            <a:off x="5867400" y="4800600"/>
            <a:ext cx="3276600" cy="1328023"/>
          </a:xfrm>
          <a:prstGeom prst="wedgeRoundRectCallout">
            <a:avLst>
              <a:gd name="adj1" fmla="val -10560"/>
              <a:gd name="adj2" fmla="val -954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Emissie van een foton met dezelfde golflengte (energie)</a:t>
            </a:r>
            <a:endParaRPr lang="nl-NL" alt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024" name="Freeform 48"/>
          <p:cNvSpPr>
            <a:spLocks/>
          </p:cNvSpPr>
          <p:nvPr/>
        </p:nvSpPr>
        <p:spPr bwMode="auto">
          <a:xfrm>
            <a:off x="4953000" y="1755775"/>
            <a:ext cx="271463" cy="454025"/>
          </a:xfrm>
          <a:custGeom>
            <a:avLst/>
            <a:gdLst>
              <a:gd name="T0" fmla="*/ 0 w 171"/>
              <a:gd name="T1" fmla="*/ 286 h 286"/>
              <a:gd name="T2" fmla="*/ 171 w 171"/>
              <a:gd name="T3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1" h="286">
                <a:moveTo>
                  <a:pt x="0" y="286"/>
                </a:moveTo>
                <a:lnTo>
                  <a:pt x="171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7025" name="Freeform 49"/>
          <p:cNvSpPr>
            <a:spLocks/>
          </p:cNvSpPr>
          <p:nvPr/>
        </p:nvSpPr>
        <p:spPr bwMode="auto">
          <a:xfrm>
            <a:off x="7781925" y="1590675"/>
            <a:ext cx="142875" cy="457200"/>
          </a:xfrm>
          <a:custGeom>
            <a:avLst/>
            <a:gdLst>
              <a:gd name="T0" fmla="*/ 90 w 90"/>
              <a:gd name="T1" fmla="*/ 0 h 288"/>
              <a:gd name="T2" fmla="*/ 0 w 90"/>
              <a:gd name="T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" h="288">
                <a:moveTo>
                  <a:pt x="90" y="0"/>
                </a:moveTo>
                <a:lnTo>
                  <a:pt x="0" y="28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7026" name="Line 50"/>
          <p:cNvSpPr>
            <a:spLocks noChangeShapeType="1"/>
          </p:cNvSpPr>
          <p:nvPr/>
        </p:nvSpPr>
        <p:spPr bwMode="auto">
          <a:xfrm>
            <a:off x="8001000" y="1981200"/>
            <a:ext cx="1143000" cy="152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7028" name="Rectangle 52"/>
          <p:cNvSpPr>
            <a:spLocks noChangeArrowheads="1"/>
          </p:cNvSpPr>
          <p:nvPr/>
        </p:nvSpPr>
        <p:spPr bwMode="auto">
          <a:xfrm>
            <a:off x="14536" y="6080046"/>
            <a:ext cx="5133528" cy="78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Absorptie-golflengte</a:t>
            </a:r>
            <a:r>
              <a:rPr lang="en-US" altLang="nl-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nl-NL" alt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8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9" grpId="0" animBg="1"/>
      <p:bldP spid="126978" grpId="0" autoUpdateAnimBg="0"/>
      <p:bldP spid="126990" grpId="0" animBg="1" autoUpdateAnimBg="0"/>
      <p:bldP spid="126991" grpId="0" autoUpdateAnimBg="0"/>
      <p:bldP spid="126997" grpId="0" animBg="1"/>
      <p:bldP spid="127011" grpId="0" animBg="1"/>
      <p:bldP spid="127022" grpId="0" animBg="1" autoUpdateAnimBg="0"/>
      <p:bldP spid="127023" grpId="0" animBg="1" autoUpdateAnimBg="0"/>
      <p:bldP spid="127024" grpId="0" animBg="1"/>
      <p:bldP spid="127025" grpId="0" animBg="1"/>
      <p:bldP spid="127026" grpId="0" animBg="1"/>
      <p:bldP spid="1270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4" name="Picture 30" descr="sterrenklassen 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21134"/>
            <a:ext cx="49149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8575" y="-27384"/>
            <a:ext cx="9115425" cy="5444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Sterren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verschillende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ingedeeld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4737" name="Group 5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04244"/>
              </p:ext>
            </p:extLst>
          </p:nvPr>
        </p:nvGraphicFramePr>
        <p:xfrm>
          <a:off x="250825" y="620688"/>
          <a:ext cx="2771775" cy="5181600"/>
        </p:xfrm>
        <a:graphic>
          <a:graphicData uri="http://schemas.openxmlformats.org/drawingml/2006/table">
            <a:tbl>
              <a:tblPr/>
              <a:tblGrid>
                <a:gridCol w="1200150"/>
                <a:gridCol w="1571625"/>
              </a:tblGrid>
              <a:tr h="2873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 ster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 kleur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Temperatuur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6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54.000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6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46.000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29.000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85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15.200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A5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9.600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BD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8.700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7.200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4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6.400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4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9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5.150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4.450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E6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3.850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A3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73" name="Rectangle 29"/>
          <p:cNvSpPr>
            <a:spLocks noChangeArrowheads="1"/>
          </p:cNvSpPr>
          <p:nvPr/>
        </p:nvSpPr>
        <p:spPr bwMode="auto">
          <a:xfrm>
            <a:off x="-1" y="5969011"/>
            <a:ext cx="5220074" cy="4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Absorptiespectrum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738" name="Rectangle 594"/>
          <p:cNvSpPr>
            <a:spLocks noChangeArrowheads="1"/>
          </p:cNvSpPr>
          <p:nvPr/>
        </p:nvSpPr>
        <p:spPr bwMode="auto">
          <a:xfrm>
            <a:off x="0" y="6381327"/>
            <a:ext cx="5436095" cy="45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temperatuur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samenstelling</a:t>
            </a:r>
            <a:r>
              <a:rPr lang="en-US" altLang="nl-NL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altLang="nl-NL" sz="2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740" name="AutoShape 596"/>
          <p:cNvSpPr>
            <a:spLocks noChangeArrowheads="1"/>
          </p:cNvSpPr>
          <p:nvPr/>
        </p:nvSpPr>
        <p:spPr bwMode="auto">
          <a:xfrm>
            <a:off x="2627313" y="2781300"/>
            <a:ext cx="1512887" cy="936625"/>
          </a:xfrm>
          <a:prstGeom prst="wedgeRoundRectCallout">
            <a:avLst>
              <a:gd name="adj1" fmla="val 57662"/>
              <a:gd name="adj2" fmla="val 7067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zon: G2</a:t>
            </a:r>
          </a:p>
        </p:txBody>
      </p:sp>
    </p:spTree>
    <p:extLst>
      <p:ext uri="{BB962C8B-B14F-4D97-AF65-F5344CB8AC3E}">
        <p14:creationId xmlns:p14="http://schemas.microsoft.com/office/powerpoint/2010/main" val="272203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4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9" grpId="0"/>
      <p:bldP spid="1347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6324600" y="866775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574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861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1148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0292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86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943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4114800" y="5694363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v/</a:t>
            </a:r>
            <a:r>
              <a:rPr lang="en-US" altLang="nl-NL" sz="3200" dirty="0">
                <a:solidFill>
                  <a:srgbClr val="FF33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  f = c/</a:t>
            </a:r>
            <a:r>
              <a:rPr lang="en-US" altLang="nl-NL" sz="3200" dirty="0">
                <a:solidFill>
                  <a:srgbClr val="FF33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nl-NL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(T35)</a:t>
            </a:r>
            <a:endParaRPr lang="nl-NL" altLang="nl-NL" sz="32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5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6400800" cy="990600"/>
          </a:xfrm>
        </p:spPr>
        <p:txBody>
          <a:bodyPr/>
          <a:lstStyle/>
          <a:p>
            <a:pPr algn="l">
              <a:buClr>
                <a:srgbClr val="FF3300"/>
              </a:buClr>
              <a:buFontTx/>
              <a:buChar char="•"/>
            </a:pPr>
            <a:r>
              <a:rPr lang="en-US" altLang="nl-NL" sz="3200">
                <a:latin typeface="Arial" panose="020B0604020202020204" pitchFamily="34" charset="0"/>
                <a:cs typeface="Arial" panose="020B0604020202020204" pitchFamily="34" charset="0"/>
              </a:rPr>
              <a:t>De snelheid van een foton =</a:t>
            </a:r>
            <a:endParaRPr lang="nl-NL" altLang="nl-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0" y="5622925"/>
            <a:ext cx="34836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frequentie 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</a:t>
            </a:r>
            <a:endParaRPr lang="nl-NL" altLang="nl-NL" sz="32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00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177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654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2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79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370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9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Fotonen</a:t>
            </a:r>
            <a:endParaRPr lang="nl-NL" altLang="nl-NL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4763" y="2638425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energie van een foton 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nl-NL" sz="3200" baseline="-25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nl-NL" altLang="nl-NL" sz="32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9" name="Rectangle 63"/>
          <p:cNvSpPr>
            <a:spLocks noChangeArrowheads="1"/>
          </p:cNvSpPr>
          <p:nvPr/>
        </p:nvSpPr>
        <p:spPr bwMode="auto">
          <a:xfrm>
            <a:off x="6858000" y="28194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h.f  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(T35)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97" name="Rectangle 81"/>
          <p:cNvSpPr>
            <a:spLocks noChangeArrowheads="1"/>
          </p:cNvSpPr>
          <p:nvPr/>
        </p:nvSpPr>
        <p:spPr bwMode="auto">
          <a:xfrm>
            <a:off x="152400" y="15240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574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861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1148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0292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86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943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</a:t>
            </a:r>
          </a:p>
        </p:txBody>
      </p:sp>
      <p:sp>
        <p:nvSpPr>
          <p:cNvPr id="60498" name="Rectangle 82"/>
          <p:cNvSpPr>
            <a:spLocks noChangeArrowheads="1"/>
          </p:cNvSpPr>
          <p:nvPr/>
        </p:nvSpPr>
        <p:spPr bwMode="auto">
          <a:xfrm>
            <a:off x="1066800" y="15240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574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861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1148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0292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86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943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lichtsnelheid = 3,0.10</a:t>
            </a:r>
            <a:r>
              <a:rPr lang="en-US" altLang="nl-NL" sz="3200" baseline="30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m/s         </a:t>
            </a:r>
            <a:r>
              <a:rPr lang="en-US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(T7)</a:t>
            </a:r>
          </a:p>
        </p:txBody>
      </p:sp>
      <p:sp>
        <p:nvSpPr>
          <p:cNvPr id="60499" name="Rectangle 83"/>
          <p:cNvSpPr>
            <a:spLocks noChangeArrowheads="1"/>
          </p:cNvSpPr>
          <p:nvPr/>
        </p:nvSpPr>
        <p:spPr bwMode="auto">
          <a:xfrm>
            <a:off x="0" y="4648200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eV =</a:t>
            </a:r>
            <a:endParaRPr lang="nl-NL" altLang="nl-NL" sz="32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500" name="Rectangle 84"/>
          <p:cNvSpPr>
            <a:spLocks noChangeArrowheads="1"/>
          </p:cNvSpPr>
          <p:nvPr/>
        </p:nvSpPr>
        <p:spPr bwMode="auto">
          <a:xfrm>
            <a:off x="1981200" y="4772025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1,6.10</a:t>
            </a:r>
            <a:r>
              <a:rPr lang="en-US" altLang="nl-NL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J                             (T6)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501" name="Rectangle 85"/>
          <p:cNvSpPr>
            <a:spLocks noChangeArrowheads="1"/>
          </p:cNvSpPr>
          <p:nvPr/>
        </p:nvSpPr>
        <p:spPr bwMode="auto">
          <a:xfrm>
            <a:off x="304800" y="3505200"/>
            <a:ext cx="114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nl-NL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nl-NL" altLang="nl-NL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502" name="Rectangle 86"/>
          <p:cNvSpPr>
            <a:spLocks noChangeArrowheads="1"/>
          </p:cNvSpPr>
          <p:nvPr/>
        </p:nvSpPr>
        <p:spPr bwMode="auto">
          <a:xfrm>
            <a:off x="1219200" y="350520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constante van Planck</a:t>
            </a:r>
            <a:endParaRPr lang="nl-NL" alt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503" name="Rectangle 87"/>
          <p:cNvSpPr>
            <a:spLocks noChangeArrowheads="1"/>
          </p:cNvSpPr>
          <p:nvPr/>
        </p:nvSpPr>
        <p:spPr bwMode="auto">
          <a:xfrm>
            <a:off x="685800" y="41148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6,6.10</a:t>
            </a:r>
            <a:r>
              <a:rPr lang="en-US" altLang="nl-NL" sz="32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-34</a:t>
            </a:r>
            <a:r>
              <a:rPr lang="en-US" alt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                                  </a:t>
            </a:r>
            <a:r>
              <a:rPr lang="en-US" altLang="nl-NL" sz="3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(T7)</a:t>
            </a:r>
            <a:endParaRPr lang="nl-NL" altLang="nl-NL" sz="320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4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"/>
                                        <p:tgtEl>
                                          <p:spTgt spid="6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"/>
                                        <p:tgtEl>
                                          <p:spTgt spid="6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2" grpId="0" autoUpdateAnimBg="0"/>
      <p:bldP spid="60453" grpId="0" autoUpdateAnimBg="0"/>
      <p:bldP spid="60455" grpId="0" autoUpdateAnimBg="0"/>
      <p:bldP spid="60457" grpId="0" autoUpdateAnimBg="0"/>
      <p:bldP spid="60461" grpId="0" autoUpdateAnimBg="0"/>
      <p:bldP spid="60462" grpId="0" autoUpdateAnimBg="0"/>
      <p:bldP spid="60479" grpId="0" autoUpdateAnimBg="0"/>
      <p:bldP spid="60497" grpId="0" autoUpdateAnimBg="0"/>
      <p:bldP spid="60498" grpId="0" autoUpdateAnimBg="0"/>
      <p:bldP spid="60499" grpId="0" autoUpdateAnimBg="0"/>
      <p:bldP spid="60500" grpId="0" autoUpdateAnimBg="0"/>
      <p:bldP spid="60501" grpId="0" autoUpdateAnimBg="0"/>
      <p:bldP spid="60502" grpId="0" autoUpdateAnimBg="0"/>
      <p:bldP spid="6050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05" name="Group 13"/>
          <p:cNvGrpSpPr>
            <a:grpSpLocks/>
          </p:cNvGrpSpPr>
          <p:nvPr/>
        </p:nvGrpSpPr>
        <p:grpSpPr bwMode="auto">
          <a:xfrm>
            <a:off x="0" y="790575"/>
            <a:ext cx="10260013" cy="6067425"/>
            <a:chOff x="8" y="522"/>
            <a:chExt cx="6463" cy="3822"/>
          </a:xfrm>
        </p:grpSpPr>
        <p:pic>
          <p:nvPicPr>
            <p:cNvPr id="136198" name="Picture 6" descr="Volledige buiging 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" y="522"/>
              <a:ext cx="5359" cy="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199" name="Picture 7" descr="Volledige buiging 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522"/>
              <a:ext cx="1122" cy="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6204" name="Group 12"/>
            <p:cNvGrpSpPr>
              <a:grpSpLocks/>
            </p:cNvGrpSpPr>
            <p:nvPr/>
          </p:nvGrpSpPr>
          <p:grpSpPr bwMode="auto">
            <a:xfrm>
              <a:off x="533" y="522"/>
              <a:ext cx="604" cy="3812"/>
              <a:chOff x="533" y="522"/>
              <a:chExt cx="604" cy="3812"/>
            </a:xfrm>
          </p:grpSpPr>
          <p:sp>
            <p:nvSpPr>
              <p:cNvPr id="136201" name="Rectangle 9"/>
              <p:cNvSpPr>
                <a:spLocks noChangeArrowheads="1"/>
              </p:cNvSpPr>
              <p:nvPr/>
            </p:nvSpPr>
            <p:spPr bwMode="auto">
              <a:xfrm>
                <a:off x="567" y="522"/>
                <a:ext cx="570" cy="163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02" name="Rectangle 10"/>
              <p:cNvSpPr>
                <a:spLocks noChangeArrowheads="1"/>
              </p:cNvSpPr>
              <p:nvPr/>
            </p:nvSpPr>
            <p:spPr bwMode="auto">
              <a:xfrm>
                <a:off x="533" y="2657"/>
                <a:ext cx="582" cy="167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00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177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654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2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79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370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9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Volledige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buiging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opening (&lt;</a:t>
            </a:r>
            <a:r>
              <a:rPr lang="el-GR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nl-NL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nl-NL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216" name="Group 24"/>
          <p:cNvGrpSpPr>
            <a:grpSpLocks/>
          </p:cNvGrpSpPr>
          <p:nvPr/>
        </p:nvGrpSpPr>
        <p:grpSpPr bwMode="auto">
          <a:xfrm>
            <a:off x="1447800" y="736600"/>
            <a:ext cx="8801100" cy="6172200"/>
            <a:chOff x="912" y="464"/>
            <a:chExt cx="5544" cy="3888"/>
          </a:xfrm>
        </p:grpSpPr>
        <p:sp>
          <p:nvSpPr>
            <p:cNvPr id="136212" name="Freeform 20"/>
            <p:cNvSpPr>
              <a:spLocks/>
            </p:cNvSpPr>
            <p:nvPr/>
          </p:nvSpPr>
          <p:spPr bwMode="auto">
            <a:xfrm>
              <a:off x="912" y="2400"/>
              <a:ext cx="5520" cy="1"/>
            </a:xfrm>
            <a:custGeom>
              <a:avLst/>
              <a:gdLst>
                <a:gd name="T0" fmla="*/ 0 w 5520"/>
                <a:gd name="T1" fmla="*/ 0 h 1"/>
                <a:gd name="T2" fmla="*/ 5520 w 55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20" h="1">
                  <a:moveTo>
                    <a:pt x="0" y="0"/>
                  </a:moveTo>
                  <a:lnTo>
                    <a:pt x="5520" y="0"/>
                  </a:lnTo>
                </a:path>
              </a:pathLst>
            </a:custGeom>
            <a:noFill/>
            <a:ln w="127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36215" name="Group 23"/>
            <p:cNvGrpSpPr>
              <a:grpSpLocks/>
            </p:cNvGrpSpPr>
            <p:nvPr/>
          </p:nvGrpSpPr>
          <p:grpSpPr bwMode="auto">
            <a:xfrm>
              <a:off x="912" y="464"/>
              <a:ext cx="5544" cy="3888"/>
              <a:chOff x="912" y="464"/>
              <a:chExt cx="5544" cy="3888"/>
            </a:xfrm>
          </p:grpSpPr>
          <p:sp>
            <p:nvSpPr>
              <p:cNvPr id="136207" name="Freeform 15"/>
              <p:cNvSpPr>
                <a:spLocks/>
              </p:cNvSpPr>
              <p:nvPr/>
            </p:nvSpPr>
            <p:spPr bwMode="auto">
              <a:xfrm>
                <a:off x="915" y="464"/>
                <a:ext cx="4189" cy="1938"/>
              </a:xfrm>
              <a:custGeom>
                <a:avLst/>
                <a:gdLst>
                  <a:gd name="T0" fmla="*/ 0 w 4189"/>
                  <a:gd name="T1" fmla="*/ 1938 h 1938"/>
                  <a:gd name="T2" fmla="*/ 4189 w 4189"/>
                  <a:gd name="T3" fmla="*/ 0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89" h="1938">
                    <a:moveTo>
                      <a:pt x="0" y="1938"/>
                    </a:moveTo>
                    <a:lnTo>
                      <a:pt x="4189" y="0"/>
                    </a:lnTo>
                  </a:path>
                </a:pathLst>
              </a:custGeom>
              <a:noFill/>
              <a:ln w="127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08" name="Freeform 16"/>
              <p:cNvSpPr>
                <a:spLocks/>
              </p:cNvSpPr>
              <p:nvPr/>
            </p:nvSpPr>
            <p:spPr bwMode="auto">
              <a:xfrm>
                <a:off x="915" y="1096"/>
                <a:ext cx="5525" cy="1301"/>
              </a:xfrm>
              <a:custGeom>
                <a:avLst/>
                <a:gdLst>
                  <a:gd name="T0" fmla="*/ 0 w 5525"/>
                  <a:gd name="T1" fmla="*/ 1301 h 1301"/>
                  <a:gd name="T2" fmla="*/ 5525 w 5525"/>
                  <a:gd name="T3" fmla="*/ 0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25" h="1301">
                    <a:moveTo>
                      <a:pt x="0" y="1301"/>
                    </a:moveTo>
                    <a:lnTo>
                      <a:pt x="5525" y="0"/>
                    </a:lnTo>
                  </a:path>
                </a:pathLst>
              </a:custGeom>
              <a:noFill/>
              <a:ln w="127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09" name="Freeform 17"/>
              <p:cNvSpPr>
                <a:spLocks/>
              </p:cNvSpPr>
              <p:nvPr/>
            </p:nvSpPr>
            <p:spPr bwMode="auto">
              <a:xfrm>
                <a:off x="912" y="512"/>
                <a:ext cx="2672" cy="1888"/>
              </a:xfrm>
              <a:custGeom>
                <a:avLst/>
                <a:gdLst>
                  <a:gd name="T0" fmla="*/ 0 w 2672"/>
                  <a:gd name="T1" fmla="*/ 1888 h 1888"/>
                  <a:gd name="T2" fmla="*/ 2672 w 2672"/>
                  <a:gd name="T3" fmla="*/ 0 h 1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72" h="1888">
                    <a:moveTo>
                      <a:pt x="0" y="1888"/>
                    </a:moveTo>
                    <a:lnTo>
                      <a:pt x="2672" y="0"/>
                    </a:lnTo>
                  </a:path>
                </a:pathLst>
              </a:custGeom>
              <a:noFill/>
              <a:ln w="127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0" name="Freeform 18"/>
              <p:cNvSpPr>
                <a:spLocks/>
              </p:cNvSpPr>
              <p:nvPr/>
            </p:nvSpPr>
            <p:spPr bwMode="auto">
              <a:xfrm>
                <a:off x="915" y="2400"/>
                <a:ext cx="5349" cy="1896"/>
              </a:xfrm>
              <a:custGeom>
                <a:avLst/>
                <a:gdLst>
                  <a:gd name="T0" fmla="*/ 0 w 5349"/>
                  <a:gd name="T1" fmla="*/ 0 h 1896"/>
                  <a:gd name="T2" fmla="*/ 5349 w 5349"/>
                  <a:gd name="T3" fmla="*/ 1896 h 1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49" h="1896">
                    <a:moveTo>
                      <a:pt x="0" y="0"/>
                    </a:moveTo>
                    <a:lnTo>
                      <a:pt x="5349" y="1896"/>
                    </a:lnTo>
                  </a:path>
                </a:pathLst>
              </a:custGeom>
              <a:noFill/>
              <a:ln w="127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1" name="Freeform 19"/>
              <p:cNvSpPr>
                <a:spLocks/>
              </p:cNvSpPr>
              <p:nvPr/>
            </p:nvSpPr>
            <p:spPr bwMode="auto">
              <a:xfrm>
                <a:off x="914" y="2400"/>
                <a:ext cx="3054" cy="1952"/>
              </a:xfrm>
              <a:custGeom>
                <a:avLst/>
                <a:gdLst>
                  <a:gd name="T0" fmla="*/ 0 w 3054"/>
                  <a:gd name="T1" fmla="*/ 0 h 1952"/>
                  <a:gd name="T2" fmla="*/ 3054 w 3054"/>
                  <a:gd name="T3" fmla="*/ 1952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54" h="1952">
                    <a:moveTo>
                      <a:pt x="0" y="0"/>
                    </a:moveTo>
                    <a:lnTo>
                      <a:pt x="3054" y="1952"/>
                    </a:lnTo>
                  </a:path>
                </a:pathLst>
              </a:custGeom>
              <a:noFill/>
              <a:ln w="127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3" name="Freeform 21"/>
              <p:cNvSpPr>
                <a:spLocks/>
              </p:cNvSpPr>
              <p:nvPr/>
            </p:nvSpPr>
            <p:spPr bwMode="auto">
              <a:xfrm>
                <a:off x="918" y="2400"/>
                <a:ext cx="5538" cy="1256"/>
              </a:xfrm>
              <a:custGeom>
                <a:avLst/>
                <a:gdLst>
                  <a:gd name="T0" fmla="*/ 0 w 5538"/>
                  <a:gd name="T1" fmla="*/ 0 h 1256"/>
                  <a:gd name="T2" fmla="*/ 5538 w 5538"/>
                  <a:gd name="T3" fmla="*/ 1256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38" h="1256">
                    <a:moveTo>
                      <a:pt x="0" y="0"/>
                    </a:moveTo>
                    <a:lnTo>
                      <a:pt x="5538" y="1256"/>
                    </a:lnTo>
                  </a:path>
                </a:pathLst>
              </a:custGeom>
              <a:noFill/>
              <a:ln w="12700" cap="flat" cmpd="sng">
                <a:solidFill>
                  <a:srgbClr val="FF33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6206" name="AutoShape 14"/>
          <p:cNvSpPr>
            <a:spLocks noChangeArrowheads="1"/>
          </p:cNvSpPr>
          <p:nvPr/>
        </p:nvSpPr>
        <p:spPr bwMode="auto">
          <a:xfrm>
            <a:off x="6228209" y="5229200"/>
            <a:ext cx="2808287" cy="1532334"/>
          </a:xfrm>
          <a:prstGeom prst="wedgeRoundRectCallout">
            <a:avLst>
              <a:gd name="adj1" fmla="val -213516"/>
              <a:gd name="adj2" fmla="val -13969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golf buigt na de opening alle kanten op</a:t>
            </a:r>
          </a:p>
        </p:txBody>
      </p:sp>
      <p:sp>
        <p:nvSpPr>
          <p:cNvPr id="136217" name="AutoShape 25"/>
          <p:cNvSpPr>
            <a:spLocks noChangeArrowheads="1"/>
          </p:cNvSpPr>
          <p:nvPr/>
        </p:nvSpPr>
        <p:spPr bwMode="auto">
          <a:xfrm>
            <a:off x="6516688" y="2924175"/>
            <a:ext cx="2627312" cy="578882"/>
          </a:xfrm>
          <a:prstGeom prst="wedgeRoundRectCallout">
            <a:avLst>
              <a:gd name="adj1" fmla="val -105002"/>
              <a:gd name="adj2" fmla="val 4504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Cirkelgolven</a:t>
            </a: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933450" y="3497263"/>
            <a:ext cx="64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46470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206" grpId="0" animBg="1"/>
      <p:bldP spid="136217" grpId="0" animBg="1"/>
      <p:bldP spid="136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6200" y="5972175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38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25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12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79975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71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43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15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08775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Tx/>
              <a:buChar char="•"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40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3,16.10</a:t>
            </a:r>
            <a:r>
              <a:rPr lang="en-US" altLang="nl-NL" sz="40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-19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1,60.10</a:t>
            </a:r>
            <a:r>
              <a:rPr lang="en-US" altLang="nl-NL" sz="40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-19 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  =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pPr marL="374650" indent="-374650" algn="l">
              <a:buClr>
                <a:srgbClr val="FF3300"/>
              </a:buClr>
              <a:buFontTx/>
              <a:buChar char="•"/>
            </a:pPr>
            <a:r>
              <a:rPr lang="en-US" altLang="nl-NL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Golflengte rode laser is 628 nm.</a:t>
            </a:r>
            <a:endParaRPr lang="nl-NL" altLang="nl-NL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00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177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654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2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79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370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9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Voorbeeld.</a:t>
            </a:r>
            <a:endParaRPr lang="nl-NL" altLang="nl-NL" sz="4000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2514600"/>
            <a:ext cx="27432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40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h.f</a:t>
            </a: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2667000" y="26670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h.c/</a:t>
            </a: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l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0" y="15240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574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861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1148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0292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486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943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Bereken de fotonenergie in eV.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990600" y="3476625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6,63.10</a:t>
            </a:r>
            <a:r>
              <a:rPr lang="en-US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-34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3,00.10</a:t>
            </a:r>
            <a:r>
              <a:rPr lang="en-US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/628.10</a:t>
            </a:r>
            <a:r>
              <a:rPr lang="en-US" altLang="nl-NL" sz="40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-9</a:t>
            </a:r>
            <a:endParaRPr lang="nl-NL" altLang="nl-NL" sz="40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990600" y="41910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3,157.10</a:t>
            </a:r>
            <a:r>
              <a:rPr lang="en-US" altLang="nl-NL" sz="40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-19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</a:t>
            </a:r>
            <a:endParaRPr lang="nl-NL" altLang="nl-NL" sz="40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7010400" y="60960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1,97 eV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0" y="48768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eV = 1,6.10</a:t>
            </a:r>
            <a:r>
              <a:rPr lang="en-US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-19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86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75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autoUpdateAnimBg="0"/>
      <p:bldP spid="109574" grpId="0" autoUpdateAnimBg="0"/>
      <p:bldP spid="109575" grpId="0" autoUpdateAnimBg="0"/>
      <p:bldP spid="109576" grpId="0" autoUpdateAnimBg="0"/>
      <p:bldP spid="109578" grpId="0" autoUpdateAnimBg="0"/>
      <p:bldP spid="109580" grpId="0" autoUpdateAnimBg="0"/>
      <p:bldP spid="109581" grpId="0" autoUpdateAnimBg="0"/>
      <p:bldP spid="109582" grpId="0" autoUpdateAnimBg="0"/>
      <p:bldP spid="10958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>
              <a:buClr>
                <a:srgbClr val="FF3300"/>
              </a:buClr>
              <a:buFontTx/>
              <a:buChar char="•"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Dopplereffect bij licht</a:t>
            </a:r>
            <a:endParaRPr lang="nl-NL" altLang="nl-NL" sz="40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9831" name="Rectangle 23"/>
          <p:cNvSpPr>
            <a:spLocks noChangeArrowheads="1"/>
          </p:cNvSpPr>
          <p:nvPr/>
        </p:nvSpPr>
        <p:spPr bwMode="auto">
          <a:xfrm>
            <a:off x="0" y="3581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Spectrum stilstaande bron           </a:t>
            </a: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 f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0" y="4343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De ster nadert. 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Blauwverschuiving!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33" name="Rectangle 25"/>
          <p:cNvSpPr>
            <a:spLocks noChangeArrowheads="1"/>
          </p:cNvSpPr>
          <p:nvPr/>
        </p:nvSpPr>
        <p:spPr bwMode="auto">
          <a:xfrm>
            <a:off x="0" y="4953000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De ster verwijdert zich dus f</a:t>
            </a:r>
            <a:r>
              <a:rPr lang="en-US" altLang="nl-NL" sz="4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&lt;f</a:t>
            </a:r>
            <a:r>
              <a:rPr lang="en-US" altLang="nl-NL" sz="4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Roodverschuiving!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9884" name="Group 76"/>
          <p:cNvGrpSpPr>
            <a:grpSpLocks/>
          </p:cNvGrpSpPr>
          <p:nvPr/>
        </p:nvGrpSpPr>
        <p:grpSpPr bwMode="auto">
          <a:xfrm>
            <a:off x="0" y="1752600"/>
            <a:ext cx="9144000" cy="838200"/>
            <a:chOff x="0" y="1104"/>
            <a:chExt cx="5760" cy="528"/>
          </a:xfrm>
        </p:grpSpPr>
        <p:grpSp>
          <p:nvGrpSpPr>
            <p:cNvPr id="119882" name="Group 74"/>
            <p:cNvGrpSpPr>
              <a:grpSpLocks/>
            </p:cNvGrpSpPr>
            <p:nvPr/>
          </p:nvGrpSpPr>
          <p:grpSpPr bwMode="auto">
            <a:xfrm>
              <a:off x="0" y="1104"/>
              <a:ext cx="5760" cy="528"/>
              <a:chOff x="0" y="1104"/>
              <a:chExt cx="5760" cy="528"/>
            </a:xfrm>
          </p:grpSpPr>
          <p:grpSp>
            <p:nvGrpSpPr>
              <p:cNvPr id="119846" name="Group 38"/>
              <p:cNvGrpSpPr>
                <a:grpSpLocks/>
              </p:cNvGrpSpPr>
              <p:nvPr/>
            </p:nvGrpSpPr>
            <p:grpSpPr bwMode="auto">
              <a:xfrm>
                <a:off x="240" y="1152"/>
                <a:ext cx="5280" cy="453"/>
                <a:chOff x="240" y="672"/>
                <a:chExt cx="5280" cy="453"/>
              </a:xfrm>
            </p:grpSpPr>
            <p:graphicFrame>
              <p:nvGraphicFramePr>
                <p:cNvPr id="119847" name="Object 39"/>
                <p:cNvGraphicFramePr>
                  <a:graphicFrameLocks/>
                </p:cNvGraphicFramePr>
                <p:nvPr/>
              </p:nvGraphicFramePr>
              <p:xfrm>
                <a:off x="240" y="672"/>
                <a:ext cx="5280" cy="4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64" name="Photo Editor-foto" r:id="rId3" imgW="6973273" imgH="457143" progId="MSPhotoEd.3">
                        <p:embed/>
                      </p:oleObj>
                    </mc:Choice>
                    <mc:Fallback>
                      <p:oleObj name="Photo Editor-foto" r:id="rId3" imgW="6973273" imgH="457143" progId="MSPhotoEd.3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672"/>
                              <a:ext cx="5280" cy="4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9848" name="Group 40"/>
                <p:cNvGrpSpPr>
                  <a:grpSpLocks/>
                </p:cNvGrpSpPr>
                <p:nvPr/>
              </p:nvGrpSpPr>
              <p:grpSpPr bwMode="auto">
                <a:xfrm>
                  <a:off x="816" y="672"/>
                  <a:ext cx="3840" cy="444"/>
                  <a:chOff x="816" y="672"/>
                  <a:chExt cx="3840" cy="444"/>
                </a:xfrm>
              </p:grpSpPr>
              <p:sp>
                <p:nvSpPr>
                  <p:cNvPr id="11984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681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5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81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5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5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684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9877" name="Rectangle 69"/>
              <p:cNvSpPr>
                <a:spLocks noChangeArrowheads="1"/>
              </p:cNvSpPr>
              <p:nvPr/>
            </p:nvSpPr>
            <p:spPr bwMode="auto">
              <a:xfrm>
                <a:off x="5472" y="1104"/>
                <a:ext cx="288" cy="52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79" name="Rectangle 71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288" cy="48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866" name="Rectangle 58"/>
            <p:cNvSpPr>
              <a:spLocks noChangeArrowheads="1"/>
            </p:cNvSpPr>
            <p:nvPr/>
          </p:nvSpPr>
          <p:spPr bwMode="auto">
            <a:xfrm>
              <a:off x="0" y="1182"/>
              <a:ext cx="2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9885" name="Group 77"/>
          <p:cNvGrpSpPr>
            <a:grpSpLocks/>
          </p:cNvGrpSpPr>
          <p:nvPr/>
        </p:nvGrpSpPr>
        <p:grpSpPr bwMode="auto">
          <a:xfrm>
            <a:off x="0" y="914400"/>
            <a:ext cx="9144000" cy="838200"/>
            <a:chOff x="0" y="576"/>
            <a:chExt cx="5760" cy="528"/>
          </a:xfrm>
        </p:grpSpPr>
        <p:grpSp>
          <p:nvGrpSpPr>
            <p:cNvPr id="119881" name="Group 73"/>
            <p:cNvGrpSpPr>
              <a:grpSpLocks/>
            </p:cNvGrpSpPr>
            <p:nvPr/>
          </p:nvGrpSpPr>
          <p:grpSpPr bwMode="auto">
            <a:xfrm>
              <a:off x="0" y="576"/>
              <a:ext cx="5760" cy="528"/>
              <a:chOff x="0" y="576"/>
              <a:chExt cx="5760" cy="528"/>
            </a:xfrm>
          </p:grpSpPr>
          <p:grpSp>
            <p:nvGrpSpPr>
              <p:cNvPr id="119845" name="Group 37"/>
              <p:cNvGrpSpPr>
                <a:grpSpLocks/>
              </p:cNvGrpSpPr>
              <p:nvPr/>
            </p:nvGrpSpPr>
            <p:grpSpPr bwMode="auto">
              <a:xfrm>
                <a:off x="288" y="618"/>
                <a:ext cx="5280" cy="453"/>
                <a:chOff x="240" y="672"/>
                <a:chExt cx="5280" cy="453"/>
              </a:xfrm>
            </p:grpSpPr>
            <p:graphicFrame>
              <p:nvGraphicFramePr>
                <p:cNvPr id="119835" name="Object 27"/>
                <p:cNvGraphicFramePr>
                  <a:graphicFrameLocks/>
                </p:cNvGraphicFramePr>
                <p:nvPr/>
              </p:nvGraphicFramePr>
              <p:xfrm>
                <a:off x="240" y="672"/>
                <a:ext cx="5280" cy="4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65" name="Photo Editor-foto" r:id="rId5" imgW="6973273" imgH="457143" progId="MSPhotoEd.3">
                        <p:embed/>
                      </p:oleObj>
                    </mc:Choice>
                    <mc:Fallback>
                      <p:oleObj name="Photo Editor-foto" r:id="rId5" imgW="6973273" imgH="457143" progId="MSPhotoEd.3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672"/>
                              <a:ext cx="5280" cy="4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9842" name="Group 34"/>
                <p:cNvGrpSpPr>
                  <a:grpSpLocks/>
                </p:cNvGrpSpPr>
                <p:nvPr/>
              </p:nvGrpSpPr>
              <p:grpSpPr bwMode="auto">
                <a:xfrm>
                  <a:off x="816" y="672"/>
                  <a:ext cx="3840" cy="444"/>
                  <a:chOff x="816" y="672"/>
                  <a:chExt cx="3840" cy="444"/>
                </a:xfrm>
              </p:grpSpPr>
              <p:sp>
                <p:nvSpPr>
                  <p:cNvPr id="11983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681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3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81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3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3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4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684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9873" name="Rectangle 65"/>
              <p:cNvSpPr>
                <a:spLocks noChangeArrowheads="1"/>
              </p:cNvSpPr>
              <p:nvPr/>
            </p:nvSpPr>
            <p:spPr bwMode="auto">
              <a:xfrm>
                <a:off x="0" y="624"/>
                <a:ext cx="288" cy="4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78" name="Rectangle 70"/>
              <p:cNvSpPr>
                <a:spLocks noChangeArrowheads="1"/>
              </p:cNvSpPr>
              <p:nvPr/>
            </p:nvSpPr>
            <p:spPr bwMode="auto">
              <a:xfrm>
                <a:off x="5472" y="576"/>
                <a:ext cx="288" cy="52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867" name="Rectangle 59"/>
            <p:cNvSpPr>
              <a:spLocks noChangeArrowheads="1"/>
            </p:cNvSpPr>
            <p:nvPr/>
          </p:nvSpPr>
          <p:spPr bwMode="auto">
            <a:xfrm>
              <a:off x="0" y="624"/>
              <a:ext cx="2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endParaRPr lang="nl-NL" altLang="nl-NL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9886" name="Group 78"/>
          <p:cNvGrpSpPr>
            <a:grpSpLocks/>
          </p:cNvGrpSpPr>
          <p:nvPr/>
        </p:nvGrpSpPr>
        <p:grpSpPr bwMode="auto">
          <a:xfrm>
            <a:off x="0" y="2590800"/>
            <a:ext cx="9144000" cy="838200"/>
            <a:chOff x="0" y="1632"/>
            <a:chExt cx="5760" cy="528"/>
          </a:xfrm>
        </p:grpSpPr>
        <p:grpSp>
          <p:nvGrpSpPr>
            <p:cNvPr id="119883" name="Group 75"/>
            <p:cNvGrpSpPr>
              <a:grpSpLocks/>
            </p:cNvGrpSpPr>
            <p:nvPr/>
          </p:nvGrpSpPr>
          <p:grpSpPr bwMode="auto">
            <a:xfrm>
              <a:off x="0" y="1632"/>
              <a:ext cx="5760" cy="528"/>
              <a:chOff x="0" y="1632"/>
              <a:chExt cx="5760" cy="528"/>
            </a:xfrm>
          </p:grpSpPr>
          <p:grpSp>
            <p:nvGrpSpPr>
              <p:cNvPr id="119854" name="Group 46"/>
              <p:cNvGrpSpPr>
                <a:grpSpLocks/>
              </p:cNvGrpSpPr>
              <p:nvPr/>
            </p:nvGrpSpPr>
            <p:grpSpPr bwMode="auto">
              <a:xfrm>
                <a:off x="192" y="1686"/>
                <a:ext cx="5280" cy="453"/>
                <a:chOff x="240" y="672"/>
                <a:chExt cx="5280" cy="453"/>
              </a:xfrm>
            </p:grpSpPr>
            <p:graphicFrame>
              <p:nvGraphicFramePr>
                <p:cNvPr id="119855" name="Object 47"/>
                <p:cNvGraphicFramePr>
                  <a:graphicFrameLocks/>
                </p:cNvGraphicFramePr>
                <p:nvPr/>
              </p:nvGraphicFramePr>
              <p:xfrm>
                <a:off x="240" y="672"/>
                <a:ext cx="5280" cy="4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66" name="Photo Editor-foto" r:id="rId6" imgW="6973273" imgH="457143" progId="MSPhotoEd.3">
                        <p:embed/>
                      </p:oleObj>
                    </mc:Choice>
                    <mc:Fallback>
                      <p:oleObj name="Photo Editor-foto" r:id="rId6" imgW="6973273" imgH="457143" progId="MSPhotoEd.3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672"/>
                              <a:ext cx="5280" cy="4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9856" name="Group 48"/>
                <p:cNvGrpSpPr>
                  <a:grpSpLocks/>
                </p:cNvGrpSpPr>
                <p:nvPr/>
              </p:nvGrpSpPr>
              <p:grpSpPr bwMode="auto">
                <a:xfrm>
                  <a:off x="816" y="672"/>
                  <a:ext cx="3840" cy="444"/>
                  <a:chOff x="816" y="672"/>
                  <a:chExt cx="3840" cy="444"/>
                </a:xfrm>
              </p:grpSpPr>
              <p:sp>
                <p:nvSpPr>
                  <p:cNvPr id="11985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681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5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81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5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6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672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8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684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19874" name="Rectangle 66"/>
              <p:cNvSpPr>
                <a:spLocks noChangeArrowheads="1"/>
              </p:cNvSpPr>
              <p:nvPr/>
            </p:nvSpPr>
            <p:spPr bwMode="auto">
              <a:xfrm>
                <a:off x="5472" y="1632"/>
                <a:ext cx="288" cy="52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80" name="Rectangle 72"/>
              <p:cNvSpPr>
                <a:spLocks noChangeArrowheads="1"/>
              </p:cNvSpPr>
              <p:nvPr/>
            </p:nvSpPr>
            <p:spPr bwMode="auto">
              <a:xfrm>
                <a:off x="0" y="1680"/>
                <a:ext cx="288" cy="48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9868" name="Rectangle 60"/>
            <p:cNvSpPr>
              <a:spLocks noChangeArrowheads="1"/>
            </p:cNvSpPr>
            <p:nvPr/>
          </p:nvSpPr>
          <p:spPr bwMode="auto">
            <a:xfrm>
              <a:off x="0" y="1692"/>
              <a:ext cx="2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</a:t>
              </a:r>
              <a:endParaRPr lang="nl-NL" altLang="nl-NL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61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75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75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utoUpdateAnimBg="0"/>
      <p:bldP spid="119831" grpId="0" autoUpdateAnimBg="0"/>
      <p:bldP spid="119832" grpId="0" autoUpdateAnimBg="0"/>
      <p:bldP spid="11983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00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177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654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2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79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370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9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52400" y="54102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4000" b="1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38400" y="49530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=100 . 9,81 . 15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52400" y="49530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 = mgh</a:t>
            </a:r>
            <a:endParaRPr lang="nl-NL" altLang="nl-NL" sz="36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981200" y="5438775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– 5 = 7 kJ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7" name="Freeform 7"/>
          <p:cNvSpPr>
            <a:spLocks/>
          </p:cNvSpPr>
          <p:nvPr/>
        </p:nvSpPr>
        <p:spPr bwMode="auto">
          <a:xfrm>
            <a:off x="2144713" y="1262063"/>
            <a:ext cx="3565525" cy="3571875"/>
          </a:xfrm>
          <a:custGeom>
            <a:avLst/>
            <a:gdLst>
              <a:gd name="T0" fmla="*/ 0 w 2246"/>
              <a:gd name="T1" fmla="*/ 1 h 2250"/>
              <a:gd name="T2" fmla="*/ 155 w 2246"/>
              <a:gd name="T3" fmla="*/ 1 h 2250"/>
              <a:gd name="T4" fmla="*/ 413 w 2246"/>
              <a:gd name="T5" fmla="*/ 0 h 2250"/>
              <a:gd name="T6" fmla="*/ 413 w 2246"/>
              <a:gd name="T7" fmla="*/ 131 h 2250"/>
              <a:gd name="T8" fmla="*/ 668 w 2246"/>
              <a:gd name="T9" fmla="*/ 132 h 2250"/>
              <a:gd name="T10" fmla="*/ 667 w 2246"/>
              <a:gd name="T11" fmla="*/ 376 h 2250"/>
              <a:gd name="T12" fmla="*/ 905 w 2246"/>
              <a:gd name="T13" fmla="*/ 376 h 2250"/>
              <a:gd name="T14" fmla="*/ 905 w 2246"/>
              <a:gd name="T15" fmla="*/ 705 h 2250"/>
              <a:gd name="T16" fmla="*/ 1151 w 2246"/>
              <a:gd name="T17" fmla="*/ 705 h 2250"/>
              <a:gd name="T18" fmla="*/ 1151 w 2246"/>
              <a:gd name="T19" fmla="*/ 1290 h 2250"/>
              <a:gd name="T20" fmla="*/ 1379 w 2246"/>
              <a:gd name="T21" fmla="*/ 1290 h 2250"/>
              <a:gd name="T22" fmla="*/ 1380 w 2246"/>
              <a:gd name="T23" fmla="*/ 2250 h 2250"/>
              <a:gd name="T24" fmla="*/ 2246 w 2246"/>
              <a:gd name="T25" fmla="*/ 225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46" h="2250">
                <a:moveTo>
                  <a:pt x="0" y="1"/>
                </a:moveTo>
                <a:lnTo>
                  <a:pt x="155" y="1"/>
                </a:lnTo>
                <a:lnTo>
                  <a:pt x="413" y="0"/>
                </a:lnTo>
                <a:lnTo>
                  <a:pt x="413" y="131"/>
                </a:lnTo>
                <a:lnTo>
                  <a:pt x="668" y="132"/>
                </a:lnTo>
                <a:lnTo>
                  <a:pt x="667" y="376"/>
                </a:lnTo>
                <a:lnTo>
                  <a:pt x="905" y="376"/>
                </a:lnTo>
                <a:lnTo>
                  <a:pt x="905" y="705"/>
                </a:lnTo>
                <a:lnTo>
                  <a:pt x="1151" y="705"/>
                </a:lnTo>
                <a:lnTo>
                  <a:pt x="1151" y="1290"/>
                </a:lnTo>
                <a:lnTo>
                  <a:pt x="1379" y="1290"/>
                </a:lnTo>
                <a:lnTo>
                  <a:pt x="1380" y="2250"/>
                </a:lnTo>
                <a:lnTo>
                  <a:pt x="2246" y="225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28008" name="Group 8"/>
          <p:cNvGrpSpPr>
            <a:grpSpLocks/>
          </p:cNvGrpSpPr>
          <p:nvPr/>
        </p:nvGrpSpPr>
        <p:grpSpPr bwMode="auto">
          <a:xfrm>
            <a:off x="1295400" y="1263650"/>
            <a:ext cx="2971800" cy="3581400"/>
            <a:chOff x="1440" y="576"/>
            <a:chExt cx="1872" cy="2256"/>
          </a:xfrm>
        </p:grpSpPr>
        <p:sp>
          <p:nvSpPr>
            <p:cNvPr id="128009" name="Line 9"/>
            <p:cNvSpPr>
              <a:spLocks noChangeShapeType="1"/>
            </p:cNvSpPr>
            <p:nvPr/>
          </p:nvSpPr>
          <p:spPr bwMode="auto">
            <a:xfrm flipH="1">
              <a:off x="1440" y="2832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8010" name="Line 10"/>
            <p:cNvSpPr>
              <a:spLocks noChangeShapeType="1"/>
            </p:cNvSpPr>
            <p:nvPr/>
          </p:nvSpPr>
          <p:spPr bwMode="auto">
            <a:xfrm flipH="1">
              <a:off x="1440" y="18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8011" name="Line 11"/>
            <p:cNvSpPr>
              <a:spLocks noChangeShapeType="1"/>
            </p:cNvSpPr>
            <p:nvPr/>
          </p:nvSpPr>
          <p:spPr bwMode="auto">
            <a:xfrm flipH="1">
              <a:off x="1440" y="129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8012" name="Line 12"/>
            <p:cNvSpPr>
              <a:spLocks noChangeShapeType="1"/>
            </p:cNvSpPr>
            <p:nvPr/>
          </p:nvSpPr>
          <p:spPr bwMode="auto">
            <a:xfrm flipH="1">
              <a:off x="1440" y="96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8013" name="Line 13"/>
            <p:cNvSpPr>
              <a:spLocks noChangeShapeType="1"/>
            </p:cNvSpPr>
            <p:nvPr/>
          </p:nvSpPr>
          <p:spPr bwMode="auto">
            <a:xfrm flipH="1">
              <a:off x="1440" y="72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8014" name="Line 14"/>
            <p:cNvSpPr>
              <a:spLocks noChangeShapeType="1"/>
            </p:cNvSpPr>
            <p:nvPr/>
          </p:nvSpPr>
          <p:spPr bwMode="auto">
            <a:xfrm flipH="1">
              <a:off x="1440" y="57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5638800" y="49530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=15 kJ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8016" name="Group 16"/>
          <p:cNvGrpSpPr>
            <a:grpSpLocks/>
          </p:cNvGrpSpPr>
          <p:nvPr/>
        </p:nvGrpSpPr>
        <p:grpSpPr bwMode="auto">
          <a:xfrm>
            <a:off x="5181600" y="873125"/>
            <a:ext cx="2824163" cy="4232275"/>
            <a:chOff x="3264" y="550"/>
            <a:chExt cx="1779" cy="2666"/>
          </a:xfrm>
        </p:grpSpPr>
        <p:grpSp>
          <p:nvGrpSpPr>
            <p:cNvPr id="128017" name="Group 17"/>
            <p:cNvGrpSpPr>
              <a:grpSpLocks/>
            </p:cNvGrpSpPr>
            <p:nvPr/>
          </p:nvGrpSpPr>
          <p:grpSpPr bwMode="auto">
            <a:xfrm>
              <a:off x="3816" y="550"/>
              <a:ext cx="1227" cy="2666"/>
              <a:chOff x="3816" y="550"/>
              <a:chExt cx="1227" cy="2666"/>
            </a:xfrm>
          </p:grpSpPr>
          <p:sp>
            <p:nvSpPr>
              <p:cNvPr id="128018" name="Freeform 18"/>
              <p:cNvSpPr>
                <a:spLocks/>
              </p:cNvSpPr>
              <p:nvPr/>
            </p:nvSpPr>
            <p:spPr bwMode="auto">
              <a:xfrm>
                <a:off x="4178" y="588"/>
                <a:ext cx="1" cy="2466"/>
              </a:xfrm>
              <a:custGeom>
                <a:avLst/>
                <a:gdLst>
                  <a:gd name="T0" fmla="*/ 1 w 1"/>
                  <a:gd name="T1" fmla="*/ 0 h 2466"/>
                  <a:gd name="T2" fmla="*/ 0 w 1"/>
                  <a:gd name="T3" fmla="*/ 2466 h 2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466">
                    <a:moveTo>
                      <a:pt x="1" y="0"/>
                    </a:moveTo>
                    <a:lnTo>
                      <a:pt x="0" y="246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19" name="Text Box 19"/>
              <p:cNvSpPr txBox="1">
                <a:spLocks noChangeArrowheads="1"/>
              </p:cNvSpPr>
              <p:nvPr/>
            </p:nvSpPr>
            <p:spPr bwMode="auto">
              <a:xfrm>
                <a:off x="3828" y="550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15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020" name="Text Box 20"/>
              <p:cNvSpPr txBox="1">
                <a:spLocks noChangeArrowheads="1"/>
              </p:cNvSpPr>
              <p:nvPr/>
            </p:nvSpPr>
            <p:spPr bwMode="auto">
              <a:xfrm>
                <a:off x="3816" y="754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14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021" name="Text Box 21"/>
              <p:cNvSpPr txBox="1">
                <a:spLocks noChangeArrowheads="1"/>
              </p:cNvSpPr>
              <p:nvPr/>
            </p:nvSpPr>
            <p:spPr bwMode="auto">
              <a:xfrm>
                <a:off x="3816" y="952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12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022" name="Text Box 22"/>
              <p:cNvSpPr txBox="1">
                <a:spLocks noChangeArrowheads="1"/>
              </p:cNvSpPr>
              <p:nvPr/>
            </p:nvSpPr>
            <p:spPr bwMode="auto">
              <a:xfrm>
                <a:off x="3972" y="1876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5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023" name="Text Box 23"/>
              <p:cNvSpPr txBox="1">
                <a:spLocks noChangeArrowheads="1"/>
              </p:cNvSpPr>
              <p:nvPr/>
            </p:nvSpPr>
            <p:spPr bwMode="auto">
              <a:xfrm>
                <a:off x="3933" y="2812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024" name="Text Box 24"/>
              <p:cNvSpPr txBox="1">
                <a:spLocks noChangeArrowheads="1"/>
              </p:cNvSpPr>
              <p:nvPr/>
            </p:nvSpPr>
            <p:spPr bwMode="auto">
              <a:xfrm>
                <a:off x="3933" y="1297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9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28025" name="Line 25"/>
              <p:cNvSpPr>
                <a:spLocks noChangeShapeType="1"/>
              </p:cNvSpPr>
              <p:nvPr/>
            </p:nvSpPr>
            <p:spPr bwMode="auto">
              <a:xfrm>
                <a:off x="4152" y="3046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26" name="Line 26"/>
              <p:cNvSpPr>
                <a:spLocks noChangeShapeType="1"/>
              </p:cNvSpPr>
              <p:nvPr/>
            </p:nvSpPr>
            <p:spPr bwMode="auto">
              <a:xfrm>
                <a:off x="4176" y="1165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27" name="Line 27"/>
              <p:cNvSpPr>
                <a:spLocks noChangeShapeType="1"/>
              </p:cNvSpPr>
              <p:nvPr/>
            </p:nvSpPr>
            <p:spPr bwMode="auto">
              <a:xfrm>
                <a:off x="4176" y="2086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28" name="Line 28"/>
              <p:cNvSpPr>
                <a:spLocks noChangeShapeType="1"/>
              </p:cNvSpPr>
              <p:nvPr/>
            </p:nvSpPr>
            <p:spPr bwMode="auto">
              <a:xfrm>
                <a:off x="4179" y="92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29" name="Line 29"/>
              <p:cNvSpPr>
                <a:spLocks noChangeShapeType="1"/>
              </p:cNvSpPr>
              <p:nvPr/>
            </p:nvSpPr>
            <p:spPr bwMode="auto">
              <a:xfrm>
                <a:off x="4173" y="1510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030" name="Line 30"/>
              <p:cNvSpPr>
                <a:spLocks noChangeShapeType="1"/>
              </p:cNvSpPr>
              <p:nvPr/>
            </p:nvSpPr>
            <p:spPr bwMode="auto">
              <a:xfrm>
                <a:off x="4173" y="790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8031" name="Rectangle 31"/>
            <p:cNvSpPr>
              <a:spLocks noChangeArrowheads="1"/>
            </p:cNvSpPr>
            <p:nvPr/>
          </p:nvSpPr>
          <p:spPr bwMode="auto">
            <a:xfrm>
              <a:off x="3264" y="960"/>
              <a:ext cx="528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Ez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kJ</a:t>
              </a:r>
              <a:endParaRPr lang="nl-NL" altLang="nl-NL" sz="40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8032" name="Group 32"/>
          <p:cNvGrpSpPr>
            <a:grpSpLocks/>
          </p:cNvGrpSpPr>
          <p:nvPr/>
        </p:nvGrpSpPr>
        <p:grpSpPr bwMode="auto">
          <a:xfrm>
            <a:off x="228600" y="873125"/>
            <a:ext cx="1509713" cy="4232275"/>
            <a:chOff x="144" y="550"/>
            <a:chExt cx="951" cy="2666"/>
          </a:xfrm>
        </p:grpSpPr>
        <p:sp>
          <p:nvSpPr>
            <p:cNvPr id="128033" name="Freeform 33"/>
            <p:cNvSpPr>
              <a:spLocks/>
            </p:cNvSpPr>
            <p:nvPr/>
          </p:nvSpPr>
          <p:spPr bwMode="auto">
            <a:xfrm>
              <a:off x="821" y="585"/>
              <a:ext cx="2" cy="2469"/>
            </a:xfrm>
            <a:custGeom>
              <a:avLst/>
              <a:gdLst>
                <a:gd name="T0" fmla="*/ 2 w 2"/>
                <a:gd name="T1" fmla="*/ 0 h 2469"/>
                <a:gd name="T2" fmla="*/ 0 w 2"/>
                <a:gd name="T3" fmla="*/ 2469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469">
                  <a:moveTo>
                    <a:pt x="2" y="0"/>
                  </a:moveTo>
                  <a:lnTo>
                    <a:pt x="0" y="246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8034" name="Text Box 34"/>
            <p:cNvSpPr txBox="1">
              <a:spLocks noChangeArrowheads="1"/>
            </p:cNvSpPr>
            <p:nvPr/>
          </p:nvSpPr>
          <p:spPr bwMode="auto">
            <a:xfrm>
              <a:off x="471" y="550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15</a:t>
              </a:r>
              <a:endParaRPr lang="nl-NL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8035" name="Text Box 35"/>
            <p:cNvSpPr txBox="1">
              <a:spLocks noChangeArrowheads="1"/>
            </p:cNvSpPr>
            <p:nvPr/>
          </p:nvSpPr>
          <p:spPr bwMode="auto">
            <a:xfrm>
              <a:off x="459" y="754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14</a:t>
              </a:r>
              <a:endParaRPr lang="nl-NL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8036" name="Text Box 36"/>
            <p:cNvSpPr txBox="1">
              <a:spLocks noChangeArrowheads="1"/>
            </p:cNvSpPr>
            <p:nvPr/>
          </p:nvSpPr>
          <p:spPr bwMode="auto">
            <a:xfrm>
              <a:off x="459" y="952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600" b="1">
                  <a:solidFill>
                    <a:srgbClr val="000000"/>
                  </a:solidFill>
                </a:rPr>
                <a:t>12</a:t>
              </a:r>
              <a:endParaRPr lang="nl-NL" altLang="nl-NL" sz="3600" b="1">
                <a:solidFill>
                  <a:srgbClr val="000000"/>
                </a:solidFill>
              </a:endParaRPr>
            </a:p>
          </p:txBody>
        </p:sp>
        <p:sp>
          <p:nvSpPr>
            <p:cNvPr id="128037" name="Text Box 37"/>
            <p:cNvSpPr txBox="1">
              <a:spLocks noChangeArrowheads="1"/>
            </p:cNvSpPr>
            <p:nvPr/>
          </p:nvSpPr>
          <p:spPr bwMode="auto">
            <a:xfrm>
              <a:off x="615" y="1876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</a:t>
              </a:r>
              <a:endParaRPr lang="nl-NL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8038" name="Text Box 38"/>
            <p:cNvSpPr txBox="1">
              <a:spLocks noChangeArrowheads="1"/>
            </p:cNvSpPr>
            <p:nvPr/>
          </p:nvSpPr>
          <p:spPr bwMode="auto">
            <a:xfrm>
              <a:off x="576" y="2812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</a:t>
              </a:r>
              <a:endParaRPr lang="nl-NL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8039" name="Text Box 39"/>
            <p:cNvSpPr txBox="1">
              <a:spLocks noChangeArrowheads="1"/>
            </p:cNvSpPr>
            <p:nvPr/>
          </p:nvSpPr>
          <p:spPr bwMode="auto">
            <a:xfrm>
              <a:off x="576" y="1297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9</a:t>
              </a:r>
              <a:endParaRPr lang="nl-NL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8040" name="Rectangle 40"/>
            <p:cNvSpPr>
              <a:spLocks noChangeArrowheads="1"/>
            </p:cNvSpPr>
            <p:nvPr/>
          </p:nvSpPr>
          <p:spPr bwMode="auto">
            <a:xfrm>
              <a:off x="144" y="960"/>
              <a:ext cx="528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54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8241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38528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4881563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53387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57959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62531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6710363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</a:t>
              </a:r>
              <a:endParaRPr lang="nl-NL" altLang="nl-NL" sz="40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128041" name="Picture 41" descr="poppetj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03238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042" name="Group 42"/>
          <p:cNvGrpSpPr>
            <a:grpSpLocks/>
          </p:cNvGrpSpPr>
          <p:nvPr/>
        </p:nvGrpSpPr>
        <p:grpSpPr bwMode="auto">
          <a:xfrm>
            <a:off x="3581400" y="1600200"/>
            <a:ext cx="885825" cy="1752600"/>
            <a:chOff x="2256" y="1008"/>
            <a:chExt cx="558" cy="1104"/>
          </a:xfrm>
        </p:grpSpPr>
        <p:pic>
          <p:nvPicPr>
            <p:cNvPr id="128043" name="Picture 43" descr="poppetj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" y="1650"/>
              <a:ext cx="317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044" name="Freeform 44"/>
            <p:cNvSpPr>
              <a:spLocks/>
            </p:cNvSpPr>
            <p:nvPr/>
          </p:nvSpPr>
          <p:spPr bwMode="auto">
            <a:xfrm>
              <a:off x="2256" y="1008"/>
              <a:ext cx="384" cy="912"/>
            </a:xfrm>
            <a:custGeom>
              <a:avLst/>
              <a:gdLst>
                <a:gd name="T0" fmla="*/ 0 w 384"/>
                <a:gd name="T1" fmla="*/ 0 h 912"/>
                <a:gd name="T2" fmla="*/ 288 w 384"/>
                <a:gd name="T3" fmla="*/ 432 h 912"/>
                <a:gd name="T4" fmla="*/ 384 w 384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912">
                  <a:moveTo>
                    <a:pt x="0" y="0"/>
                  </a:moveTo>
                  <a:cubicBezTo>
                    <a:pt x="112" y="140"/>
                    <a:pt x="224" y="280"/>
                    <a:pt x="288" y="432"/>
                  </a:cubicBezTo>
                  <a:cubicBezTo>
                    <a:pt x="352" y="584"/>
                    <a:pt x="368" y="748"/>
                    <a:pt x="384" y="912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8045" name="Line 45"/>
          <p:cNvSpPr>
            <a:spLocks noChangeShapeType="1"/>
          </p:cNvSpPr>
          <p:nvPr/>
        </p:nvSpPr>
        <p:spPr bwMode="auto">
          <a:xfrm>
            <a:off x="7239000" y="1828800"/>
            <a:ext cx="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8046" name="Line 46"/>
          <p:cNvSpPr>
            <a:spLocks noChangeShapeType="1"/>
          </p:cNvSpPr>
          <p:nvPr/>
        </p:nvSpPr>
        <p:spPr bwMode="auto">
          <a:xfrm>
            <a:off x="7620000" y="18288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8047" name="Freeform 47"/>
          <p:cNvSpPr>
            <a:spLocks/>
          </p:cNvSpPr>
          <p:nvPr/>
        </p:nvSpPr>
        <p:spPr bwMode="auto">
          <a:xfrm>
            <a:off x="7620000" y="2452688"/>
            <a:ext cx="1588" cy="823912"/>
          </a:xfrm>
          <a:custGeom>
            <a:avLst/>
            <a:gdLst>
              <a:gd name="T0" fmla="*/ 0 w 1"/>
              <a:gd name="T1" fmla="*/ 0 h 519"/>
              <a:gd name="T2" fmla="*/ 1 w 1"/>
              <a:gd name="T3" fmla="*/ 519 h 5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519">
                <a:moveTo>
                  <a:pt x="0" y="0"/>
                </a:moveTo>
                <a:lnTo>
                  <a:pt x="1" y="519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8048" name="Rectangle 48"/>
          <p:cNvSpPr>
            <a:spLocks noChangeArrowheads="1"/>
          </p:cNvSpPr>
          <p:nvPr/>
        </p:nvSpPr>
        <p:spPr bwMode="auto">
          <a:xfrm>
            <a:off x="1981200" y="6096000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– 9 = 3 kJ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49" name="Rectangle 49"/>
          <p:cNvSpPr>
            <a:spLocks noChangeArrowheads="1"/>
          </p:cNvSpPr>
          <p:nvPr/>
        </p:nvSpPr>
        <p:spPr bwMode="auto">
          <a:xfrm>
            <a:off x="152400" y="6019800"/>
            <a:ext cx="198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50" name="Rectangle 50"/>
          <p:cNvSpPr>
            <a:spLocks noChangeArrowheads="1"/>
          </p:cNvSpPr>
          <p:nvPr/>
        </p:nvSpPr>
        <p:spPr bwMode="auto">
          <a:xfrm>
            <a:off x="6491288" y="6089650"/>
            <a:ext cx="26527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– 5 = 4 kJ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51" name="Rectangle 51"/>
          <p:cNvSpPr>
            <a:spLocks noChangeArrowheads="1"/>
          </p:cNvSpPr>
          <p:nvPr/>
        </p:nvSpPr>
        <p:spPr bwMode="auto">
          <a:xfrm>
            <a:off x="4724400" y="6056313"/>
            <a:ext cx="20431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7954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241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8528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881563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53387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7959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62531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710363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altLang="nl-NL" sz="36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8052" name="Group 52"/>
          <p:cNvGrpSpPr>
            <a:grpSpLocks/>
          </p:cNvGrpSpPr>
          <p:nvPr/>
        </p:nvGrpSpPr>
        <p:grpSpPr bwMode="auto">
          <a:xfrm>
            <a:off x="7996238" y="666750"/>
            <a:ext cx="538162" cy="4378325"/>
            <a:chOff x="5037" y="420"/>
            <a:chExt cx="339" cy="2758"/>
          </a:xfrm>
        </p:grpSpPr>
        <p:sp>
          <p:nvSpPr>
            <p:cNvPr id="128053" name="Text Box 53"/>
            <p:cNvSpPr txBox="1">
              <a:spLocks noChangeArrowheads="1"/>
            </p:cNvSpPr>
            <p:nvPr/>
          </p:nvSpPr>
          <p:spPr bwMode="auto">
            <a:xfrm>
              <a:off x="5040" y="67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 b="1">
                  <a:solidFill>
                    <a:srgbClr val="3333CC"/>
                  </a:solidFill>
                </a:rPr>
                <a:t>6</a:t>
              </a:r>
              <a:endParaRPr lang="nl-NL" altLang="nl-NL" sz="2000" b="1">
                <a:solidFill>
                  <a:srgbClr val="3333CC"/>
                </a:solidFill>
              </a:endParaRPr>
            </a:p>
          </p:txBody>
        </p:sp>
        <p:sp>
          <p:nvSpPr>
            <p:cNvPr id="128054" name="Text Box 54"/>
            <p:cNvSpPr txBox="1">
              <a:spLocks noChangeArrowheads="1"/>
            </p:cNvSpPr>
            <p:nvPr/>
          </p:nvSpPr>
          <p:spPr bwMode="auto">
            <a:xfrm>
              <a:off x="5040" y="81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 b="1">
                  <a:solidFill>
                    <a:srgbClr val="3333CC"/>
                  </a:solidFill>
                </a:rPr>
                <a:t>5</a:t>
              </a:r>
              <a:endParaRPr lang="nl-NL" altLang="nl-NL" sz="2000" b="1">
                <a:solidFill>
                  <a:srgbClr val="3333CC"/>
                </a:solidFill>
              </a:endParaRPr>
            </a:p>
          </p:txBody>
        </p:sp>
        <p:sp>
          <p:nvSpPr>
            <p:cNvPr id="128055" name="Text Box 55"/>
            <p:cNvSpPr txBox="1">
              <a:spLocks noChangeArrowheads="1"/>
            </p:cNvSpPr>
            <p:nvPr/>
          </p:nvSpPr>
          <p:spPr bwMode="auto">
            <a:xfrm>
              <a:off x="5040" y="105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 b="1">
                  <a:solidFill>
                    <a:srgbClr val="3333CC"/>
                  </a:solidFill>
                </a:rPr>
                <a:t>4</a:t>
              </a:r>
              <a:endParaRPr lang="nl-NL" altLang="nl-NL" sz="2000" b="1">
                <a:solidFill>
                  <a:srgbClr val="3333CC"/>
                </a:solidFill>
              </a:endParaRPr>
            </a:p>
          </p:txBody>
        </p:sp>
        <p:sp>
          <p:nvSpPr>
            <p:cNvPr id="128056" name="Text Box 56"/>
            <p:cNvSpPr txBox="1">
              <a:spLocks noChangeArrowheads="1"/>
            </p:cNvSpPr>
            <p:nvPr/>
          </p:nvSpPr>
          <p:spPr bwMode="auto">
            <a:xfrm>
              <a:off x="5040" y="139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 b="1">
                  <a:solidFill>
                    <a:srgbClr val="3333CC"/>
                  </a:solidFill>
                </a:rPr>
                <a:t>3</a:t>
              </a:r>
              <a:endParaRPr lang="nl-NL" altLang="nl-NL" sz="2000" b="1">
                <a:solidFill>
                  <a:srgbClr val="3333CC"/>
                </a:solidFill>
              </a:endParaRPr>
            </a:p>
          </p:txBody>
        </p:sp>
        <p:sp>
          <p:nvSpPr>
            <p:cNvPr id="128057" name="Text Box 57"/>
            <p:cNvSpPr txBox="1">
              <a:spLocks noChangeArrowheads="1"/>
            </p:cNvSpPr>
            <p:nvPr/>
          </p:nvSpPr>
          <p:spPr bwMode="auto">
            <a:xfrm>
              <a:off x="5040" y="196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 b="1">
                  <a:solidFill>
                    <a:srgbClr val="3333CC"/>
                  </a:solidFill>
                </a:rPr>
                <a:t>2</a:t>
              </a:r>
              <a:endParaRPr lang="nl-NL" altLang="nl-NL" sz="2000" b="1">
                <a:solidFill>
                  <a:srgbClr val="3333CC"/>
                </a:solidFill>
              </a:endParaRPr>
            </a:p>
          </p:txBody>
        </p:sp>
        <p:sp>
          <p:nvSpPr>
            <p:cNvPr id="128058" name="Text Box 58"/>
            <p:cNvSpPr txBox="1">
              <a:spLocks noChangeArrowheads="1"/>
            </p:cNvSpPr>
            <p:nvPr/>
          </p:nvSpPr>
          <p:spPr bwMode="auto">
            <a:xfrm>
              <a:off x="5040" y="292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 b="1">
                  <a:solidFill>
                    <a:srgbClr val="3333CC"/>
                  </a:solidFill>
                </a:rPr>
                <a:t>1</a:t>
              </a:r>
              <a:endParaRPr lang="nl-NL" altLang="nl-NL" sz="2000" b="1">
                <a:solidFill>
                  <a:srgbClr val="3333CC"/>
                </a:solidFill>
              </a:endParaRPr>
            </a:p>
          </p:txBody>
        </p:sp>
        <p:sp>
          <p:nvSpPr>
            <p:cNvPr id="128059" name="Text Box 59"/>
            <p:cNvSpPr txBox="1">
              <a:spLocks noChangeArrowheads="1"/>
            </p:cNvSpPr>
            <p:nvPr/>
          </p:nvSpPr>
          <p:spPr bwMode="auto">
            <a:xfrm>
              <a:off x="5037" y="42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000" b="1">
                  <a:solidFill>
                    <a:srgbClr val="3333CC"/>
                  </a:solidFill>
                </a:rPr>
                <a:t>n</a:t>
              </a:r>
              <a:endParaRPr lang="nl-NL" altLang="nl-NL" sz="2000" b="1">
                <a:solidFill>
                  <a:srgbClr val="3333CC"/>
                </a:solidFill>
              </a:endParaRPr>
            </a:p>
          </p:txBody>
        </p:sp>
      </p:grpSp>
      <p:sp>
        <p:nvSpPr>
          <p:cNvPr id="128060" name="Freeform 60"/>
          <p:cNvSpPr>
            <a:spLocks/>
          </p:cNvSpPr>
          <p:nvPr/>
        </p:nvSpPr>
        <p:spPr bwMode="auto">
          <a:xfrm>
            <a:off x="3570288" y="1727200"/>
            <a:ext cx="239712" cy="635000"/>
          </a:xfrm>
          <a:custGeom>
            <a:avLst/>
            <a:gdLst>
              <a:gd name="T0" fmla="*/ 0 w 151"/>
              <a:gd name="T1" fmla="*/ 0 h 400"/>
              <a:gd name="T2" fmla="*/ 101 w 151"/>
              <a:gd name="T3" fmla="*/ 146 h 400"/>
              <a:gd name="T4" fmla="*/ 151 w 151"/>
              <a:gd name="T5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400">
                <a:moveTo>
                  <a:pt x="0" y="0"/>
                </a:moveTo>
                <a:lnTo>
                  <a:pt x="101" y="146"/>
                </a:lnTo>
                <a:lnTo>
                  <a:pt x="151" y="40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8061" name="Freeform 61"/>
          <p:cNvSpPr>
            <a:spLocks/>
          </p:cNvSpPr>
          <p:nvPr/>
        </p:nvSpPr>
        <p:spPr bwMode="auto">
          <a:xfrm>
            <a:off x="4021138" y="2395538"/>
            <a:ext cx="85725" cy="884237"/>
          </a:xfrm>
          <a:custGeom>
            <a:avLst/>
            <a:gdLst>
              <a:gd name="T0" fmla="*/ 0 w 54"/>
              <a:gd name="T1" fmla="*/ 0 h 557"/>
              <a:gd name="T2" fmla="*/ 45 w 54"/>
              <a:gd name="T3" fmla="*/ 310 h 557"/>
              <a:gd name="T4" fmla="*/ 54 w 54"/>
              <a:gd name="T5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57">
                <a:moveTo>
                  <a:pt x="0" y="0"/>
                </a:moveTo>
                <a:lnTo>
                  <a:pt x="45" y="310"/>
                </a:lnTo>
                <a:lnTo>
                  <a:pt x="54" y="557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8062" name="Rectangle 6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Energieniveau’s bij 100 kg op een trap.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80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2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3" grpId="0" autoUpdateAnimBg="0"/>
      <p:bldP spid="128004" grpId="0" autoUpdateAnimBg="0"/>
      <p:bldP spid="128005" grpId="0" autoUpdateAnimBg="0"/>
      <p:bldP spid="128006" grpId="0" autoUpdateAnimBg="0"/>
      <p:bldP spid="128007" grpId="0" animBg="1"/>
      <p:bldP spid="128015" grpId="0" autoUpdateAnimBg="0"/>
      <p:bldP spid="128045" grpId="0" animBg="1"/>
      <p:bldP spid="128046" grpId="0" animBg="1"/>
      <p:bldP spid="128047" grpId="0" animBg="1"/>
      <p:bldP spid="128048" grpId="0" autoUpdateAnimBg="0"/>
      <p:bldP spid="128049" grpId="0" autoUpdateAnimBg="0"/>
      <p:bldP spid="128050" grpId="0" autoUpdateAnimBg="0"/>
      <p:bldP spid="128051" grpId="0" autoUpdateAnimBg="0"/>
      <p:bldP spid="128060" grpId="0" animBg="1"/>
      <p:bldP spid="1280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Interferentiepatroon, gemaakt met rechthoekig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-14288" y="447675"/>
            <a:ext cx="9144001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gaas en een laser.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0054" name="Picture 6" descr="LaserDiff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981075"/>
            <a:ext cx="5815012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3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Interferentiepatroon, gemaakt met één Al-kristal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2099" name="Picture 3" descr="single alum crystal X-ray diffraction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96925"/>
            <a:ext cx="5580062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-14288" y="447675"/>
            <a:ext cx="9144001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R</a:t>
            </a: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ö</a:t>
            </a: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ntgenstraling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0" y="6276975"/>
            <a:ext cx="882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X-ray diffraction pattern for a single alum crystal. </a:t>
            </a:r>
            <a:br>
              <a:rPr lang="nl-NL" altLang="nl-NL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nl-NL" altLang="nl-NL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 H. J. Milledge, Department of Geology, University College, London</a:t>
            </a:r>
            <a:r>
              <a:rPr lang="nl-NL" altLang="nl-NL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0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10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Interferentiepatroon, gemaakt met Al-poeder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-14288" y="447675"/>
            <a:ext cx="9144001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R</a:t>
            </a: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ö</a:t>
            </a: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ntgenstraling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1077" name="Picture 5" descr="alum powder X-ray diffraction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52513"/>
            <a:ext cx="5389562" cy="52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0" y="6237288"/>
            <a:ext cx="914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>
                <a:solidFill>
                  <a:srgbClr val="000000"/>
                </a:solidFill>
              </a:rPr>
              <a:t>X-ray diffraction pattern for powdered alum crystals. </a:t>
            </a:r>
            <a:br>
              <a:rPr lang="nl-NL" altLang="nl-NL" sz="1600" b="1">
                <a:solidFill>
                  <a:srgbClr val="000000"/>
                </a:solidFill>
              </a:rPr>
            </a:br>
            <a:r>
              <a:rPr lang="nl-NL" altLang="nl-NL" sz="1600" b="1" i="1">
                <a:solidFill>
                  <a:srgbClr val="000000"/>
                </a:solidFill>
              </a:rPr>
              <a:t>Dr H. J. Milledge, Department of Geology, University College, London</a:t>
            </a:r>
            <a:r>
              <a:rPr lang="nl-NL" altLang="nl-NL" sz="16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57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l"/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Interferentiepatroon, gemaakt met een kristal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-14288" y="447675"/>
            <a:ext cx="9144001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elektronen.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25" name="Picture 5" descr="Electron diffraction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3800"/>
            <a:ext cx="6156325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6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utoUpdateAnimBg="0"/>
      <p:bldP spid="13312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nl-NL" sz="6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Einde</a:t>
            </a:r>
            <a:endParaRPr lang="nl-NL" altLang="nl-NL" sz="6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88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00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177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654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2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79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370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9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</a:pP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volledige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buiging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brede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opening (4</a:t>
            </a:r>
            <a:r>
              <a:rPr lang="el-GR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nl-NL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nl-NL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210" name="Picture 42" descr="Wave_Diffraction_4Lambda_S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15975"/>
            <a:ext cx="7488238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1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12" name="Group 28"/>
          <p:cNvGrpSpPr>
            <a:grpSpLocks/>
          </p:cNvGrpSpPr>
          <p:nvPr/>
        </p:nvGrpSpPr>
        <p:grpSpPr bwMode="auto">
          <a:xfrm>
            <a:off x="468313" y="908050"/>
            <a:ext cx="5903912" cy="5905500"/>
            <a:chOff x="2064" y="754"/>
            <a:chExt cx="3535" cy="3566"/>
          </a:xfrm>
        </p:grpSpPr>
        <p:pic>
          <p:nvPicPr>
            <p:cNvPr id="118813" name="Picture 29" descr="wtarergolven twee bronnen 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754"/>
              <a:ext cx="497" cy="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814" name="Picture 30" descr="wtarergolven twee bronnen 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754"/>
              <a:ext cx="3122" cy="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8815" name="Group 31"/>
            <p:cNvGrpSpPr>
              <a:grpSpLocks/>
            </p:cNvGrpSpPr>
            <p:nvPr/>
          </p:nvGrpSpPr>
          <p:grpSpPr bwMode="auto">
            <a:xfrm>
              <a:off x="2474" y="754"/>
              <a:ext cx="94" cy="3566"/>
              <a:chOff x="2562" y="754"/>
              <a:chExt cx="94" cy="3566"/>
            </a:xfrm>
          </p:grpSpPr>
          <p:sp>
            <p:nvSpPr>
              <p:cNvPr id="118816" name="Rectangle 32"/>
              <p:cNvSpPr>
                <a:spLocks noChangeArrowheads="1"/>
              </p:cNvSpPr>
              <p:nvPr/>
            </p:nvSpPr>
            <p:spPr bwMode="auto">
              <a:xfrm>
                <a:off x="2562" y="754"/>
                <a:ext cx="91" cy="131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17" name="Rectangle 33"/>
              <p:cNvSpPr>
                <a:spLocks noChangeArrowheads="1"/>
              </p:cNvSpPr>
              <p:nvPr/>
            </p:nvSpPr>
            <p:spPr bwMode="auto">
              <a:xfrm>
                <a:off x="2563" y="2200"/>
                <a:ext cx="90" cy="68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18" name="Rectangle 34"/>
              <p:cNvSpPr>
                <a:spLocks noChangeArrowheads="1"/>
              </p:cNvSpPr>
              <p:nvPr/>
            </p:nvSpPr>
            <p:spPr bwMode="auto">
              <a:xfrm>
                <a:off x="2565" y="3005"/>
                <a:ext cx="91" cy="131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74650" indent="-374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00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177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654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2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79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370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794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water</a:t>
            </a:r>
            <a:endParaRPr lang="nl-NL" altLang="nl-NL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rot="5400000">
            <a:off x="1412875" y="3838575"/>
            <a:ext cx="5873750" cy="127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18823" name="Group 39"/>
          <p:cNvGrpSpPr>
            <a:grpSpLocks/>
          </p:cNvGrpSpPr>
          <p:nvPr/>
        </p:nvGrpSpPr>
        <p:grpSpPr bwMode="auto">
          <a:xfrm>
            <a:off x="6126163" y="739775"/>
            <a:ext cx="2659062" cy="1017588"/>
            <a:chOff x="3859" y="466"/>
            <a:chExt cx="1675" cy="641"/>
          </a:xfrm>
        </p:grpSpPr>
        <p:grpSp>
          <p:nvGrpSpPr>
            <p:cNvPr id="118811" name="Group 27"/>
            <p:cNvGrpSpPr>
              <a:grpSpLocks/>
            </p:cNvGrpSpPr>
            <p:nvPr/>
          </p:nvGrpSpPr>
          <p:grpSpPr bwMode="auto">
            <a:xfrm>
              <a:off x="3859" y="466"/>
              <a:ext cx="1675" cy="368"/>
              <a:chOff x="4085" y="2928"/>
              <a:chExt cx="1675" cy="368"/>
            </a:xfrm>
          </p:grpSpPr>
          <p:sp>
            <p:nvSpPr>
              <p:cNvPr id="118806" name="Text Box 22"/>
              <p:cNvSpPr txBox="1">
                <a:spLocks noChangeArrowheads="1"/>
              </p:cNvSpPr>
              <p:nvPr/>
            </p:nvSpPr>
            <p:spPr bwMode="auto">
              <a:xfrm>
                <a:off x="4224" y="2928"/>
                <a:ext cx="15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maxima</a:t>
                </a:r>
                <a:endParaRPr lang="nl-NL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808" name="Oval 24"/>
              <p:cNvSpPr>
                <a:spLocks noChangeArrowheads="1"/>
              </p:cNvSpPr>
              <p:nvPr/>
            </p:nvSpPr>
            <p:spPr bwMode="auto">
              <a:xfrm>
                <a:off x="4085" y="3116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810" name="Group 26"/>
            <p:cNvGrpSpPr>
              <a:grpSpLocks/>
            </p:cNvGrpSpPr>
            <p:nvPr/>
          </p:nvGrpSpPr>
          <p:grpSpPr bwMode="auto">
            <a:xfrm>
              <a:off x="3870" y="739"/>
              <a:ext cx="1650" cy="368"/>
              <a:chOff x="4110" y="3408"/>
              <a:chExt cx="1650" cy="368"/>
            </a:xfrm>
          </p:grpSpPr>
          <p:sp>
            <p:nvSpPr>
              <p:cNvPr id="118807" name="Text Box 23"/>
              <p:cNvSpPr txBox="1">
                <a:spLocks noChangeArrowheads="1"/>
              </p:cNvSpPr>
              <p:nvPr/>
            </p:nvSpPr>
            <p:spPr bwMode="auto">
              <a:xfrm>
                <a:off x="4224" y="3408"/>
                <a:ext cx="153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20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minima</a:t>
                </a:r>
                <a:endParaRPr lang="nl-NL" altLang="nl-NL" sz="320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809" name="Oval 25"/>
              <p:cNvSpPr>
                <a:spLocks noChangeArrowheads="1"/>
              </p:cNvSpPr>
              <p:nvPr/>
            </p:nvSpPr>
            <p:spPr bwMode="auto">
              <a:xfrm>
                <a:off x="4110" y="3623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8820" name="Freeform 36"/>
          <p:cNvSpPr>
            <a:spLocks/>
          </p:cNvSpPr>
          <p:nvPr/>
        </p:nvSpPr>
        <p:spPr bwMode="auto">
          <a:xfrm>
            <a:off x="1306513" y="3857625"/>
            <a:ext cx="3036887" cy="3175"/>
          </a:xfrm>
          <a:custGeom>
            <a:avLst/>
            <a:gdLst>
              <a:gd name="T0" fmla="*/ 0 w 1913"/>
              <a:gd name="T1" fmla="*/ 0 h 2"/>
              <a:gd name="T2" fmla="*/ 1913 w 1913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13" h="2">
                <a:moveTo>
                  <a:pt x="0" y="0"/>
                </a:moveTo>
                <a:lnTo>
                  <a:pt x="1913" y="2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18822" name="Group 38"/>
          <p:cNvGrpSpPr>
            <a:grpSpLocks/>
          </p:cNvGrpSpPr>
          <p:nvPr/>
        </p:nvGrpSpPr>
        <p:grpSpPr bwMode="auto">
          <a:xfrm>
            <a:off x="4268788" y="979488"/>
            <a:ext cx="160337" cy="5702300"/>
            <a:chOff x="2689" y="617"/>
            <a:chExt cx="101" cy="3592"/>
          </a:xfrm>
        </p:grpSpPr>
        <p:sp>
          <p:nvSpPr>
            <p:cNvPr id="118790" name="Oval 6"/>
            <p:cNvSpPr>
              <a:spLocks noChangeAspect="1" noChangeArrowheads="1"/>
            </p:cNvSpPr>
            <p:nvPr/>
          </p:nvSpPr>
          <p:spPr bwMode="auto">
            <a:xfrm rot="5400000">
              <a:off x="2696" y="99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1" name="Oval 7"/>
            <p:cNvSpPr>
              <a:spLocks noChangeAspect="1" noChangeArrowheads="1"/>
            </p:cNvSpPr>
            <p:nvPr/>
          </p:nvSpPr>
          <p:spPr bwMode="auto">
            <a:xfrm rot="5400000">
              <a:off x="2690" y="3062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2" name="Oval 8"/>
            <p:cNvSpPr>
              <a:spLocks noChangeAspect="1" noChangeArrowheads="1"/>
            </p:cNvSpPr>
            <p:nvPr/>
          </p:nvSpPr>
          <p:spPr bwMode="auto">
            <a:xfrm rot="5400000">
              <a:off x="2690" y="2678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3" name="Oval 9"/>
            <p:cNvSpPr>
              <a:spLocks noChangeAspect="1" noChangeArrowheads="1"/>
            </p:cNvSpPr>
            <p:nvPr/>
          </p:nvSpPr>
          <p:spPr bwMode="auto">
            <a:xfrm rot="5400000">
              <a:off x="2693" y="2384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4" name="Oval 10"/>
            <p:cNvSpPr>
              <a:spLocks noChangeAspect="1" noChangeArrowheads="1"/>
            </p:cNvSpPr>
            <p:nvPr/>
          </p:nvSpPr>
          <p:spPr bwMode="auto">
            <a:xfrm rot="5400000">
              <a:off x="2693" y="2048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5" name="Oval 11"/>
            <p:cNvSpPr>
              <a:spLocks noChangeAspect="1" noChangeArrowheads="1"/>
            </p:cNvSpPr>
            <p:nvPr/>
          </p:nvSpPr>
          <p:spPr bwMode="auto">
            <a:xfrm rot="5400000">
              <a:off x="2693" y="1688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6" name="Oval 12"/>
            <p:cNvSpPr>
              <a:spLocks noChangeAspect="1" noChangeArrowheads="1"/>
            </p:cNvSpPr>
            <p:nvPr/>
          </p:nvSpPr>
          <p:spPr bwMode="auto">
            <a:xfrm rot="5400000">
              <a:off x="2689" y="3533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7" name="Oval 13"/>
            <p:cNvSpPr>
              <a:spLocks noChangeAspect="1" noChangeArrowheads="1"/>
            </p:cNvSpPr>
            <p:nvPr/>
          </p:nvSpPr>
          <p:spPr bwMode="auto">
            <a:xfrm rot="5400000">
              <a:off x="2693" y="1288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8" name="Oval 14"/>
            <p:cNvSpPr>
              <a:spLocks noChangeAspect="1" noChangeArrowheads="1"/>
            </p:cNvSpPr>
            <p:nvPr/>
          </p:nvSpPr>
          <p:spPr bwMode="auto">
            <a:xfrm rot="5400000">
              <a:off x="2699" y="617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799" name="Oval 15"/>
            <p:cNvSpPr>
              <a:spLocks noChangeAspect="1" noChangeArrowheads="1"/>
            </p:cNvSpPr>
            <p:nvPr/>
          </p:nvSpPr>
          <p:spPr bwMode="auto">
            <a:xfrm rot="5400000">
              <a:off x="2693" y="149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800" name="Oval 16"/>
            <p:cNvSpPr>
              <a:spLocks noChangeAspect="1" noChangeArrowheads="1"/>
            </p:cNvSpPr>
            <p:nvPr/>
          </p:nvSpPr>
          <p:spPr bwMode="auto">
            <a:xfrm rot="5400000">
              <a:off x="2693" y="189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801" name="Oval 17"/>
            <p:cNvSpPr>
              <a:spLocks noChangeAspect="1" noChangeArrowheads="1"/>
            </p:cNvSpPr>
            <p:nvPr/>
          </p:nvSpPr>
          <p:spPr bwMode="auto">
            <a:xfrm rot="5400000">
              <a:off x="2690" y="253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802" name="Oval 18"/>
            <p:cNvSpPr>
              <a:spLocks noChangeAspect="1" noChangeArrowheads="1"/>
            </p:cNvSpPr>
            <p:nvPr/>
          </p:nvSpPr>
          <p:spPr bwMode="auto">
            <a:xfrm rot="5400000">
              <a:off x="2690" y="28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803" name="Oval 19"/>
            <p:cNvSpPr>
              <a:spLocks noChangeAspect="1" noChangeArrowheads="1"/>
            </p:cNvSpPr>
            <p:nvPr/>
          </p:nvSpPr>
          <p:spPr bwMode="auto">
            <a:xfrm rot="5400000">
              <a:off x="2690" y="32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804" name="Oval 20"/>
            <p:cNvSpPr>
              <a:spLocks noChangeAspect="1" noChangeArrowheads="1"/>
            </p:cNvSpPr>
            <p:nvPr/>
          </p:nvSpPr>
          <p:spPr bwMode="auto">
            <a:xfrm rot="5400000">
              <a:off x="2689" y="378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805" name="Oval 21"/>
            <p:cNvSpPr>
              <a:spLocks noChangeAspect="1" noChangeArrowheads="1"/>
            </p:cNvSpPr>
            <p:nvPr/>
          </p:nvSpPr>
          <p:spPr bwMode="auto">
            <a:xfrm rot="5400000">
              <a:off x="2693" y="220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8819" name="Oval 35"/>
            <p:cNvSpPr>
              <a:spLocks noChangeAspect="1" noChangeArrowheads="1"/>
            </p:cNvSpPr>
            <p:nvPr/>
          </p:nvSpPr>
          <p:spPr bwMode="auto">
            <a:xfrm rot="5400000">
              <a:off x="2693" y="4118"/>
              <a:ext cx="91" cy="91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15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10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8" grpId="0" animBg="1"/>
      <p:bldP spid="1188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22" name="Rectangle 62"/>
          <p:cNvSpPr>
            <a:spLocks noChangeArrowheads="1"/>
          </p:cNvSpPr>
          <p:nvPr/>
        </p:nvSpPr>
        <p:spPr bwMode="auto">
          <a:xfrm rot="5400000">
            <a:off x="1189831" y="1542958"/>
            <a:ext cx="288925" cy="2211388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17875" name="Group 115"/>
          <p:cNvGrpSpPr>
            <a:grpSpLocks/>
          </p:cNvGrpSpPr>
          <p:nvPr/>
        </p:nvGrpSpPr>
        <p:grpSpPr bwMode="auto">
          <a:xfrm>
            <a:off x="466725" y="1994602"/>
            <a:ext cx="1752600" cy="1320800"/>
            <a:chOff x="294" y="1465"/>
            <a:chExt cx="1104" cy="832"/>
          </a:xfrm>
        </p:grpSpPr>
        <p:sp>
          <p:nvSpPr>
            <p:cNvPr id="117870" name="Text Box 110"/>
            <p:cNvSpPr txBox="1">
              <a:spLocks noChangeArrowheads="1"/>
            </p:cNvSpPr>
            <p:nvPr/>
          </p:nvSpPr>
          <p:spPr bwMode="auto">
            <a:xfrm>
              <a:off x="384" y="1465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laser-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871" name="Text Box 111"/>
            <p:cNvSpPr txBox="1">
              <a:spLocks noChangeArrowheads="1"/>
            </p:cNvSpPr>
            <p:nvPr/>
          </p:nvSpPr>
          <p:spPr bwMode="auto">
            <a:xfrm>
              <a:off x="294" y="193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bundel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874" name="Text Box 114"/>
          <p:cNvSpPr txBox="1">
            <a:spLocks noChangeArrowheads="1"/>
          </p:cNvSpPr>
          <p:nvPr/>
        </p:nvSpPr>
        <p:spPr bwMode="auto">
          <a:xfrm>
            <a:off x="5131259" y="5080585"/>
            <a:ext cx="4049253" cy="11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Interferentiepatroon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scherm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876" name="Rectangle 11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54868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Buiging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interferentie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(Young)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848" name="Group 88"/>
          <p:cNvGrpSpPr>
            <a:grpSpLocks/>
          </p:cNvGrpSpPr>
          <p:nvPr/>
        </p:nvGrpSpPr>
        <p:grpSpPr bwMode="auto">
          <a:xfrm>
            <a:off x="2466975" y="1731077"/>
            <a:ext cx="0" cy="1876425"/>
            <a:chOff x="1313" y="857"/>
            <a:chExt cx="0" cy="1182"/>
          </a:xfrm>
        </p:grpSpPr>
        <p:sp>
          <p:nvSpPr>
            <p:cNvPr id="117823" name="Line 63"/>
            <p:cNvSpPr>
              <a:spLocks noChangeShapeType="1"/>
            </p:cNvSpPr>
            <p:nvPr/>
          </p:nvSpPr>
          <p:spPr bwMode="auto">
            <a:xfrm rot="5400000">
              <a:off x="1279" y="1443"/>
              <a:ext cx="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7824" name="Line 64"/>
            <p:cNvSpPr>
              <a:spLocks noChangeShapeType="1"/>
            </p:cNvSpPr>
            <p:nvPr/>
          </p:nvSpPr>
          <p:spPr bwMode="auto">
            <a:xfrm rot="5400000">
              <a:off x="1049" y="1775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7825" name="Line 65"/>
            <p:cNvSpPr>
              <a:spLocks noChangeShapeType="1"/>
            </p:cNvSpPr>
            <p:nvPr/>
          </p:nvSpPr>
          <p:spPr bwMode="auto">
            <a:xfrm rot="5400000">
              <a:off x="1049" y="1121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7828" name="Freeform 68"/>
          <p:cNvSpPr>
            <a:spLocks/>
          </p:cNvSpPr>
          <p:nvPr/>
        </p:nvSpPr>
        <p:spPr bwMode="auto">
          <a:xfrm>
            <a:off x="8167688" y="260192"/>
            <a:ext cx="45719" cy="4821844"/>
          </a:xfrm>
          <a:custGeom>
            <a:avLst/>
            <a:gdLst>
              <a:gd name="T0" fmla="*/ 0 w 1"/>
              <a:gd name="T1" fmla="*/ 0 h 2295"/>
              <a:gd name="T2" fmla="*/ 0 w 1"/>
              <a:gd name="T3" fmla="*/ 2295 h 22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95">
                <a:moveTo>
                  <a:pt x="0" y="0"/>
                </a:moveTo>
                <a:lnTo>
                  <a:pt x="0" y="229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7884" name="Text Box 124"/>
          <p:cNvSpPr txBox="1">
            <a:spLocks noChangeArrowheads="1"/>
          </p:cNvSpPr>
          <p:nvPr/>
        </p:nvSpPr>
        <p:spPr bwMode="auto">
          <a:xfrm>
            <a:off x="3313249" y="1844824"/>
            <a:ext cx="43550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Cirkelgolven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openingen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interfereren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tralie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7885" name="Line 125"/>
          <p:cNvSpPr>
            <a:spLocks noChangeShapeType="1"/>
          </p:cNvSpPr>
          <p:nvPr/>
        </p:nvSpPr>
        <p:spPr bwMode="auto">
          <a:xfrm>
            <a:off x="1213528" y="5817541"/>
            <a:ext cx="0" cy="74807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14" descr="Tweespletenexperiment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70333" r="17147" b="18835"/>
          <a:stretch/>
        </p:blipFill>
        <p:spPr>
          <a:xfrm rot="5400000">
            <a:off x="6206104" y="2213290"/>
            <a:ext cx="4821843" cy="600328"/>
          </a:xfrm>
          <a:prstGeom prst="rect">
            <a:avLst/>
          </a:prstGeom>
        </p:spPr>
      </p:pic>
      <p:grpSp>
        <p:nvGrpSpPr>
          <p:cNvPr id="11" name="Groep 10"/>
          <p:cNvGrpSpPr/>
          <p:nvPr/>
        </p:nvGrpSpPr>
        <p:grpSpPr>
          <a:xfrm>
            <a:off x="806653" y="2648653"/>
            <a:ext cx="3563007" cy="2246271"/>
            <a:chOff x="806653" y="2648653"/>
            <a:chExt cx="3563007" cy="2246271"/>
          </a:xfrm>
        </p:grpSpPr>
        <p:sp>
          <p:nvSpPr>
            <p:cNvPr id="117873" name="Text Box 113"/>
            <p:cNvSpPr txBox="1">
              <a:spLocks noChangeArrowheads="1"/>
            </p:cNvSpPr>
            <p:nvPr/>
          </p:nvSpPr>
          <p:spPr bwMode="auto">
            <a:xfrm>
              <a:off x="806653" y="3817706"/>
              <a:ext cx="356300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Buiging</a:t>
              </a:r>
              <a:r>
                <a:rPr lang="en-US" altLang="nl-NL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achter</a:t>
              </a:r>
              <a:r>
                <a:rPr lang="en-US" altLang="nl-NL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beide</a:t>
              </a:r>
              <a:r>
                <a:rPr lang="en-US" altLang="nl-NL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openingen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Rechte verbindingslijn met pijl 5"/>
            <p:cNvCxnSpPr/>
            <p:nvPr/>
          </p:nvCxnSpPr>
          <p:spPr>
            <a:xfrm flipH="1" flipV="1">
              <a:off x="2588156" y="2648653"/>
              <a:ext cx="471676" cy="11690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ep 12"/>
          <p:cNvGrpSpPr/>
          <p:nvPr/>
        </p:nvGrpSpPr>
        <p:grpSpPr>
          <a:xfrm>
            <a:off x="2588156" y="692696"/>
            <a:ext cx="3568020" cy="1872208"/>
            <a:chOff x="2588156" y="692696"/>
            <a:chExt cx="3568020" cy="1872208"/>
          </a:xfrm>
        </p:grpSpPr>
        <p:sp>
          <p:nvSpPr>
            <p:cNvPr id="117872" name="Text Box 112"/>
            <p:cNvSpPr txBox="1">
              <a:spLocks noChangeArrowheads="1"/>
            </p:cNvSpPr>
            <p:nvPr/>
          </p:nvSpPr>
          <p:spPr bwMode="auto">
            <a:xfrm>
              <a:off x="2881163" y="692696"/>
              <a:ext cx="3275013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twee </a:t>
              </a:r>
              <a:r>
                <a:rPr lang="en-US" altLang="nl-NL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smalle</a:t>
              </a:r>
              <a:r>
                <a:rPr lang="en-US" altLang="nl-NL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openingen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Rechte verbindingslijn met pijl 47"/>
            <p:cNvCxnSpPr/>
            <p:nvPr/>
          </p:nvCxnSpPr>
          <p:spPr>
            <a:xfrm flipH="1">
              <a:off x="2588156" y="1758452"/>
              <a:ext cx="471676" cy="806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Rechte verbindingslijn 14"/>
          <p:cNvCxnSpPr>
            <a:stCxn id="117822" idx="2"/>
          </p:cNvCxnSpPr>
          <p:nvPr/>
        </p:nvCxnSpPr>
        <p:spPr>
          <a:xfrm flipV="1">
            <a:off x="228600" y="2564904"/>
            <a:ext cx="8915400" cy="8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7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5"/>
                                        <p:tgtEl>
                                          <p:spTgt spid="11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22" grpId="0" animBg="1"/>
      <p:bldP spid="117874" grpId="0" autoUpdateAnimBg="0"/>
      <p:bldP spid="117876" grpId="0" autoUpdateAnimBg="0"/>
      <p:bldP spid="117828" grpId="0" animBg="1"/>
      <p:bldP spid="1178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70" name="Group 38"/>
          <p:cNvGrpSpPr>
            <a:grpSpLocks/>
          </p:cNvGrpSpPr>
          <p:nvPr/>
        </p:nvGrpSpPr>
        <p:grpSpPr bwMode="auto">
          <a:xfrm>
            <a:off x="466725" y="2420939"/>
            <a:ext cx="1752600" cy="1103313"/>
            <a:chOff x="294" y="1525"/>
            <a:chExt cx="1104" cy="695"/>
          </a:xfrm>
        </p:grpSpPr>
        <p:sp>
          <p:nvSpPr>
            <p:cNvPr id="120871" name="Text Box 39"/>
            <p:cNvSpPr txBox="1">
              <a:spLocks noChangeArrowheads="1"/>
            </p:cNvSpPr>
            <p:nvPr/>
          </p:nvSpPr>
          <p:spPr bwMode="auto">
            <a:xfrm>
              <a:off x="384" y="1525"/>
              <a:ext cx="10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laser-</a:t>
              </a:r>
              <a:endPara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872" name="Text Box 40"/>
            <p:cNvSpPr txBox="1">
              <a:spLocks noChangeArrowheads="1"/>
            </p:cNvSpPr>
            <p:nvPr/>
          </p:nvSpPr>
          <p:spPr bwMode="auto">
            <a:xfrm>
              <a:off x="294" y="1852"/>
              <a:ext cx="110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bundel</a:t>
              </a:r>
              <a:endPara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0873" name="Text Box 41"/>
          <p:cNvSpPr txBox="1">
            <a:spLocks noChangeArrowheads="1"/>
          </p:cNvSpPr>
          <p:nvPr/>
        </p:nvSpPr>
        <p:spPr bwMode="auto">
          <a:xfrm>
            <a:off x="323850" y="838200"/>
            <a:ext cx="41719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Tralie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honderden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spleten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/mm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74" name="Text Box 42"/>
          <p:cNvSpPr txBox="1">
            <a:spLocks noChangeArrowheads="1"/>
          </p:cNvSpPr>
          <p:nvPr/>
        </p:nvSpPr>
        <p:spPr bwMode="auto">
          <a:xfrm>
            <a:off x="2124075" y="3357563"/>
            <a:ext cx="2590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Buiging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achter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elk van de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vele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spleten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75" name="Text Box 43"/>
          <p:cNvSpPr txBox="1">
            <a:spLocks noChangeArrowheads="1"/>
          </p:cNvSpPr>
          <p:nvPr/>
        </p:nvSpPr>
        <p:spPr bwMode="auto">
          <a:xfrm>
            <a:off x="6172200" y="4875213"/>
            <a:ext cx="289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Interferentie</a:t>
            </a:r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-patroon op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scherm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7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609600"/>
          </a:xfrm>
        </p:spPr>
        <p:txBody>
          <a:bodyPr/>
          <a:lstStyle/>
          <a:p>
            <a:pPr algn="l"/>
            <a:r>
              <a:rPr lang="en-US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tralie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0916" name="Group 84"/>
          <p:cNvGrpSpPr>
            <a:grpSpLocks/>
          </p:cNvGrpSpPr>
          <p:nvPr/>
        </p:nvGrpSpPr>
        <p:grpSpPr bwMode="auto">
          <a:xfrm>
            <a:off x="8320088" y="1062038"/>
            <a:ext cx="200025" cy="3829050"/>
            <a:chOff x="4464" y="288"/>
            <a:chExt cx="126" cy="2412"/>
          </a:xfrm>
        </p:grpSpPr>
        <p:grpSp>
          <p:nvGrpSpPr>
            <p:cNvPr id="120912" name="Group 80"/>
            <p:cNvGrpSpPr>
              <a:grpSpLocks/>
            </p:cNvGrpSpPr>
            <p:nvPr/>
          </p:nvGrpSpPr>
          <p:grpSpPr bwMode="auto">
            <a:xfrm>
              <a:off x="4471" y="2156"/>
              <a:ext cx="119" cy="544"/>
              <a:chOff x="4380" y="2096"/>
              <a:chExt cx="119" cy="544"/>
            </a:xfrm>
          </p:grpSpPr>
          <p:sp>
            <p:nvSpPr>
              <p:cNvPr id="120895" name="Rectangle 63"/>
              <p:cNvSpPr>
                <a:spLocks noChangeArrowheads="1"/>
              </p:cNvSpPr>
              <p:nvPr/>
            </p:nvSpPr>
            <p:spPr bwMode="auto">
              <a:xfrm rot="5400000">
                <a:off x="4386" y="2308"/>
                <a:ext cx="113" cy="1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896" name="Rectangle 64"/>
              <p:cNvSpPr>
                <a:spLocks noChangeArrowheads="1"/>
              </p:cNvSpPr>
              <p:nvPr/>
            </p:nvSpPr>
            <p:spPr bwMode="auto">
              <a:xfrm>
                <a:off x="4380" y="2096"/>
                <a:ext cx="113" cy="22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897" name="Rectangle 65"/>
              <p:cNvSpPr>
                <a:spLocks noChangeArrowheads="1"/>
              </p:cNvSpPr>
              <p:nvPr/>
            </p:nvSpPr>
            <p:spPr bwMode="auto">
              <a:xfrm>
                <a:off x="4380" y="2413"/>
                <a:ext cx="113" cy="22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0906" name="Group 74"/>
            <p:cNvGrpSpPr>
              <a:grpSpLocks/>
            </p:cNvGrpSpPr>
            <p:nvPr/>
          </p:nvGrpSpPr>
          <p:grpSpPr bwMode="auto">
            <a:xfrm>
              <a:off x="4464" y="1536"/>
              <a:ext cx="119" cy="637"/>
              <a:chOff x="4377" y="1216"/>
              <a:chExt cx="119" cy="637"/>
            </a:xfrm>
          </p:grpSpPr>
          <p:grpSp>
            <p:nvGrpSpPr>
              <p:cNvPr id="120907" name="Group 75"/>
              <p:cNvGrpSpPr>
                <a:grpSpLocks/>
              </p:cNvGrpSpPr>
              <p:nvPr/>
            </p:nvGrpSpPr>
            <p:grpSpPr bwMode="auto">
              <a:xfrm>
                <a:off x="4377" y="1216"/>
                <a:ext cx="119" cy="544"/>
                <a:chOff x="4377" y="1216"/>
                <a:chExt cx="119" cy="544"/>
              </a:xfrm>
            </p:grpSpPr>
            <p:sp>
              <p:nvSpPr>
                <p:cNvPr id="120908" name="Rectangle 76"/>
                <p:cNvSpPr>
                  <a:spLocks noChangeArrowheads="1"/>
                </p:cNvSpPr>
                <p:nvPr/>
              </p:nvSpPr>
              <p:spPr bwMode="auto">
                <a:xfrm rot="5400000">
                  <a:off x="4383" y="1428"/>
                  <a:ext cx="113" cy="11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909" name="Rectangle 77"/>
                <p:cNvSpPr>
                  <a:spLocks noChangeArrowheads="1"/>
                </p:cNvSpPr>
                <p:nvPr/>
              </p:nvSpPr>
              <p:spPr bwMode="auto">
                <a:xfrm>
                  <a:off x="4377" y="1216"/>
                  <a:ext cx="113" cy="2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910" name="Rectangle 78"/>
                <p:cNvSpPr>
                  <a:spLocks noChangeArrowheads="1"/>
                </p:cNvSpPr>
                <p:nvPr/>
              </p:nvSpPr>
              <p:spPr bwMode="auto">
                <a:xfrm>
                  <a:off x="4377" y="1533"/>
                  <a:ext cx="113" cy="2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0911" name="Rectangle 79"/>
              <p:cNvSpPr>
                <a:spLocks noChangeArrowheads="1"/>
              </p:cNvSpPr>
              <p:nvPr/>
            </p:nvSpPr>
            <p:spPr bwMode="auto">
              <a:xfrm rot="5400000">
                <a:off x="4380" y="1740"/>
                <a:ext cx="113" cy="1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0915" name="Group 83"/>
            <p:cNvGrpSpPr>
              <a:grpSpLocks/>
            </p:cNvGrpSpPr>
            <p:nvPr/>
          </p:nvGrpSpPr>
          <p:grpSpPr bwMode="auto">
            <a:xfrm>
              <a:off x="4464" y="288"/>
              <a:ext cx="119" cy="2400"/>
              <a:chOff x="4464" y="288"/>
              <a:chExt cx="119" cy="2400"/>
            </a:xfrm>
          </p:grpSpPr>
          <p:grpSp>
            <p:nvGrpSpPr>
              <p:cNvPr id="120899" name="Group 67"/>
              <p:cNvGrpSpPr>
                <a:grpSpLocks/>
              </p:cNvGrpSpPr>
              <p:nvPr/>
            </p:nvGrpSpPr>
            <p:grpSpPr bwMode="auto">
              <a:xfrm>
                <a:off x="4464" y="288"/>
                <a:ext cx="119" cy="637"/>
                <a:chOff x="4377" y="1216"/>
                <a:chExt cx="119" cy="637"/>
              </a:xfrm>
            </p:grpSpPr>
            <p:grpSp>
              <p:nvGrpSpPr>
                <p:cNvPr id="120893" name="Group 61"/>
                <p:cNvGrpSpPr>
                  <a:grpSpLocks/>
                </p:cNvGrpSpPr>
                <p:nvPr/>
              </p:nvGrpSpPr>
              <p:grpSpPr bwMode="auto">
                <a:xfrm>
                  <a:off x="4377" y="1216"/>
                  <a:ext cx="119" cy="544"/>
                  <a:chOff x="4377" y="1216"/>
                  <a:chExt cx="119" cy="544"/>
                </a:xfrm>
              </p:grpSpPr>
              <p:sp>
                <p:nvSpPr>
                  <p:cNvPr id="120847" name="Rectangle 1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83" y="1428"/>
                    <a:ext cx="113" cy="11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0881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216"/>
                    <a:ext cx="113" cy="22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0882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1533"/>
                    <a:ext cx="113" cy="22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0898" name="Rectangle 66"/>
                <p:cNvSpPr>
                  <a:spLocks noChangeArrowheads="1"/>
                </p:cNvSpPr>
                <p:nvPr/>
              </p:nvSpPr>
              <p:spPr bwMode="auto">
                <a:xfrm rot="5400000">
                  <a:off x="4380" y="1740"/>
                  <a:ext cx="113" cy="11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0914" name="Group 82"/>
              <p:cNvGrpSpPr>
                <a:grpSpLocks/>
              </p:cNvGrpSpPr>
              <p:nvPr/>
            </p:nvGrpSpPr>
            <p:grpSpPr bwMode="auto">
              <a:xfrm>
                <a:off x="4464" y="288"/>
                <a:ext cx="119" cy="2400"/>
                <a:chOff x="4464" y="288"/>
                <a:chExt cx="119" cy="2400"/>
              </a:xfrm>
            </p:grpSpPr>
            <p:grpSp>
              <p:nvGrpSpPr>
                <p:cNvPr id="120900" name="Group 68"/>
                <p:cNvGrpSpPr>
                  <a:grpSpLocks/>
                </p:cNvGrpSpPr>
                <p:nvPr/>
              </p:nvGrpSpPr>
              <p:grpSpPr bwMode="auto">
                <a:xfrm>
                  <a:off x="4464" y="912"/>
                  <a:ext cx="119" cy="637"/>
                  <a:chOff x="4377" y="1216"/>
                  <a:chExt cx="119" cy="637"/>
                </a:xfrm>
              </p:grpSpPr>
              <p:grpSp>
                <p:nvGrpSpPr>
                  <p:cNvPr id="12090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377" y="1216"/>
                    <a:ext cx="119" cy="544"/>
                    <a:chOff x="4377" y="1216"/>
                    <a:chExt cx="119" cy="544"/>
                  </a:xfrm>
                </p:grpSpPr>
                <p:sp>
                  <p:nvSpPr>
                    <p:cNvPr id="120902" name="Rectangle 7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383" y="1428"/>
                      <a:ext cx="113" cy="11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903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7" y="1216"/>
                      <a:ext cx="113" cy="22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0904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7" y="1533"/>
                      <a:ext cx="113" cy="22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20905" name="Rectangle 7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80" y="1740"/>
                    <a:ext cx="113" cy="11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0913" name="Rectangle 81"/>
                <p:cNvSpPr>
                  <a:spLocks noChangeArrowheads="1"/>
                </p:cNvSpPr>
                <p:nvPr/>
              </p:nvSpPr>
              <p:spPr bwMode="auto">
                <a:xfrm>
                  <a:off x="4464" y="288"/>
                  <a:ext cx="113" cy="2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20918" name="Line 86"/>
          <p:cNvSpPr>
            <a:spLocks noChangeShapeType="1"/>
          </p:cNvSpPr>
          <p:nvPr/>
        </p:nvSpPr>
        <p:spPr bwMode="auto">
          <a:xfrm>
            <a:off x="2514600" y="1981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0920" name="Freeform 88"/>
          <p:cNvSpPr>
            <a:spLocks/>
          </p:cNvSpPr>
          <p:nvPr/>
        </p:nvSpPr>
        <p:spPr bwMode="auto">
          <a:xfrm>
            <a:off x="130175" y="2971800"/>
            <a:ext cx="2384425" cy="3175"/>
          </a:xfrm>
          <a:custGeom>
            <a:avLst/>
            <a:gdLst>
              <a:gd name="T0" fmla="*/ 1502 w 1502"/>
              <a:gd name="T1" fmla="*/ 0 h 2"/>
              <a:gd name="T2" fmla="*/ 0 w 1502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2" h="2">
                <a:moveTo>
                  <a:pt x="1502" y="0"/>
                </a:moveTo>
                <a:lnTo>
                  <a:pt x="0" y="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20927" name="Group 95"/>
          <p:cNvGrpSpPr>
            <a:grpSpLocks/>
          </p:cNvGrpSpPr>
          <p:nvPr/>
        </p:nvGrpSpPr>
        <p:grpSpPr bwMode="auto">
          <a:xfrm>
            <a:off x="2514600" y="1447800"/>
            <a:ext cx="5715000" cy="3048000"/>
            <a:chOff x="1584" y="912"/>
            <a:chExt cx="3600" cy="1920"/>
          </a:xfrm>
        </p:grpSpPr>
        <p:sp>
          <p:nvSpPr>
            <p:cNvPr id="120919" name="Line 87"/>
            <p:cNvSpPr>
              <a:spLocks noChangeShapeType="1"/>
            </p:cNvSpPr>
            <p:nvPr/>
          </p:nvSpPr>
          <p:spPr bwMode="auto">
            <a:xfrm>
              <a:off x="1584" y="1872"/>
              <a:ext cx="3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0921" name="Line 89"/>
            <p:cNvSpPr>
              <a:spLocks noChangeShapeType="1"/>
            </p:cNvSpPr>
            <p:nvPr/>
          </p:nvSpPr>
          <p:spPr bwMode="auto">
            <a:xfrm flipV="1">
              <a:off x="1584" y="912"/>
              <a:ext cx="3600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0922" name="Line 90"/>
            <p:cNvSpPr>
              <a:spLocks noChangeShapeType="1"/>
            </p:cNvSpPr>
            <p:nvPr/>
          </p:nvSpPr>
          <p:spPr bwMode="auto">
            <a:xfrm flipV="1">
              <a:off x="1584" y="1248"/>
              <a:ext cx="3600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0923" name="Line 91"/>
            <p:cNvSpPr>
              <a:spLocks noChangeShapeType="1"/>
            </p:cNvSpPr>
            <p:nvPr/>
          </p:nvSpPr>
          <p:spPr bwMode="auto">
            <a:xfrm flipV="1">
              <a:off x="1584" y="1584"/>
              <a:ext cx="360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0924" name="Line 92"/>
            <p:cNvSpPr>
              <a:spLocks noChangeShapeType="1"/>
            </p:cNvSpPr>
            <p:nvPr/>
          </p:nvSpPr>
          <p:spPr bwMode="auto">
            <a:xfrm>
              <a:off x="1584" y="1872"/>
              <a:ext cx="360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0925" name="Line 93"/>
            <p:cNvSpPr>
              <a:spLocks noChangeShapeType="1"/>
            </p:cNvSpPr>
            <p:nvPr/>
          </p:nvSpPr>
          <p:spPr bwMode="auto">
            <a:xfrm>
              <a:off x="1584" y="1872"/>
              <a:ext cx="3600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0926" name="Line 94"/>
            <p:cNvSpPr>
              <a:spLocks noChangeShapeType="1"/>
            </p:cNvSpPr>
            <p:nvPr/>
          </p:nvSpPr>
          <p:spPr bwMode="auto">
            <a:xfrm>
              <a:off x="1584" y="1872"/>
              <a:ext cx="3600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0930" name="Group 98"/>
          <p:cNvGrpSpPr>
            <a:grpSpLocks/>
          </p:cNvGrpSpPr>
          <p:nvPr/>
        </p:nvGrpSpPr>
        <p:grpSpPr bwMode="auto">
          <a:xfrm>
            <a:off x="5075749" y="260159"/>
            <a:ext cx="4465638" cy="1477959"/>
            <a:chOff x="3501" y="62"/>
            <a:chExt cx="2112" cy="964"/>
          </a:xfrm>
        </p:grpSpPr>
        <p:sp>
          <p:nvSpPr>
            <p:cNvPr id="120928" name="Text Box 96"/>
            <p:cNvSpPr txBox="1">
              <a:spLocks noChangeArrowheads="1"/>
            </p:cNvSpPr>
            <p:nvPr/>
          </p:nvSpPr>
          <p:spPr bwMode="auto">
            <a:xfrm>
              <a:off x="3501" y="62"/>
              <a:ext cx="2112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Buiklijnen</a:t>
              </a:r>
              <a:endPara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929" name="Line 97"/>
            <p:cNvSpPr>
              <a:spLocks noChangeShapeType="1"/>
            </p:cNvSpPr>
            <p:nvPr/>
          </p:nvSpPr>
          <p:spPr bwMode="auto">
            <a:xfrm>
              <a:off x="4077" y="450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0917" name="Line 85"/>
          <p:cNvSpPr>
            <a:spLocks noChangeShapeType="1"/>
          </p:cNvSpPr>
          <p:nvPr/>
        </p:nvSpPr>
        <p:spPr bwMode="auto">
          <a:xfrm>
            <a:off x="2514600" y="2743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20942" name="Group 110"/>
          <p:cNvGrpSpPr>
            <a:grpSpLocks/>
          </p:cNvGrpSpPr>
          <p:nvPr/>
        </p:nvGrpSpPr>
        <p:grpSpPr bwMode="auto">
          <a:xfrm>
            <a:off x="8458200" y="1128713"/>
            <a:ext cx="471488" cy="3671887"/>
            <a:chOff x="5328" y="711"/>
            <a:chExt cx="297" cy="2313"/>
          </a:xfrm>
        </p:grpSpPr>
        <p:sp>
          <p:nvSpPr>
            <p:cNvPr id="120931" name="Text Box 99"/>
            <p:cNvSpPr txBox="1">
              <a:spLocks noChangeArrowheads="1"/>
            </p:cNvSpPr>
            <p:nvPr/>
          </p:nvSpPr>
          <p:spPr bwMode="auto">
            <a:xfrm>
              <a:off x="5328" y="2582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0932" name="Text Box 100"/>
            <p:cNvSpPr txBox="1">
              <a:spLocks noChangeArrowheads="1"/>
            </p:cNvSpPr>
            <p:nvPr/>
          </p:nvSpPr>
          <p:spPr bwMode="auto">
            <a:xfrm>
              <a:off x="5328" y="2256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0934" name="Text Box 102"/>
            <p:cNvSpPr txBox="1">
              <a:spLocks noChangeArrowheads="1"/>
            </p:cNvSpPr>
            <p:nvPr/>
          </p:nvSpPr>
          <p:spPr bwMode="auto">
            <a:xfrm>
              <a:off x="5337" y="711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0935" name="Text Box 103"/>
            <p:cNvSpPr txBox="1">
              <a:spLocks noChangeArrowheads="1"/>
            </p:cNvSpPr>
            <p:nvPr/>
          </p:nvSpPr>
          <p:spPr bwMode="auto">
            <a:xfrm>
              <a:off x="5328" y="998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0937" name="Text Box 105"/>
            <p:cNvSpPr txBox="1">
              <a:spLocks noChangeArrowheads="1"/>
            </p:cNvSpPr>
            <p:nvPr/>
          </p:nvSpPr>
          <p:spPr bwMode="auto">
            <a:xfrm>
              <a:off x="5337" y="1629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lang="nl-NL" altLang="nl-NL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36" name="Text Box 104"/>
            <p:cNvSpPr txBox="1">
              <a:spLocks noChangeArrowheads="1"/>
            </p:cNvSpPr>
            <p:nvPr/>
          </p:nvSpPr>
          <p:spPr bwMode="auto">
            <a:xfrm>
              <a:off x="5328" y="1334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0938" name="Text Box 106"/>
            <p:cNvSpPr txBox="1">
              <a:spLocks noChangeArrowheads="1"/>
            </p:cNvSpPr>
            <p:nvPr/>
          </p:nvSpPr>
          <p:spPr bwMode="auto">
            <a:xfrm>
              <a:off x="5328" y="1920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20940" name="Group 108"/>
          <p:cNvGrpSpPr>
            <a:grpSpLocks/>
          </p:cNvGrpSpPr>
          <p:nvPr/>
        </p:nvGrpSpPr>
        <p:grpSpPr bwMode="auto">
          <a:xfrm>
            <a:off x="8443913" y="0"/>
            <a:ext cx="457200" cy="1143000"/>
            <a:chOff x="5319" y="0"/>
            <a:chExt cx="288" cy="720"/>
          </a:xfrm>
        </p:grpSpPr>
        <p:sp>
          <p:nvSpPr>
            <p:cNvPr id="120933" name="Text Box 101"/>
            <p:cNvSpPr txBox="1">
              <a:spLocks noChangeArrowheads="1"/>
            </p:cNvSpPr>
            <p:nvPr/>
          </p:nvSpPr>
          <p:spPr bwMode="auto">
            <a:xfrm>
              <a:off x="5319" y="0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0939" name="Line 107"/>
            <p:cNvSpPr>
              <a:spLocks noChangeShapeType="1"/>
            </p:cNvSpPr>
            <p:nvPr/>
          </p:nvSpPr>
          <p:spPr bwMode="auto">
            <a:xfrm>
              <a:off x="5454" y="3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0835" name="Freeform 3"/>
          <p:cNvSpPr>
            <a:spLocks/>
          </p:cNvSpPr>
          <p:nvPr/>
        </p:nvSpPr>
        <p:spPr bwMode="auto">
          <a:xfrm>
            <a:off x="8234363" y="1150938"/>
            <a:ext cx="1587" cy="3643312"/>
          </a:xfrm>
          <a:custGeom>
            <a:avLst/>
            <a:gdLst>
              <a:gd name="T0" fmla="*/ 0 w 1"/>
              <a:gd name="T1" fmla="*/ 0 h 2295"/>
              <a:gd name="T2" fmla="*/ 0 w 1"/>
              <a:gd name="T3" fmla="*/ 2295 h 22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95">
                <a:moveTo>
                  <a:pt x="0" y="0"/>
                </a:moveTo>
                <a:lnTo>
                  <a:pt x="0" y="229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0943" name="AutoShape 111"/>
          <p:cNvSpPr>
            <a:spLocks noChangeArrowheads="1"/>
          </p:cNvSpPr>
          <p:nvPr/>
        </p:nvSpPr>
        <p:spPr bwMode="auto">
          <a:xfrm>
            <a:off x="179388" y="4076700"/>
            <a:ext cx="2305050" cy="2089150"/>
          </a:xfrm>
          <a:prstGeom prst="wedgeRoundRectCallout">
            <a:avLst>
              <a:gd name="adj1" fmla="val 51514"/>
              <a:gd name="adj2" fmla="val -10326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laserbundel valt op vele spleten in het tralie</a:t>
            </a:r>
          </a:p>
        </p:txBody>
      </p:sp>
      <p:grpSp>
        <p:nvGrpSpPr>
          <p:cNvPr id="120951" name="Group 119"/>
          <p:cNvGrpSpPr>
            <a:grpSpLocks/>
          </p:cNvGrpSpPr>
          <p:nvPr/>
        </p:nvGrpSpPr>
        <p:grpSpPr bwMode="auto">
          <a:xfrm>
            <a:off x="2700338" y="4251325"/>
            <a:ext cx="4032250" cy="2660650"/>
            <a:chOff x="1701" y="2678"/>
            <a:chExt cx="2540" cy="1676"/>
          </a:xfrm>
        </p:grpSpPr>
        <p:sp>
          <p:nvSpPr>
            <p:cNvPr id="120948" name="Text Box 116"/>
            <p:cNvSpPr txBox="1">
              <a:spLocks noChangeArrowheads="1"/>
            </p:cNvSpPr>
            <p:nvPr/>
          </p:nvSpPr>
          <p:spPr bwMode="auto">
            <a:xfrm>
              <a:off x="1701" y="3365"/>
              <a:ext cx="254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Met </a:t>
              </a: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dit</a:t>
              </a: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interferentiepatroon</a:t>
              </a: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als</a:t>
              </a: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resultaat</a:t>
              </a: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950" name="Line 118"/>
            <p:cNvSpPr>
              <a:spLocks noChangeShapeType="1"/>
            </p:cNvSpPr>
            <p:nvPr/>
          </p:nvSpPr>
          <p:spPr bwMode="auto">
            <a:xfrm flipV="1">
              <a:off x="3061" y="2678"/>
              <a:ext cx="59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7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0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73" grpId="0"/>
      <p:bldP spid="120874" grpId="0"/>
      <p:bldP spid="120875" grpId="0"/>
      <p:bldP spid="120876" grpId="0" autoUpdateAnimBg="0"/>
      <p:bldP spid="120918" grpId="0" animBg="1"/>
      <p:bldP spid="120920" grpId="0" animBg="1"/>
      <p:bldP spid="120917" grpId="0" animBg="1"/>
      <p:bldP spid="120835" grpId="0" animBg="1"/>
      <p:bldP spid="1209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45971" cy="590550"/>
          </a:xfrm>
        </p:spPr>
        <p:txBody>
          <a:bodyPr/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32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tralie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58" name="Freeform 2"/>
          <p:cNvSpPr>
            <a:spLocks/>
          </p:cNvSpPr>
          <p:nvPr/>
        </p:nvSpPr>
        <p:spPr bwMode="auto">
          <a:xfrm>
            <a:off x="8234363" y="1192213"/>
            <a:ext cx="1588" cy="3643313"/>
          </a:xfrm>
          <a:custGeom>
            <a:avLst/>
            <a:gdLst>
              <a:gd name="T0" fmla="*/ 0 w 1"/>
              <a:gd name="T1" fmla="*/ 0 h 2295"/>
              <a:gd name="T2" fmla="*/ 0 w 1"/>
              <a:gd name="T3" fmla="*/ 2295 h 22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95">
                <a:moveTo>
                  <a:pt x="0" y="0"/>
                </a:moveTo>
                <a:lnTo>
                  <a:pt x="0" y="229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1893" name="Freeform 37"/>
          <p:cNvSpPr>
            <a:spLocks/>
          </p:cNvSpPr>
          <p:nvPr/>
        </p:nvSpPr>
        <p:spPr bwMode="auto">
          <a:xfrm>
            <a:off x="236983" y="2860675"/>
            <a:ext cx="2384425" cy="3175"/>
          </a:xfrm>
          <a:custGeom>
            <a:avLst/>
            <a:gdLst>
              <a:gd name="T0" fmla="*/ 1502 w 1502"/>
              <a:gd name="T1" fmla="*/ 0 h 2"/>
              <a:gd name="T2" fmla="*/ 0 w 1502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2" h="2">
                <a:moveTo>
                  <a:pt x="1502" y="0"/>
                </a:moveTo>
                <a:lnTo>
                  <a:pt x="0" y="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21894" name="Group 38"/>
          <p:cNvGrpSpPr>
            <a:grpSpLocks/>
          </p:cNvGrpSpPr>
          <p:nvPr/>
        </p:nvGrpSpPr>
        <p:grpSpPr bwMode="auto">
          <a:xfrm>
            <a:off x="2621408" y="1387475"/>
            <a:ext cx="5614988" cy="2955925"/>
            <a:chOff x="1584" y="944"/>
            <a:chExt cx="3537" cy="1862"/>
          </a:xfrm>
        </p:grpSpPr>
        <p:sp>
          <p:nvSpPr>
            <p:cNvPr id="121895" name="Line 39"/>
            <p:cNvSpPr>
              <a:spLocks noChangeShapeType="1"/>
            </p:cNvSpPr>
            <p:nvPr/>
          </p:nvSpPr>
          <p:spPr bwMode="auto">
            <a:xfrm>
              <a:off x="1584" y="1872"/>
              <a:ext cx="3536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96" name="Line 40"/>
            <p:cNvSpPr>
              <a:spLocks noChangeShapeType="1"/>
            </p:cNvSpPr>
            <p:nvPr/>
          </p:nvSpPr>
          <p:spPr bwMode="auto">
            <a:xfrm flipV="1">
              <a:off x="1584" y="944"/>
              <a:ext cx="3536" cy="9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97" name="Line 41"/>
            <p:cNvSpPr>
              <a:spLocks noChangeShapeType="1"/>
            </p:cNvSpPr>
            <p:nvPr/>
          </p:nvSpPr>
          <p:spPr bwMode="auto">
            <a:xfrm flipV="1">
              <a:off x="1584" y="1257"/>
              <a:ext cx="3536" cy="6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98" name="Line 42"/>
            <p:cNvSpPr>
              <a:spLocks noChangeShapeType="1"/>
            </p:cNvSpPr>
            <p:nvPr/>
          </p:nvSpPr>
          <p:spPr bwMode="auto">
            <a:xfrm flipV="1">
              <a:off x="1584" y="1584"/>
              <a:ext cx="3536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99" name="Line 43"/>
            <p:cNvSpPr>
              <a:spLocks noChangeShapeType="1"/>
            </p:cNvSpPr>
            <p:nvPr/>
          </p:nvSpPr>
          <p:spPr bwMode="auto">
            <a:xfrm>
              <a:off x="1584" y="1872"/>
              <a:ext cx="3537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900" name="Line 44"/>
            <p:cNvSpPr>
              <a:spLocks noChangeShapeType="1"/>
            </p:cNvSpPr>
            <p:nvPr/>
          </p:nvSpPr>
          <p:spPr bwMode="auto">
            <a:xfrm>
              <a:off x="1584" y="1872"/>
              <a:ext cx="353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901" name="Line 45"/>
            <p:cNvSpPr>
              <a:spLocks noChangeShapeType="1"/>
            </p:cNvSpPr>
            <p:nvPr/>
          </p:nvSpPr>
          <p:spPr bwMode="auto">
            <a:xfrm>
              <a:off x="1584" y="1872"/>
              <a:ext cx="3536" cy="9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1905" name="Line 49"/>
          <p:cNvSpPr>
            <a:spLocks noChangeShapeType="1"/>
          </p:cNvSpPr>
          <p:nvPr/>
        </p:nvSpPr>
        <p:spPr bwMode="auto">
          <a:xfrm>
            <a:off x="2621408" y="26320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21906" name="Group 50"/>
          <p:cNvGrpSpPr>
            <a:grpSpLocks/>
          </p:cNvGrpSpPr>
          <p:nvPr/>
        </p:nvGrpSpPr>
        <p:grpSpPr bwMode="auto">
          <a:xfrm>
            <a:off x="8660258" y="1017588"/>
            <a:ext cx="471488" cy="3554413"/>
            <a:chOff x="5388" y="711"/>
            <a:chExt cx="297" cy="2239"/>
          </a:xfrm>
        </p:grpSpPr>
        <p:sp>
          <p:nvSpPr>
            <p:cNvPr id="121907" name="Text Box 51"/>
            <p:cNvSpPr txBox="1">
              <a:spLocks noChangeArrowheads="1"/>
            </p:cNvSpPr>
            <p:nvPr/>
          </p:nvSpPr>
          <p:spPr bwMode="auto">
            <a:xfrm>
              <a:off x="5388" y="2582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908" name="Text Box 52"/>
            <p:cNvSpPr txBox="1">
              <a:spLocks noChangeArrowheads="1"/>
            </p:cNvSpPr>
            <p:nvPr/>
          </p:nvSpPr>
          <p:spPr bwMode="auto">
            <a:xfrm>
              <a:off x="5388" y="225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909" name="Text Box 53"/>
            <p:cNvSpPr txBox="1">
              <a:spLocks noChangeArrowheads="1"/>
            </p:cNvSpPr>
            <p:nvPr/>
          </p:nvSpPr>
          <p:spPr bwMode="auto">
            <a:xfrm>
              <a:off x="5397" y="71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910" name="Text Box 54"/>
            <p:cNvSpPr txBox="1">
              <a:spLocks noChangeArrowheads="1"/>
            </p:cNvSpPr>
            <p:nvPr/>
          </p:nvSpPr>
          <p:spPr bwMode="auto">
            <a:xfrm>
              <a:off x="5388" y="998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911" name="Text Box 55"/>
            <p:cNvSpPr txBox="1">
              <a:spLocks noChangeArrowheads="1"/>
            </p:cNvSpPr>
            <p:nvPr/>
          </p:nvSpPr>
          <p:spPr bwMode="auto">
            <a:xfrm>
              <a:off x="5397" y="1629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nl-NL" alt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912" name="Text Box 56"/>
            <p:cNvSpPr txBox="1">
              <a:spLocks noChangeArrowheads="1"/>
            </p:cNvSpPr>
            <p:nvPr/>
          </p:nvSpPr>
          <p:spPr bwMode="auto">
            <a:xfrm>
              <a:off x="5388" y="1334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913" name="Text Box 57"/>
            <p:cNvSpPr txBox="1">
              <a:spLocks noChangeArrowheads="1"/>
            </p:cNvSpPr>
            <p:nvPr/>
          </p:nvSpPr>
          <p:spPr bwMode="auto">
            <a:xfrm>
              <a:off x="5388" y="192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914" name="Group 58"/>
          <p:cNvGrpSpPr>
            <a:grpSpLocks/>
          </p:cNvGrpSpPr>
          <p:nvPr/>
        </p:nvGrpSpPr>
        <p:grpSpPr bwMode="auto">
          <a:xfrm>
            <a:off x="8645971" y="-111125"/>
            <a:ext cx="457200" cy="1143000"/>
            <a:chOff x="5379" y="0"/>
            <a:chExt cx="288" cy="720"/>
          </a:xfrm>
        </p:grpSpPr>
        <p:sp>
          <p:nvSpPr>
            <p:cNvPr id="121915" name="Text Box 59"/>
            <p:cNvSpPr txBox="1">
              <a:spLocks noChangeArrowheads="1"/>
            </p:cNvSpPr>
            <p:nvPr/>
          </p:nvSpPr>
          <p:spPr bwMode="auto">
            <a:xfrm>
              <a:off x="5379" y="0"/>
              <a:ext cx="2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</a:t>
              </a:r>
              <a:endParaRPr lang="nl-NL" altLang="nl-NL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1916" name="Line 60"/>
            <p:cNvSpPr>
              <a:spLocks noChangeShapeType="1"/>
            </p:cNvSpPr>
            <p:nvPr/>
          </p:nvSpPr>
          <p:spPr bwMode="auto">
            <a:xfrm>
              <a:off x="5514" y="3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1919" name="Text Box 63"/>
          <p:cNvSpPr txBox="1">
            <a:spLocks noChangeArrowheads="1"/>
          </p:cNvSpPr>
          <p:nvPr/>
        </p:nvSpPr>
        <p:spPr bwMode="auto">
          <a:xfrm>
            <a:off x="-36512" y="4343400"/>
            <a:ext cx="7696200" cy="58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FF0000"/>
                </a:solidFill>
              </a:rPr>
              <a:t>sin</a:t>
            </a:r>
            <a:r>
              <a:rPr lang="en-US" altLang="nl-NL" sz="3200" dirty="0" err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nl-NL" sz="3200" dirty="0">
                <a:solidFill>
                  <a:srgbClr val="FF0000"/>
                </a:solidFill>
              </a:rPr>
              <a:t> = </a:t>
            </a:r>
            <a:r>
              <a:rPr lang="en-US" altLang="nl-NL" sz="3200" dirty="0" err="1">
                <a:solidFill>
                  <a:srgbClr val="FF0000"/>
                </a:solidFill>
              </a:rPr>
              <a:t>n</a:t>
            </a:r>
            <a:r>
              <a:rPr lang="en-US" altLang="nl-NL" sz="32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nl-NL" sz="3200" dirty="0">
                <a:solidFill>
                  <a:srgbClr val="FF0000"/>
                </a:solidFill>
              </a:rPr>
              <a:t>/d    n = 0, 1, 2...</a:t>
            </a:r>
            <a:r>
              <a:rPr lang="en-US" altLang="nl-NL" sz="3200" dirty="0"/>
              <a:t>  </a:t>
            </a:r>
            <a:r>
              <a:rPr lang="en-US" altLang="nl-NL" sz="3200" dirty="0" err="1"/>
              <a:t>Tabel</a:t>
            </a:r>
            <a:r>
              <a:rPr lang="en-US" altLang="nl-NL" sz="3200" dirty="0"/>
              <a:t> 35</a:t>
            </a:r>
            <a:endParaRPr lang="nl-NL" altLang="nl-NL" sz="3200" dirty="0"/>
          </a:p>
        </p:txBody>
      </p:sp>
      <p:sp>
        <p:nvSpPr>
          <p:cNvPr id="121920" name="Text Box 64"/>
          <p:cNvSpPr txBox="1">
            <a:spLocks noChangeArrowheads="1"/>
          </p:cNvSpPr>
          <p:nvPr/>
        </p:nvSpPr>
        <p:spPr bwMode="auto">
          <a:xfrm>
            <a:off x="5364088" y="2062589"/>
            <a:ext cx="83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dirty="0">
                <a:latin typeface="Symbol" pitchFamily="18" charset="2"/>
              </a:rPr>
              <a:t>a</a:t>
            </a:r>
            <a:r>
              <a:rPr lang="en-US" altLang="nl-NL" sz="3600" baseline="-25000" dirty="0">
                <a:latin typeface="Symbol" pitchFamily="18" charset="2"/>
              </a:rPr>
              <a:t>3</a:t>
            </a:r>
            <a:endParaRPr lang="nl-NL" altLang="nl-NL" sz="3600" baseline="-25000" dirty="0">
              <a:latin typeface="Symbol" pitchFamily="18" charset="2"/>
            </a:endParaRPr>
          </a:p>
        </p:txBody>
      </p:sp>
      <p:sp>
        <p:nvSpPr>
          <p:cNvPr id="121921" name="Arc 65"/>
          <p:cNvSpPr>
            <a:spLocks/>
          </p:cNvSpPr>
          <p:nvPr/>
        </p:nvSpPr>
        <p:spPr bwMode="auto">
          <a:xfrm rot="-1083513">
            <a:off x="4445093" y="2318664"/>
            <a:ext cx="915927" cy="763832"/>
          </a:xfrm>
          <a:custGeom>
            <a:avLst/>
            <a:gdLst>
              <a:gd name="G0" fmla="+- 0 0 0"/>
              <a:gd name="G1" fmla="+- 7499 0 0"/>
              <a:gd name="G2" fmla="+- 21600 0 0"/>
              <a:gd name="T0" fmla="*/ 20257 w 21600"/>
              <a:gd name="T1" fmla="*/ 0 h 17305"/>
              <a:gd name="T2" fmla="*/ 19246 w 21600"/>
              <a:gd name="T3" fmla="*/ 17305 h 17305"/>
              <a:gd name="T4" fmla="*/ 0 w 21600"/>
              <a:gd name="T5" fmla="*/ 7499 h 17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305" fill="none" extrusionOk="0">
                <a:moveTo>
                  <a:pt x="20256" y="0"/>
                </a:moveTo>
                <a:cubicBezTo>
                  <a:pt x="21145" y="2400"/>
                  <a:pt x="21600" y="4939"/>
                  <a:pt x="21600" y="7499"/>
                </a:cubicBezTo>
                <a:cubicBezTo>
                  <a:pt x="21600" y="10907"/>
                  <a:pt x="20793" y="14267"/>
                  <a:pt x="19245" y="17304"/>
                </a:cubicBezTo>
              </a:path>
              <a:path w="21600" h="17305" stroke="0" extrusionOk="0">
                <a:moveTo>
                  <a:pt x="20256" y="0"/>
                </a:moveTo>
                <a:cubicBezTo>
                  <a:pt x="21145" y="2400"/>
                  <a:pt x="21600" y="4939"/>
                  <a:pt x="21600" y="7499"/>
                </a:cubicBezTo>
                <a:cubicBezTo>
                  <a:pt x="21600" y="10907"/>
                  <a:pt x="20793" y="14267"/>
                  <a:pt x="19245" y="17304"/>
                </a:cubicBezTo>
                <a:lnTo>
                  <a:pt x="0" y="749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1922" name="Line 66"/>
          <p:cNvSpPr>
            <a:spLocks noChangeShapeType="1"/>
          </p:cNvSpPr>
          <p:nvPr/>
        </p:nvSpPr>
        <p:spPr bwMode="auto">
          <a:xfrm>
            <a:off x="8153400" y="1295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1923" name="Line 67"/>
          <p:cNvSpPr>
            <a:spLocks noChangeShapeType="1"/>
          </p:cNvSpPr>
          <p:nvPr/>
        </p:nvSpPr>
        <p:spPr bwMode="auto">
          <a:xfrm>
            <a:off x="2590800" y="2972708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1925" name="Text Box 69"/>
          <p:cNvSpPr txBox="1">
            <a:spLocks noChangeArrowheads="1"/>
          </p:cNvSpPr>
          <p:nvPr/>
        </p:nvSpPr>
        <p:spPr bwMode="auto">
          <a:xfrm>
            <a:off x="7740352" y="1836113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926" name="Text Box 70"/>
          <p:cNvSpPr txBox="1">
            <a:spLocks noChangeArrowheads="1"/>
          </p:cNvSpPr>
          <p:nvPr/>
        </p:nvSpPr>
        <p:spPr bwMode="auto">
          <a:xfrm>
            <a:off x="5508104" y="2844225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927" name="Text Box 71"/>
          <p:cNvSpPr txBox="1">
            <a:spLocks noChangeArrowheads="1"/>
          </p:cNvSpPr>
          <p:nvPr/>
        </p:nvSpPr>
        <p:spPr bwMode="auto">
          <a:xfrm>
            <a:off x="0" y="5124603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600" dirty="0"/>
              <a:t>tan</a:t>
            </a:r>
            <a:r>
              <a:rPr lang="en-US" altLang="nl-NL" sz="3600" dirty="0">
                <a:latin typeface="Symbol" pitchFamily="18" charset="2"/>
              </a:rPr>
              <a:t>a</a:t>
            </a:r>
            <a:r>
              <a:rPr lang="en-US" altLang="nl-NL" sz="3600" baseline="-25000" dirty="0">
                <a:latin typeface="Symbol" pitchFamily="18" charset="2"/>
              </a:rPr>
              <a:t>3</a:t>
            </a:r>
            <a:r>
              <a:rPr lang="en-US" altLang="nl-NL" sz="3600" dirty="0"/>
              <a:t> </a:t>
            </a:r>
            <a:r>
              <a:rPr lang="en-US" altLang="nl-NL" sz="3200" dirty="0"/>
              <a:t>=</a:t>
            </a:r>
            <a:endParaRPr lang="nl-NL" altLang="nl-NL" sz="3200" dirty="0"/>
          </a:p>
        </p:txBody>
      </p:sp>
      <p:sp>
        <p:nvSpPr>
          <p:cNvPr id="121928" name="Text Box 72"/>
          <p:cNvSpPr txBox="1">
            <a:spLocks noChangeArrowheads="1"/>
          </p:cNvSpPr>
          <p:nvPr/>
        </p:nvSpPr>
        <p:spPr bwMode="auto">
          <a:xfrm>
            <a:off x="1574304" y="5161384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y/x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947" name="Group 91"/>
          <p:cNvGrpSpPr>
            <a:grpSpLocks/>
          </p:cNvGrpSpPr>
          <p:nvPr/>
        </p:nvGrpSpPr>
        <p:grpSpPr bwMode="auto">
          <a:xfrm>
            <a:off x="2641600" y="76200"/>
            <a:ext cx="635000" cy="2438400"/>
            <a:chOff x="1664" y="48"/>
            <a:chExt cx="400" cy="1536"/>
          </a:xfrm>
        </p:grpSpPr>
        <p:grpSp>
          <p:nvGrpSpPr>
            <p:cNvPr id="121940" name="Group 84"/>
            <p:cNvGrpSpPr>
              <a:grpSpLocks/>
            </p:cNvGrpSpPr>
            <p:nvPr/>
          </p:nvGrpSpPr>
          <p:grpSpPr bwMode="auto">
            <a:xfrm>
              <a:off x="2064" y="48"/>
              <a:ext cx="0" cy="1431"/>
              <a:chOff x="1920" y="384"/>
              <a:chExt cx="0" cy="1431"/>
            </a:xfrm>
          </p:grpSpPr>
          <p:grpSp>
            <p:nvGrpSpPr>
              <p:cNvPr id="121934" name="Group 78"/>
              <p:cNvGrpSpPr>
                <a:grpSpLocks/>
              </p:cNvGrpSpPr>
              <p:nvPr/>
            </p:nvGrpSpPr>
            <p:grpSpPr bwMode="auto">
              <a:xfrm>
                <a:off x="1920" y="384"/>
                <a:ext cx="0" cy="603"/>
                <a:chOff x="1920" y="384"/>
                <a:chExt cx="0" cy="603"/>
              </a:xfrm>
            </p:grpSpPr>
            <p:grpSp>
              <p:nvGrpSpPr>
                <p:cNvPr id="121932" name="Group 76"/>
                <p:cNvGrpSpPr>
                  <a:grpSpLocks/>
                </p:cNvGrpSpPr>
                <p:nvPr/>
              </p:nvGrpSpPr>
              <p:grpSpPr bwMode="auto">
                <a:xfrm>
                  <a:off x="1920" y="384"/>
                  <a:ext cx="0" cy="603"/>
                  <a:chOff x="1920" y="384"/>
                  <a:chExt cx="0" cy="603"/>
                </a:xfrm>
              </p:grpSpPr>
              <p:sp>
                <p:nvSpPr>
                  <p:cNvPr id="12192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8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193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795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1933" name="Line 77"/>
                <p:cNvSpPr>
                  <a:spLocks noChangeShapeType="1"/>
                </p:cNvSpPr>
                <p:nvPr/>
              </p:nvSpPr>
              <p:spPr bwMode="auto">
                <a:xfrm>
                  <a:off x="1920" y="3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1935" name="Group 79"/>
              <p:cNvGrpSpPr>
                <a:grpSpLocks/>
              </p:cNvGrpSpPr>
              <p:nvPr/>
            </p:nvGrpSpPr>
            <p:grpSpPr bwMode="auto">
              <a:xfrm>
                <a:off x="1920" y="1212"/>
                <a:ext cx="0" cy="603"/>
                <a:chOff x="1920" y="384"/>
                <a:chExt cx="0" cy="603"/>
              </a:xfrm>
            </p:grpSpPr>
            <p:grpSp>
              <p:nvGrpSpPr>
                <p:cNvPr id="121936" name="Group 80"/>
                <p:cNvGrpSpPr>
                  <a:grpSpLocks/>
                </p:cNvGrpSpPr>
                <p:nvPr/>
              </p:nvGrpSpPr>
              <p:grpSpPr bwMode="auto">
                <a:xfrm>
                  <a:off x="1920" y="384"/>
                  <a:ext cx="0" cy="603"/>
                  <a:chOff x="1920" y="384"/>
                  <a:chExt cx="0" cy="603"/>
                </a:xfrm>
              </p:grpSpPr>
              <p:sp>
                <p:nvSpPr>
                  <p:cNvPr id="12193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8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19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795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21939" name="Line 83"/>
                <p:cNvSpPr>
                  <a:spLocks noChangeShapeType="1"/>
                </p:cNvSpPr>
                <p:nvPr/>
              </p:nvSpPr>
              <p:spPr bwMode="auto">
                <a:xfrm>
                  <a:off x="1920" y="3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1941" name="Line 85"/>
            <p:cNvSpPr>
              <a:spLocks noChangeShapeType="1"/>
            </p:cNvSpPr>
            <p:nvPr/>
          </p:nvSpPr>
          <p:spPr bwMode="auto">
            <a:xfrm flipV="1">
              <a:off x="1664" y="1008"/>
              <a:ext cx="35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1945" name="Group 89"/>
          <p:cNvGrpSpPr>
            <a:grpSpLocks/>
          </p:cNvGrpSpPr>
          <p:nvPr/>
        </p:nvGrpSpPr>
        <p:grpSpPr bwMode="auto">
          <a:xfrm>
            <a:off x="3276600" y="493713"/>
            <a:ext cx="457200" cy="739775"/>
            <a:chOff x="1968" y="311"/>
            <a:chExt cx="288" cy="466"/>
          </a:xfrm>
        </p:grpSpPr>
        <p:sp>
          <p:nvSpPr>
            <p:cNvPr id="121942" name="Freeform 86"/>
            <p:cNvSpPr>
              <a:spLocks/>
            </p:cNvSpPr>
            <p:nvPr/>
          </p:nvSpPr>
          <p:spPr bwMode="auto">
            <a:xfrm>
              <a:off x="2112" y="311"/>
              <a:ext cx="1" cy="466"/>
            </a:xfrm>
            <a:custGeom>
              <a:avLst/>
              <a:gdLst>
                <a:gd name="T0" fmla="*/ 0 w 1"/>
                <a:gd name="T1" fmla="*/ 0 h 466"/>
                <a:gd name="T2" fmla="*/ 0 w 1"/>
                <a:gd name="T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66">
                  <a:moveTo>
                    <a:pt x="0" y="0"/>
                  </a:moveTo>
                  <a:lnTo>
                    <a:pt x="0" y="46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943" name="Line 87"/>
            <p:cNvSpPr>
              <a:spLocks noChangeShapeType="1"/>
            </p:cNvSpPr>
            <p:nvPr/>
          </p:nvSpPr>
          <p:spPr bwMode="auto">
            <a:xfrm>
              <a:off x="1968" y="336"/>
              <a:ext cx="2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944" name="Line 88"/>
            <p:cNvSpPr>
              <a:spLocks noChangeShapeType="1"/>
            </p:cNvSpPr>
            <p:nvPr/>
          </p:nvSpPr>
          <p:spPr bwMode="auto">
            <a:xfrm>
              <a:off x="1968" y="76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1946" name="Text Box 90"/>
          <p:cNvSpPr txBox="1">
            <a:spLocks noChangeArrowheads="1"/>
          </p:cNvSpPr>
          <p:nvPr/>
        </p:nvSpPr>
        <p:spPr bwMode="auto">
          <a:xfrm>
            <a:off x="3491880" y="539969"/>
            <a:ext cx="43517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tralieconstante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8331274" y="989013"/>
            <a:ext cx="323851" cy="3810000"/>
            <a:chOff x="8219698" y="950913"/>
            <a:chExt cx="323851" cy="3810000"/>
          </a:xfrm>
        </p:grpSpPr>
        <p:sp>
          <p:nvSpPr>
            <p:cNvPr id="121891" name="Rectangle 35"/>
            <p:cNvSpPr>
              <a:spLocks noChangeArrowheads="1"/>
            </p:cNvSpPr>
            <p:nvPr/>
          </p:nvSpPr>
          <p:spPr bwMode="auto">
            <a:xfrm>
              <a:off x="8219698" y="950913"/>
              <a:ext cx="323851" cy="381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73" name="Rectangle 17"/>
            <p:cNvSpPr>
              <a:spLocks noChangeArrowheads="1"/>
            </p:cNvSpPr>
            <p:nvPr/>
          </p:nvSpPr>
          <p:spPr bwMode="auto">
            <a:xfrm rot="5400000">
              <a:off x="8315297" y="3262313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 rot="5400000">
              <a:off x="8310534" y="3700463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80" name="Rectangle 24"/>
            <p:cNvSpPr>
              <a:spLocks noChangeArrowheads="1"/>
            </p:cNvSpPr>
            <p:nvPr/>
          </p:nvSpPr>
          <p:spPr bwMode="auto">
            <a:xfrm rot="5400000">
              <a:off x="8312098" y="1279526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83" name="Rectangle 27"/>
            <p:cNvSpPr>
              <a:spLocks noChangeArrowheads="1"/>
            </p:cNvSpPr>
            <p:nvPr/>
          </p:nvSpPr>
          <p:spPr bwMode="auto">
            <a:xfrm rot="5400000">
              <a:off x="8310510" y="1776414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87" name="Rectangle 31"/>
            <p:cNvSpPr>
              <a:spLocks noChangeArrowheads="1"/>
            </p:cNvSpPr>
            <p:nvPr/>
          </p:nvSpPr>
          <p:spPr bwMode="auto">
            <a:xfrm rot="5400000">
              <a:off x="8316860" y="2271713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90" name="Rectangle 34"/>
            <p:cNvSpPr>
              <a:spLocks noChangeArrowheads="1"/>
            </p:cNvSpPr>
            <p:nvPr/>
          </p:nvSpPr>
          <p:spPr bwMode="auto">
            <a:xfrm rot="5400000">
              <a:off x="8310510" y="2767013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1868" name="Rectangle 12"/>
            <p:cNvSpPr>
              <a:spLocks noChangeArrowheads="1"/>
            </p:cNvSpPr>
            <p:nvPr/>
          </p:nvSpPr>
          <p:spPr bwMode="auto">
            <a:xfrm rot="5400000">
              <a:off x="8308946" y="4219575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5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utoUpdateAnimBg="0"/>
      <p:bldP spid="121893" grpId="0" animBg="1"/>
      <p:bldP spid="121919" grpId="0" animBg="1"/>
      <p:bldP spid="121920" grpId="0" autoUpdateAnimBg="0"/>
      <p:bldP spid="121921" grpId="0" animBg="1"/>
      <p:bldP spid="121922" grpId="0" animBg="1"/>
      <p:bldP spid="121923" grpId="0" animBg="1"/>
      <p:bldP spid="121925" grpId="0" autoUpdateAnimBg="0"/>
      <p:bldP spid="121926" grpId="0" autoUpdateAnimBg="0"/>
      <p:bldP spid="121927" grpId="0" autoUpdateAnimBg="0"/>
      <p:bldP spid="121928" grpId="0" autoUpdateAnimBg="0"/>
      <p:bldP spid="121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67544"/>
          </a:xfrm>
        </p:spPr>
        <p:txBody>
          <a:bodyPr/>
          <a:lstStyle/>
          <a:p>
            <a:pPr algn="l"/>
            <a:r>
              <a:rPr lang="en-US" altLang="nl-NL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tralie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 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1" name="Text Box 81"/>
          <p:cNvSpPr txBox="1">
            <a:spLocks noChangeArrowheads="1"/>
          </p:cNvSpPr>
          <p:nvPr/>
        </p:nvSpPr>
        <p:spPr bwMode="auto">
          <a:xfrm>
            <a:off x="-4428" y="36576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en-US" altLang="nl-NL" sz="3200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3200" dirty="0" err="1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/d           </a:t>
            </a:r>
            <a:r>
              <a:rPr lang="en-US" alt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2" name="Text Box 82"/>
          <p:cNvSpPr txBox="1">
            <a:spLocks noChangeArrowheads="1"/>
          </p:cNvSpPr>
          <p:nvPr/>
        </p:nvSpPr>
        <p:spPr bwMode="auto">
          <a:xfrm>
            <a:off x="-4428" y="5332421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3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32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rood</a:t>
            </a:r>
            <a:r>
              <a:rPr lang="en-US" altLang="nl-NL" sz="3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3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3" name="Text Box 83"/>
          <p:cNvSpPr txBox="1">
            <a:spLocks noChangeArrowheads="1"/>
          </p:cNvSpPr>
          <p:nvPr/>
        </p:nvSpPr>
        <p:spPr bwMode="auto">
          <a:xfrm>
            <a:off x="1844296" y="5332421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nl-NL" altLang="nl-N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4" name="Text Box 84"/>
          <p:cNvSpPr txBox="1">
            <a:spLocks noChangeArrowheads="1"/>
          </p:cNvSpPr>
          <p:nvPr/>
        </p:nvSpPr>
        <p:spPr bwMode="auto">
          <a:xfrm>
            <a:off x="-4428" y="4465108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nl-NL" sz="32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rood</a:t>
            </a:r>
            <a:r>
              <a:rPr lang="en-US" altLang="nl-NL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nl-NL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solidFill>
                  <a:srgbClr val="FF99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nl-NL" sz="3200" baseline="-25000" dirty="0" err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</a:t>
            </a:r>
            <a:r>
              <a:rPr lang="en-US" altLang="nl-NL" sz="32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006" name="Group 126"/>
          <p:cNvGrpSpPr>
            <a:grpSpLocks/>
          </p:cNvGrpSpPr>
          <p:nvPr/>
        </p:nvGrpSpPr>
        <p:grpSpPr bwMode="auto">
          <a:xfrm>
            <a:off x="8340725" y="138113"/>
            <a:ext cx="242888" cy="6034087"/>
            <a:chOff x="5250" y="87"/>
            <a:chExt cx="157" cy="3801"/>
          </a:xfrm>
        </p:grpSpPr>
        <p:sp>
          <p:nvSpPr>
            <p:cNvPr id="122965" name="Rectangle 85"/>
            <p:cNvSpPr>
              <a:spLocks noChangeArrowheads="1"/>
            </p:cNvSpPr>
            <p:nvPr/>
          </p:nvSpPr>
          <p:spPr bwMode="auto">
            <a:xfrm>
              <a:off x="5262" y="300"/>
              <a:ext cx="131" cy="340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23005" name="Group 125"/>
            <p:cNvGrpSpPr>
              <a:grpSpLocks/>
            </p:cNvGrpSpPr>
            <p:nvPr/>
          </p:nvGrpSpPr>
          <p:grpSpPr bwMode="auto">
            <a:xfrm>
              <a:off x="5250" y="110"/>
              <a:ext cx="157" cy="3773"/>
              <a:chOff x="5250" y="110"/>
              <a:chExt cx="157" cy="3773"/>
            </a:xfrm>
          </p:grpSpPr>
          <p:graphicFrame>
            <p:nvGraphicFramePr>
              <p:cNvPr id="122973" name="Object 93"/>
              <p:cNvGraphicFramePr>
                <a:graphicFrameLocks/>
              </p:cNvGraphicFramePr>
              <p:nvPr/>
            </p:nvGraphicFramePr>
            <p:xfrm>
              <a:off x="5262" y="110"/>
              <a:ext cx="145" cy="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4" name="Photo Editor-foto" r:id="rId4" imgW="390580" imgH="6571429" progId="MSPhotoEd.3">
                      <p:embed/>
                    </p:oleObj>
                  </mc:Choice>
                  <mc:Fallback>
                    <p:oleObj name="Photo Editor-foto" r:id="rId4" imgW="390580" imgH="6571429" progId="MSPhotoEd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2" y="110"/>
                            <a:ext cx="145" cy="9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72" name="Object 92"/>
              <p:cNvGraphicFramePr>
                <a:graphicFrameLocks/>
              </p:cNvGraphicFramePr>
              <p:nvPr/>
            </p:nvGraphicFramePr>
            <p:xfrm>
              <a:off x="5262" y="2410"/>
              <a:ext cx="145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5" name="Photo Editor-foto" r:id="rId6" imgW="390580" imgH="6571429" progId="MSPhotoEd.3">
                      <p:embed/>
                    </p:oleObj>
                  </mc:Choice>
                  <mc:Fallback>
                    <p:oleObj name="Photo Editor-foto" r:id="rId6" imgW="390580" imgH="6571429" progId="MSPhotoEd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2" y="2410"/>
                            <a:ext cx="145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2969" name="Line 89"/>
              <p:cNvSpPr>
                <a:spLocks noChangeShapeType="1"/>
              </p:cNvSpPr>
              <p:nvPr/>
            </p:nvSpPr>
            <p:spPr bwMode="auto">
              <a:xfrm>
                <a:off x="5256" y="2007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22968" name="Object 88"/>
              <p:cNvGraphicFramePr>
                <a:graphicFrameLocks/>
              </p:cNvGraphicFramePr>
              <p:nvPr/>
            </p:nvGraphicFramePr>
            <p:xfrm>
              <a:off x="5253" y="1401"/>
              <a:ext cx="145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6" name="Photo Editor-foto" r:id="rId8" imgW="390580" imgH="6571429" progId="MSPhotoEd.3">
                      <p:embed/>
                    </p:oleObj>
                  </mc:Choice>
                  <mc:Fallback>
                    <p:oleObj name="Photo Editor-foto" r:id="rId8" imgW="390580" imgH="6571429" progId="MSPhotoEd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3" y="1401"/>
                            <a:ext cx="145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74" name="Object 94"/>
              <p:cNvGraphicFramePr>
                <a:graphicFrameLocks/>
              </p:cNvGraphicFramePr>
              <p:nvPr/>
            </p:nvGraphicFramePr>
            <p:xfrm>
              <a:off x="5262" y="2976"/>
              <a:ext cx="145" cy="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7" name="Photo Editor-foto" r:id="rId9" imgW="390580" imgH="6571429" progId="MSPhotoEd.3">
                      <p:embed/>
                    </p:oleObj>
                  </mc:Choice>
                  <mc:Fallback>
                    <p:oleObj name="Photo Editor-foto" r:id="rId9" imgW="390580" imgH="6571429" progId="MSPhotoEd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2" y="2976"/>
                            <a:ext cx="145" cy="9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70" name="Object 90"/>
              <p:cNvGraphicFramePr>
                <a:graphicFrameLocks/>
              </p:cNvGraphicFramePr>
              <p:nvPr/>
            </p:nvGraphicFramePr>
            <p:xfrm>
              <a:off x="5254" y="765"/>
              <a:ext cx="145" cy="5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8" name="Photo Editor-foto" r:id="rId10" imgW="390580" imgH="6571429" progId="MSPhotoEd.3">
                      <p:embed/>
                    </p:oleObj>
                  </mc:Choice>
                  <mc:Fallback>
                    <p:oleObj name="Photo Editor-foto" r:id="rId10" imgW="390580" imgH="6571429" progId="MSPhotoEd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4" y="765"/>
                            <a:ext cx="145" cy="5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71" name="Object 91"/>
              <p:cNvGraphicFramePr>
                <a:graphicFrameLocks/>
              </p:cNvGraphicFramePr>
              <p:nvPr/>
            </p:nvGraphicFramePr>
            <p:xfrm>
              <a:off x="5250" y="2682"/>
              <a:ext cx="145" cy="5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9" name="Photo Editor-foto" r:id="rId11" imgW="390580" imgH="6571429" progId="MSPhotoEd.3">
                      <p:embed/>
                    </p:oleObj>
                  </mc:Choice>
                  <mc:Fallback>
                    <p:oleObj name="Photo Editor-foto" r:id="rId11" imgW="390580" imgH="6571429" progId="MSPhotoEd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0" y="2682"/>
                            <a:ext cx="145" cy="5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2976" name="Rectangle 96"/>
            <p:cNvSpPr>
              <a:spLocks noChangeArrowheads="1"/>
            </p:cNvSpPr>
            <p:nvPr/>
          </p:nvSpPr>
          <p:spPr bwMode="auto">
            <a:xfrm>
              <a:off x="5254" y="87"/>
              <a:ext cx="131" cy="380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22983" name="Line 103"/>
          <p:cNvSpPr>
            <a:spLocks noChangeShapeType="1"/>
          </p:cNvSpPr>
          <p:nvPr/>
        </p:nvSpPr>
        <p:spPr bwMode="auto">
          <a:xfrm flipH="1">
            <a:off x="304800" y="3200400"/>
            <a:ext cx="2209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514600" y="476251"/>
            <a:ext cx="5715000" cy="2724150"/>
            <a:chOff x="2514600" y="476251"/>
            <a:chExt cx="5715000" cy="2724150"/>
          </a:xfrm>
        </p:grpSpPr>
        <p:grpSp>
          <p:nvGrpSpPr>
            <p:cNvPr id="123012" name="Group 132"/>
            <p:cNvGrpSpPr>
              <a:grpSpLocks/>
            </p:cNvGrpSpPr>
            <p:nvPr/>
          </p:nvGrpSpPr>
          <p:grpSpPr bwMode="auto">
            <a:xfrm>
              <a:off x="2514600" y="2273300"/>
              <a:ext cx="5715000" cy="927100"/>
              <a:chOff x="1584" y="1432"/>
              <a:chExt cx="3600" cy="584"/>
            </a:xfrm>
          </p:grpSpPr>
          <p:sp>
            <p:nvSpPr>
              <p:cNvPr id="122986" name="Freeform 106"/>
              <p:cNvSpPr>
                <a:spLocks/>
              </p:cNvSpPr>
              <p:nvPr/>
            </p:nvSpPr>
            <p:spPr bwMode="auto">
              <a:xfrm>
                <a:off x="1584" y="1432"/>
                <a:ext cx="3600" cy="584"/>
              </a:xfrm>
              <a:custGeom>
                <a:avLst/>
                <a:gdLst>
                  <a:gd name="T0" fmla="*/ 0 w 3600"/>
                  <a:gd name="T1" fmla="*/ 608 h 608"/>
                  <a:gd name="T2" fmla="*/ 3600 w 3600"/>
                  <a:gd name="T3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00" h="608">
                    <a:moveTo>
                      <a:pt x="0" y="608"/>
                    </a:moveTo>
                    <a:lnTo>
                      <a:pt x="3600" y="0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89" name="Freeform 109"/>
              <p:cNvSpPr>
                <a:spLocks/>
              </p:cNvSpPr>
              <p:nvPr/>
            </p:nvSpPr>
            <p:spPr bwMode="auto">
              <a:xfrm>
                <a:off x="1584" y="1600"/>
                <a:ext cx="3600" cy="416"/>
              </a:xfrm>
              <a:custGeom>
                <a:avLst/>
                <a:gdLst>
                  <a:gd name="T0" fmla="*/ 0 w 3600"/>
                  <a:gd name="T1" fmla="*/ 416 h 416"/>
                  <a:gd name="T2" fmla="*/ 3600 w 3600"/>
                  <a:gd name="T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00" h="416">
                    <a:moveTo>
                      <a:pt x="0" y="416"/>
                    </a:moveTo>
                    <a:lnTo>
                      <a:pt x="3600" y="0"/>
                    </a:lnTo>
                  </a:path>
                </a:pathLst>
              </a:custGeom>
              <a:noFill/>
              <a:ln w="38100" cmpd="sng">
                <a:solidFill>
                  <a:srgbClr val="FF66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ep 2"/>
            <p:cNvGrpSpPr/>
            <p:nvPr/>
          </p:nvGrpSpPr>
          <p:grpSpPr>
            <a:xfrm>
              <a:off x="2514600" y="476251"/>
              <a:ext cx="5715000" cy="2724150"/>
              <a:chOff x="2514600" y="476251"/>
              <a:chExt cx="5715000" cy="2724150"/>
            </a:xfrm>
          </p:grpSpPr>
          <p:sp>
            <p:nvSpPr>
              <p:cNvPr id="122984" name="Line 104"/>
              <p:cNvSpPr>
                <a:spLocks noChangeShapeType="1"/>
              </p:cNvSpPr>
              <p:nvPr/>
            </p:nvSpPr>
            <p:spPr bwMode="auto">
              <a:xfrm>
                <a:off x="2514600" y="3200400"/>
                <a:ext cx="57150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" name="Groep 1"/>
              <p:cNvGrpSpPr/>
              <p:nvPr/>
            </p:nvGrpSpPr>
            <p:grpSpPr>
              <a:xfrm>
                <a:off x="2514600" y="476251"/>
                <a:ext cx="5715000" cy="2724150"/>
                <a:chOff x="2514600" y="476251"/>
                <a:chExt cx="5715000" cy="2724150"/>
              </a:xfrm>
            </p:grpSpPr>
            <p:grpSp>
              <p:nvGrpSpPr>
                <p:cNvPr id="123011" name="Group 131"/>
                <p:cNvGrpSpPr>
                  <a:grpSpLocks/>
                </p:cNvGrpSpPr>
                <p:nvPr/>
              </p:nvGrpSpPr>
              <p:grpSpPr bwMode="auto">
                <a:xfrm>
                  <a:off x="2514600" y="1247775"/>
                  <a:ext cx="5715000" cy="1952625"/>
                  <a:chOff x="1584" y="786"/>
                  <a:chExt cx="3600" cy="1230"/>
                </a:xfrm>
              </p:grpSpPr>
              <p:sp>
                <p:nvSpPr>
                  <p:cNvPr id="122987" name="Freeform 107"/>
                  <p:cNvSpPr>
                    <a:spLocks/>
                  </p:cNvSpPr>
                  <p:nvPr/>
                </p:nvSpPr>
                <p:spPr bwMode="auto">
                  <a:xfrm>
                    <a:off x="1584" y="786"/>
                    <a:ext cx="3600" cy="1230"/>
                  </a:xfrm>
                  <a:custGeom>
                    <a:avLst/>
                    <a:gdLst>
                      <a:gd name="T0" fmla="*/ 0 w 3600"/>
                      <a:gd name="T1" fmla="*/ 1230 h 1230"/>
                      <a:gd name="T2" fmla="*/ 3600 w 3600"/>
                      <a:gd name="T3" fmla="*/ 0 h 1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600" h="1230">
                        <a:moveTo>
                          <a:pt x="0" y="1230"/>
                        </a:moveTo>
                        <a:lnTo>
                          <a:pt x="360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FF66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2990" name="Freeform 110"/>
                  <p:cNvSpPr>
                    <a:spLocks/>
                  </p:cNvSpPr>
                  <p:nvPr/>
                </p:nvSpPr>
                <p:spPr bwMode="auto">
                  <a:xfrm>
                    <a:off x="1584" y="1298"/>
                    <a:ext cx="3600" cy="718"/>
                  </a:xfrm>
                  <a:custGeom>
                    <a:avLst/>
                    <a:gdLst>
                      <a:gd name="T0" fmla="*/ 0 w 3591"/>
                      <a:gd name="T1" fmla="*/ 727 h 727"/>
                      <a:gd name="T2" fmla="*/ 3591 w 3591"/>
                      <a:gd name="T3" fmla="*/ 0 h 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591" h="727">
                        <a:moveTo>
                          <a:pt x="0" y="727"/>
                        </a:moveTo>
                        <a:lnTo>
                          <a:pt x="3591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FF66FF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23010" name="Group 130"/>
                <p:cNvGrpSpPr>
                  <a:grpSpLocks/>
                </p:cNvGrpSpPr>
                <p:nvPr/>
              </p:nvGrpSpPr>
              <p:grpSpPr bwMode="auto">
                <a:xfrm>
                  <a:off x="2514600" y="476251"/>
                  <a:ext cx="5715000" cy="2724150"/>
                  <a:chOff x="1584" y="300"/>
                  <a:chExt cx="3600" cy="1716"/>
                </a:xfrm>
              </p:grpSpPr>
              <p:sp>
                <p:nvSpPr>
                  <p:cNvPr id="122988" name="Freeform 108"/>
                  <p:cNvSpPr>
                    <a:spLocks/>
                  </p:cNvSpPr>
                  <p:nvPr/>
                </p:nvSpPr>
                <p:spPr bwMode="auto">
                  <a:xfrm>
                    <a:off x="1584" y="300"/>
                    <a:ext cx="3600" cy="1716"/>
                  </a:xfrm>
                  <a:custGeom>
                    <a:avLst/>
                    <a:gdLst>
                      <a:gd name="T0" fmla="*/ 0 w 3600"/>
                      <a:gd name="T1" fmla="*/ 1915 h 1915"/>
                      <a:gd name="T2" fmla="*/ 3600 w 3600"/>
                      <a:gd name="T3" fmla="*/ 0 h 19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600" h="1915">
                        <a:moveTo>
                          <a:pt x="0" y="1915"/>
                        </a:moveTo>
                        <a:lnTo>
                          <a:pt x="360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FF00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2991" name="Freeform 111"/>
                  <p:cNvSpPr>
                    <a:spLocks/>
                  </p:cNvSpPr>
                  <p:nvPr/>
                </p:nvSpPr>
                <p:spPr bwMode="auto">
                  <a:xfrm>
                    <a:off x="1584" y="750"/>
                    <a:ext cx="3600" cy="1266"/>
                  </a:xfrm>
                  <a:custGeom>
                    <a:avLst/>
                    <a:gdLst>
                      <a:gd name="T0" fmla="*/ 0 w 3600"/>
                      <a:gd name="T1" fmla="*/ 1266 h 1266"/>
                      <a:gd name="T2" fmla="*/ 3600 w 3600"/>
                      <a:gd name="T3" fmla="*/ 0 h 1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600" h="1266">
                        <a:moveTo>
                          <a:pt x="0" y="1266"/>
                        </a:moveTo>
                        <a:lnTo>
                          <a:pt x="360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FF66FF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23009" name="Group 129"/>
          <p:cNvGrpSpPr>
            <a:grpSpLocks/>
          </p:cNvGrpSpPr>
          <p:nvPr/>
        </p:nvGrpSpPr>
        <p:grpSpPr bwMode="auto">
          <a:xfrm>
            <a:off x="8686800" y="1981200"/>
            <a:ext cx="457200" cy="584200"/>
            <a:chOff x="5472" y="1248"/>
            <a:chExt cx="288" cy="368"/>
          </a:xfrm>
        </p:grpSpPr>
        <p:sp>
          <p:nvSpPr>
            <p:cNvPr id="122995" name="Text Box 115"/>
            <p:cNvSpPr txBox="1">
              <a:spLocks noChangeArrowheads="1"/>
            </p:cNvSpPr>
            <p:nvPr/>
          </p:nvSpPr>
          <p:spPr bwMode="auto">
            <a:xfrm>
              <a:off x="5472" y="1248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92" name="Freeform 112"/>
            <p:cNvSpPr>
              <a:spLocks/>
            </p:cNvSpPr>
            <p:nvPr/>
          </p:nvSpPr>
          <p:spPr bwMode="auto">
            <a:xfrm>
              <a:off x="5486" y="1381"/>
              <a:ext cx="1" cy="228"/>
            </a:xfrm>
            <a:custGeom>
              <a:avLst/>
              <a:gdLst>
                <a:gd name="T0" fmla="*/ 0 w 1"/>
                <a:gd name="T1" fmla="*/ 0 h 228"/>
                <a:gd name="T2" fmla="*/ 0 w 1"/>
                <a:gd name="T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28">
                  <a:moveTo>
                    <a:pt x="0" y="0"/>
                  </a:moveTo>
                  <a:lnTo>
                    <a:pt x="0" y="22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008" name="Group 128"/>
          <p:cNvGrpSpPr>
            <a:grpSpLocks/>
          </p:cNvGrpSpPr>
          <p:nvPr/>
        </p:nvGrpSpPr>
        <p:grpSpPr bwMode="auto">
          <a:xfrm>
            <a:off x="8686800" y="1168403"/>
            <a:ext cx="457200" cy="647703"/>
            <a:chOff x="5472" y="736"/>
            <a:chExt cx="288" cy="408"/>
          </a:xfrm>
        </p:grpSpPr>
        <p:sp>
          <p:nvSpPr>
            <p:cNvPr id="122996" name="Text Box 116"/>
            <p:cNvSpPr txBox="1">
              <a:spLocks noChangeArrowheads="1"/>
            </p:cNvSpPr>
            <p:nvPr/>
          </p:nvSpPr>
          <p:spPr bwMode="auto">
            <a:xfrm>
              <a:off x="5472" y="741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93" name="Freeform 113"/>
            <p:cNvSpPr>
              <a:spLocks/>
            </p:cNvSpPr>
            <p:nvPr/>
          </p:nvSpPr>
          <p:spPr bwMode="auto">
            <a:xfrm>
              <a:off x="5477" y="736"/>
              <a:ext cx="1" cy="408"/>
            </a:xfrm>
            <a:custGeom>
              <a:avLst/>
              <a:gdLst>
                <a:gd name="T0" fmla="*/ 0 w 1"/>
                <a:gd name="T1" fmla="*/ 0 h 512"/>
                <a:gd name="T2" fmla="*/ 0 w 1"/>
                <a:gd name="T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12">
                  <a:moveTo>
                    <a:pt x="0" y="0"/>
                  </a:moveTo>
                  <a:lnTo>
                    <a:pt x="0" y="51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013" name="Group 133"/>
          <p:cNvGrpSpPr>
            <a:grpSpLocks/>
          </p:cNvGrpSpPr>
          <p:nvPr/>
        </p:nvGrpSpPr>
        <p:grpSpPr bwMode="auto">
          <a:xfrm>
            <a:off x="8686800" y="404812"/>
            <a:ext cx="457200" cy="792164"/>
            <a:chOff x="5472" y="255"/>
            <a:chExt cx="288" cy="499"/>
          </a:xfrm>
        </p:grpSpPr>
        <p:sp>
          <p:nvSpPr>
            <p:cNvPr id="122932" name="Text Box 52"/>
            <p:cNvSpPr txBox="1">
              <a:spLocks noChangeArrowheads="1"/>
            </p:cNvSpPr>
            <p:nvPr/>
          </p:nvSpPr>
          <p:spPr bwMode="auto">
            <a:xfrm>
              <a:off x="5472" y="280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altLang="nl-NL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94" name="Freeform 114"/>
            <p:cNvSpPr>
              <a:spLocks/>
            </p:cNvSpPr>
            <p:nvPr/>
          </p:nvSpPr>
          <p:spPr bwMode="auto">
            <a:xfrm>
              <a:off x="5477" y="255"/>
              <a:ext cx="1" cy="499"/>
            </a:xfrm>
            <a:custGeom>
              <a:avLst/>
              <a:gdLst>
                <a:gd name="T0" fmla="*/ 0 w 1"/>
                <a:gd name="T1" fmla="*/ 0 h 677"/>
                <a:gd name="T2" fmla="*/ 0 w 1"/>
                <a:gd name="T3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77">
                  <a:moveTo>
                    <a:pt x="0" y="0"/>
                  </a:moveTo>
                  <a:lnTo>
                    <a:pt x="0" y="677"/>
                  </a:lnTo>
                </a:path>
              </a:pathLst>
            </a:custGeom>
            <a:noFill/>
            <a:ln w="34925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884" name="Freeform 4"/>
          <p:cNvSpPr>
            <a:spLocks/>
          </p:cNvSpPr>
          <p:nvPr/>
        </p:nvSpPr>
        <p:spPr bwMode="auto">
          <a:xfrm>
            <a:off x="8228013" y="130175"/>
            <a:ext cx="1587" cy="6211888"/>
          </a:xfrm>
          <a:custGeom>
            <a:avLst/>
            <a:gdLst>
              <a:gd name="T0" fmla="*/ 0 w 1"/>
              <a:gd name="T1" fmla="*/ 0 h 3913"/>
              <a:gd name="T2" fmla="*/ 1 w 1"/>
              <a:gd name="T3" fmla="*/ 3913 h 39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913">
                <a:moveTo>
                  <a:pt x="0" y="0"/>
                </a:moveTo>
                <a:lnTo>
                  <a:pt x="1" y="391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2997" name="Text Box 117"/>
          <p:cNvSpPr txBox="1">
            <a:spLocks noChangeArrowheads="1"/>
          </p:cNvSpPr>
          <p:nvPr/>
        </p:nvSpPr>
        <p:spPr bwMode="auto">
          <a:xfrm>
            <a:off x="8686800" y="2838450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alt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14" name="Text Box 134"/>
          <p:cNvSpPr txBox="1">
            <a:spLocks noChangeArrowheads="1"/>
          </p:cNvSpPr>
          <p:nvPr/>
        </p:nvSpPr>
        <p:spPr bwMode="auto">
          <a:xfrm>
            <a:off x="2273424" y="5332421"/>
            <a:ext cx="251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 err="1">
                <a:solidFill>
                  <a:srgbClr val="FF99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3200" baseline="-25000" dirty="0" err="1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</a:t>
            </a:r>
            <a:endParaRPr lang="nl-NL" altLang="nl-NL" sz="3200" baseline="-25000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15" name="Text Box 135"/>
          <p:cNvSpPr txBox="1">
            <a:spLocks noChangeArrowheads="1"/>
          </p:cNvSpPr>
          <p:nvPr/>
        </p:nvSpPr>
        <p:spPr bwMode="auto">
          <a:xfrm>
            <a:off x="-4428" y="6080125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Het rode maximum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nl-NL" altLang="nl-NL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85" name="Group 105"/>
          <p:cNvGrpSpPr>
            <a:grpSpLocks/>
          </p:cNvGrpSpPr>
          <p:nvPr/>
        </p:nvGrpSpPr>
        <p:grpSpPr bwMode="auto">
          <a:xfrm>
            <a:off x="2286000" y="2406650"/>
            <a:ext cx="990600" cy="1036638"/>
            <a:chOff x="1440" y="1516"/>
            <a:chExt cx="624" cy="653"/>
          </a:xfrm>
        </p:grpSpPr>
        <p:sp>
          <p:nvSpPr>
            <p:cNvPr id="122981" name="Text Box 101"/>
            <p:cNvSpPr txBox="1">
              <a:spLocks noChangeArrowheads="1"/>
            </p:cNvSpPr>
            <p:nvPr/>
          </p:nvSpPr>
          <p:spPr bwMode="auto">
            <a:xfrm>
              <a:off x="1440" y="1516"/>
              <a:ext cx="6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</a:t>
              </a:r>
              <a:endParaRPr lang="nl-NL" alt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2922" name="Line 42"/>
            <p:cNvSpPr>
              <a:spLocks noChangeShapeType="1"/>
            </p:cNvSpPr>
            <p:nvPr/>
          </p:nvSpPr>
          <p:spPr bwMode="auto">
            <a:xfrm>
              <a:off x="1584" y="18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09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  <p:bldP spid="122961" grpId="0"/>
      <p:bldP spid="122962" grpId="0"/>
      <p:bldP spid="122963" grpId="0"/>
      <p:bldP spid="122964" grpId="0"/>
      <p:bldP spid="122983" grpId="0" animBg="1"/>
      <p:bldP spid="122884" grpId="0" animBg="1"/>
      <p:bldP spid="122997" grpId="0" autoUpdateAnimBg="0"/>
      <p:bldP spid="123014" grpId="0"/>
      <p:bldP spid="1230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078"/>
            <a:ext cx="9144000" cy="757626"/>
          </a:xfrm>
        </p:spPr>
        <p:txBody>
          <a:bodyPr/>
          <a:lstStyle/>
          <a:p>
            <a:pPr algn="l"/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Simulatie van de stralengang bij een tralie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http://physics.bu.edu/~duffy/HTML5/diffraction_grating.html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8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758</Words>
  <Application>Microsoft Office PowerPoint</Application>
  <PresentationFormat>Diavoorstelling (4:3)</PresentationFormat>
  <Paragraphs>242</Paragraphs>
  <Slides>27</Slides>
  <Notes>0</Notes>
  <HiddenSlides>1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Kantoorthema</vt:lpstr>
      <vt:lpstr>Photo Editor-foto</vt:lpstr>
      <vt:lpstr>Spectra en fotonen</vt:lpstr>
      <vt:lpstr>PowerPoint-presentatie</vt:lpstr>
      <vt:lpstr>PowerPoint-presentatie</vt:lpstr>
      <vt:lpstr>PowerPoint-presentatie</vt:lpstr>
      <vt:lpstr>Buiging en interferentie bij licht (Young)</vt:lpstr>
      <vt:lpstr>Het tralie</vt:lpstr>
      <vt:lpstr>Het tralie</vt:lpstr>
      <vt:lpstr>Het tralie en wit licht.</vt:lpstr>
      <vt:lpstr>Simulatie van de stralengang bij een tralie</vt:lpstr>
      <vt:lpstr>Emissiespectrum</vt:lpstr>
      <vt:lpstr>Soorten spectra</vt:lpstr>
      <vt:lpstr>Lijnen emissiespectrum ijzeratomen (Fe)</vt:lpstr>
      <vt:lpstr>Emissiespectrum van lichtgevend gas</vt:lpstr>
      <vt:lpstr>Vergelijking emissie en absorptie   spectrum</vt:lpstr>
      <vt:lpstr>Zonnespectrum</vt:lpstr>
      <vt:lpstr>Absorptie-spectrum van de zon</vt:lpstr>
      <vt:lpstr>Absorptie en emissie</vt:lpstr>
      <vt:lpstr>Sterren worden in verschillende klassen ingedeeld</vt:lpstr>
      <vt:lpstr>De snelheid van een foton =</vt:lpstr>
      <vt:lpstr> Golflengte rode laser is 628 nm.</vt:lpstr>
      <vt:lpstr>Dopplereffect bij licht</vt:lpstr>
      <vt:lpstr>PowerPoint-presentatie</vt:lpstr>
      <vt:lpstr>Interferentiepatroon, gemaakt met rechthoekig</vt:lpstr>
      <vt:lpstr>Interferentiepatroon, gemaakt met één Al-kristal</vt:lpstr>
      <vt:lpstr>Interferentiepatroon, gemaakt met Al-poeder</vt:lpstr>
      <vt:lpstr>Interferentiepatroon, gemaakt met een kristal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 en fotonen</dc:title>
  <dc:creator>Ton&amp;Els</dc:creator>
  <cp:lastModifiedBy>Ton&amp;Els</cp:lastModifiedBy>
  <cp:revision>28</cp:revision>
  <dcterms:created xsi:type="dcterms:W3CDTF">2018-10-17T19:50:13Z</dcterms:created>
  <dcterms:modified xsi:type="dcterms:W3CDTF">2021-04-07T21:45:33Z</dcterms:modified>
</cp:coreProperties>
</file>