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EE63-4845-4226-9D45-60706743AA5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4303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3C7DD-E1A3-476E-8341-F2738430DBA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6932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6D9C9-03CC-4767-AF8A-B292501069C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543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5C815-F3AE-474D-8293-DCE672870DC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50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9FB57-D43D-4EE2-96BA-45569D206D4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9079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F9756-135C-4038-8CB1-7F3CFC606E5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789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035E6-1B09-4B6A-B532-CBEE034FAB5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609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EE639-0310-431E-BF45-3F91CF9F52A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5352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BBA3-1D19-4A0D-8416-9BB6C823097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913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D60B-EE65-42CC-8827-8994CB37654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3696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09E83-6FA7-4965-97ED-DF8EEAB06EC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078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FEB3B2-CE13-4B94-A7D1-B3507BE841CF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6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hyperlink" Target="http://www.agtijmensen.nl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Applets%20simulaties/Molekulen%20in%20de%20verschillende%20fasen.xl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nl-NL" sz="4000" b="1" dirty="0" err="1">
                <a:solidFill>
                  <a:srgbClr val="FF3300"/>
                </a:solidFill>
              </a:rPr>
              <a:t>Warmte</a:t>
            </a:r>
            <a:r>
              <a:rPr lang="en-US" altLang="nl-NL" sz="4000" b="1" dirty="0">
                <a:solidFill>
                  <a:srgbClr val="FF3300"/>
                </a:solidFill>
              </a:rPr>
              <a:t>(</a:t>
            </a:r>
            <a:r>
              <a:rPr lang="en-US" altLang="nl-NL" sz="4000" b="1" dirty="0" err="1">
                <a:solidFill>
                  <a:srgbClr val="FF3300"/>
                </a:solidFill>
              </a:rPr>
              <a:t>energie</a:t>
            </a:r>
            <a:r>
              <a:rPr lang="en-US" altLang="nl-NL" sz="4000" b="1" dirty="0">
                <a:solidFill>
                  <a:srgbClr val="FF3300"/>
                </a:solidFill>
              </a:rPr>
              <a:t>)</a:t>
            </a:r>
            <a:endParaRPr lang="nl-NL" altLang="nl-NL" sz="4000" b="1" dirty="0">
              <a:solidFill>
                <a:srgbClr val="FF33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7772400" cy="47244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  <a:hlinkClick r:id="rId2" action="ppaction://hlinksldjump"/>
              </a:rPr>
              <a:t>Warmte</a:t>
            </a:r>
            <a:r>
              <a:rPr lang="en-US" altLang="nl-NL" sz="3600" b="1" dirty="0">
                <a:solidFill>
                  <a:srgbClr val="0066FF"/>
                </a:solidFill>
                <a:hlinkClick r:id="rId2" action="ppaction://hlinksldjump"/>
              </a:rPr>
              <a:t> </a:t>
            </a:r>
            <a:r>
              <a:rPr lang="en-US" altLang="nl-NL" sz="3600" b="1" dirty="0" err="1">
                <a:solidFill>
                  <a:srgbClr val="0066FF"/>
                </a:solidFill>
                <a:hlinkClick r:id="rId2" action="ppaction://hlinksldjump"/>
              </a:rPr>
              <a:t>en</a:t>
            </a:r>
            <a:r>
              <a:rPr lang="en-US" altLang="nl-NL" sz="3600" b="1" dirty="0">
                <a:solidFill>
                  <a:srgbClr val="0066FF"/>
                </a:solidFill>
                <a:hlinkClick r:id="rId2" action="ppaction://hlinksldjump"/>
              </a:rPr>
              <a:t> </a:t>
            </a:r>
            <a:r>
              <a:rPr lang="en-US" altLang="nl-NL" sz="3600" b="1" dirty="0" err="1">
                <a:solidFill>
                  <a:srgbClr val="0066FF"/>
                </a:solidFill>
                <a:hlinkClick r:id="rId2" action="ppaction://hlinksldjump"/>
              </a:rPr>
              <a:t>temperatuur</a:t>
            </a:r>
            <a:endParaRPr lang="en-US" altLang="nl-NL" sz="3600" b="1" dirty="0">
              <a:solidFill>
                <a:srgbClr val="0066FF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  <a:hlinkClick r:id="rId3" action="ppaction://hlinksldjump"/>
              </a:rPr>
              <a:t>Soortelijke</a:t>
            </a:r>
            <a:r>
              <a:rPr lang="en-US" altLang="nl-NL" sz="3600" b="1" dirty="0">
                <a:solidFill>
                  <a:srgbClr val="0066FF"/>
                </a:solidFill>
                <a:hlinkClick r:id="rId3" action="ppaction://hlinksldjump"/>
              </a:rPr>
              <a:t> </a:t>
            </a:r>
            <a:r>
              <a:rPr lang="en-US" altLang="nl-NL" sz="3600" b="1" dirty="0" err="1">
                <a:solidFill>
                  <a:srgbClr val="0066FF"/>
                </a:solidFill>
                <a:hlinkClick r:id="rId3" action="ppaction://hlinksldjump"/>
              </a:rPr>
              <a:t>warmte</a:t>
            </a:r>
            <a:endParaRPr lang="en-US" altLang="nl-NL" sz="3600" b="1" dirty="0">
              <a:solidFill>
                <a:srgbClr val="0066FF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  <a:hlinkClick r:id="rId4" action="ppaction://hlinksldjump"/>
              </a:rPr>
              <a:t>Warmtecapaciteit</a:t>
            </a:r>
            <a:endParaRPr lang="en-US" altLang="nl-NL" sz="3600" b="1" dirty="0">
              <a:solidFill>
                <a:srgbClr val="0066FF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  <a:hlinkClick r:id="rId5" action="ppaction://hlinksldjump"/>
              </a:rPr>
              <a:t>Rendement</a:t>
            </a:r>
            <a:endParaRPr lang="en-US" altLang="nl-NL" sz="3600" b="1" dirty="0">
              <a:solidFill>
                <a:srgbClr val="0066FF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  <a:hlinkClick r:id="rId6" action="ppaction://hlinksldjump"/>
              </a:rPr>
              <a:t>Warmtetransport</a:t>
            </a:r>
            <a:endParaRPr lang="en-US" altLang="nl-NL" sz="3600" b="1" dirty="0">
              <a:solidFill>
                <a:srgbClr val="0066FF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rgbClr val="0066FF"/>
                </a:solidFill>
              </a:rPr>
              <a:t>Einde</a:t>
            </a:r>
            <a:endParaRPr lang="nl-NL" altLang="nl-NL" sz="3600" b="1" dirty="0">
              <a:solidFill>
                <a:srgbClr val="0066FF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105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2636838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2: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322638"/>
            <a:ext cx="236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5334000"/>
            <a:ext cx="251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C.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252663" y="5343525"/>
            <a:ext cx="3448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1,3.10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50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3810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Hoeveel energie is er nodig om ook de pan met een warmtecapaciteit van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 kJ/K te verhitten van 20 tot 70 °C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2195513" y="6105525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6,5.10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295400" y="2636838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1,3 kJ/K en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50 °C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1524000" y="3322638"/>
            <a:ext cx="236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(of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E)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0" y="1960563"/>
            <a:ext cx="2124075" cy="5762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4572000" y="1916113"/>
            <a:ext cx="3024188" cy="7207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1692275" y="836613"/>
            <a:ext cx="2376488" cy="431800"/>
          </a:xfrm>
          <a:prstGeom prst="ellips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0" y="4691063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BINAS: Q = m.c.</a:t>
            </a:r>
            <a:r>
              <a:rPr lang="el-G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T; Q = C.</a:t>
            </a:r>
            <a:r>
              <a:rPr lang="el-G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T; P = </a:t>
            </a:r>
            <a:r>
              <a:rPr lang="el-G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E/t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-34925" y="393382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753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75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75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autoUpdateAnimBg="0"/>
      <p:bldP spid="86020" grpId="0" autoUpdateAnimBg="0"/>
      <p:bldP spid="86021" grpId="0" autoUpdateAnimBg="0"/>
      <p:bldP spid="86022" grpId="0" autoUpdateAnimBg="0"/>
      <p:bldP spid="86023" grpId="0" autoUpdateAnimBg="0"/>
      <p:bldP spid="86026" grpId="0" autoUpdateAnimBg="0"/>
      <p:bldP spid="86030" grpId="0" autoUpdateAnimBg="0"/>
      <p:bldP spid="86033" grpId="0" autoUpdateAnimBg="0"/>
      <p:bldP spid="86034" grpId="0" animBg="1"/>
      <p:bldP spid="86035" grpId="0" animBg="1"/>
      <p:bldP spid="86036" grpId="0" animBg="1"/>
      <p:bldP spid="86037" grpId="0" autoUpdateAnimBg="0"/>
      <p:bldP spid="860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3792538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3: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4459288"/>
            <a:ext cx="16192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266825" y="5113338"/>
            <a:ext cx="510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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nuttig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/P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100%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036763" y="5848350"/>
            <a:ext cx="3448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1,2/3,0 . 100 %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 is bij voorbeeld 1 en 2 berekend dat het verwarmen van het water 1,2 kW vereist. De gasvlam is 3,0 kW. Bereken het rendement.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5762625" y="584835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40 %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5199063"/>
            <a:ext cx="1619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1295400" y="3716338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nuttig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1,2 kW en P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3,0kW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0" name="Oval 16"/>
          <p:cNvSpPr>
            <a:spLocks noChangeArrowheads="1"/>
          </p:cNvSpPr>
          <p:nvPr/>
        </p:nvSpPr>
        <p:spPr bwMode="auto">
          <a:xfrm>
            <a:off x="6372225" y="1628775"/>
            <a:ext cx="1944688" cy="7207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81" name="Oval 17"/>
          <p:cNvSpPr>
            <a:spLocks noChangeArrowheads="1"/>
          </p:cNvSpPr>
          <p:nvPr/>
        </p:nvSpPr>
        <p:spPr bwMode="auto">
          <a:xfrm>
            <a:off x="4787900" y="2205038"/>
            <a:ext cx="2052638" cy="7207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82" name="Oval 18"/>
          <p:cNvSpPr>
            <a:spLocks noChangeArrowheads="1"/>
          </p:cNvSpPr>
          <p:nvPr/>
        </p:nvSpPr>
        <p:spPr bwMode="auto">
          <a:xfrm>
            <a:off x="900113" y="2852738"/>
            <a:ext cx="2808287" cy="720725"/>
          </a:xfrm>
          <a:prstGeom prst="ellips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1468438" y="4433888"/>
            <a:ext cx="26654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rendement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530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75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75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  <p:bldP spid="88068" grpId="0" autoUpdateAnimBg="0"/>
      <p:bldP spid="88069" grpId="0" autoUpdateAnimBg="0"/>
      <p:bldP spid="88070" grpId="0" autoUpdateAnimBg="0"/>
      <p:bldP spid="88071" grpId="0" autoUpdateAnimBg="0"/>
      <p:bldP spid="88072" grpId="0" autoUpdateAnimBg="0"/>
      <p:bldP spid="88074" grpId="0" autoUpdateAnimBg="0"/>
      <p:bldP spid="88075" grpId="0" autoUpdateAnimBg="0"/>
      <p:bldP spid="88080" grpId="0" animBg="1"/>
      <p:bldP spid="88081" grpId="0" animBg="1"/>
      <p:bldP spid="88082" grpId="0" animBg="1"/>
      <p:bldP spid="880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Warmtetransport vindt plaats d.m.v.: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914400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Stroming 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3657600" y="914400"/>
            <a:ext cx="548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gassen en vloeistoffen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0" y="2286000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Geleiding 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3733800" y="2314575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vaste stoffen, vloeistoffen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gassen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3657600" y="3505200"/>
            <a:ext cx="5486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Gassen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kunststoffen geleiden ______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Metalen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geleiden_____           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3581400" y="5410200"/>
            <a:ext cx="533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vacuüm en in  doorzichtige stoffen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0" y="5438775"/>
            <a:ext cx="350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Straling in 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5578475" y="4035425"/>
            <a:ext cx="1657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slecht!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7423150" y="4638675"/>
            <a:ext cx="1657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goed!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0" y="4076700"/>
            <a:ext cx="3311525" cy="2781300"/>
          </a:xfrm>
          <a:prstGeom prst="wedgeRoundRectCallout">
            <a:avLst>
              <a:gd name="adj1" fmla="val 62222"/>
              <a:gd name="adj2" fmla="val -2534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Houd met je hand een plastic staaf en een ijzerdraad van dezelfde afmetingen(!) in een gasvlam . .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Conclusie?</a:t>
            </a:r>
          </a:p>
        </p:txBody>
      </p:sp>
    </p:spTree>
    <p:extLst>
      <p:ext uri="{BB962C8B-B14F-4D97-AF65-F5344CB8AC3E}">
        <p14:creationId xmlns:p14="http://schemas.microsoft.com/office/powerpoint/2010/main" val="292029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75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7" grpId="0" autoUpdateAnimBg="0"/>
      <p:bldP spid="81933" grpId="0" autoUpdateAnimBg="0"/>
      <p:bldP spid="81934" grpId="0" autoUpdateAnimBg="0"/>
      <p:bldP spid="81935" grpId="0" autoUpdateAnimBg="0"/>
      <p:bldP spid="81936" grpId="0" autoUpdateAnimBg="0"/>
      <p:bldP spid="81937" grpId="0" autoUpdateAnimBg="0"/>
      <p:bldP spid="81938" grpId="0" autoUpdateAnimBg="0"/>
      <p:bldP spid="81940" grpId="0" autoUpdateAnimBg="0"/>
      <p:bldP spid="81941" grpId="0" autoUpdateAnimBg="0"/>
      <p:bldP spid="819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203" name="Group 67"/>
          <p:cNvGrpSpPr>
            <a:grpSpLocks/>
          </p:cNvGrpSpPr>
          <p:nvPr/>
        </p:nvGrpSpPr>
        <p:grpSpPr bwMode="auto">
          <a:xfrm>
            <a:off x="250825" y="765175"/>
            <a:ext cx="2989263" cy="5886450"/>
            <a:chOff x="158" y="482"/>
            <a:chExt cx="1883" cy="3708"/>
          </a:xfrm>
        </p:grpSpPr>
        <p:pic>
          <p:nvPicPr>
            <p:cNvPr id="91155" name="Picture 19" descr="thermosflessen_doorsne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482"/>
              <a:ext cx="1883" cy="3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202" name="Text Box 66"/>
            <p:cNvSpPr txBox="1">
              <a:spLocks noChangeArrowheads="1"/>
            </p:cNvSpPr>
            <p:nvPr/>
          </p:nvSpPr>
          <p:spPr bwMode="auto">
            <a:xfrm>
              <a:off x="1066" y="3889"/>
              <a:ext cx="725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Thermosfles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1205" name="Group 69"/>
          <p:cNvGrpSpPr>
            <a:grpSpLocks/>
          </p:cNvGrpSpPr>
          <p:nvPr/>
        </p:nvGrpSpPr>
        <p:grpSpPr bwMode="auto">
          <a:xfrm>
            <a:off x="984250" y="3213100"/>
            <a:ext cx="7002463" cy="958850"/>
            <a:chOff x="620" y="2024"/>
            <a:chExt cx="4411" cy="604"/>
          </a:xfrm>
        </p:grpSpPr>
        <p:grpSp>
          <p:nvGrpSpPr>
            <p:cNvPr id="91196" name="Group 60"/>
            <p:cNvGrpSpPr>
              <a:grpSpLocks/>
            </p:cNvGrpSpPr>
            <p:nvPr/>
          </p:nvGrpSpPr>
          <p:grpSpPr bwMode="auto">
            <a:xfrm>
              <a:off x="3061" y="2024"/>
              <a:ext cx="1970" cy="454"/>
              <a:chOff x="2997" y="2251"/>
              <a:chExt cx="1970" cy="454"/>
            </a:xfrm>
          </p:grpSpPr>
          <p:grpSp>
            <p:nvGrpSpPr>
              <p:cNvPr id="91194" name="Group 58"/>
              <p:cNvGrpSpPr>
                <a:grpSpLocks/>
              </p:cNvGrpSpPr>
              <p:nvPr/>
            </p:nvGrpSpPr>
            <p:grpSpPr bwMode="auto">
              <a:xfrm>
                <a:off x="2997" y="2251"/>
                <a:ext cx="1959" cy="453"/>
                <a:chOff x="2997" y="2251"/>
                <a:chExt cx="1959" cy="777"/>
              </a:xfrm>
            </p:grpSpPr>
            <p:sp>
              <p:nvSpPr>
                <p:cNvPr id="91161" name="Rectangle 25"/>
                <p:cNvSpPr>
                  <a:spLocks noChangeArrowheads="1"/>
                </p:cNvSpPr>
                <p:nvPr/>
              </p:nvSpPr>
              <p:spPr bwMode="auto">
                <a:xfrm>
                  <a:off x="3833" y="2251"/>
                  <a:ext cx="289" cy="771"/>
                </a:xfrm>
                <a:prstGeom prst="rect">
                  <a:avLst/>
                </a:prstGeom>
                <a:solidFill>
                  <a:srgbClr val="00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997" y="2251"/>
                  <a:ext cx="579" cy="771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83" name="Rectangle 47"/>
                <p:cNvSpPr>
                  <a:spLocks noChangeArrowheads="1"/>
                </p:cNvSpPr>
                <p:nvPr/>
              </p:nvSpPr>
              <p:spPr bwMode="auto">
                <a:xfrm>
                  <a:off x="4377" y="2259"/>
                  <a:ext cx="579" cy="7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91190" name="Group 54"/>
                <p:cNvGrpSpPr>
                  <a:grpSpLocks/>
                </p:cNvGrpSpPr>
                <p:nvPr/>
              </p:nvGrpSpPr>
              <p:grpSpPr bwMode="auto">
                <a:xfrm>
                  <a:off x="3571" y="2251"/>
                  <a:ext cx="264" cy="771"/>
                  <a:chOff x="3379" y="2251"/>
                  <a:chExt cx="264" cy="771"/>
                </a:xfrm>
              </p:grpSpPr>
              <p:sp>
                <p:nvSpPr>
                  <p:cNvPr id="9118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2251"/>
                    <a:ext cx="136" cy="771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11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507" y="2251"/>
                    <a:ext cx="136" cy="771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91191" name="Group 55"/>
                <p:cNvGrpSpPr>
                  <a:grpSpLocks/>
                </p:cNvGrpSpPr>
                <p:nvPr/>
              </p:nvGrpSpPr>
              <p:grpSpPr bwMode="auto">
                <a:xfrm flipH="1">
                  <a:off x="4123" y="2251"/>
                  <a:ext cx="264" cy="771"/>
                  <a:chOff x="3379" y="2251"/>
                  <a:chExt cx="264" cy="771"/>
                </a:xfrm>
              </p:grpSpPr>
              <p:sp>
                <p:nvSpPr>
                  <p:cNvPr id="91192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2251"/>
                    <a:ext cx="136" cy="771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11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507" y="2251"/>
                    <a:ext cx="136" cy="771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91182" name="Rectangle 46"/>
              <p:cNvSpPr>
                <a:spLocks noChangeArrowheads="1"/>
              </p:cNvSpPr>
              <p:nvPr/>
            </p:nvSpPr>
            <p:spPr bwMode="auto">
              <a:xfrm>
                <a:off x="3000" y="2251"/>
                <a:ext cx="1967" cy="454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1204" name="Group 68"/>
            <p:cNvGrpSpPr>
              <a:grpSpLocks/>
            </p:cNvGrpSpPr>
            <p:nvPr/>
          </p:nvGrpSpPr>
          <p:grpSpPr bwMode="auto">
            <a:xfrm>
              <a:off x="620" y="2256"/>
              <a:ext cx="2356" cy="372"/>
              <a:chOff x="620" y="2256"/>
              <a:chExt cx="2356" cy="372"/>
            </a:xfrm>
          </p:grpSpPr>
          <p:sp>
            <p:nvSpPr>
              <p:cNvPr id="91177" name="Freeform 41"/>
              <p:cNvSpPr>
                <a:spLocks/>
              </p:cNvSpPr>
              <p:nvPr/>
            </p:nvSpPr>
            <p:spPr bwMode="auto">
              <a:xfrm>
                <a:off x="1128" y="2256"/>
                <a:ext cx="1848" cy="312"/>
              </a:xfrm>
              <a:custGeom>
                <a:avLst/>
                <a:gdLst>
                  <a:gd name="T0" fmla="*/ 0 w 1848"/>
                  <a:gd name="T1" fmla="*/ 312 h 312"/>
                  <a:gd name="T2" fmla="*/ 1848 w 1848"/>
                  <a:gd name="T3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8" h="312">
                    <a:moveTo>
                      <a:pt x="0" y="312"/>
                    </a:moveTo>
                    <a:lnTo>
                      <a:pt x="1848" y="0"/>
                    </a:ln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195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620" y="2523"/>
                <a:ext cx="453" cy="105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1208" name="Group 72"/>
          <p:cNvGrpSpPr>
            <a:grpSpLocks/>
          </p:cNvGrpSpPr>
          <p:nvPr/>
        </p:nvGrpSpPr>
        <p:grpSpPr bwMode="auto">
          <a:xfrm>
            <a:off x="4572000" y="4724400"/>
            <a:ext cx="4032250" cy="685800"/>
            <a:chOff x="2880" y="2976"/>
            <a:chExt cx="2540" cy="432"/>
          </a:xfrm>
        </p:grpSpPr>
        <p:sp>
          <p:nvSpPr>
            <p:cNvPr id="91153" name="AutoShape 17"/>
            <p:cNvSpPr>
              <a:spLocks noChangeArrowheads="1"/>
            </p:cNvSpPr>
            <p:nvPr/>
          </p:nvSpPr>
          <p:spPr bwMode="auto">
            <a:xfrm>
              <a:off x="2880" y="2976"/>
              <a:ext cx="816" cy="432"/>
            </a:xfrm>
            <a:prstGeom prst="wedgeRoundRectCallout">
              <a:avLst>
                <a:gd name="adj1" fmla="val 52574"/>
                <a:gd name="adj2" fmla="val -23009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glas</a:t>
              </a:r>
              <a:endPara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91186" name="AutoShape 50"/>
            <p:cNvSpPr>
              <a:spLocks noChangeArrowheads="1"/>
            </p:cNvSpPr>
            <p:nvPr/>
          </p:nvSpPr>
          <p:spPr bwMode="auto">
            <a:xfrm>
              <a:off x="4659" y="2976"/>
              <a:ext cx="761" cy="432"/>
            </a:xfrm>
            <a:prstGeom prst="wedgeRoundRectCallout">
              <a:avLst>
                <a:gd name="adj1" fmla="val -89551"/>
                <a:gd name="adj2" fmla="val -221528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glas</a:t>
              </a:r>
              <a:endPara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3416300" y="5589588"/>
            <a:ext cx="4859338" cy="1123950"/>
          </a:xfrm>
          <a:prstGeom prst="wedgeRoundRectCallout">
            <a:avLst>
              <a:gd name="adj1" fmla="val 10894"/>
              <a:gd name="adj2" fmla="val -2121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Vac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ϋ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um 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voorkomt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geleiding en stroming.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1209" name="Group 73"/>
          <p:cNvGrpSpPr>
            <a:grpSpLocks/>
          </p:cNvGrpSpPr>
          <p:nvPr/>
        </p:nvGrpSpPr>
        <p:grpSpPr bwMode="auto">
          <a:xfrm>
            <a:off x="3276600" y="188913"/>
            <a:ext cx="5722938" cy="2089150"/>
            <a:chOff x="2064" y="119"/>
            <a:chExt cx="3605" cy="1316"/>
          </a:xfrm>
        </p:grpSpPr>
        <p:sp>
          <p:nvSpPr>
            <p:cNvPr id="91199" name="AutoShape 63"/>
            <p:cNvSpPr>
              <a:spLocks noChangeArrowheads="1"/>
            </p:cNvSpPr>
            <p:nvPr/>
          </p:nvSpPr>
          <p:spPr bwMode="auto">
            <a:xfrm>
              <a:off x="3923" y="164"/>
              <a:ext cx="1746" cy="799"/>
            </a:xfrm>
            <a:prstGeom prst="wedgeRoundRectCallout">
              <a:avLst>
                <a:gd name="adj1" fmla="val -30528"/>
                <a:gd name="adj2" fmla="val 195931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Spiegelende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laag</a:t>
              </a:r>
              <a:endParaRPr lang="nl-NL" altLang="nl-NL" sz="3200" b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91187" name="AutoShape 51"/>
            <p:cNvSpPr>
              <a:spLocks noChangeArrowheads="1"/>
            </p:cNvSpPr>
            <p:nvPr/>
          </p:nvSpPr>
          <p:spPr bwMode="auto">
            <a:xfrm>
              <a:off x="2064" y="119"/>
              <a:ext cx="1769" cy="1316"/>
            </a:xfrm>
            <a:prstGeom prst="wedgeRoundRectCallout">
              <a:avLst>
                <a:gd name="adj1" fmla="val 49435"/>
                <a:gd name="adj2" fmla="val 103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Spiegelende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laag voorkomt straling</a:t>
              </a:r>
              <a:endParaRPr lang="nl-NL" altLang="nl-NL" sz="3200" b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870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4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214" name="Picture 30" descr="Spouwmuur geisolee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393700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Muurisolatie woning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5219700" y="333375"/>
            <a:ext cx="3708400" cy="2592388"/>
          </a:xfrm>
          <a:prstGeom prst="wedgeRoundRectCallout">
            <a:avLst>
              <a:gd name="adj1" fmla="val -140412"/>
              <a:gd name="adj2" fmla="val 7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Steenwol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of glaswol: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 stilstaande lucht in de wol isoleert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5" name="AutoShape 31"/>
          <p:cNvSpPr>
            <a:spLocks noChangeArrowheads="1"/>
          </p:cNvSpPr>
          <p:nvPr/>
        </p:nvSpPr>
        <p:spPr bwMode="auto">
          <a:xfrm>
            <a:off x="5867400" y="3284538"/>
            <a:ext cx="2951163" cy="719137"/>
          </a:xfrm>
          <a:prstGeom prst="wedgeRoundRectCallout">
            <a:avLst>
              <a:gd name="adj1" fmla="val -219125"/>
              <a:gd name="adj2" fmla="val -10474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Binnenmuur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6" name="AutoShape 32"/>
          <p:cNvSpPr>
            <a:spLocks noChangeArrowheads="1"/>
          </p:cNvSpPr>
          <p:nvPr/>
        </p:nvSpPr>
        <p:spPr bwMode="auto">
          <a:xfrm>
            <a:off x="5795963" y="4221163"/>
            <a:ext cx="2951162" cy="719137"/>
          </a:xfrm>
          <a:prstGeom prst="wedgeRoundRectCallout">
            <a:avLst>
              <a:gd name="adj1" fmla="val -118583"/>
              <a:gd name="adj2" fmla="val -477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Buitenmuur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7" name="AutoShape 33"/>
          <p:cNvSpPr>
            <a:spLocks noChangeArrowheads="1"/>
          </p:cNvSpPr>
          <p:nvPr/>
        </p:nvSpPr>
        <p:spPr bwMode="auto">
          <a:xfrm>
            <a:off x="5364163" y="5157788"/>
            <a:ext cx="3635375" cy="1557337"/>
          </a:xfrm>
          <a:prstGeom prst="wedgeRoundRectCallout">
            <a:avLst>
              <a:gd name="adj1" fmla="val -129912"/>
              <a:gd name="adj2" fmla="val -3695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Luchtspouw: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afvoer vochtige lucht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04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210" grpId="0" animBg="1" autoUpdateAnimBg="0"/>
      <p:bldP spid="93215" grpId="0" animBg="1" autoUpdateAnimBg="0"/>
      <p:bldP spid="93216" grpId="0" animBg="1" autoUpdateAnimBg="0"/>
      <p:bldP spid="9321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0" name="Picture 12" descr="dubbel g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23431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Dubbel glas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395288" y="5949950"/>
            <a:ext cx="2881312" cy="719138"/>
          </a:xfrm>
          <a:prstGeom prst="wedgeRoundRectCallout">
            <a:avLst>
              <a:gd name="adj1" fmla="val -6417"/>
              <a:gd name="adj2" fmla="val -2970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Droogmiddel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5940425" y="3644900"/>
            <a:ext cx="2951163" cy="719138"/>
          </a:xfrm>
          <a:prstGeom prst="wedgeRoundRectCallout">
            <a:avLst>
              <a:gd name="adj1" fmla="val -164199"/>
              <a:gd name="adj2" fmla="val -24117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Binnenglas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5292725" y="476250"/>
            <a:ext cx="2700338" cy="719138"/>
          </a:xfrm>
          <a:prstGeom prst="wedgeRoundRectCallout">
            <a:avLst>
              <a:gd name="adj1" fmla="val -147472"/>
              <a:gd name="adj2" fmla="val 11158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Buitenglas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5940425" y="1484313"/>
            <a:ext cx="2771775" cy="765175"/>
          </a:xfrm>
          <a:prstGeom prst="wedgeRoundRectCallout">
            <a:avLst>
              <a:gd name="adj1" fmla="val -169644"/>
              <a:gd name="adj2" fmla="val 1182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Gas-spouw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77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3" grpId="0" animBg="1" autoUpdateAnimBg="0"/>
      <p:bldP spid="94214" grpId="0" animBg="1" autoUpdateAnimBg="0"/>
      <p:bldP spid="94215" grpId="0" animBg="1" autoUpdateAnimBg="0"/>
      <p:bldP spid="9421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9" name="Group 13"/>
          <p:cNvGrpSpPr>
            <a:grpSpLocks/>
          </p:cNvGrpSpPr>
          <p:nvPr/>
        </p:nvGrpSpPr>
        <p:grpSpPr bwMode="auto">
          <a:xfrm>
            <a:off x="0" y="796925"/>
            <a:ext cx="9144000" cy="6061075"/>
            <a:chOff x="0" y="502"/>
            <a:chExt cx="5760" cy="3818"/>
          </a:xfrm>
        </p:grpSpPr>
        <p:pic>
          <p:nvPicPr>
            <p:cNvPr id="96267" name="Picture 11" descr="IMG_0142 b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0" y="502"/>
              <a:ext cx="4070" cy="3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266" name="Picture 10" descr="Productro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1"/>
              <a:ext cx="1610" cy="1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Steenwolisolatie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3851275" y="0"/>
            <a:ext cx="5292725" cy="936625"/>
          </a:xfrm>
          <a:prstGeom prst="wedgeRoundRectCallout">
            <a:avLst>
              <a:gd name="adj1" fmla="val -11486"/>
              <a:gd name="adj2" fmla="val 22254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Warmtegeleidingscoëffici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ë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nt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0,036 Wm</a:t>
            </a:r>
            <a:r>
              <a:rPr lang="en-US" altLang="nl-NL" sz="2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</a:t>
            </a:r>
            <a:r>
              <a:rPr lang="en-US" altLang="nl-NL" sz="2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endParaRPr lang="nl-NL" altLang="nl-NL" sz="2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851275" y="4581525"/>
            <a:ext cx="2233613" cy="431800"/>
          </a:xfrm>
          <a:prstGeom prst="wedgeRoundRectCallout">
            <a:avLst>
              <a:gd name="adj1" fmla="val 23417"/>
              <a:gd name="adj2" fmla="val -32941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 = 0,800 m</a:t>
            </a:r>
            <a:endParaRPr lang="nl-NL" altLang="nl-NL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0" y="3429000"/>
            <a:ext cx="2700338" cy="936625"/>
          </a:xfrm>
          <a:prstGeom prst="wedgeRoundRectCallout">
            <a:avLst>
              <a:gd name="adj1" fmla="val 120019"/>
              <a:gd name="adj2" fmla="val -1069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R-waarde =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2,75 m</a:t>
            </a:r>
            <a:r>
              <a:rPr lang="en-US" altLang="nl-NL" sz="24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KW</a:t>
            </a:r>
            <a:r>
              <a:rPr lang="en-US" altLang="nl-NL" sz="24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endParaRPr lang="nl-NL" altLang="nl-NL" sz="24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0" y="5373688"/>
            <a:ext cx="2627313" cy="503237"/>
          </a:xfrm>
          <a:prstGeom prst="wedgeRoundRectCallout">
            <a:avLst>
              <a:gd name="adj1" fmla="val 134954"/>
              <a:gd name="adj2" fmla="val -44621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 = 100 mm</a:t>
            </a:r>
            <a:endParaRPr lang="nl-NL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6804025" y="3789363"/>
            <a:ext cx="2160588" cy="503237"/>
          </a:xfrm>
          <a:prstGeom prst="wedgeRoundRectCallout">
            <a:avLst>
              <a:gd name="adj1" fmla="val -60435"/>
              <a:gd name="adj2" fmla="val -1216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 = 5,000 m</a:t>
            </a:r>
            <a:endParaRPr lang="nl-NL" altLang="nl-NL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84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1" grpId="0" animBg="1" autoUpdateAnimBg="0"/>
      <p:bldP spid="96262" grpId="0" animBg="1" autoUpdateAnimBg="0"/>
      <p:bldP spid="96263" grpId="0" animBg="1" autoUpdateAnimBg="0"/>
      <p:bldP spid="96264" grpId="0" animBg="1" autoUpdateAnimBg="0"/>
      <p:bldP spid="9626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Warmtetransport door geleiding: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vermogen P dat door een wand gaat hangt af van: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De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dikte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 de wand: P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~ 1/d</a:t>
            </a:r>
            <a:endParaRPr lang="en-US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3124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oppervlakte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 de wand: P ~ 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3657600"/>
            <a:ext cx="914400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Het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temperatuurverschil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weerszijden van de wand: P ~ T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T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</a:t>
            </a:r>
            <a:endParaRPr lang="nl-NL" altLang="nl-NL" sz="40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52816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Het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materiaal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(k-waarde): P ~ k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2339975" y="4259263"/>
            <a:ext cx="3455988" cy="2122487"/>
          </a:xfrm>
          <a:prstGeom prst="wedgeRoundRectCallout">
            <a:avLst>
              <a:gd name="adj1" fmla="val 57810"/>
              <a:gd name="adj2" fmla="val -11836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~ 1/d betekent P omgekeerd evenredig met 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Als d 2x groter dan P 2x kleiner!</a:t>
            </a:r>
          </a:p>
        </p:txBody>
      </p:sp>
      <p:sp>
        <p:nvSpPr>
          <p:cNvPr id="83980" name="AutoShape 12"/>
          <p:cNvSpPr>
            <a:spLocks noChangeArrowheads="1"/>
          </p:cNvSpPr>
          <p:nvPr/>
        </p:nvSpPr>
        <p:spPr bwMode="auto">
          <a:xfrm>
            <a:off x="755650" y="188913"/>
            <a:ext cx="8388350" cy="1727200"/>
          </a:xfrm>
          <a:prstGeom prst="wedgeRoundRectCallout">
            <a:avLst>
              <a:gd name="adj1" fmla="val 34537"/>
              <a:gd name="adj2" fmla="val 21654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Buiten 12 °C en binnen 22 °C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verschil 10 °C.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Bij 1 °C minder heet stoken →</a:t>
            </a:r>
            <a:r>
              <a:rPr lang="en-US" altLang="nl-NL" sz="2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binnen 21 °C →</a:t>
            </a:r>
            <a:r>
              <a:rPr lang="en-US" altLang="nl-NL" sz="24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verschil 9 °C.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 is dan 0,9x groter dus 10% bespaart!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2555875" y="5013325"/>
            <a:ext cx="3529013" cy="1844675"/>
          </a:xfrm>
          <a:prstGeom prst="wedgeRoundRectCallout">
            <a:avLst>
              <a:gd name="adj1" fmla="val 94625"/>
              <a:gd name="adj2" fmla="val -1295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 ~ A betekent P  evenredig met 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Als A 2x groter dan P 2x groter!</a:t>
            </a:r>
          </a:p>
        </p:txBody>
      </p:sp>
    </p:spTree>
    <p:extLst>
      <p:ext uri="{BB962C8B-B14F-4D97-AF65-F5344CB8AC3E}">
        <p14:creationId xmlns:p14="http://schemas.microsoft.com/office/powerpoint/2010/main" val="3329856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2" grpId="0" autoUpdateAnimBg="0"/>
      <p:bldP spid="83973" grpId="0" autoUpdateAnimBg="0"/>
      <p:bldP spid="83974" grpId="0" autoUpdateAnimBg="0"/>
      <p:bldP spid="83977" grpId="0" autoUpdateAnimBg="0"/>
      <p:bldP spid="83978" grpId="0" animBg="1"/>
      <p:bldP spid="83980" grpId="0" animBg="1"/>
      <p:bldP spid="839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1: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een vrieskist is het –20 °C en erbuiten 20 °C. De totale oppervlakte is 10 m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de k-waarde is 0,50 Wm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geeft aan hoeveel W er door 1 m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wand gaat als het temperatuurverschil 1 K is.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44958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5029200"/>
            <a:ext cx="6156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Door 1 m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1 K verschil lekt 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932363" y="5754688"/>
            <a:ext cx="316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. 40 . 0,50 =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810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het vermogen dat er in ‘lekt’.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0" y="5715000"/>
            <a:ext cx="5148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Door 10 m</a:t>
            </a:r>
            <a:r>
              <a:rPr lang="en-US" altLang="nl-NL" sz="36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40 K lekt: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932363" y="6324600"/>
            <a:ext cx="1873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 W =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6757988" y="6324600"/>
            <a:ext cx="19192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0,20 kW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6084888" y="5033963"/>
            <a:ext cx="16557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0,50 W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474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75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/>
      <p:bldP spid="84997" grpId="0" autoUpdateAnimBg="0"/>
      <p:bldP spid="84998" grpId="0"/>
      <p:bldP spid="84999" grpId="0" autoUpdateAnimBg="0"/>
      <p:bldP spid="85000" grpId="0" autoUpdateAnimBg="0"/>
      <p:bldP spid="85001" grpId="0" autoUpdateAnimBg="0"/>
      <p:bldP spid="85002" grpId="0" autoUpdateAnimBg="0"/>
      <p:bldP spid="85008" grpId="0" autoUpdateAnimBg="0"/>
      <p:bldP spid="850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Warmtegeleiding vwo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36" name="Rectangle 204"/>
          <p:cNvSpPr>
            <a:spLocks noChangeArrowheads="1"/>
          </p:cNvSpPr>
          <p:nvPr/>
        </p:nvSpPr>
        <p:spPr bwMode="auto">
          <a:xfrm>
            <a:off x="0" y="7651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vermogensverlies P door een wand hangt af van: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37" name="Rectangle 205"/>
          <p:cNvSpPr>
            <a:spLocks noChangeArrowheads="1"/>
          </p:cNvSpPr>
          <p:nvPr/>
        </p:nvSpPr>
        <p:spPr bwMode="auto">
          <a:xfrm>
            <a:off x="0" y="1484313"/>
            <a:ext cx="3419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oppervlakte A: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38" name="Rectangle 206"/>
          <p:cNvSpPr>
            <a:spLocks noChangeArrowheads="1"/>
          </p:cNvSpPr>
          <p:nvPr/>
        </p:nvSpPr>
        <p:spPr bwMode="auto">
          <a:xfrm>
            <a:off x="3059113" y="1484313"/>
            <a:ext cx="1152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~ A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39" name="Rectangle 207"/>
          <p:cNvSpPr>
            <a:spLocks noChangeArrowheads="1"/>
          </p:cNvSpPr>
          <p:nvPr/>
        </p:nvSpPr>
        <p:spPr bwMode="auto">
          <a:xfrm>
            <a:off x="0" y="2060575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verschil in temperatuur aan weerszijden: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40" name="Rectangle 208"/>
          <p:cNvSpPr>
            <a:spLocks noChangeArrowheads="1"/>
          </p:cNvSpPr>
          <p:nvPr/>
        </p:nvSpPr>
        <p:spPr bwMode="auto">
          <a:xfrm>
            <a:off x="6985000" y="2065338"/>
            <a:ext cx="19796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~ (T</a:t>
            </a:r>
            <a:r>
              <a:rPr lang="en-US" altLang="nl-NL" sz="28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-T</a:t>
            </a:r>
            <a:r>
              <a:rPr lang="en-US" altLang="nl-NL" sz="28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41" name="Rectangle 209"/>
          <p:cNvSpPr>
            <a:spLocks noChangeArrowheads="1"/>
          </p:cNvSpPr>
          <p:nvPr/>
        </p:nvSpPr>
        <p:spPr bwMode="auto">
          <a:xfrm>
            <a:off x="0" y="2671763"/>
            <a:ext cx="21955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dikte d: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42" name="Rectangle 210"/>
          <p:cNvSpPr>
            <a:spLocks noChangeArrowheads="1"/>
          </p:cNvSpPr>
          <p:nvPr/>
        </p:nvSpPr>
        <p:spPr bwMode="auto">
          <a:xfrm>
            <a:off x="1762125" y="2671763"/>
            <a:ext cx="16573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~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1/d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43" name="Rectangle 211"/>
          <p:cNvSpPr>
            <a:spLocks noChangeArrowheads="1"/>
          </p:cNvSpPr>
          <p:nvPr/>
        </p:nvSpPr>
        <p:spPr bwMode="auto">
          <a:xfrm>
            <a:off x="-6350" y="3319463"/>
            <a:ext cx="6264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warmtegeleidingscoëfficiënt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95444" name="Rectangle 212"/>
          <p:cNvSpPr>
            <a:spLocks noChangeArrowheads="1"/>
          </p:cNvSpPr>
          <p:nvPr/>
        </p:nvSpPr>
        <p:spPr bwMode="auto">
          <a:xfrm>
            <a:off x="5651500" y="3319463"/>
            <a:ext cx="16573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~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cs typeface="Times New Roman" pitchFamily="18" charset="0"/>
              </a:rPr>
              <a:t>l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aphicFrame>
        <p:nvGraphicFramePr>
          <p:cNvPr id="95446" name="Object 214"/>
          <p:cNvGraphicFramePr>
            <a:graphicFrameLocks noChangeAspect="1"/>
          </p:cNvGraphicFramePr>
          <p:nvPr/>
        </p:nvGraphicFramePr>
        <p:xfrm>
          <a:off x="250825" y="4149725"/>
          <a:ext cx="2520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ergelijking" r:id="rId3" imgW="1104840" imgH="406080" progId="Equation.3">
                  <p:embed/>
                </p:oleObj>
              </mc:Choice>
              <mc:Fallback>
                <p:oleObj name="Vergelijking" r:id="rId3" imgW="11048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149725"/>
                        <a:ext cx="25209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447" name="Rectangle 215"/>
          <p:cNvSpPr>
            <a:spLocks noChangeArrowheads="1"/>
          </p:cNvSpPr>
          <p:nvPr/>
        </p:nvSpPr>
        <p:spPr bwMode="auto">
          <a:xfrm>
            <a:off x="179388" y="4941888"/>
            <a:ext cx="2232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Wm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nl-NL" altLang="nl-NL" sz="2800" b="1" baseline="3000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686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436" grpId="0" autoUpdateAnimBg="0"/>
      <p:bldP spid="95437" grpId="0" autoUpdateAnimBg="0"/>
      <p:bldP spid="95438" grpId="0" autoUpdateAnimBg="0"/>
      <p:bldP spid="95439" grpId="0" autoUpdateAnimBg="0"/>
      <p:bldP spid="95440" grpId="0" autoUpdateAnimBg="0"/>
      <p:bldP spid="95441" grpId="0" autoUpdateAnimBg="0"/>
      <p:bldP spid="95442" grpId="0" autoUpdateAnimBg="0"/>
      <p:bldP spid="95443" grpId="0" autoUpdateAnimBg="0"/>
      <p:bldP spid="95444" grpId="0" autoUpdateAnimBg="0"/>
      <p:bldP spid="954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939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hoge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temperatuur bewegen 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molekulen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6350"/>
            <a:ext cx="7315200" cy="9144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eenheid van temperatuur is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071688" y="1473200"/>
            <a:ext cx="1905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snel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3068638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Warmte(energie)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de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kinetische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energie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de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vanderwaalsenergie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alle molekulen samen.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6119813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eenheid van warmte(energie) is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7010400" y="-6350"/>
            <a:ext cx="190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°C of K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7885113" y="6149975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2090738"/>
            <a:ext cx="91440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file"/>
              </a:rPr>
              <a:t>Simulatie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941888"/>
            <a:ext cx="91440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 de afstand tussen molekulen toeneemt, neemt F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vdw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 maar E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vdw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neemt toe!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>
            <a:off x="4859338" y="0"/>
            <a:ext cx="4284662" cy="2205038"/>
          </a:xfrm>
          <a:prstGeom prst="wedgeRoundRectCallout">
            <a:avLst>
              <a:gd name="adj1" fmla="val -111616"/>
              <a:gd name="adj2" fmla="val 17994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als bij F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 E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Hoe hoger, des te kleiner F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maar des te groter E</a:t>
            </a:r>
            <a:r>
              <a:rPr lang="en-US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mgh</a:t>
            </a:r>
            <a:endParaRPr lang="nl-NL" altLang="nl-NL" sz="32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136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22" grpId="0" autoUpdateAnimBg="0"/>
      <p:bldP spid="56326" grpId="0"/>
      <p:bldP spid="56327" grpId="0" autoUpdateAnimBg="0"/>
      <p:bldP spid="56328" grpId="0" autoUpdateAnimBg="0"/>
      <p:bldP spid="56330" grpId="0"/>
      <p:bldP spid="56333" grpId="0"/>
      <p:bldP spid="56334" grpId="0" autoUpdateAnimBg="0"/>
      <p:bldP spid="56335" grpId="0" autoUpdateAnimBg="0"/>
      <p:bldP spid="5633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Warmtegeleiding</a:t>
            </a:r>
            <a:r>
              <a:rPr lang="en-US" altLang="nl-NL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7302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/d </a:t>
            </a:r>
            <a:r>
              <a:rPr lang="en-US" altLang="nl-NL" sz="2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wordt</a:t>
            </a: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k-</a:t>
            </a:r>
            <a:r>
              <a:rPr lang="en-US" altLang="nl-NL" sz="2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waarde</a:t>
            </a: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(of U-</a:t>
            </a:r>
            <a:r>
              <a:rPr lang="en-US" altLang="nl-NL" sz="2800" b="1" dirty="0" err="1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waarde</a:t>
            </a:r>
            <a:r>
              <a:rPr lang="en-US" altLang="nl-NL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altLang="nl-NL" sz="2800" b="1" dirty="0" err="1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genoemd</a:t>
            </a:r>
            <a:r>
              <a:rPr lang="en-US" altLang="nl-NL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n-US" altLang="nl-NL" sz="2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eenheid</a:t>
            </a: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Wm</a:t>
            </a:r>
            <a:r>
              <a:rPr lang="en-US" altLang="nl-NL" sz="2800" b="1" baseline="30000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nl-NL" altLang="nl-NL" sz="2800" b="1" baseline="30000" dirty="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20224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d/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wordt de R-waarde genoemd. De eenheid = 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2598738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formule kent drie vormen: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323850" y="3357563"/>
          <a:ext cx="25209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ergelijking" r:id="rId3" imgW="1104840" imgH="406080" progId="Equation.3">
                  <p:embed/>
                </p:oleObj>
              </mc:Choice>
              <mc:Fallback>
                <p:oleObj name="Vergelijking" r:id="rId3" imgW="11048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357563"/>
                        <a:ext cx="252095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3492500" y="4868863"/>
          <a:ext cx="24320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ergelijking" r:id="rId5" imgW="1066680" imgH="215640" progId="Equation.3">
                  <p:embed/>
                </p:oleObj>
              </mc:Choice>
              <mc:Fallback>
                <p:oleObj name="Vergelijking" r:id="rId5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868863"/>
                        <a:ext cx="24320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6659563" y="5734050"/>
          <a:ext cx="23193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ergelijking" r:id="rId7" imgW="1015920" imgH="406080" progId="Equation.3">
                  <p:embed/>
                </p:oleObj>
              </mc:Choice>
              <mc:Fallback>
                <p:oleObj name="Vergelijking" r:id="rId7" imgW="1015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734050"/>
                        <a:ext cx="231933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0" y="13747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BINAS </a:t>
            </a:r>
            <a:r>
              <a:rPr lang="en-US" altLang="nl-NL" sz="1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28C </a:t>
            </a:r>
            <a:r>
              <a:rPr lang="en-US" altLang="nl-NL" sz="1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wordt</a:t>
            </a: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k-</a:t>
            </a:r>
            <a:r>
              <a:rPr lang="en-US" altLang="nl-NL" sz="1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waarde</a:t>
            </a: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U-</a:t>
            </a:r>
            <a:r>
              <a:rPr lang="en-US" altLang="nl-NL" sz="1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waarde</a:t>
            </a: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1800" b="1" dirty="0" err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genoemd</a:t>
            </a:r>
            <a:r>
              <a:rPr lang="en-US" altLang="nl-NL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nl-NL" altLang="nl-NL" sz="1800" b="1" baseline="30000" dirty="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97" name="AutoShape 17"/>
          <p:cNvSpPr>
            <a:spLocks noChangeArrowheads="1"/>
          </p:cNvSpPr>
          <p:nvPr/>
        </p:nvSpPr>
        <p:spPr bwMode="auto">
          <a:xfrm>
            <a:off x="4932363" y="2636838"/>
            <a:ext cx="4211637" cy="2016125"/>
          </a:xfrm>
          <a:prstGeom prst="wedgeRoundRectCallout">
            <a:avLst>
              <a:gd name="adj1" fmla="val -17394"/>
              <a:gd name="adj2" fmla="val 8291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K- en R- waarde worden gebruikt bij samengestelde wanden: dubbel glas, spouwmuur, dakconstructie enz.</a:t>
            </a:r>
          </a:p>
        </p:txBody>
      </p:sp>
    </p:spTree>
    <p:extLst>
      <p:ext uri="{BB962C8B-B14F-4D97-AF65-F5344CB8AC3E}">
        <p14:creationId xmlns:p14="http://schemas.microsoft.com/office/powerpoint/2010/main" val="2153588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autoUpdateAnimBg="0"/>
      <p:bldP spid="97284" grpId="0" autoUpdateAnimBg="0"/>
      <p:bldP spid="97286" grpId="0" autoUpdateAnimBg="0"/>
      <p:bldP spid="97296" grpId="0" autoUpdateAnimBg="0"/>
      <p:bldP spid="972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warmtegeleiding vwo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7651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wand van 10 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heeft een k-waarde van 6,0 Wm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na isolatie is dat 2,0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</a:t>
            </a:r>
            <a:endParaRPr lang="nl-NL" altLang="nl-NL" sz="2800" b="1" baseline="3000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1484313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Binnen is het 20°C en buiten -10°C.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2060575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hoeveel het vermogensverlies afneemt.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2852738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Beredenering m.b.v. k-waarde: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0" y="6127750"/>
            <a:ext cx="52927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neemt af met 1200 W = 1,2 kW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0" y="3357563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 m</a:t>
            </a:r>
            <a:r>
              <a:rPr lang="en-US" altLang="nl-NL" sz="24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1 K temperatuurverschil is het verlies 6,0 W</a:t>
            </a:r>
            <a:endParaRPr lang="nl-NL" altLang="nl-NL" sz="24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0" y="3860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10 m</a:t>
            </a:r>
            <a:r>
              <a:rPr lang="en-US" altLang="nl-NL" sz="24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30 K temperatuurverschil is het verlies 10 . 30 . 6,0 W</a:t>
            </a:r>
            <a:endParaRPr lang="nl-NL" altLang="nl-NL" sz="24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6300788" y="1341438"/>
            <a:ext cx="2570162" cy="609600"/>
          </a:xfrm>
          <a:prstGeom prst="wedgeRoundRectCallout">
            <a:avLst>
              <a:gd name="adj1" fmla="val 19736"/>
              <a:gd name="adj2" fmla="val 3796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1800W</a:t>
            </a:r>
          </a:p>
        </p:txBody>
      </p: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0" y="5157788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10 m</a:t>
            </a:r>
            <a:r>
              <a:rPr lang="en-US" altLang="nl-NL" sz="24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30 K temperatuurverschil is het verlies 10 . 30 . 2,0 W</a:t>
            </a:r>
            <a:endParaRPr lang="nl-NL" altLang="nl-NL" sz="24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21" name="Rectangle 17"/>
          <p:cNvSpPr>
            <a:spLocks noChangeArrowheads="1"/>
          </p:cNvSpPr>
          <p:nvPr/>
        </p:nvSpPr>
        <p:spPr bwMode="auto">
          <a:xfrm>
            <a:off x="0" y="458152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 m</a:t>
            </a:r>
            <a:r>
              <a:rPr lang="en-US" altLang="nl-NL" sz="24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bij 1 K temperatuurverschil is het verlies 2,0 W</a:t>
            </a:r>
            <a:endParaRPr lang="nl-NL" altLang="nl-NL" sz="24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22" name="AutoShape 18"/>
          <p:cNvSpPr>
            <a:spLocks noChangeArrowheads="1"/>
          </p:cNvSpPr>
          <p:nvPr/>
        </p:nvSpPr>
        <p:spPr bwMode="auto">
          <a:xfrm>
            <a:off x="6227763" y="6021388"/>
            <a:ext cx="2570162" cy="609600"/>
          </a:xfrm>
          <a:prstGeom prst="wedgeRoundRectCallout">
            <a:avLst>
              <a:gd name="adj1" fmla="val 18130"/>
              <a:gd name="adj2" fmla="val -1046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600W</a:t>
            </a:r>
          </a:p>
        </p:txBody>
      </p:sp>
    </p:spTree>
    <p:extLst>
      <p:ext uri="{BB962C8B-B14F-4D97-AF65-F5344CB8AC3E}">
        <p14:creationId xmlns:p14="http://schemas.microsoft.com/office/powerpoint/2010/main" val="2608864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autoUpdateAnimBg="0"/>
      <p:bldP spid="98308" grpId="0" autoUpdateAnimBg="0"/>
      <p:bldP spid="98309" grpId="0" autoUpdateAnimBg="0"/>
      <p:bldP spid="98313" grpId="0" autoUpdateAnimBg="0"/>
      <p:bldP spid="98316" grpId="0" autoUpdateAnimBg="0"/>
      <p:bldP spid="98317" grpId="0" autoUpdateAnimBg="0"/>
      <p:bldP spid="98318" grpId="0" autoUpdateAnimBg="0"/>
      <p:bldP spid="98319" grpId="0" animBg="1"/>
      <p:bldP spid="98320" grpId="0" autoUpdateAnimBg="0"/>
      <p:bldP spid="98321" grpId="0" autoUpdateAnimBg="0"/>
      <p:bldP spid="983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warmtegeleiding vwo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7651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wand van 10 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heeft een k-waarde van 6,0 Wm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na isolatie is dat 2,0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Wm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</a:t>
            </a:r>
            <a:endParaRPr lang="nl-NL" altLang="nl-NL" sz="2800" b="1" baseline="30000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1484313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Binnen is het 20°C en buiten -10°C.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2060575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hoeveel het vermogensverlies afneemt.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3492500" y="3006725"/>
          <a:ext cx="243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ergelijking" r:id="rId3" imgW="1066680" imgH="215640" progId="Equation.3">
                  <p:embed/>
                </p:oleObj>
              </mc:Choice>
              <mc:Fallback>
                <p:oleObj name="Vergelijking" r:id="rId3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06725"/>
                        <a:ext cx="24320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0" y="2852738"/>
            <a:ext cx="3348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Gebruik de formule: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3500438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was 6,0 .10. 30 = 1800 W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3967163"/>
            <a:ext cx="78851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wordt 2,0 .10. 30 = 600 W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4652963"/>
            <a:ext cx="52927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neemt af met 1200 W = 1,2 kW</a:t>
            </a:r>
            <a:endParaRPr lang="nl-NL" altLang="nl-NL" sz="28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497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  <p:bldP spid="99331" grpId="0" autoUpdateAnimBg="0"/>
      <p:bldP spid="99332" grpId="0" autoUpdateAnimBg="0"/>
      <p:bldP spid="99333" grpId="0" autoUpdateAnimBg="0"/>
      <p:bldP spid="99335" grpId="0" autoUpdateAnimBg="0"/>
      <p:bldP spid="99336" grpId="0" autoUpdateAnimBg="0"/>
      <p:bldP spid="99337" grpId="0" autoUpdateAnimBg="0"/>
      <p:bldP spid="9933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kachel in een vertrek: T – t grafiek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57" name="Freeform 13"/>
          <p:cNvSpPr>
            <a:spLocks/>
          </p:cNvSpPr>
          <p:nvPr/>
        </p:nvSpPr>
        <p:spPr bwMode="auto">
          <a:xfrm>
            <a:off x="1679575" y="2887663"/>
            <a:ext cx="6988175" cy="22225"/>
          </a:xfrm>
          <a:custGeom>
            <a:avLst/>
            <a:gdLst>
              <a:gd name="T0" fmla="*/ 0 w 4402"/>
              <a:gd name="T1" fmla="*/ 14 h 14"/>
              <a:gd name="T2" fmla="*/ 4402 w 4402"/>
              <a:gd name="T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02" h="14">
                <a:moveTo>
                  <a:pt x="0" y="14"/>
                </a:moveTo>
                <a:lnTo>
                  <a:pt x="440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59" name="Freeform 15"/>
          <p:cNvSpPr>
            <a:spLocks/>
          </p:cNvSpPr>
          <p:nvPr/>
        </p:nvSpPr>
        <p:spPr bwMode="auto">
          <a:xfrm>
            <a:off x="1676400" y="1973263"/>
            <a:ext cx="2082800" cy="3589337"/>
          </a:xfrm>
          <a:custGeom>
            <a:avLst/>
            <a:gdLst>
              <a:gd name="T0" fmla="*/ 0 w 1312"/>
              <a:gd name="T1" fmla="*/ 2261 h 2261"/>
              <a:gd name="T2" fmla="*/ 1312 w 1312"/>
              <a:gd name="T3" fmla="*/ 0 h 22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12" h="2261">
                <a:moveTo>
                  <a:pt x="0" y="2261"/>
                </a:moveTo>
                <a:lnTo>
                  <a:pt x="1312" y="0"/>
                </a:lnTo>
              </a:path>
            </a:pathLst>
          </a:cu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2" name="Freeform 18"/>
          <p:cNvSpPr>
            <a:spLocks/>
          </p:cNvSpPr>
          <p:nvPr/>
        </p:nvSpPr>
        <p:spPr bwMode="auto">
          <a:xfrm>
            <a:off x="1676400" y="2921000"/>
            <a:ext cx="6900863" cy="2641600"/>
          </a:xfrm>
          <a:custGeom>
            <a:avLst/>
            <a:gdLst>
              <a:gd name="T0" fmla="*/ 0 w 4347"/>
              <a:gd name="T1" fmla="*/ 1664 h 1664"/>
              <a:gd name="T2" fmla="*/ 432 w 4347"/>
              <a:gd name="T3" fmla="*/ 992 h 1664"/>
              <a:gd name="T4" fmla="*/ 816 w 4347"/>
              <a:gd name="T5" fmla="*/ 512 h 1664"/>
              <a:gd name="T6" fmla="*/ 1285 w 4347"/>
              <a:gd name="T7" fmla="*/ 201 h 1664"/>
              <a:gd name="T8" fmla="*/ 1751 w 4347"/>
              <a:gd name="T9" fmla="*/ 55 h 1664"/>
              <a:gd name="T10" fmla="*/ 2327 w 4347"/>
              <a:gd name="T11" fmla="*/ 9 h 1664"/>
              <a:gd name="T12" fmla="*/ 4347 w 4347"/>
              <a:gd name="T13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7" h="1664">
                <a:moveTo>
                  <a:pt x="0" y="1664"/>
                </a:moveTo>
                <a:cubicBezTo>
                  <a:pt x="148" y="1424"/>
                  <a:pt x="296" y="1184"/>
                  <a:pt x="432" y="992"/>
                </a:cubicBezTo>
                <a:cubicBezTo>
                  <a:pt x="568" y="800"/>
                  <a:pt x="674" y="644"/>
                  <a:pt x="816" y="512"/>
                </a:cubicBezTo>
                <a:cubicBezTo>
                  <a:pt x="958" y="380"/>
                  <a:pt x="1129" y="277"/>
                  <a:pt x="1285" y="201"/>
                </a:cubicBezTo>
                <a:cubicBezTo>
                  <a:pt x="1441" y="125"/>
                  <a:pt x="1578" y="87"/>
                  <a:pt x="1751" y="55"/>
                </a:cubicBezTo>
                <a:cubicBezTo>
                  <a:pt x="1924" y="23"/>
                  <a:pt x="1894" y="18"/>
                  <a:pt x="2327" y="9"/>
                </a:cubicBezTo>
                <a:cubicBezTo>
                  <a:pt x="2760" y="0"/>
                  <a:pt x="3926" y="2"/>
                  <a:pt x="4347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3" name="AutoShape 19"/>
          <p:cNvSpPr>
            <a:spLocks noChangeArrowheads="1"/>
          </p:cNvSpPr>
          <p:nvPr/>
        </p:nvSpPr>
        <p:spPr bwMode="auto">
          <a:xfrm>
            <a:off x="114300" y="765175"/>
            <a:ext cx="2513013" cy="1655763"/>
          </a:xfrm>
          <a:prstGeom prst="wedgeRoundRectCallout">
            <a:avLst>
              <a:gd name="adj1" fmla="val 63014"/>
              <a:gd name="adj2" fmla="val 10062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Perfecte isolatie: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geen verlies</a:t>
            </a:r>
            <a:endParaRPr lang="nl-NL" altLang="nl-NL" sz="3200" b="1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64" name="AutoShape 20"/>
          <p:cNvSpPr>
            <a:spLocks noChangeArrowheads="1"/>
          </p:cNvSpPr>
          <p:nvPr/>
        </p:nvSpPr>
        <p:spPr bwMode="auto">
          <a:xfrm>
            <a:off x="2555875" y="4572000"/>
            <a:ext cx="3168650" cy="1520825"/>
          </a:xfrm>
          <a:prstGeom prst="wedgeRoundRectCallout">
            <a:avLst>
              <a:gd name="adj1" fmla="val -38926"/>
              <a:gd name="adj2" fmla="val -9874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kachel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&gt; P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verlies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stijgt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65" name="AutoShape 21"/>
          <p:cNvSpPr>
            <a:spLocks noChangeArrowheads="1"/>
          </p:cNvSpPr>
          <p:nvPr/>
        </p:nvSpPr>
        <p:spPr bwMode="auto">
          <a:xfrm>
            <a:off x="5867400" y="3810000"/>
            <a:ext cx="3097213" cy="1924050"/>
          </a:xfrm>
          <a:prstGeom prst="wedgeRoundRectCallout">
            <a:avLst>
              <a:gd name="adj1" fmla="val -35236"/>
              <a:gd name="adj2" fmla="val -930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kachel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P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verlies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stijgt niet meer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2968" name="Group 24"/>
          <p:cNvGrpSpPr>
            <a:grpSpLocks/>
          </p:cNvGrpSpPr>
          <p:nvPr/>
        </p:nvGrpSpPr>
        <p:grpSpPr bwMode="auto">
          <a:xfrm>
            <a:off x="152400" y="2514600"/>
            <a:ext cx="8534400" cy="4343400"/>
            <a:chOff x="96" y="1584"/>
            <a:chExt cx="5376" cy="2736"/>
          </a:xfrm>
        </p:grpSpPr>
        <p:grpSp>
          <p:nvGrpSpPr>
            <p:cNvPr id="82956" name="Group 12"/>
            <p:cNvGrpSpPr>
              <a:grpSpLocks/>
            </p:cNvGrpSpPr>
            <p:nvPr/>
          </p:nvGrpSpPr>
          <p:grpSpPr bwMode="auto">
            <a:xfrm>
              <a:off x="1056" y="1584"/>
              <a:ext cx="4416" cy="2352"/>
              <a:chOff x="672" y="1152"/>
              <a:chExt cx="4416" cy="2352"/>
            </a:xfrm>
          </p:grpSpPr>
          <p:sp>
            <p:nvSpPr>
              <p:cNvPr id="82954" name="Line 10"/>
              <p:cNvSpPr>
                <a:spLocks noChangeShapeType="1"/>
              </p:cNvSpPr>
              <p:nvPr/>
            </p:nvSpPr>
            <p:spPr bwMode="auto">
              <a:xfrm>
                <a:off x="672" y="1152"/>
                <a:ext cx="0" cy="23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955" name="Line 11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44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966" name="Text Box 22"/>
            <p:cNvSpPr txBox="1">
              <a:spLocks noChangeArrowheads="1"/>
            </p:cNvSpPr>
            <p:nvPr/>
          </p:nvSpPr>
          <p:spPr bwMode="auto">
            <a:xfrm>
              <a:off x="96" y="2092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 in K</a:t>
              </a:r>
              <a:endPara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967" name="Text Box 23"/>
            <p:cNvSpPr txBox="1">
              <a:spLocks noChangeArrowheads="1"/>
            </p:cNvSpPr>
            <p:nvPr/>
          </p:nvSpPr>
          <p:spPr bwMode="auto">
            <a:xfrm>
              <a:off x="4176" y="3916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 in s</a:t>
              </a:r>
              <a:endParaRPr lang="nl-NL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5562600" y="2895600"/>
            <a:ext cx="0" cy="3352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9" name="AutoShape 25"/>
          <p:cNvSpPr>
            <a:spLocks noChangeArrowheads="1"/>
          </p:cNvSpPr>
          <p:nvPr/>
        </p:nvSpPr>
        <p:spPr bwMode="auto">
          <a:xfrm>
            <a:off x="3419475" y="188913"/>
            <a:ext cx="2943225" cy="2016125"/>
          </a:xfrm>
          <a:prstGeom prst="wedgeRoundRectCallout">
            <a:avLst>
              <a:gd name="adj1" fmla="val -27454"/>
              <a:gd name="adj2" fmla="val 929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Temperatuurverschil stijgt: toenemend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72" name="AutoShape 28"/>
          <p:cNvSpPr>
            <a:spLocks noChangeArrowheads="1"/>
          </p:cNvSpPr>
          <p:nvPr/>
        </p:nvSpPr>
        <p:spPr bwMode="auto">
          <a:xfrm>
            <a:off x="6388100" y="50800"/>
            <a:ext cx="2755900" cy="2586038"/>
          </a:xfrm>
          <a:prstGeom prst="wedgeRoundRectCallout">
            <a:avLst>
              <a:gd name="adj1" fmla="val -21431"/>
              <a:gd name="adj2" fmla="val 584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Temperatuurverschil maximaal: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meeste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0" y="4149725"/>
            <a:ext cx="1619250" cy="1079500"/>
          </a:xfrm>
          <a:prstGeom prst="wedgeRoundRectCallout">
            <a:avLst>
              <a:gd name="adj1" fmla="val 136963"/>
              <a:gd name="adj2" fmla="val -988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0968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57" grpId="0" animBg="1"/>
      <p:bldP spid="82959" grpId="0" animBg="1"/>
      <p:bldP spid="82962" grpId="0" animBg="1"/>
      <p:bldP spid="82963" grpId="0" animBg="1" autoUpdateAnimBg="0"/>
      <p:bldP spid="82964" grpId="0" animBg="1" autoUpdateAnimBg="0"/>
      <p:bldP spid="82965" grpId="0" animBg="1" autoUpdateAnimBg="0"/>
      <p:bldP spid="82970" grpId="0" animBg="1"/>
      <p:bldP spid="82969" grpId="0" animBg="1"/>
      <p:bldP spid="82972" grpId="0" animBg="1"/>
      <p:bldP spid="8297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376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2843213" cy="760413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drie fasen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9211" name="Group 123"/>
          <p:cNvGraphicFramePr>
            <a:graphicFrameLocks noGrp="1"/>
          </p:cNvGraphicFramePr>
          <p:nvPr/>
        </p:nvGraphicFramePr>
        <p:xfrm>
          <a:off x="79375" y="908050"/>
          <a:ext cx="8964613" cy="5943601"/>
        </p:xfrm>
        <a:graphic>
          <a:graphicData uri="http://schemas.openxmlformats.org/drawingml/2006/table">
            <a:tbl>
              <a:tblPr/>
              <a:tblGrid>
                <a:gridCol w="1252538"/>
                <a:gridCol w="2232025"/>
                <a:gridCol w="2016125"/>
                <a:gridCol w="2016125"/>
                <a:gridCol w="1447800"/>
              </a:tblGrid>
              <a:tr h="152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127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9215" name="Group 127"/>
          <p:cNvGrpSpPr>
            <a:grpSpLocks/>
          </p:cNvGrpSpPr>
          <p:nvPr/>
        </p:nvGrpSpPr>
        <p:grpSpPr bwMode="auto">
          <a:xfrm>
            <a:off x="1260475" y="908050"/>
            <a:ext cx="7343775" cy="1263650"/>
            <a:chOff x="794" y="572"/>
            <a:chExt cx="4626" cy="796"/>
          </a:xfrm>
        </p:grpSpPr>
        <p:sp>
          <p:nvSpPr>
            <p:cNvPr id="89166" name="Rectangle 78"/>
            <p:cNvSpPr>
              <a:spLocks noChangeArrowheads="1"/>
            </p:cNvSpPr>
            <p:nvPr/>
          </p:nvSpPr>
          <p:spPr bwMode="auto">
            <a:xfrm>
              <a:off x="794" y="572"/>
              <a:ext cx="1542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nl-NL" altLang="nl-NL" sz="3200" b="1">
                  <a:solidFill>
                    <a:srgbClr val="3333CC"/>
                  </a:solidFill>
                </a:rPr>
                <a:t>temperatuur</a:t>
              </a:r>
            </a:p>
          </p:txBody>
        </p:sp>
        <p:sp>
          <p:nvSpPr>
            <p:cNvPr id="89167" name="Rectangle 79"/>
            <p:cNvSpPr>
              <a:spLocks noChangeArrowheads="1"/>
            </p:cNvSpPr>
            <p:nvPr/>
          </p:nvSpPr>
          <p:spPr bwMode="auto">
            <a:xfrm>
              <a:off x="4785" y="626"/>
              <a:ext cx="6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nl-NL" altLang="nl-NL" sz="3200" b="1">
                  <a:solidFill>
                    <a:srgbClr val="3333CC"/>
                  </a:solidFill>
                </a:rPr>
                <a:t>orde</a:t>
              </a:r>
              <a:endParaRPr lang="nl-NL" altLang="nl-NL" sz="2400" b="1">
                <a:solidFill>
                  <a:srgbClr val="3333CC"/>
                </a:solidFill>
              </a:endParaRPr>
            </a:p>
          </p:txBody>
        </p:sp>
        <p:sp>
          <p:nvSpPr>
            <p:cNvPr id="89168" name="Rectangle 80"/>
            <p:cNvSpPr>
              <a:spLocks noChangeArrowheads="1"/>
            </p:cNvSpPr>
            <p:nvPr/>
          </p:nvSpPr>
          <p:spPr bwMode="auto">
            <a:xfrm>
              <a:off x="3515" y="635"/>
              <a:ext cx="1361" cy="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nl-NL" altLang="nl-NL" sz="3200" b="1">
                  <a:solidFill>
                    <a:srgbClr val="3333CC"/>
                  </a:solidFill>
                </a:rPr>
                <a:t>molekuul-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nl-NL" altLang="nl-NL" sz="3200" b="1">
                  <a:solidFill>
                    <a:srgbClr val="3333CC"/>
                  </a:solidFill>
                </a:rPr>
                <a:t>afstand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9169" name="Rectangle 81"/>
            <p:cNvSpPr>
              <a:spLocks noChangeArrowheads="1"/>
            </p:cNvSpPr>
            <p:nvPr/>
          </p:nvSpPr>
          <p:spPr bwMode="auto">
            <a:xfrm>
              <a:off x="2245" y="644"/>
              <a:ext cx="127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3200" b="1">
                  <a:solidFill>
                    <a:srgbClr val="3333CC"/>
                  </a:solidFill>
                </a:rPr>
                <a:t>snelheid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3200" b="1">
                  <a:solidFill>
                    <a:srgbClr val="3333CC"/>
                  </a:solidFill>
                </a:rPr>
                <a:t>moleculen</a:t>
              </a:r>
            </a:p>
          </p:txBody>
        </p:sp>
      </p:grpSp>
      <p:sp>
        <p:nvSpPr>
          <p:cNvPr id="89189" name="Rectangle 101"/>
          <p:cNvSpPr>
            <a:spLocks noChangeArrowheads="1"/>
          </p:cNvSpPr>
          <p:nvPr/>
        </p:nvSpPr>
        <p:spPr bwMode="auto">
          <a:xfrm>
            <a:off x="1331913" y="2422525"/>
            <a:ext cx="138112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T 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≤ </a:t>
            </a:r>
            <a:r>
              <a:rPr lang="nl-NL" altLang="nl-NL" sz="3200" b="1">
                <a:solidFill>
                  <a:srgbClr val="3333CC"/>
                </a:solidFill>
              </a:rPr>
              <a:t>T</a:t>
            </a:r>
            <a:r>
              <a:rPr lang="nl-NL" altLang="nl-NL" sz="3200" b="1" baseline="-25000">
                <a:solidFill>
                  <a:srgbClr val="3333CC"/>
                </a:solidFill>
              </a:rPr>
              <a:t>s</a:t>
            </a:r>
          </a:p>
        </p:txBody>
      </p:sp>
      <p:sp>
        <p:nvSpPr>
          <p:cNvPr id="89190" name="Rectangle 102"/>
          <p:cNvSpPr>
            <a:spLocks noChangeArrowheads="1"/>
          </p:cNvSpPr>
          <p:nvPr/>
        </p:nvSpPr>
        <p:spPr bwMode="auto">
          <a:xfrm>
            <a:off x="7567613" y="2435225"/>
            <a:ext cx="145415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ja: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rooster</a:t>
            </a:r>
          </a:p>
        </p:txBody>
      </p:sp>
      <p:sp>
        <p:nvSpPr>
          <p:cNvPr id="89191" name="Rectangle 103"/>
          <p:cNvSpPr>
            <a:spLocks noChangeArrowheads="1"/>
          </p:cNvSpPr>
          <p:nvPr/>
        </p:nvSpPr>
        <p:spPr bwMode="auto">
          <a:xfrm>
            <a:off x="5580063" y="2420938"/>
            <a:ext cx="1165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klein</a:t>
            </a:r>
          </a:p>
        </p:txBody>
      </p:sp>
      <p:sp>
        <p:nvSpPr>
          <p:cNvPr id="89192" name="Rectangle 104"/>
          <p:cNvSpPr>
            <a:spLocks noChangeArrowheads="1"/>
          </p:cNvSpPr>
          <p:nvPr/>
        </p:nvSpPr>
        <p:spPr bwMode="auto">
          <a:xfrm>
            <a:off x="3563938" y="2420938"/>
            <a:ext cx="1238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klein</a:t>
            </a:r>
          </a:p>
        </p:txBody>
      </p:sp>
      <p:sp>
        <p:nvSpPr>
          <p:cNvPr id="89194" name="Rectangle 106"/>
          <p:cNvSpPr>
            <a:spLocks noChangeArrowheads="1"/>
          </p:cNvSpPr>
          <p:nvPr/>
        </p:nvSpPr>
        <p:spPr bwMode="auto">
          <a:xfrm>
            <a:off x="1331913" y="5343525"/>
            <a:ext cx="172878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T  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≥ </a:t>
            </a:r>
            <a:r>
              <a:rPr lang="nl-NL" altLang="nl-NL" sz="3200" b="1">
                <a:solidFill>
                  <a:srgbClr val="3333CC"/>
                </a:solidFill>
              </a:rPr>
              <a:t>T</a:t>
            </a:r>
            <a:r>
              <a:rPr lang="nl-NL" altLang="nl-NL" sz="3200" b="1" baseline="-25000">
                <a:solidFill>
                  <a:srgbClr val="3333CC"/>
                </a:solidFill>
              </a:rPr>
              <a:t>k</a:t>
            </a:r>
          </a:p>
        </p:txBody>
      </p:sp>
      <p:sp>
        <p:nvSpPr>
          <p:cNvPr id="89195" name="Rectangle 107"/>
          <p:cNvSpPr>
            <a:spLocks noChangeArrowheads="1"/>
          </p:cNvSpPr>
          <p:nvPr/>
        </p:nvSpPr>
        <p:spPr bwMode="auto">
          <a:xfrm>
            <a:off x="7610475" y="5343525"/>
            <a:ext cx="145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geen</a:t>
            </a:r>
          </a:p>
        </p:txBody>
      </p:sp>
      <p:sp>
        <p:nvSpPr>
          <p:cNvPr id="89196" name="Rectangle 108"/>
          <p:cNvSpPr>
            <a:spLocks noChangeArrowheads="1"/>
          </p:cNvSpPr>
          <p:nvPr/>
        </p:nvSpPr>
        <p:spPr bwMode="auto">
          <a:xfrm>
            <a:off x="5594350" y="5343525"/>
            <a:ext cx="116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groot</a:t>
            </a:r>
          </a:p>
        </p:txBody>
      </p:sp>
      <p:sp>
        <p:nvSpPr>
          <p:cNvPr id="89197" name="Rectangle 109"/>
          <p:cNvSpPr>
            <a:spLocks noChangeArrowheads="1"/>
          </p:cNvSpPr>
          <p:nvPr/>
        </p:nvSpPr>
        <p:spPr bwMode="auto">
          <a:xfrm>
            <a:off x="3578225" y="5345113"/>
            <a:ext cx="1238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groot</a:t>
            </a:r>
          </a:p>
        </p:txBody>
      </p:sp>
      <p:sp>
        <p:nvSpPr>
          <p:cNvPr id="89198" name="Rectangle 110"/>
          <p:cNvSpPr>
            <a:spLocks noChangeArrowheads="1"/>
          </p:cNvSpPr>
          <p:nvPr/>
        </p:nvSpPr>
        <p:spPr bwMode="auto">
          <a:xfrm>
            <a:off x="1116013" y="3662363"/>
            <a:ext cx="25209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T</a:t>
            </a:r>
            <a:r>
              <a:rPr lang="nl-NL" altLang="nl-NL" sz="3200" b="1" baseline="-25000">
                <a:solidFill>
                  <a:srgbClr val="3333CC"/>
                </a:solidFill>
              </a:rPr>
              <a:t>s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  ≤ </a:t>
            </a:r>
            <a:r>
              <a:rPr lang="nl-NL" altLang="nl-NL" sz="3200" b="1">
                <a:solidFill>
                  <a:srgbClr val="3333CC"/>
                </a:solidFill>
              </a:rPr>
              <a:t>T </a:t>
            </a:r>
            <a:r>
              <a:rPr lang="nl-NL" altLang="nl-NL" sz="3200" b="1">
                <a:solidFill>
                  <a:srgbClr val="3333CC"/>
                </a:solidFill>
                <a:cs typeface="Times New Roman" pitchFamily="18" charset="0"/>
              </a:rPr>
              <a:t>≤ </a:t>
            </a:r>
            <a:r>
              <a:rPr lang="nl-NL" altLang="nl-NL" sz="3200" b="1">
                <a:solidFill>
                  <a:srgbClr val="3333CC"/>
                </a:solidFill>
              </a:rPr>
              <a:t>T</a:t>
            </a:r>
            <a:r>
              <a:rPr lang="nl-NL" altLang="nl-NL" sz="3200" b="1" baseline="-25000">
                <a:solidFill>
                  <a:srgbClr val="3333CC"/>
                </a:solidFill>
              </a:rPr>
              <a:t>k</a:t>
            </a:r>
            <a:br>
              <a:rPr lang="nl-NL" altLang="nl-NL" sz="3200" b="1" baseline="-25000">
                <a:solidFill>
                  <a:srgbClr val="3333CC"/>
                </a:solidFill>
              </a:rPr>
            </a:br>
            <a:endParaRPr lang="nl-NL" altLang="nl-NL" sz="3200" b="1" baseline="-25000">
              <a:solidFill>
                <a:srgbClr val="3333CC"/>
              </a:solidFill>
            </a:endParaRPr>
          </a:p>
        </p:txBody>
      </p:sp>
      <p:sp>
        <p:nvSpPr>
          <p:cNvPr id="89199" name="Rectangle 111"/>
          <p:cNvSpPr>
            <a:spLocks noChangeArrowheads="1"/>
          </p:cNvSpPr>
          <p:nvPr/>
        </p:nvSpPr>
        <p:spPr bwMode="auto">
          <a:xfrm>
            <a:off x="7689850" y="3573463"/>
            <a:ext cx="145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geen</a:t>
            </a:r>
          </a:p>
        </p:txBody>
      </p:sp>
      <p:sp>
        <p:nvSpPr>
          <p:cNvPr id="89200" name="Rectangle 112"/>
          <p:cNvSpPr>
            <a:spLocks noChangeArrowheads="1"/>
          </p:cNvSpPr>
          <p:nvPr/>
        </p:nvSpPr>
        <p:spPr bwMode="auto">
          <a:xfrm>
            <a:off x="5580063" y="357346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gemiddeld</a:t>
            </a:r>
          </a:p>
        </p:txBody>
      </p:sp>
      <p:sp>
        <p:nvSpPr>
          <p:cNvPr id="89201" name="Rectangle 113"/>
          <p:cNvSpPr>
            <a:spLocks noChangeArrowheads="1"/>
          </p:cNvSpPr>
          <p:nvPr/>
        </p:nvSpPr>
        <p:spPr bwMode="auto">
          <a:xfrm>
            <a:off x="3563938" y="3616325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gemiddeld</a:t>
            </a:r>
          </a:p>
        </p:txBody>
      </p:sp>
      <p:grpSp>
        <p:nvGrpSpPr>
          <p:cNvPr id="89214" name="Group 126"/>
          <p:cNvGrpSpPr>
            <a:grpSpLocks/>
          </p:cNvGrpSpPr>
          <p:nvPr/>
        </p:nvGrpSpPr>
        <p:grpSpPr bwMode="auto">
          <a:xfrm>
            <a:off x="-114300" y="908050"/>
            <a:ext cx="1619250" cy="5257800"/>
            <a:chOff x="-72" y="572"/>
            <a:chExt cx="1020" cy="3312"/>
          </a:xfrm>
        </p:grpSpPr>
        <p:sp>
          <p:nvSpPr>
            <p:cNvPr id="89165" name="Rectangle 77"/>
            <p:cNvSpPr>
              <a:spLocks noChangeArrowheads="1"/>
            </p:cNvSpPr>
            <p:nvPr/>
          </p:nvSpPr>
          <p:spPr bwMode="auto">
            <a:xfrm>
              <a:off x="54" y="572"/>
              <a:ext cx="703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nl-NL" altLang="nl-NL" sz="3200" b="1">
                  <a:solidFill>
                    <a:srgbClr val="3333CC"/>
                  </a:solidFill>
                </a:rPr>
                <a:t>fase</a:t>
              </a:r>
            </a:p>
          </p:txBody>
        </p:sp>
        <p:grpSp>
          <p:nvGrpSpPr>
            <p:cNvPr id="89213" name="Group 125"/>
            <p:cNvGrpSpPr>
              <a:grpSpLocks/>
            </p:cNvGrpSpPr>
            <p:nvPr/>
          </p:nvGrpSpPr>
          <p:grpSpPr bwMode="auto">
            <a:xfrm>
              <a:off x="-72" y="1552"/>
              <a:ext cx="1020" cy="2332"/>
              <a:chOff x="-72" y="1552"/>
              <a:chExt cx="1020" cy="2332"/>
            </a:xfrm>
          </p:grpSpPr>
          <p:sp>
            <p:nvSpPr>
              <p:cNvPr id="89204" name="Rectangle 116"/>
              <p:cNvSpPr>
                <a:spLocks noChangeArrowheads="1"/>
              </p:cNvSpPr>
              <p:nvPr/>
            </p:nvSpPr>
            <p:spPr bwMode="auto">
              <a:xfrm>
                <a:off x="32" y="1552"/>
                <a:ext cx="771" cy="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3200" b="1">
                    <a:solidFill>
                      <a:srgbClr val="3333CC"/>
                    </a:solidFill>
                  </a:rPr>
                  <a:t>Vast</a:t>
                </a:r>
                <a:br>
                  <a:rPr lang="nl-NL" altLang="nl-NL" sz="3200" b="1">
                    <a:solidFill>
                      <a:srgbClr val="3333CC"/>
                    </a:solidFill>
                  </a:rPr>
                </a:br>
                <a:r>
                  <a:rPr lang="nl-NL" altLang="nl-NL" sz="3200" b="1">
                    <a:solidFill>
                      <a:srgbClr val="3333CC"/>
                    </a:solidFill>
                  </a:rPr>
                  <a:t>(S)</a:t>
                </a:r>
                <a:endParaRPr lang="nl-NL" altLang="nl-NL" sz="3200" b="1" baseline="-25000">
                  <a:solidFill>
                    <a:srgbClr val="3333CC"/>
                  </a:solidFill>
                </a:endParaRPr>
              </a:p>
            </p:txBody>
          </p:sp>
          <p:sp>
            <p:nvSpPr>
              <p:cNvPr id="89205" name="Rectangle 117"/>
              <p:cNvSpPr>
                <a:spLocks noChangeArrowheads="1"/>
              </p:cNvSpPr>
              <p:nvPr/>
            </p:nvSpPr>
            <p:spPr bwMode="auto">
              <a:xfrm>
                <a:off x="0" y="3249"/>
                <a:ext cx="839" cy="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3200" b="1">
                    <a:solidFill>
                      <a:srgbClr val="3333CC"/>
                    </a:solidFill>
                  </a:rPr>
                  <a:t>Gas</a:t>
                </a:r>
                <a:br>
                  <a:rPr lang="nl-NL" altLang="nl-NL" sz="3200" b="1">
                    <a:solidFill>
                      <a:srgbClr val="3333CC"/>
                    </a:solidFill>
                  </a:rPr>
                </a:br>
                <a:r>
                  <a:rPr lang="nl-NL" altLang="nl-NL" sz="3200" b="1">
                    <a:solidFill>
                      <a:srgbClr val="3333CC"/>
                    </a:solidFill>
                  </a:rPr>
                  <a:t> (G)</a:t>
                </a:r>
              </a:p>
            </p:txBody>
          </p:sp>
          <p:sp>
            <p:nvSpPr>
              <p:cNvPr id="89206" name="Rectangle 118"/>
              <p:cNvSpPr>
                <a:spLocks noChangeArrowheads="1"/>
              </p:cNvSpPr>
              <p:nvPr/>
            </p:nvSpPr>
            <p:spPr bwMode="auto">
              <a:xfrm>
                <a:off x="-72" y="2259"/>
                <a:ext cx="1020" cy="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algn="ctr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3200" b="1">
                    <a:solidFill>
                      <a:srgbClr val="3333CC"/>
                    </a:solidFill>
                  </a:rPr>
                  <a:t>Vloei-</a:t>
                </a:r>
                <a:br>
                  <a:rPr lang="nl-NL" altLang="nl-NL" sz="3200" b="1">
                    <a:solidFill>
                      <a:srgbClr val="3333CC"/>
                    </a:solidFill>
                  </a:rPr>
                </a:br>
                <a:r>
                  <a:rPr lang="nl-NL" altLang="nl-NL" sz="3200" b="1">
                    <a:solidFill>
                      <a:srgbClr val="3333CC"/>
                    </a:solidFill>
                  </a:rPr>
                  <a:t>Baar</a:t>
                </a:r>
                <a:br>
                  <a:rPr lang="nl-NL" altLang="nl-NL" sz="3200" b="1">
                    <a:solidFill>
                      <a:srgbClr val="3333CC"/>
                    </a:solidFill>
                  </a:rPr>
                </a:br>
                <a:r>
                  <a:rPr lang="nl-NL" altLang="nl-NL" sz="3200" b="1">
                    <a:solidFill>
                      <a:srgbClr val="3333CC"/>
                    </a:solidFill>
                  </a:rPr>
                  <a:t> (L)</a:t>
                </a:r>
                <a:endParaRPr lang="nl-NL" altLang="nl-NL" sz="3200" b="1" baseline="-25000">
                  <a:solidFill>
                    <a:srgbClr val="3333CC"/>
                  </a:solidFill>
                </a:endParaRPr>
              </a:p>
            </p:txBody>
          </p:sp>
        </p:grpSp>
      </p:grpSp>
      <p:sp>
        <p:nvSpPr>
          <p:cNvPr id="89216" name="AutoShape 128"/>
          <p:cNvSpPr>
            <a:spLocks noChangeArrowheads="1"/>
          </p:cNvSpPr>
          <p:nvPr/>
        </p:nvSpPr>
        <p:spPr bwMode="auto">
          <a:xfrm>
            <a:off x="4427538" y="5778500"/>
            <a:ext cx="3024187" cy="819150"/>
          </a:xfrm>
          <a:prstGeom prst="wedgeRoundRectCallout">
            <a:avLst>
              <a:gd name="adj1" fmla="val -113833"/>
              <a:gd name="adj2" fmla="val -38875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smeltpunt T</a:t>
            </a:r>
            <a:r>
              <a:rPr lang="en-US" altLang="nl-NL" sz="36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17" name="AutoShape 129"/>
          <p:cNvSpPr>
            <a:spLocks noChangeArrowheads="1"/>
          </p:cNvSpPr>
          <p:nvPr/>
        </p:nvSpPr>
        <p:spPr bwMode="auto">
          <a:xfrm>
            <a:off x="5867400" y="4292600"/>
            <a:ext cx="2884488" cy="819150"/>
          </a:xfrm>
          <a:prstGeom prst="wedgeRoundRectCallout">
            <a:avLst>
              <a:gd name="adj1" fmla="val -138222"/>
              <a:gd name="adj2" fmla="val -852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kookpunt T</a:t>
            </a:r>
            <a:r>
              <a:rPr lang="en-US" altLang="nl-NL" sz="36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19" name="AutoShape 131"/>
          <p:cNvSpPr>
            <a:spLocks noChangeArrowheads="1"/>
          </p:cNvSpPr>
          <p:nvPr/>
        </p:nvSpPr>
        <p:spPr bwMode="auto">
          <a:xfrm>
            <a:off x="4102100" y="215900"/>
            <a:ext cx="3422650" cy="692150"/>
          </a:xfrm>
          <a:prstGeom prst="wedgeRoundRectCallout">
            <a:avLst>
              <a:gd name="adj1" fmla="val 53245"/>
              <a:gd name="adj2" fmla="val 393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Kristalrooster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18" name="AutoShape 130"/>
          <p:cNvSpPr>
            <a:spLocks noChangeArrowheads="1"/>
          </p:cNvSpPr>
          <p:nvPr/>
        </p:nvSpPr>
        <p:spPr bwMode="auto">
          <a:xfrm>
            <a:off x="3886200" y="0"/>
            <a:ext cx="5257800" cy="1557338"/>
          </a:xfrm>
          <a:prstGeom prst="wedgeRoundRectCallout">
            <a:avLst>
              <a:gd name="adj1" fmla="val -41880"/>
              <a:gd name="adj2" fmla="val 29984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nl-NL" sz="36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bij 20°C: 2600 km/h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altLang="nl-NL" sz="36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bij 20°C: 1700km/h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21" name="AutoShape 133"/>
          <p:cNvSpPr>
            <a:spLocks noChangeArrowheads="1"/>
          </p:cNvSpPr>
          <p:nvPr/>
        </p:nvSpPr>
        <p:spPr bwMode="auto">
          <a:xfrm>
            <a:off x="5651500" y="1484313"/>
            <a:ext cx="2271713" cy="692150"/>
          </a:xfrm>
          <a:prstGeom prst="wedgeRoundRectCallout">
            <a:avLst>
              <a:gd name="adj1" fmla="val 44898"/>
              <a:gd name="adj2" fmla="val 53233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wanorde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22" name="AutoShape 134"/>
          <p:cNvSpPr>
            <a:spLocks noChangeArrowheads="1"/>
          </p:cNvSpPr>
          <p:nvPr/>
        </p:nvSpPr>
        <p:spPr bwMode="auto">
          <a:xfrm>
            <a:off x="1116013" y="5516563"/>
            <a:ext cx="2847975" cy="1123950"/>
          </a:xfrm>
          <a:prstGeom prst="wedgeRoundRectCallout">
            <a:avLst>
              <a:gd name="adj1" fmla="val 124750"/>
              <a:gd name="adj2" fmla="val -2802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dichtheid dus groot!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20" name="AutoShape 132"/>
          <p:cNvSpPr>
            <a:spLocks noChangeArrowheads="1"/>
          </p:cNvSpPr>
          <p:nvPr/>
        </p:nvSpPr>
        <p:spPr bwMode="auto">
          <a:xfrm>
            <a:off x="5508625" y="1268413"/>
            <a:ext cx="2198688" cy="692150"/>
          </a:xfrm>
          <a:prstGeom prst="wedgeRoundRectCallout">
            <a:avLst>
              <a:gd name="adj1" fmla="val 52671"/>
              <a:gd name="adj2" fmla="val 3288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wanorde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323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9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8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8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8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8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8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189" grpId="0"/>
      <p:bldP spid="89190" grpId="0"/>
      <p:bldP spid="89191" grpId="0"/>
      <p:bldP spid="89192" grpId="0"/>
      <p:bldP spid="89194" grpId="0"/>
      <p:bldP spid="89195" grpId="0"/>
      <p:bldP spid="89196" grpId="0"/>
      <p:bldP spid="89197" grpId="0"/>
      <p:bldP spid="89198" grpId="0"/>
      <p:bldP spid="89199" grpId="0"/>
      <p:bldP spid="89200" grpId="0"/>
      <p:bldP spid="89201" grpId="0"/>
      <p:bldP spid="89216" grpId="0" animBg="1" autoUpdateAnimBg="0"/>
      <p:bldP spid="89217" grpId="0" animBg="1" autoUpdateAnimBg="0"/>
      <p:bldP spid="89219" grpId="0" animBg="1" autoUpdateAnimBg="0"/>
      <p:bldP spid="89218" grpId="0" animBg="1" autoUpdateAnimBg="0"/>
      <p:bldP spid="89221" grpId="0" animBg="1" autoUpdateAnimBg="0"/>
      <p:bldP spid="89222" grpId="0" animBg="1" autoUpdateAnimBg="0"/>
      <p:bldP spid="8922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Er is een laagste temperatuur . 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6350"/>
            <a:ext cx="5940425" cy="771525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Verschijnselen verklaren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2997200"/>
            <a:ext cx="91440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Bij temperatuurstijging zet een stof uit . 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4868863"/>
            <a:ext cx="5795963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Bij smelten zet een stof uit . 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360363" y="1628775"/>
            <a:ext cx="87836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Lagere temperatuur dus een lagere snelheid . 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358775" y="2349500"/>
            <a:ext cx="63007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molekulen staan stil bij 0 K!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431800" y="3600450"/>
            <a:ext cx="8712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snelheid wordt groter . 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396875" y="4205288"/>
            <a:ext cx="86042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afstand tussen de molekulen wordt groter.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0" y="5518150"/>
            <a:ext cx="766762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De molekulen bewegen zo snel . 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-36513" y="6092825"/>
            <a:ext cx="7667626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dat ze van hun vaste plaats afschieten.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9" name="AutoShape 17"/>
          <p:cNvSpPr>
            <a:spLocks noChangeArrowheads="1"/>
          </p:cNvSpPr>
          <p:nvPr/>
        </p:nvSpPr>
        <p:spPr bwMode="auto">
          <a:xfrm>
            <a:off x="6011863" y="0"/>
            <a:ext cx="3132137" cy="2420938"/>
          </a:xfrm>
          <a:prstGeom prst="wedgeRoundRectCallout">
            <a:avLst>
              <a:gd name="adj1" fmla="val -167843"/>
              <a:gd name="adj2" fmla="val 158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constant bij faseovergang! Dus snelheid ook!</a:t>
            </a:r>
            <a:endParaRPr lang="nl-NL" altLang="nl-NL" sz="3600" b="1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1647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autoUpdateAnimBg="0"/>
      <p:bldP spid="90117" grpId="0" autoUpdateAnimBg="0"/>
      <p:bldP spid="90122" grpId="0" autoUpdateAnimBg="0"/>
      <p:bldP spid="90123" grpId="0" autoUpdateAnimBg="0"/>
      <p:bldP spid="90124" grpId="0" autoUpdateAnimBg="0"/>
      <p:bldP spid="90125" grpId="0" autoUpdateAnimBg="0"/>
      <p:bldP spid="90126" grpId="0" autoUpdateAnimBg="0"/>
      <p:bldP spid="90127" grpId="0" autoUpdateAnimBg="0"/>
      <p:bldP spid="90128" grpId="0" autoUpdateAnimBg="0"/>
      <p:bldP spid="9012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4288" y="3200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m.c.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                    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35.5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049338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 de temperatuur (T) van een stof te laten stijgen is een hoeveelheid energie (Q) nodig: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4065588"/>
            <a:ext cx="563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warmte(energie)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5257800" y="4079875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57150" y="3276600"/>
            <a:ext cx="89916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4737100"/>
            <a:ext cx="320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massa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2971800" y="47371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kg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5437188"/>
            <a:ext cx="571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soortelijke warmte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5562600" y="5437188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Jkg</a:t>
            </a:r>
            <a:r>
              <a:rPr lang="en-US" altLang="nl-NL" sz="40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40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nl-NL" altLang="nl-NL" sz="40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6122988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temperatuurstijging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6400800" y="6122988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of °C</a:t>
            </a:r>
            <a:endParaRPr lang="nl-NL" altLang="nl-NL" sz="40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auto">
          <a:xfrm>
            <a:off x="4140200" y="4508500"/>
            <a:ext cx="4535488" cy="2016125"/>
          </a:xfrm>
          <a:prstGeom prst="wedgeRoundRectCallout">
            <a:avLst>
              <a:gd name="adj1" fmla="val -27949"/>
              <a:gd name="adj2" fmla="val -21913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 stijgt d.w.z. de snelheid van de moleculen neemt toe </a:t>
            </a: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→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  <a:r>
              <a:rPr lang="nl-NL" altLang="nl-NL" sz="28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</a:t>
            </a: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en E</a:t>
            </a:r>
            <a:r>
              <a:rPr lang="nl-NL" altLang="nl-NL" sz="28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vdw</a:t>
            </a: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nemen toe.</a:t>
            </a: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0" y="1125538"/>
            <a:ext cx="35639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hangt af van: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2771775" y="1111250"/>
            <a:ext cx="57245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hoeveelheid stof (m)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2800350" y="1758950"/>
            <a:ext cx="6343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De temperatuurstijging (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2771775" y="2320925"/>
            <a:ext cx="39608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soort stof (c)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8" name="AutoShape 24"/>
          <p:cNvSpPr>
            <a:spLocks noChangeArrowheads="1"/>
          </p:cNvSpPr>
          <p:nvPr/>
        </p:nvSpPr>
        <p:spPr bwMode="auto">
          <a:xfrm>
            <a:off x="5508625" y="4149725"/>
            <a:ext cx="3635375" cy="1008063"/>
          </a:xfrm>
          <a:prstGeom prst="wedgeRoundRectCallout">
            <a:avLst>
              <a:gd name="adj1" fmla="val -187204"/>
              <a:gd name="adj2" fmla="val 10606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Opzoeken in BINAS</a:t>
            </a:r>
          </a:p>
        </p:txBody>
      </p:sp>
      <p:sp>
        <p:nvSpPr>
          <p:cNvPr id="77847" name="AutoShape 23"/>
          <p:cNvSpPr>
            <a:spLocks noChangeArrowheads="1"/>
          </p:cNvSpPr>
          <p:nvPr/>
        </p:nvSpPr>
        <p:spPr bwMode="auto">
          <a:xfrm>
            <a:off x="250825" y="5229225"/>
            <a:ext cx="4752975" cy="1484313"/>
          </a:xfrm>
          <a:prstGeom prst="wedgeRoundRectCallout">
            <a:avLst>
              <a:gd name="adj1" fmla="val 59250"/>
              <a:gd name="adj2" fmla="val -2071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Hoeveel benodigde warmte per kg en per °C: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zie BINAS</a:t>
            </a:r>
          </a:p>
        </p:txBody>
      </p:sp>
      <p:sp>
        <p:nvSpPr>
          <p:cNvPr id="77849" name="AutoShape 25"/>
          <p:cNvSpPr>
            <a:spLocks noChangeArrowheads="1"/>
          </p:cNvSpPr>
          <p:nvPr/>
        </p:nvSpPr>
        <p:spPr bwMode="auto">
          <a:xfrm>
            <a:off x="5580063" y="1484313"/>
            <a:ext cx="3563937" cy="1125537"/>
          </a:xfrm>
          <a:prstGeom prst="wedgeRoundRectCallout">
            <a:avLst>
              <a:gd name="adj1" fmla="val -7551"/>
              <a:gd name="adj2" fmla="val 31121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 = Q/(m.</a:t>
            </a: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dus c in J/(kg.K)</a:t>
            </a:r>
          </a:p>
        </p:txBody>
      </p:sp>
    </p:spTree>
    <p:extLst>
      <p:ext uri="{BB962C8B-B14F-4D97-AF65-F5344CB8AC3E}">
        <p14:creationId xmlns:p14="http://schemas.microsoft.com/office/powerpoint/2010/main" val="3214248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75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75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75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75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75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autoUpdateAnimBg="0"/>
      <p:bldP spid="77829" grpId="0" autoUpdateAnimBg="0"/>
      <p:bldP spid="77832" grpId="0" autoUpdateAnimBg="0"/>
      <p:bldP spid="77833" grpId="0" animBg="1"/>
      <p:bldP spid="77834" grpId="0" autoUpdateAnimBg="0"/>
      <p:bldP spid="77835" grpId="0" autoUpdateAnimBg="0"/>
      <p:bldP spid="77836" grpId="0" autoUpdateAnimBg="0"/>
      <p:bldP spid="77837" grpId="0" autoUpdateAnimBg="0"/>
      <p:bldP spid="77839" grpId="0" autoUpdateAnimBg="0"/>
      <p:bldP spid="77840" grpId="0" autoUpdateAnimBg="0"/>
      <p:bldP spid="77841" grpId="0" animBg="1"/>
      <p:bldP spid="77842" grpId="0" autoUpdateAnimBg="0"/>
      <p:bldP spid="77844" grpId="0" autoUpdateAnimBg="0"/>
      <p:bldP spid="77845" grpId="0" autoUpdateAnimBg="0"/>
      <p:bldP spid="77846" grpId="0" autoUpdateAnimBg="0"/>
      <p:bldP spid="77848" grpId="0" animBg="1"/>
      <p:bldP spid="77847" grpId="0" animBg="1"/>
      <p:bldP spid="778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288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E/t                         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35.2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vermogen P: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2514600"/>
            <a:ext cx="388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vermogen in 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810000" y="2528888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= J/s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7150" y="1447800"/>
            <a:ext cx="89916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0" y="3186113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= Q = (warmte)energie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6477000" y="32004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0" y="3886200"/>
            <a:ext cx="571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tijd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133600" y="388620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nl-NL" altLang="nl-NL" sz="40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947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75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autoUpdateAnimBg="0"/>
      <p:bldP spid="79876" grpId="0" autoUpdateAnimBg="0"/>
      <p:bldP spid="79877" grpId="0" autoUpdateAnimBg="0"/>
      <p:bldP spid="79878" grpId="0" animBg="1"/>
      <p:bldP spid="79879" grpId="0" autoUpdateAnimBg="0"/>
      <p:bldP spid="79880" grpId="0" autoUpdateAnimBg="0"/>
      <p:bldP spid="79881" grpId="0" autoUpdateAnimBg="0"/>
      <p:bldP spid="798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4288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Q/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DT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35.2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Warmtecapaciteit C van een voorwerp: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24384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warmtecapaciteit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334000" y="2438400"/>
            <a:ext cx="266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J/K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7150" y="1447800"/>
            <a:ext cx="89916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3109913"/>
            <a:ext cx="5486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(warmte)energie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5257800" y="3124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3810000"/>
            <a:ext cx="754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temperatuurverandering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7315200" y="381000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°C of K</a:t>
            </a:r>
            <a:endParaRPr lang="nl-NL" altLang="nl-NL" sz="40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0" y="4724400"/>
            <a:ext cx="9144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Warmtecapaciteit C geeft aan hoeveel</a:t>
            </a:r>
            <a:endParaRPr lang="nl-NL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0" y="5416550"/>
            <a:ext cx="91440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energie er nodig is om de temperatuur van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het voorwerp 1 K te verhogen.</a:t>
            </a:r>
            <a:endParaRPr lang="nl-NL" altLang="nl-NL" sz="36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783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75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autoUpdateAnimBg="0"/>
      <p:bldP spid="80900" grpId="0" autoUpdateAnimBg="0"/>
      <p:bldP spid="80901" grpId="0" autoUpdateAnimBg="0"/>
      <p:bldP spid="80902" grpId="0" animBg="1"/>
      <p:bldP spid="80903" grpId="0" autoUpdateAnimBg="0"/>
      <p:bldP spid="80904" grpId="0" autoUpdateAnimBg="0"/>
      <p:bldP spid="80905" grpId="0" autoUpdateAnimBg="0"/>
      <p:bldP spid="80906" grpId="0" autoUpdateAnimBg="0"/>
      <p:bldP spid="80908" grpId="0" autoUpdateAnimBg="0"/>
      <p:bldP spid="809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4288" y="12192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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nuttig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/P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100%     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 Tabel 35.5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Rendement: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7150" y="1447800"/>
            <a:ext cx="89916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26670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rendement is nooit meer dan 100%</a:t>
            </a:r>
            <a:endParaRPr lang="nl-NL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461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utoUpdateAnimBg="0"/>
      <p:bldP spid="87046" grpId="0" animBg="1"/>
      <p:bldP spid="870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2062163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Geg: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1:</a:t>
            </a:r>
            <a:endParaRPr lang="nl-NL" altLang="nl-NL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4238625"/>
            <a:ext cx="243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m.c.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5095875"/>
            <a:ext cx="190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E/t = 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828800" y="5095875"/>
            <a:ext cx="2533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2,09.10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/180 =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hoeveel vermogen er nodig is om in 3,0 minuten 1,0 kg water te verhitten van 20 tot 70 °C als er geen warmteverlies is.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2362200" y="4238625"/>
            <a:ext cx="3057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1,0 . 4,18.10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50 =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5410200" y="4238625"/>
            <a:ext cx="243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2,09.10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343400" y="5105400"/>
            <a:ext cx="167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1,2.10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6" name="AutoShape 18"/>
          <p:cNvSpPr>
            <a:spLocks noChangeArrowheads="1"/>
          </p:cNvSpPr>
          <p:nvPr/>
        </p:nvSpPr>
        <p:spPr bwMode="auto">
          <a:xfrm>
            <a:off x="3200400" y="6019800"/>
            <a:ext cx="2133600" cy="838200"/>
          </a:xfrm>
          <a:prstGeom prst="wedgeRoundRectCallout">
            <a:avLst>
              <a:gd name="adj1" fmla="val -30954"/>
              <a:gd name="adj2" fmla="val -11288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in s!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0" y="3124200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1066800" y="20574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3,0 min; m = 1,0 kg;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50 °C</a:t>
            </a:r>
            <a:endParaRPr lang="nl-NL" altLang="nl-NL" sz="28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1066800" y="25908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4,18.10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Jkg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altLang="nl-NL" sz="28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</a:t>
            </a:r>
            <a:endParaRPr lang="nl-NL" altLang="nl-NL" sz="28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1066800" y="3124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6659563" y="765175"/>
            <a:ext cx="2160587" cy="431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auto">
          <a:xfrm>
            <a:off x="0" y="1196975"/>
            <a:ext cx="1258888" cy="431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4284663" y="1182688"/>
            <a:ext cx="2376487" cy="431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1116013" y="1196975"/>
            <a:ext cx="1008062" cy="431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8876" name="Oval 28"/>
          <p:cNvSpPr>
            <a:spLocks noChangeArrowheads="1"/>
          </p:cNvSpPr>
          <p:nvPr/>
        </p:nvSpPr>
        <p:spPr bwMode="auto">
          <a:xfrm>
            <a:off x="2627313" y="765175"/>
            <a:ext cx="1657350" cy="431800"/>
          </a:xfrm>
          <a:prstGeom prst="ellips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0" y="36449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BINAS: Q = m.c.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T,   Q = C.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T,   P = </a:t>
            </a:r>
            <a:r>
              <a:rPr lang="el-G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E/t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3615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75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75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75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  <p:bldP spid="78855" grpId="0" autoUpdateAnimBg="0"/>
      <p:bldP spid="78856" grpId="0" autoUpdateAnimBg="0"/>
      <p:bldP spid="78860" grpId="0" autoUpdateAnimBg="0"/>
      <p:bldP spid="78861" grpId="0" autoUpdateAnimBg="0"/>
      <p:bldP spid="78862" grpId="0" autoUpdateAnimBg="0"/>
      <p:bldP spid="78863" grpId="0" autoUpdateAnimBg="0"/>
      <p:bldP spid="78866" grpId="0" animBg="1" autoUpdateAnimBg="0"/>
      <p:bldP spid="78868" grpId="0" autoUpdateAnimBg="0"/>
      <p:bldP spid="78869" grpId="0" autoUpdateAnimBg="0"/>
      <p:bldP spid="78870" grpId="0" autoUpdateAnimBg="0"/>
      <p:bldP spid="78871" grpId="0" autoUpdateAnimBg="0"/>
      <p:bldP spid="78872" grpId="0" animBg="1"/>
      <p:bldP spid="78873" grpId="0" animBg="1"/>
      <p:bldP spid="78874" grpId="0" animBg="1"/>
      <p:bldP spid="78875" grpId="0" animBg="1"/>
      <p:bldP spid="78876" grpId="0" animBg="1"/>
      <p:bldP spid="78877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1409</Words>
  <Application>Microsoft Office PowerPoint</Application>
  <PresentationFormat>Diavoorstelling (4:3)</PresentationFormat>
  <Paragraphs>266</Paragraphs>
  <Slides>24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6" baseType="lpstr">
      <vt:lpstr>Standaardontwerp</vt:lpstr>
      <vt:lpstr>Vergelijking</vt:lpstr>
      <vt:lpstr>Warmte(energie)</vt:lpstr>
      <vt:lpstr>De eenheid van temperatuur is</vt:lpstr>
      <vt:lpstr>De drie fasen</vt:lpstr>
      <vt:lpstr>Verschijnselen verklaren</vt:lpstr>
      <vt:lpstr> Om de temperatuur (T) van een stof te laten stijgen is een hoeveelheid energie (Q) nodig:</vt:lpstr>
      <vt:lpstr>Het vermogen P:</vt:lpstr>
      <vt:lpstr>Warmtecapaciteit C van een voorwerp:</vt:lpstr>
      <vt:lpstr>Rendement:</vt:lpstr>
      <vt:lpstr>Voorbeeld 1:</vt:lpstr>
      <vt:lpstr>Voorbeeld 2:</vt:lpstr>
      <vt:lpstr>Voorbeeld 3:</vt:lpstr>
      <vt:lpstr>Warmtetransport vindt plaats d.m.v.:</vt:lpstr>
      <vt:lpstr>Thermosfles</vt:lpstr>
      <vt:lpstr>Muurisolatie woning</vt:lpstr>
      <vt:lpstr>Dubbel glas</vt:lpstr>
      <vt:lpstr>Steenwolisolatie</vt:lpstr>
      <vt:lpstr>Warmtetransport door geleiding:</vt:lpstr>
      <vt:lpstr>Voorbeeld 1:</vt:lpstr>
      <vt:lpstr>Warmtegeleiding vwo</vt:lpstr>
      <vt:lpstr>Warmtegeleiding vwo</vt:lpstr>
      <vt:lpstr>Voorbeeld warmtegeleiding vwo</vt:lpstr>
      <vt:lpstr>Voorbeeld warmtegeleiding vwo</vt:lpstr>
      <vt:lpstr>Een kachel in een vertrek: T – t grafiek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Warmte(energie)</dc:title>
  <dc:creator>Ton&amp;Els</dc:creator>
  <cp:lastModifiedBy>Ton&amp;Els</cp:lastModifiedBy>
  <cp:revision>3</cp:revision>
  <dcterms:created xsi:type="dcterms:W3CDTF">2018-10-16T11:36:30Z</dcterms:created>
  <dcterms:modified xsi:type="dcterms:W3CDTF">2018-10-19T17:32:25Z</dcterms:modified>
</cp:coreProperties>
</file>