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C090B-E39A-40E6-BFF2-CA7532714FF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45046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68521-D035-43F9-9243-234B3A896C8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1123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44153-E432-4222-AF9A-A0375555E41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3703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FA8A6-CAC1-4151-8426-10ECBC1265C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0887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A7B8E-1B50-48DB-BA02-C6C321726DA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858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2E63D-85B1-4EEC-812B-1D674955761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0298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EFA98-CC34-40DA-8610-5B13BC1322E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9289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48AEE-C693-437F-94BA-35F07DDFD48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47189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9DA3D-DE5B-4CBF-AD81-9988B067328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01787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468D-DB3E-4ACA-8986-637FAF96CEC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96498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29DAC-390C-4CC4-B18B-4E2D77737E8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2467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>
                <a:gamma/>
                <a:tint val="91373"/>
                <a:invGamma/>
              </a:srgbClr>
            </a:gs>
            <a:gs pos="50000">
              <a:srgbClr val="CCFFCC"/>
            </a:gs>
            <a:gs pos="100000">
              <a:srgbClr val="CCFFCC">
                <a:gamma/>
                <a:tint val="91373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C6B8A0-38D2-487A-AA79-7F7465BD40DF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0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10" Type="http://schemas.openxmlformats.org/officeDocument/2006/relationships/image" Target="../media/image1.png"/><Relationship Id="rId4" Type="http://schemas.openxmlformats.org/officeDocument/2006/relationships/slide" Target="slide6.xml"/><Relationship Id="rId9" Type="http://schemas.openxmlformats.org/officeDocument/2006/relationships/hyperlink" Target="http://www.agtijmensen.nl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slide" Target="slide1.xml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pPr algn="l"/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Lenzen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nl-NL" sz="3200" dirty="0" err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</a:t>
            </a:r>
            <a:r>
              <a:rPr lang="en-US" altLang="nl-NL" sz="32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  <a:endParaRPr lang="nl-NL" altLang="nl-NL" sz="32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11238"/>
            <a:ext cx="9144000" cy="5399087"/>
          </a:xfrm>
        </p:spPr>
        <p:txBody>
          <a:bodyPr/>
          <a:lstStyle/>
          <a:p>
            <a:pPr marL="266700" algn="l"/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Soorten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lenzen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Het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beeld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tekenen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  <a:t/>
            </a:r>
            <a:b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" action="ppaction://noaction"/>
              </a:rPr>
            </a:b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Vergroting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 </a:t>
            </a:r>
            <a:r>
              <a:rPr lang="en-US" altLang="nl-NL" dirty="0" err="1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berekenen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/>
            </a:r>
            <a:b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</a:b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Het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oog</a:t>
            </a:r>
            <a:endParaRPr lang="en-US" alt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algn="l"/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De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blinde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vlek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Camera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obsura</a:t>
            </a: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nl-NL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nl-NL" dirty="0" err="1" smtClean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Einde</a:t>
            </a: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2032000"/>
            <a:ext cx="7086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800" b="1" dirty="0" smtClean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nl-NL" altLang="nl-NL" sz="4800" b="1" dirty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838220" y="6545814"/>
            <a:ext cx="8100392" cy="31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9"/>
              </a:rPr>
              <a:t>agtijmensen.nl</a:t>
            </a:r>
            <a:r>
              <a:rPr lang="en-US" altLang="nl-NL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nl-NL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26042021</a:t>
            </a:r>
            <a:endParaRPr lang="nl-NL" altLang="nl-NL" sz="1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3575050"/>
            <a:ext cx="9144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8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en-US" altLang="nl-NL" sz="4800" b="1" dirty="0" smtClean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nl-NL" sz="4800" b="1" dirty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8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nl-NL" altLang="nl-NL" sz="4800" b="1" dirty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4438650"/>
            <a:ext cx="7010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8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endParaRPr lang="nl-NL" altLang="nl-NL" sz="48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0" y="5805488"/>
            <a:ext cx="7010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800" b="1" dirty="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nl-NL" altLang="nl-NL" sz="4800" b="1" dirty="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4423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393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allAtOnce" autoUpdateAnimBg="0"/>
      <p:bldP spid="65540" grpId="0" autoUpdateAnimBg="0"/>
      <p:bldP spid="65544" grpId="0" autoUpdateAnimBg="0"/>
      <p:bldP spid="65545" grpId="0" autoUpdateAnimBg="0"/>
      <p:bldP spid="6554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14288" y="3311525"/>
            <a:ext cx="9115425" cy="3573463"/>
            <a:chOff x="0" y="3194"/>
            <a:chExt cx="5742" cy="2251"/>
          </a:xfrm>
        </p:grpSpPr>
        <p:grpSp>
          <p:nvGrpSpPr>
            <p:cNvPr id="103427" name="Group 3"/>
            <p:cNvGrpSpPr>
              <a:grpSpLocks/>
            </p:cNvGrpSpPr>
            <p:nvPr/>
          </p:nvGrpSpPr>
          <p:grpSpPr bwMode="auto">
            <a:xfrm>
              <a:off x="0" y="3194"/>
              <a:ext cx="5742" cy="2251"/>
              <a:chOff x="0" y="3194"/>
              <a:chExt cx="5742" cy="2251"/>
            </a:xfrm>
          </p:grpSpPr>
          <p:sp>
            <p:nvSpPr>
              <p:cNvPr id="103428" name="Rectangle 4"/>
              <p:cNvSpPr>
                <a:spLocks noChangeArrowheads="1"/>
              </p:cNvSpPr>
              <p:nvPr/>
            </p:nvSpPr>
            <p:spPr bwMode="auto">
              <a:xfrm>
                <a:off x="2874" y="3194"/>
                <a:ext cx="2868" cy="225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429" name="Rectangle 5"/>
              <p:cNvSpPr>
                <a:spLocks noChangeArrowheads="1"/>
              </p:cNvSpPr>
              <p:nvPr/>
            </p:nvSpPr>
            <p:spPr bwMode="auto">
              <a:xfrm>
                <a:off x="0" y="3194"/>
                <a:ext cx="2868" cy="2251"/>
              </a:xfrm>
              <a:prstGeom prst="rect">
                <a:avLst/>
              </a:prstGeom>
              <a:solidFill>
                <a:srgbClr val="339933"/>
              </a:solidFill>
              <a:ln w="9525">
                <a:solidFill>
                  <a:srgbClr val="3399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30" name="Oval 6"/>
            <p:cNvSpPr>
              <a:spLocks noChangeAspect="1" noChangeArrowheads="1"/>
            </p:cNvSpPr>
            <p:nvPr/>
          </p:nvSpPr>
          <p:spPr bwMode="auto">
            <a:xfrm>
              <a:off x="3696" y="4206"/>
              <a:ext cx="227" cy="227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03431" name="Oval 7"/>
            <p:cNvSpPr>
              <a:spLocks noChangeAspect="1" noChangeArrowheads="1"/>
            </p:cNvSpPr>
            <p:nvPr/>
          </p:nvSpPr>
          <p:spPr bwMode="auto">
            <a:xfrm>
              <a:off x="1610" y="4206"/>
              <a:ext cx="227" cy="22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10343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algn="l"/>
            <a:r>
              <a:rPr lang="nl-NL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Blinde vlek (ligt aan de “neuskant”)</a:t>
            </a:r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0" y="606296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Sluit linker oog en kijk met rechter naar de blauwe schijf</a:t>
            </a: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14288" y="1124223"/>
            <a:ext cx="91440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Nader het scherm totdat het beeld van de rode schijf op je blinde vlek valt.</a:t>
            </a: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-6350" y="1845766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ziet de rode schijf dan niet meer . . .</a:t>
            </a:r>
          </a:p>
        </p:txBody>
      </p:sp>
      <p:sp>
        <p:nvSpPr>
          <p:cNvPr id="103436" name="Rectangle 12"/>
          <p:cNvSpPr>
            <a:spLocks noChangeArrowheads="1"/>
          </p:cNvSpPr>
          <p:nvPr/>
        </p:nvSpPr>
        <p:spPr bwMode="auto">
          <a:xfrm>
            <a:off x="-28575" y="2277814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hersenen vullen het ontbrekende stuk op . . .</a:t>
            </a:r>
          </a:p>
        </p:txBody>
      </p:sp>
      <p:sp>
        <p:nvSpPr>
          <p:cNvPr id="103437" name="Rectangle 13"/>
          <p:cNvSpPr>
            <a:spLocks noChangeArrowheads="1"/>
          </p:cNvSpPr>
          <p:nvPr/>
        </p:nvSpPr>
        <p:spPr bwMode="auto">
          <a:xfrm>
            <a:off x="-36513" y="2708275"/>
            <a:ext cx="914400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rode vlek zie je als geel!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8101013" y="6400800"/>
            <a:ext cx="104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17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/>
      <p:bldP spid="103433" grpId="0"/>
      <p:bldP spid="103434" grpId="0"/>
      <p:bldP spid="103435" grpId="0"/>
      <p:bldP spid="103436" grpId="0"/>
      <p:bldP spid="1034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>
                <a:gamma/>
                <a:tint val="78431"/>
                <a:invGamma/>
              </a:srgbClr>
            </a:gs>
            <a:gs pos="50000">
              <a:srgbClr val="CCFFCC"/>
            </a:gs>
            <a:gs pos="100000">
              <a:srgbClr val="CCFFCC">
                <a:gamma/>
                <a:tint val="7843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1026"/>
          <p:cNvSpPr>
            <a:spLocks noChangeArrowheads="1"/>
          </p:cNvSpPr>
          <p:nvPr/>
        </p:nvSpPr>
        <p:spPr bwMode="auto">
          <a:xfrm>
            <a:off x="228600" y="1371600"/>
            <a:ext cx="1371600" cy="609600"/>
          </a:xfrm>
          <a:prstGeom prst="wedgeRoundRectCallout">
            <a:avLst>
              <a:gd name="adj1" fmla="val 155556"/>
              <a:gd name="adj2" fmla="val 35442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lens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1" name="AutoShape 1027"/>
          <p:cNvSpPr>
            <a:spLocks noChangeArrowheads="1"/>
          </p:cNvSpPr>
          <p:nvPr/>
        </p:nvSpPr>
        <p:spPr bwMode="auto">
          <a:xfrm>
            <a:off x="6629400" y="1371600"/>
            <a:ext cx="2209800" cy="609600"/>
          </a:xfrm>
          <a:prstGeom prst="wedgeRoundRectCallout">
            <a:avLst>
              <a:gd name="adj1" fmla="val -48278"/>
              <a:gd name="adj2" fmla="val 23255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netvlies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132" name="Group 1028"/>
          <p:cNvGrpSpPr>
            <a:grpSpLocks/>
          </p:cNvGrpSpPr>
          <p:nvPr/>
        </p:nvGrpSpPr>
        <p:grpSpPr bwMode="auto">
          <a:xfrm>
            <a:off x="2968625" y="1981200"/>
            <a:ext cx="3897313" cy="4038600"/>
            <a:chOff x="1870" y="1248"/>
            <a:chExt cx="2455" cy="2544"/>
          </a:xfrm>
        </p:grpSpPr>
        <p:grpSp>
          <p:nvGrpSpPr>
            <p:cNvPr id="48133" name="Group 1029"/>
            <p:cNvGrpSpPr>
              <a:grpSpLocks/>
            </p:cNvGrpSpPr>
            <p:nvPr/>
          </p:nvGrpSpPr>
          <p:grpSpPr bwMode="auto">
            <a:xfrm>
              <a:off x="1870" y="2074"/>
              <a:ext cx="162" cy="875"/>
              <a:chOff x="1968" y="2544"/>
              <a:chExt cx="240" cy="1153"/>
            </a:xfrm>
          </p:grpSpPr>
          <p:sp>
            <p:nvSpPr>
              <p:cNvPr id="48134" name="Arc 1030"/>
              <p:cNvSpPr>
                <a:spLocks/>
              </p:cNvSpPr>
              <p:nvPr/>
            </p:nvSpPr>
            <p:spPr bwMode="auto">
              <a:xfrm>
                <a:off x="2067" y="2545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3137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35" name="Arc 1031"/>
              <p:cNvSpPr>
                <a:spLocks/>
              </p:cNvSpPr>
              <p:nvPr/>
            </p:nvSpPr>
            <p:spPr bwMode="auto">
              <a:xfrm flipH="1">
                <a:off x="1968" y="2544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3137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8136" name="Arc 1032"/>
            <p:cNvSpPr>
              <a:spLocks/>
            </p:cNvSpPr>
            <p:nvPr/>
          </p:nvSpPr>
          <p:spPr bwMode="auto">
            <a:xfrm rot="-5331140">
              <a:off x="1869" y="1335"/>
              <a:ext cx="2544" cy="2369"/>
            </a:xfrm>
            <a:custGeom>
              <a:avLst/>
              <a:gdLst>
                <a:gd name="G0" fmla="+- 21600 0 0"/>
                <a:gd name="G1" fmla="+- 20376 0 0"/>
                <a:gd name="G2" fmla="+- 21600 0 0"/>
                <a:gd name="T0" fmla="*/ 28804 w 43200"/>
                <a:gd name="T1" fmla="*/ 13 h 41976"/>
                <a:gd name="T2" fmla="*/ 14433 w 43200"/>
                <a:gd name="T3" fmla="*/ 0 h 41976"/>
                <a:gd name="T4" fmla="*/ 21600 w 43200"/>
                <a:gd name="T5" fmla="*/ 20376 h 4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1976" fill="none" extrusionOk="0">
                  <a:moveTo>
                    <a:pt x="28804" y="12"/>
                  </a:moveTo>
                  <a:cubicBezTo>
                    <a:pt x="37432" y="3065"/>
                    <a:pt x="43200" y="11223"/>
                    <a:pt x="43200" y="20376"/>
                  </a:cubicBezTo>
                  <a:cubicBezTo>
                    <a:pt x="43200" y="32305"/>
                    <a:pt x="33529" y="41976"/>
                    <a:pt x="21600" y="41976"/>
                  </a:cubicBezTo>
                  <a:cubicBezTo>
                    <a:pt x="9670" y="41976"/>
                    <a:pt x="0" y="32305"/>
                    <a:pt x="0" y="20376"/>
                  </a:cubicBezTo>
                  <a:cubicBezTo>
                    <a:pt x="-1" y="11209"/>
                    <a:pt x="5785" y="3041"/>
                    <a:pt x="14432" y="-1"/>
                  </a:cubicBezTo>
                </a:path>
                <a:path w="43200" h="41976" stroke="0" extrusionOk="0">
                  <a:moveTo>
                    <a:pt x="28804" y="12"/>
                  </a:moveTo>
                  <a:cubicBezTo>
                    <a:pt x="37432" y="3065"/>
                    <a:pt x="43200" y="11223"/>
                    <a:pt x="43200" y="20376"/>
                  </a:cubicBezTo>
                  <a:cubicBezTo>
                    <a:pt x="43200" y="32305"/>
                    <a:pt x="33529" y="41976"/>
                    <a:pt x="21600" y="41976"/>
                  </a:cubicBezTo>
                  <a:cubicBezTo>
                    <a:pt x="9670" y="41976"/>
                    <a:pt x="0" y="32305"/>
                    <a:pt x="0" y="20376"/>
                  </a:cubicBezTo>
                  <a:cubicBezTo>
                    <a:pt x="-1" y="11209"/>
                    <a:pt x="5785" y="3041"/>
                    <a:pt x="14432" y="-1"/>
                  </a:cubicBezTo>
                  <a:lnTo>
                    <a:pt x="21600" y="2037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8137" name="Text Box 1033"/>
          <p:cNvSpPr txBox="1">
            <a:spLocks noChangeArrowheads="1"/>
          </p:cNvSpPr>
          <p:nvPr/>
        </p:nvSpPr>
        <p:spPr bwMode="auto">
          <a:xfrm>
            <a:off x="0" y="4462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schematische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tekening</a:t>
            </a:r>
            <a:r>
              <a:rPr lang="en-US" altLang="nl-NL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9" name="Text Box 1035"/>
          <p:cNvSpPr txBox="1">
            <a:spLocks noChangeArrowheads="1"/>
          </p:cNvSpPr>
          <p:nvPr/>
        </p:nvSpPr>
        <p:spPr bwMode="auto">
          <a:xfrm>
            <a:off x="8101013" y="6400800"/>
            <a:ext cx="104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9372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 autoUpdateAnimBg="0"/>
      <p:bldP spid="48131" grpId="0" animBg="1" autoUpdateAnimBg="0"/>
      <p:bldP spid="4813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>
                <a:gamma/>
                <a:tint val="78431"/>
                <a:invGamma/>
              </a:srgbClr>
            </a:gs>
            <a:gs pos="50000">
              <a:srgbClr val="CCFFCC"/>
            </a:gs>
            <a:gs pos="100000">
              <a:srgbClr val="CCFFCC">
                <a:gamma/>
                <a:tint val="7843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9309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ooglens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maakt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scherp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beeld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6400800" y="1981200"/>
            <a:ext cx="2333625" cy="2424113"/>
            <a:chOff x="4032" y="1248"/>
            <a:chExt cx="1470" cy="1527"/>
          </a:xfrm>
        </p:grpSpPr>
        <p:grpSp>
          <p:nvGrpSpPr>
            <p:cNvPr id="50180" name="Group 4"/>
            <p:cNvGrpSpPr>
              <a:grpSpLocks/>
            </p:cNvGrpSpPr>
            <p:nvPr/>
          </p:nvGrpSpPr>
          <p:grpSpPr bwMode="auto">
            <a:xfrm>
              <a:off x="4032" y="1248"/>
              <a:ext cx="1470" cy="1527"/>
              <a:chOff x="4039" y="1250"/>
              <a:chExt cx="1470" cy="1527"/>
            </a:xfrm>
          </p:grpSpPr>
          <p:sp>
            <p:nvSpPr>
              <p:cNvPr id="50181" name="Arc 5"/>
              <p:cNvSpPr>
                <a:spLocks noChangeAspect="1"/>
              </p:cNvSpPr>
              <p:nvPr/>
            </p:nvSpPr>
            <p:spPr bwMode="auto">
              <a:xfrm rot="-5331140">
                <a:off x="4030" y="1299"/>
                <a:ext cx="1527" cy="1430"/>
              </a:xfrm>
              <a:custGeom>
                <a:avLst/>
                <a:gdLst>
                  <a:gd name="G0" fmla="+- 21600 0 0"/>
                  <a:gd name="G1" fmla="+- 20612 0 0"/>
                  <a:gd name="G2" fmla="+- 21600 0 0"/>
                  <a:gd name="T0" fmla="*/ 28056 w 43200"/>
                  <a:gd name="T1" fmla="*/ 0 h 42212"/>
                  <a:gd name="T2" fmla="*/ 14147 w 43200"/>
                  <a:gd name="T3" fmla="*/ 339 h 42212"/>
                  <a:gd name="T4" fmla="*/ 21600 w 43200"/>
                  <a:gd name="T5" fmla="*/ 20612 h 42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2212" fill="none" extrusionOk="0">
                    <a:moveTo>
                      <a:pt x="28056" y="-1"/>
                    </a:moveTo>
                    <a:cubicBezTo>
                      <a:pt x="37066" y="2821"/>
                      <a:pt x="43200" y="11169"/>
                      <a:pt x="43200" y="20612"/>
                    </a:cubicBezTo>
                    <a:cubicBezTo>
                      <a:pt x="43200" y="32541"/>
                      <a:pt x="33529" y="42212"/>
                      <a:pt x="21600" y="42212"/>
                    </a:cubicBezTo>
                    <a:cubicBezTo>
                      <a:pt x="9670" y="42212"/>
                      <a:pt x="0" y="32541"/>
                      <a:pt x="0" y="20612"/>
                    </a:cubicBezTo>
                    <a:cubicBezTo>
                      <a:pt x="-1" y="11556"/>
                      <a:pt x="5647" y="3463"/>
                      <a:pt x="14146" y="338"/>
                    </a:cubicBezTo>
                  </a:path>
                  <a:path w="43200" h="42212" stroke="0" extrusionOk="0">
                    <a:moveTo>
                      <a:pt x="28056" y="-1"/>
                    </a:moveTo>
                    <a:cubicBezTo>
                      <a:pt x="37066" y="2821"/>
                      <a:pt x="43200" y="11169"/>
                      <a:pt x="43200" y="20612"/>
                    </a:cubicBezTo>
                    <a:cubicBezTo>
                      <a:pt x="43200" y="32541"/>
                      <a:pt x="33529" y="42212"/>
                      <a:pt x="21600" y="42212"/>
                    </a:cubicBezTo>
                    <a:cubicBezTo>
                      <a:pt x="9670" y="42212"/>
                      <a:pt x="0" y="32541"/>
                      <a:pt x="0" y="20612"/>
                    </a:cubicBezTo>
                    <a:cubicBezTo>
                      <a:pt x="-1" y="11556"/>
                      <a:pt x="5647" y="3463"/>
                      <a:pt x="14146" y="338"/>
                    </a:cubicBezTo>
                    <a:lnTo>
                      <a:pt x="21600" y="20612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0182" name="Group 6"/>
              <p:cNvGrpSpPr>
                <a:grpSpLocks/>
              </p:cNvGrpSpPr>
              <p:nvPr/>
            </p:nvGrpSpPr>
            <p:grpSpPr bwMode="auto">
              <a:xfrm>
                <a:off x="4039" y="1756"/>
                <a:ext cx="98" cy="526"/>
                <a:chOff x="4032" y="1728"/>
                <a:chExt cx="98" cy="526"/>
              </a:xfrm>
            </p:grpSpPr>
            <p:grpSp>
              <p:nvGrpSpPr>
                <p:cNvPr id="50183" name="Group 7"/>
                <p:cNvGrpSpPr>
                  <a:grpSpLocks/>
                </p:cNvGrpSpPr>
                <p:nvPr/>
              </p:nvGrpSpPr>
              <p:grpSpPr bwMode="auto">
                <a:xfrm>
                  <a:off x="4032" y="1728"/>
                  <a:ext cx="98" cy="526"/>
                  <a:chOff x="4032" y="1728"/>
                  <a:chExt cx="98" cy="526"/>
                </a:xfrm>
              </p:grpSpPr>
              <p:sp>
                <p:nvSpPr>
                  <p:cNvPr id="50184" name="Arc 8"/>
                  <p:cNvSpPr>
                    <a:spLocks noChangeAspect="1"/>
                  </p:cNvSpPr>
                  <p:nvPr/>
                </p:nvSpPr>
                <p:spPr bwMode="auto">
                  <a:xfrm>
                    <a:off x="4072" y="1728"/>
                    <a:ext cx="58" cy="526"/>
                  </a:xfrm>
                  <a:custGeom>
                    <a:avLst/>
                    <a:gdLst>
                      <a:gd name="G0" fmla="+- 1722 0 0"/>
                      <a:gd name="G1" fmla="+- 21600 0 0"/>
                      <a:gd name="G2" fmla="+- 21600 0 0"/>
                      <a:gd name="T0" fmla="*/ 1722 w 23322"/>
                      <a:gd name="T1" fmla="*/ 0 h 43200"/>
                      <a:gd name="T2" fmla="*/ 0 w 23322"/>
                      <a:gd name="T3" fmla="*/ 43131 h 43200"/>
                      <a:gd name="T4" fmla="*/ 1722 w 23322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322" h="43200" fill="none" extrusionOk="0">
                        <a:moveTo>
                          <a:pt x="1721" y="0"/>
                        </a:moveTo>
                        <a:cubicBezTo>
                          <a:pt x="13651" y="0"/>
                          <a:pt x="23322" y="9670"/>
                          <a:pt x="23322" y="21600"/>
                        </a:cubicBezTo>
                        <a:cubicBezTo>
                          <a:pt x="23322" y="33529"/>
                          <a:pt x="13651" y="43200"/>
                          <a:pt x="1722" y="43200"/>
                        </a:cubicBezTo>
                        <a:cubicBezTo>
                          <a:pt x="1147" y="43200"/>
                          <a:pt x="572" y="43177"/>
                          <a:pt x="-1" y="43131"/>
                        </a:cubicBezTo>
                      </a:path>
                      <a:path w="23322" h="43200" stroke="0" extrusionOk="0">
                        <a:moveTo>
                          <a:pt x="1721" y="0"/>
                        </a:moveTo>
                        <a:cubicBezTo>
                          <a:pt x="13651" y="0"/>
                          <a:pt x="23322" y="9670"/>
                          <a:pt x="23322" y="21600"/>
                        </a:cubicBezTo>
                        <a:cubicBezTo>
                          <a:pt x="23322" y="33529"/>
                          <a:pt x="13651" y="43200"/>
                          <a:pt x="1722" y="43200"/>
                        </a:cubicBezTo>
                        <a:cubicBezTo>
                          <a:pt x="1147" y="43200"/>
                          <a:pt x="572" y="43177"/>
                          <a:pt x="-1" y="43131"/>
                        </a:cubicBezTo>
                        <a:lnTo>
                          <a:pt x="1722" y="2160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84706"/>
                          <a:invGamma/>
                        </a:schemeClr>
                      </a:gs>
                    </a:gsLst>
                    <a:lin ang="5400000" scaled="1"/>
                  </a:gra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185" name="Arc 9"/>
                  <p:cNvSpPr>
                    <a:spLocks noChangeAspect="1"/>
                  </p:cNvSpPr>
                  <p:nvPr/>
                </p:nvSpPr>
                <p:spPr bwMode="auto">
                  <a:xfrm flipH="1">
                    <a:off x="4032" y="1728"/>
                    <a:ext cx="58" cy="526"/>
                  </a:xfrm>
                  <a:custGeom>
                    <a:avLst/>
                    <a:gdLst>
                      <a:gd name="G0" fmla="+- 1722 0 0"/>
                      <a:gd name="G1" fmla="+- 21600 0 0"/>
                      <a:gd name="G2" fmla="+- 21600 0 0"/>
                      <a:gd name="T0" fmla="*/ 1722 w 23322"/>
                      <a:gd name="T1" fmla="*/ 0 h 43200"/>
                      <a:gd name="T2" fmla="*/ 0 w 23322"/>
                      <a:gd name="T3" fmla="*/ 43131 h 43200"/>
                      <a:gd name="T4" fmla="*/ 1722 w 23322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322" h="43200" fill="none" extrusionOk="0">
                        <a:moveTo>
                          <a:pt x="1721" y="0"/>
                        </a:moveTo>
                        <a:cubicBezTo>
                          <a:pt x="13651" y="0"/>
                          <a:pt x="23322" y="9670"/>
                          <a:pt x="23322" y="21600"/>
                        </a:cubicBezTo>
                        <a:cubicBezTo>
                          <a:pt x="23322" y="33529"/>
                          <a:pt x="13651" y="43200"/>
                          <a:pt x="1722" y="43200"/>
                        </a:cubicBezTo>
                        <a:cubicBezTo>
                          <a:pt x="1147" y="43200"/>
                          <a:pt x="572" y="43177"/>
                          <a:pt x="-1" y="43131"/>
                        </a:cubicBezTo>
                      </a:path>
                      <a:path w="23322" h="43200" stroke="0" extrusionOk="0">
                        <a:moveTo>
                          <a:pt x="1721" y="0"/>
                        </a:moveTo>
                        <a:cubicBezTo>
                          <a:pt x="13651" y="0"/>
                          <a:pt x="23322" y="9670"/>
                          <a:pt x="23322" y="21600"/>
                        </a:cubicBezTo>
                        <a:cubicBezTo>
                          <a:pt x="23322" y="33529"/>
                          <a:pt x="13651" y="43200"/>
                          <a:pt x="1722" y="43200"/>
                        </a:cubicBezTo>
                        <a:cubicBezTo>
                          <a:pt x="1147" y="43200"/>
                          <a:pt x="572" y="43177"/>
                          <a:pt x="-1" y="43131"/>
                        </a:cubicBezTo>
                        <a:lnTo>
                          <a:pt x="1722" y="2160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84706"/>
                          <a:invGamma/>
                        </a:schemeClr>
                      </a:gs>
                    </a:gsLst>
                    <a:lin ang="5400000" scaled="1"/>
                  </a:gra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50186" name="Freeform 10"/>
                <p:cNvSpPr>
                  <a:spLocks/>
                </p:cNvSpPr>
                <p:nvPr/>
              </p:nvSpPr>
              <p:spPr bwMode="auto">
                <a:xfrm>
                  <a:off x="4077" y="1972"/>
                  <a:ext cx="1" cy="48"/>
                </a:xfrm>
                <a:custGeom>
                  <a:avLst/>
                  <a:gdLst>
                    <a:gd name="T0" fmla="*/ 0 w 1"/>
                    <a:gd name="T1" fmla="*/ 0 h 96"/>
                    <a:gd name="T2" fmla="*/ 1 w 1"/>
                    <a:gd name="T3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96">
                      <a:moveTo>
                        <a:pt x="0" y="0"/>
                      </a:moveTo>
                      <a:lnTo>
                        <a:pt x="1" y="9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>
              <a:off x="4053" y="19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Freeform 12"/>
          <p:cNvSpPr>
            <a:spLocks/>
          </p:cNvSpPr>
          <p:nvPr/>
        </p:nvSpPr>
        <p:spPr bwMode="auto">
          <a:xfrm>
            <a:off x="285750" y="2362200"/>
            <a:ext cx="8407400" cy="1095375"/>
          </a:xfrm>
          <a:custGeom>
            <a:avLst/>
            <a:gdLst>
              <a:gd name="T0" fmla="*/ 0 w 5296"/>
              <a:gd name="T1" fmla="*/ 0 h 690"/>
              <a:gd name="T2" fmla="*/ 5296 w 5296"/>
              <a:gd name="T3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296" h="690">
                <a:moveTo>
                  <a:pt x="0" y="0"/>
                </a:moveTo>
                <a:lnTo>
                  <a:pt x="5296" y="690"/>
                </a:lnTo>
              </a:path>
            </a:pathLst>
          </a:custGeom>
          <a:noFill/>
          <a:ln w="190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>
            <a:off x="304800" y="2994025"/>
            <a:ext cx="8391525" cy="663575"/>
          </a:xfrm>
          <a:custGeom>
            <a:avLst/>
            <a:gdLst>
              <a:gd name="T0" fmla="*/ 0 w 5286"/>
              <a:gd name="T1" fmla="*/ 418 h 418"/>
              <a:gd name="T2" fmla="*/ 5286 w 5286"/>
              <a:gd name="T3" fmla="*/ 0 h 41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286" h="418">
                <a:moveTo>
                  <a:pt x="0" y="418"/>
                </a:moveTo>
                <a:lnTo>
                  <a:pt x="5286" y="0"/>
                </a:lnTo>
              </a:path>
            </a:pathLst>
          </a:custGeom>
          <a:noFill/>
          <a:ln w="1905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50190" name="Group 14"/>
          <p:cNvGrpSpPr>
            <a:grpSpLocks/>
          </p:cNvGrpSpPr>
          <p:nvPr/>
        </p:nvGrpSpPr>
        <p:grpSpPr bwMode="auto">
          <a:xfrm>
            <a:off x="228600" y="2362200"/>
            <a:ext cx="76200" cy="1295400"/>
            <a:chOff x="1392" y="912"/>
            <a:chExt cx="48" cy="720"/>
          </a:xfrm>
        </p:grpSpPr>
        <p:sp>
          <p:nvSpPr>
            <p:cNvPr id="50191" name="Freeform 15"/>
            <p:cNvSpPr>
              <a:spLocks/>
            </p:cNvSpPr>
            <p:nvPr/>
          </p:nvSpPr>
          <p:spPr bwMode="auto">
            <a:xfrm>
              <a:off x="1392" y="912"/>
              <a:ext cx="48" cy="240"/>
            </a:xfrm>
            <a:custGeom>
              <a:avLst/>
              <a:gdLst>
                <a:gd name="T0" fmla="*/ 0 w 48"/>
                <a:gd name="T1" fmla="*/ 0 h 240"/>
                <a:gd name="T2" fmla="*/ 0 w 48"/>
                <a:gd name="T3" fmla="*/ 240 h 240"/>
                <a:gd name="T4" fmla="*/ 48 w 48"/>
                <a:gd name="T5" fmla="*/ 240 h 240"/>
                <a:gd name="T6" fmla="*/ 48 w 48"/>
                <a:gd name="T7" fmla="*/ 0 h 240"/>
                <a:gd name="T8" fmla="*/ 0 w 48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40">
                  <a:moveTo>
                    <a:pt x="0" y="0"/>
                  </a:moveTo>
                  <a:lnTo>
                    <a:pt x="0" y="240"/>
                  </a:lnTo>
                  <a:lnTo>
                    <a:pt x="48" y="240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auto">
            <a:xfrm>
              <a:off x="1392" y="1152"/>
              <a:ext cx="48" cy="240"/>
            </a:xfrm>
            <a:custGeom>
              <a:avLst/>
              <a:gdLst>
                <a:gd name="T0" fmla="*/ 0 w 48"/>
                <a:gd name="T1" fmla="*/ 0 h 240"/>
                <a:gd name="T2" fmla="*/ 0 w 48"/>
                <a:gd name="T3" fmla="*/ 240 h 240"/>
                <a:gd name="T4" fmla="*/ 48 w 48"/>
                <a:gd name="T5" fmla="*/ 240 h 240"/>
                <a:gd name="T6" fmla="*/ 48 w 48"/>
                <a:gd name="T7" fmla="*/ 0 h 240"/>
                <a:gd name="T8" fmla="*/ 0 w 48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40">
                  <a:moveTo>
                    <a:pt x="0" y="0"/>
                  </a:moveTo>
                  <a:lnTo>
                    <a:pt x="0" y="240"/>
                  </a:lnTo>
                  <a:lnTo>
                    <a:pt x="48" y="240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auto">
            <a:xfrm>
              <a:off x="1392" y="1392"/>
              <a:ext cx="48" cy="240"/>
            </a:xfrm>
            <a:custGeom>
              <a:avLst/>
              <a:gdLst>
                <a:gd name="T0" fmla="*/ 0 w 48"/>
                <a:gd name="T1" fmla="*/ 0 h 240"/>
                <a:gd name="T2" fmla="*/ 0 w 48"/>
                <a:gd name="T3" fmla="*/ 240 h 240"/>
                <a:gd name="T4" fmla="*/ 48 w 48"/>
                <a:gd name="T5" fmla="*/ 240 h 240"/>
                <a:gd name="T6" fmla="*/ 48 w 48"/>
                <a:gd name="T7" fmla="*/ 0 h 240"/>
                <a:gd name="T8" fmla="*/ 0 w 48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40">
                  <a:moveTo>
                    <a:pt x="0" y="0"/>
                  </a:moveTo>
                  <a:lnTo>
                    <a:pt x="0" y="240"/>
                  </a:lnTo>
                  <a:lnTo>
                    <a:pt x="48" y="240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94" name="Freeform 18"/>
          <p:cNvSpPr>
            <a:spLocks/>
          </p:cNvSpPr>
          <p:nvPr/>
        </p:nvSpPr>
        <p:spPr bwMode="auto">
          <a:xfrm>
            <a:off x="314325" y="2800350"/>
            <a:ext cx="8404225" cy="501650"/>
          </a:xfrm>
          <a:custGeom>
            <a:avLst/>
            <a:gdLst>
              <a:gd name="T0" fmla="*/ 0 w 5294"/>
              <a:gd name="T1" fmla="*/ 0 h 316"/>
              <a:gd name="T2" fmla="*/ 5294 w 5294"/>
              <a:gd name="T3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294" h="316">
                <a:moveTo>
                  <a:pt x="0" y="0"/>
                </a:moveTo>
                <a:lnTo>
                  <a:pt x="5294" y="316"/>
                </a:lnTo>
              </a:path>
            </a:pathLst>
          </a:custGeom>
          <a:noFill/>
          <a:ln w="1905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0195" name="Freeform 19"/>
          <p:cNvSpPr>
            <a:spLocks/>
          </p:cNvSpPr>
          <p:nvPr/>
        </p:nvSpPr>
        <p:spPr bwMode="auto">
          <a:xfrm>
            <a:off x="300038" y="3124200"/>
            <a:ext cx="8418512" cy="95250"/>
          </a:xfrm>
          <a:custGeom>
            <a:avLst/>
            <a:gdLst>
              <a:gd name="T0" fmla="*/ 0 w 5303"/>
              <a:gd name="T1" fmla="*/ 60 h 60"/>
              <a:gd name="T2" fmla="*/ 5303 w 5303"/>
              <a:gd name="T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03" h="60">
                <a:moveTo>
                  <a:pt x="0" y="60"/>
                </a:moveTo>
                <a:lnTo>
                  <a:pt x="5303" y="0"/>
                </a:lnTo>
              </a:path>
            </a:pathLst>
          </a:custGeom>
          <a:noFill/>
          <a:ln w="1905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50196" name="Group 20"/>
          <p:cNvGrpSpPr>
            <a:grpSpLocks/>
          </p:cNvGrpSpPr>
          <p:nvPr/>
        </p:nvGrpSpPr>
        <p:grpSpPr bwMode="auto">
          <a:xfrm>
            <a:off x="8645525" y="2981325"/>
            <a:ext cx="79375" cy="484188"/>
            <a:chOff x="5446" y="1878"/>
            <a:chExt cx="50" cy="305"/>
          </a:xfrm>
        </p:grpSpPr>
        <p:sp>
          <p:nvSpPr>
            <p:cNvPr id="50197" name="Freeform 21"/>
            <p:cNvSpPr>
              <a:spLocks/>
            </p:cNvSpPr>
            <p:nvPr/>
          </p:nvSpPr>
          <p:spPr bwMode="auto">
            <a:xfrm>
              <a:off x="5446" y="2078"/>
              <a:ext cx="48" cy="105"/>
            </a:xfrm>
            <a:custGeom>
              <a:avLst/>
              <a:gdLst>
                <a:gd name="T0" fmla="*/ 0 w 48"/>
                <a:gd name="T1" fmla="*/ 100 h 105"/>
                <a:gd name="T2" fmla="*/ 16 w 48"/>
                <a:gd name="T3" fmla="*/ 1 h 105"/>
                <a:gd name="T4" fmla="*/ 48 w 48"/>
                <a:gd name="T5" fmla="*/ 0 h 105"/>
                <a:gd name="T6" fmla="*/ 32 w 48"/>
                <a:gd name="T7" fmla="*/ 105 h 105"/>
                <a:gd name="T8" fmla="*/ 0 w 48"/>
                <a:gd name="T9" fmla="*/ 10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05">
                  <a:moveTo>
                    <a:pt x="0" y="100"/>
                  </a:moveTo>
                  <a:lnTo>
                    <a:pt x="16" y="1"/>
                  </a:lnTo>
                  <a:lnTo>
                    <a:pt x="48" y="0"/>
                  </a:lnTo>
                  <a:lnTo>
                    <a:pt x="32" y="105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FF33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0198" name="Freeform 22"/>
            <p:cNvSpPr>
              <a:spLocks/>
            </p:cNvSpPr>
            <p:nvPr/>
          </p:nvSpPr>
          <p:spPr bwMode="auto">
            <a:xfrm>
              <a:off x="5463" y="1980"/>
              <a:ext cx="33" cy="101"/>
            </a:xfrm>
            <a:custGeom>
              <a:avLst/>
              <a:gdLst>
                <a:gd name="T0" fmla="*/ 0 w 33"/>
                <a:gd name="T1" fmla="*/ 96 h 101"/>
                <a:gd name="T2" fmla="*/ 0 w 33"/>
                <a:gd name="T3" fmla="*/ 0 h 101"/>
                <a:gd name="T4" fmla="*/ 33 w 33"/>
                <a:gd name="T5" fmla="*/ 0 h 101"/>
                <a:gd name="T6" fmla="*/ 33 w 33"/>
                <a:gd name="T7" fmla="*/ 101 h 101"/>
                <a:gd name="T8" fmla="*/ 0 w 33"/>
                <a:gd name="T9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1">
                  <a:moveTo>
                    <a:pt x="0" y="9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33" y="101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0199" name="Freeform 23"/>
            <p:cNvSpPr>
              <a:spLocks/>
            </p:cNvSpPr>
            <p:nvPr/>
          </p:nvSpPr>
          <p:spPr bwMode="auto">
            <a:xfrm>
              <a:off x="5450" y="1878"/>
              <a:ext cx="46" cy="101"/>
            </a:xfrm>
            <a:custGeom>
              <a:avLst/>
              <a:gdLst>
                <a:gd name="T0" fmla="*/ 12 w 46"/>
                <a:gd name="T1" fmla="*/ 100 h 101"/>
                <a:gd name="T2" fmla="*/ 0 w 46"/>
                <a:gd name="T3" fmla="*/ 6 h 101"/>
                <a:gd name="T4" fmla="*/ 36 w 46"/>
                <a:gd name="T5" fmla="*/ 0 h 101"/>
                <a:gd name="T6" fmla="*/ 46 w 46"/>
                <a:gd name="T7" fmla="*/ 101 h 101"/>
                <a:gd name="T8" fmla="*/ 12 w 46"/>
                <a:gd name="T9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01">
                  <a:moveTo>
                    <a:pt x="12" y="100"/>
                  </a:moveTo>
                  <a:lnTo>
                    <a:pt x="0" y="6"/>
                  </a:lnTo>
                  <a:lnTo>
                    <a:pt x="36" y="0"/>
                  </a:lnTo>
                  <a:lnTo>
                    <a:pt x="46" y="101"/>
                  </a:lnTo>
                  <a:lnTo>
                    <a:pt x="12" y="100"/>
                  </a:lnTo>
                  <a:close/>
                </a:path>
              </a:pathLst>
            </a:custGeom>
            <a:solidFill>
              <a:schemeClr val="accent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19309" y="609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1. Elke straal door het midden . . .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0" y="4419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2. a. Het beeld is omgedraaid.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0" y="5562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    c. Van het beeld is ook . . .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0" y="50292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    b. Het beeld is verkleind.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0" y="60960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         links en rechts verwisseld.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19309" y="12192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    van de lens gaat rechtdoor.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7899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88" grpId="0" animBg="1"/>
      <p:bldP spid="50189" grpId="0" animBg="1"/>
      <p:bldP spid="50194" grpId="0" animBg="1"/>
      <p:bldP spid="50195" grpId="0" animBg="1"/>
      <p:bldP spid="50200" grpId="0" autoUpdateAnimBg="0"/>
      <p:bldP spid="50201" grpId="0" autoUpdateAnimBg="0"/>
      <p:bldP spid="50202" grpId="0" autoUpdateAnimBg="0"/>
      <p:bldP spid="50203" grpId="0" autoUpdateAnimBg="0"/>
      <p:bldP spid="50204" grpId="0" autoUpdateAnimBg="0"/>
      <p:bldP spid="5020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>
                <a:gamma/>
                <a:tint val="78431"/>
                <a:invGamma/>
              </a:srgbClr>
            </a:gs>
            <a:gs pos="50000">
              <a:srgbClr val="CCFFCC"/>
            </a:gs>
            <a:gs pos="100000">
              <a:srgbClr val="CCFFCC">
                <a:gamma/>
                <a:tint val="78431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228600" y="1295400"/>
            <a:ext cx="8515350" cy="2424113"/>
            <a:chOff x="144" y="816"/>
            <a:chExt cx="5364" cy="1527"/>
          </a:xfrm>
        </p:grpSpPr>
        <p:sp>
          <p:nvSpPr>
            <p:cNvPr id="51203" name="Freeform 3"/>
            <p:cNvSpPr>
              <a:spLocks/>
            </p:cNvSpPr>
            <p:nvPr/>
          </p:nvSpPr>
          <p:spPr bwMode="auto">
            <a:xfrm>
              <a:off x="192" y="1546"/>
              <a:ext cx="5300" cy="56"/>
            </a:xfrm>
            <a:custGeom>
              <a:avLst/>
              <a:gdLst>
                <a:gd name="T0" fmla="*/ 0 w 5300"/>
                <a:gd name="T1" fmla="*/ 56 h 56"/>
                <a:gd name="T2" fmla="*/ 5300 w 5300"/>
                <a:gd name="T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00" h="56">
                  <a:moveTo>
                    <a:pt x="0" y="56"/>
                  </a:moveTo>
                  <a:lnTo>
                    <a:pt x="5300" y="0"/>
                  </a:ln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51204" name="Group 4"/>
            <p:cNvGrpSpPr>
              <a:grpSpLocks/>
            </p:cNvGrpSpPr>
            <p:nvPr/>
          </p:nvGrpSpPr>
          <p:grpSpPr bwMode="auto">
            <a:xfrm>
              <a:off x="144" y="816"/>
              <a:ext cx="5364" cy="1527"/>
              <a:chOff x="144" y="816"/>
              <a:chExt cx="5364" cy="1527"/>
            </a:xfrm>
          </p:grpSpPr>
          <p:grpSp>
            <p:nvGrpSpPr>
              <p:cNvPr id="51205" name="Group 5"/>
              <p:cNvGrpSpPr>
                <a:grpSpLocks/>
              </p:cNvGrpSpPr>
              <p:nvPr/>
            </p:nvGrpSpPr>
            <p:grpSpPr bwMode="auto">
              <a:xfrm>
                <a:off x="4053" y="1550"/>
                <a:ext cx="48" cy="48"/>
                <a:chOff x="4032" y="1968"/>
                <a:chExt cx="96" cy="96"/>
              </a:xfrm>
            </p:grpSpPr>
            <p:sp>
              <p:nvSpPr>
                <p:cNvPr id="51206" name="Freeform 6"/>
                <p:cNvSpPr>
                  <a:spLocks/>
                </p:cNvSpPr>
                <p:nvPr/>
              </p:nvSpPr>
              <p:spPr bwMode="auto">
                <a:xfrm>
                  <a:off x="4080" y="1968"/>
                  <a:ext cx="1" cy="96"/>
                </a:xfrm>
                <a:custGeom>
                  <a:avLst/>
                  <a:gdLst>
                    <a:gd name="T0" fmla="*/ 0 w 1"/>
                    <a:gd name="T1" fmla="*/ 0 h 96"/>
                    <a:gd name="T2" fmla="*/ 1 w 1"/>
                    <a:gd name="T3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96">
                      <a:moveTo>
                        <a:pt x="0" y="0"/>
                      </a:moveTo>
                      <a:lnTo>
                        <a:pt x="1" y="9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207" name="Line 7"/>
                <p:cNvSpPr>
                  <a:spLocks noChangeShapeType="1"/>
                </p:cNvSpPr>
                <p:nvPr/>
              </p:nvSpPr>
              <p:spPr bwMode="auto">
                <a:xfrm>
                  <a:off x="4032" y="201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51208" name="Group 8"/>
              <p:cNvGrpSpPr>
                <a:grpSpLocks/>
              </p:cNvGrpSpPr>
              <p:nvPr/>
            </p:nvGrpSpPr>
            <p:grpSpPr bwMode="auto">
              <a:xfrm>
                <a:off x="144" y="816"/>
                <a:ext cx="5364" cy="1527"/>
                <a:chOff x="144" y="816"/>
                <a:chExt cx="5364" cy="1527"/>
              </a:xfrm>
            </p:grpSpPr>
            <p:grpSp>
              <p:nvGrpSpPr>
                <p:cNvPr id="51209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4032" y="1303"/>
                  <a:ext cx="98" cy="526"/>
                  <a:chOff x="1968" y="2544"/>
                  <a:chExt cx="240" cy="1153"/>
                </a:xfrm>
              </p:grpSpPr>
              <p:sp>
                <p:nvSpPr>
                  <p:cNvPr id="51210" name="Arc 10"/>
                  <p:cNvSpPr>
                    <a:spLocks noChangeAspect="1"/>
                  </p:cNvSpPr>
                  <p:nvPr/>
                </p:nvSpPr>
                <p:spPr bwMode="auto">
                  <a:xfrm>
                    <a:off x="2067" y="2545"/>
                    <a:ext cx="141" cy="1152"/>
                  </a:xfrm>
                  <a:custGeom>
                    <a:avLst/>
                    <a:gdLst>
                      <a:gd name="G0" fmla="+- 1722 0 0"/>
                      <a:gd name="G1" fmla="+- 21600 0 0"/>
                      <a:gd name="G2" fmla="+- 21600 0 0"/>
                      <a:gd name="T0" fmla="*/ 1722 w 23322"/>
                      <a:gd name="T1" fmla="*/ 0 h 43200"/>
                      <a:gd name="T2" fmla="*/ 0 w 23322"/>
                      <a:gd name="T3" fmla="*/ 43131 h 43200"/>
                      <a:gd name="T4" fmla="*/ 1722 w 23322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322" h="43200" fill="none" extrusionOk="0">
                        <a:moveTo>
                          <a:pt x="1721" y="0"/>
                        </a:moveTo>
                        <a:cubicBezTo>
                          <a:pt x="13651" y="0"/>
                          <a:pt x="23322" y="9670"/>
                          <a:pt x="23322" y="21600"/>
                        </a:cubicBezTo>
                        <a:cubicBezTo>
                          <a:pt x="23322" y="33529"/>
                          <a:pt x="13651" y="43200"/>
                          <a:pt x="1722" y="43200"/>
                        </a:cubicBezTo>
                        <a:cubicBezTo>
                          <a:pt x="1147" y="43200"/>
                          <a:pt x="572" y="43177"/>
                          <a:pt x="-1" y="43131"/>
                        </a:cubicBezTo>
                      </a:path>
                      <a:path w="23322" h="43200" stroke="0" extrusionOk="0">
                        <a:moveTo>
                          <a:pt x="1721" y="0"/>
                        </a:moveTo>
                        <a:cubicBezTo>
                          <a:pt x="13651" y="0"/>
                          <a:pt x="23322" y="9670"/>
                          <a:pt x="23322" y="21600"/>
                        </a:cubicBezTo>
                        <a:cubicBezTo>
                          <a:pt x="23322" y="33529"/>
                          <a:pt x="13651" y="43200"/>
                          <a:pt x="1722" y="43200"/>
                        </a:cubicBezTo>
                        <a:cubicBezTo>
                          <a:pt x="1147" y="43200"/>
                          <a:pt x="572" y="43177"/>
                          <a:pt x="-1" y="43131"/>
                        </a:cubicBezTo>
                        <a:lnTo>
                          <a:pt x="1722" y="2160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71765"/>
                          <a:invGamma/>
                        </a:schemeClr>
                      </a:gs>
                    </a:gsLst>
                    <a:lin ang="5400000" scaled="1"/>
                  </a:gra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211" name="Arc 11"/>
                  <p:cNvSpPr>
                    <a:spLocks noChangeAspect="1"/>
                  </p:cNvSpPr>
                  <p:nvPr/>
                </p:nvSpPr>
                <p:spPr bwMode="auto">
                  <a:xfrm flipH="1">
                    <a:off x="1968" y="2544"/>
                    <a:ext cx="141" cy="1152"/>
                  </a:xfrm>
                  <a:custGeom>
                    <a:avLst/>
                    <a:gdLst>
                      <a:gd name="G0" fmla="+- 1722 0 0"/>
                      <a:gd name="G1" fmla="+- 21600 0 0"/>
                      <a:gd name="G2" fmla="+- 21600 0 0"/>
                      <a:gd name="T0" fmla="*/ 1722 w 23322"/>
                      <a:gd name="T1" fmla="*/ 0 h 43200"/>
                      <a:gd name="T2" fmla="*/ 0 w 23322"/>
                      <a:gd name="T3" fmla="*/ 43131 h 43200"/>
                      <a:gd name="T4" fmla="*/ 1722 w 23322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322" h="43200" fill="none" extrusionOk="0">
                        <a:moveTo>
                          <a:pt x="1721" y="0"/>
                        </a:moveTo>
                        <a:cubicBezTo>
                          <a:pt x="13651" y="0"/>
                          <a:pt x="23322" y="9670"/>
                          <a:pt x="23322" y="21600"/>
                        </a:cubicBezTo>
                        <a:cubicBezTo>
                          <a:pt x="23322" y="33529"/>
                          <a:pt x="13651" y="43200"/>
                          <a:pt x="1722" y="43200"/>
                        </a:cubicBezTo>
                        <a:cubicBezTo>
                          <a:pt x="1147" y="43200"/>
                          <a:pt x="572" y="43177"/>
                          <a:pt x="-1" y="43131"/>
                        </a:cubicBezTo>
                      </a:path>
                      <a:path w="23322" h="43200" stroke="0" extrusionOk="0">
                        <a:moveTo>
                          <a:pt x="1721" y="0"/>
                        </a:moveTo>
                        <a:cubicBezTo>
                          <a:pt x="13651" y="0"/>
                          <a:pt x="23322" y="9670"/>
                          <a:pt x="23322" y="21600"/>
                        </a:cubicBezTo>
                        <a:cubicBezTo>
                          <a:pt x="23322" y="33529"/>
                          <a:pt x="13651" y="43200"/>
                          <a:pt x="1722" y="43200"/>
                        </a:cubicBezTo>
                        <a:cubicBezTo>
                          <a:pt x="1147" y="43200"/>
                          <a:pt x="572" y="43177"/>
                          <a:pt x="-1" y="43131"/>
                        </a:cubicBezTo>
                        <a:lnTo>
                          <a:pt x="1722" y="2160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bg1">
                          <a:gamma/>
                          <a:shade val="71765"/>
                          <a:invGamma/>
                        </a:schemeClr>
                      </a:gs>
                    </a:gsLst>
                    <a:lin ang="5400000" scaled="1"/>
                  </a:gra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51212" name="Arc 12"/>
                <p:cNvSpPr>
                  <a:spLocks noChangeAspect="1"/>
                </p:cNvSpPr>
                <p:nvPr/>
              </p:nvSpPr>
              <p:spPr bwMode="auto">
                <a:xfrm rot="-5331140">
                  <a:off x="4033" y="868"/>
                  <a:ext cx="1527" cy="1423"/>
                </a:xfrm>
                <a:custGeom>
                  <a:avLst/>
                  <a:gdLst>
                    <a:gd name="G0" fmla="+- 21600 0 0"/>
                    <a:gd name="G1" fmla="+- 20407 0 0"/>
                    <a:gd name="G2" fmla="+- 21600 0 0"/>
                    <a:gd name="T0" fmla="*/ 28679 w 43200"/>
                    <a:gd name="T1" fmla="*/ 0 h 42007"/>
                    <a:gd name="T2" fmla="*/ 14147 w 43200"/>
                    <a:gd name="T3" fmla="*/ 134 h 42007"/>
                    <a:gd name="T4" fmla="*/ 21600 w 43200"/>
                    <a:gd name="T5" fmla="*/ 20407 h 420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42007" fill="none" extrusionOk="0">
                      <a:moveTo>
                        <a:pt x="28679" y="-1"/>
                      </a:moveTo>
                      <a:cubicBezTo>
                        <a:pt x="37371" y="3015"/>
                        <a:pt x="43200" y="11206"/>
                        <a:pt x="43200" y="20407"/>
                      </a:cubicBezTo>
                      <a:cubicBezTo>
                        <a:pt x="43200" y="32336"/>
                        <a:pt x="33529" y="42007"/>
                        <a:pt x="21600" y="42007"/>
                      </a:cubicBezTo>
                      <a:cubicBezTo>
                        <a:pt x="9670" y="42007"/>
                        <a:pt x="0" y="32336"/>
                        <a:pt x="0" y="20407"/>
                      </a:cubicBezTo>
                      <a:cubicBezTo>
                        <a:pt x="-1" y="11351"/>
                        <a:pt x="5647" y="3258"/>
                        <a:pt x="14146" y="133"/>
                      </a:cubicBezTo>
                    </a:path>
                    <a:path w="43200" h="42007" stroke="0" extrusionOk="0">
                      <a:moveTo>
                        <a:pt x="28679" y="-1"/>
                      </a:moveTo>
                      <a:cubicBezTo>
                        <a:pt x="37371" y="3015"/>
                        <a:pt x="43200" y="11206"/>
                        <a:pt x="43200" y="20407"/>
                      </a:cubicBezTo>
                      <a:cubicBezTo>
                        <a:pt x="43200" y="32336"/>
                        <a:pt x="33529" y="42007"/>
                        <a:pt x="21600" y="42007"/>
                      </a:cubicBezTo>
                      <a:cubicBezTo>
                        <a:pt x="9670" y="42007"/>
                        <a:pt x="0" y="32336"/>
                        <a:pt x="0" y="20407"/>
                      </a:cubicBezTo>
                      <a:cubicBezTo>
                        <a:pt x="-1" y="11351"/>
                        <a:pt x="5647" y="3258"/>
                        <a:pt x="14146" y="133"/>
                      </a:cubicBezTo>
                      <a:lnTo>
                        <a:pt x="21600" y="20407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213" name="Freeform 13"/>
                <p:cNvSpPr>
                  <a:spLocks/>
                </p:cNvSpPr>
                <p:nvPr/>
              </p:nvSpPr>
              <p:spPr bwMode="auto">
                <a:xfrm>
                  <a:off x="180" y="1066"/>
                  <a:ext cx="5296" cy="690"/>
                </a:xfrm>
                <a:custGeom>
                  <a:avLst/>
                  <a:gdLst>
                    <a:gd name="T0" fmla="*/ 0 w 5296"/>
                    <a:gd name="T1" fmla="*/ 0 h 690"/>
                    <a:gd name="T2" fmla="*/ 5296 w 5296"/>
                    <a:gd name="T3" fmla="*/ 690 h 6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296" h="690">
                      <a:moveTo>
                        <a:pt x="0" y="0"/>
                      </a:moveTo>
                      <a:lnTo>
                        <a:pt x="5296" y="690"/>
                      </a:lnTo>
                    </a:path>
                  </a:pathLst>
                </a:custGeom>
                <a:noFill/>
                <a:ln w="19050" cmpd="sng">
                  <a:solidFill>
                    <a:srgbClr val="FF3300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214" name="Freeform 14"/>
                <p:cNvSpPr>
                  <a:spLocks/>
                </p:cNvSpPr>
                <p:nvPr/>
              </p:nvSpPr>
              <p:spPr bwMode="auto">
                <a:xfrm>
                  <a:off x="192" y="1464"/>
                  <a:ext cx="5286" cy="418"/>
                </a:xfrm>
                <a:custGeom>
                  <a:avLst/>
                  <a:gdLst>
                    <a:gd name="T0" fmla="*/ 0 w 5286"/>
                    <a:gd name="T1" fmla="*/ 418 h 418"/>
                    <a:gd name="T2" fmla="*/ 5286 w 5286"/>
                    <a:gd name="T3" fmla="*/ 0 h 4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286" h="418">
                      <a:moveTo>
                        <a:pt x="0" y="418"/>
                      </a:moveTo>
                      <a:lnTo>
                        <a:pt x="5286" y="0"/>
                      </a:lnTo>
                    </a:path>
                  </a:pathLst>
                </a:custGeom>
                <a:noFill/>
                <a:ln w="19050" cmpd="sng">
                  <a:solidFill>
                    <a:schemeClr val="accent2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51215" name="Group 15"/>
                <p:cNvGrpSpPr>
                  <a:grpSpLocks/>
                </p:cNvGrpSpPr>
                <p:nvPr/>
              </p:nvGrpSpPr>
              <p:grpSpPr bwMode="auto">
                <a:xfrm>
                  <a:off x="144" y="1066"/>
                  <a:ext cx="48" cy="816"/>
                  <a:chOff x="1392" y="912"/>
                  <a:chExt cx="48" cy="720"/>
                </a:xfrm>
              </p:grpSpPr>
              <p:sp>
                <p:nvSpPr>
                  <p:cNvPr id="51216" name="Freeform 16"/>
                  <p:cNvSpPr>
                    <a:spLocks/>
                  </p:cNvSpPr>
                  <p:nvPr/>
                </p:nvSpPr>
                <p:spPr bwMode="auto">
                  <a:xfrm>
                    <a:off x="1392" y="912"/>
                    <a:ext cx="48" cy="240"/>
                  </a:xfrm>
                  <a:custGeom>
                    <a:avLst/>
                    <a:gdLst>
                      <a:gd name="T0" fmla="*/ 0 w 48"/>
                      <a:gd name="T1" fmla="*/ 0 h 240"/>
                      <a:gd name="T2" fmla="*/ 0 w 48"/>
                      <a:gd name="T3" fmla="*/ 240 h 240"/>
                      <a:gd name="T4" fmla="*/ 48 w 48"/>
                      <a:gd name="T5" fmla="*/ 240 h 240"/>
                      <a:gd name="T6" fmla="*/ 48 w 48"/>
                      <a:gd name="T7" fmla="*/ 0 h 240"/>
                      <a:gd name="T8" fmla="*/ 0 w 48"/>
                      <a:gd name="T9" fmla="*/ 0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8" h="240">
                        <a:moveTo>
                          <a:pt x="0" y="0"/>
                        </a:moveTo>
                        <a:lnTo>
                          <a:pt x="0" y="240"/>
                        </a:lnTo>
                        <a:lnTo>
                          <a:pt x="48" y="240"/>
                        </a:lnTo>
                        <a:lnTo>
                          <a:pt x="4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33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217" name="Freeform 17"/>
                  <p:cNvSpPr>
                    <a:spLocks/>
                  </p:cNvSpPr>
                  <p:nvPr/>
                </p:nvSpPr>
                <p:spPr bwMode="auto">
                  <a:xfrm>
                    <a:off x="1392" y="1152"/>
                    <a:ext cx="48" cy="240"/>
                  </a:xfrm>
                  <a:custGeom>
                    <a:avLst/>
                    <a:gdLst>
                      <a:gd name="T0" fmla="*/ 0 w 48"/>
                      <a:gd name="T1" fmla="*/ 0 h 240"/>
                      <a:gd name="T2" fmla="*/ 0 w 48"/>
                      <a:gd name="T3" fmla="*/ 240 h 240"/>
                      <a:gd name="T4" fmla="*/ 48 w 48"/>
                      <a:gd name="T5" fmla="*/ 240 h 240"/>
                      <a:gd name="T6" fmla="*/ 48 w 48"/>
                      <a:gd name="T7" fmla="*/ 0 h 240"/>
                      <a:gd name="T8" fmla="*/ 0 w 48"/>
                      <a:gd name="T9" fmla="*/ 0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8" h="240">
                        <a:moveTo>
                          <a:pt x="0" y="0"/>
                        </a:moveTo>
                        <a:lnTo>
                          <a:pt x="0" y="240"/>
                        </a:lnTo>
                        <a:lnTo>
                          <a:pt x="48" y="240"/>
                        </a:lnTo>
                        <a:lnTo>
                          <a:pt x="4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218" name="Freeform 18"/>
                  <p:cNvSpPr>
                    <a:spLocks/>
                  </p:cNvSpPr>
                  <p:nvPr/>
                </p:nvSpPr>
                <p:spPr bwMode="auto">
                  <a:xfrm>
                    <a:off x="1392" y="1392"/>
                    <a:ext cx="48" cy="240"/>
                  </a:xfrm>
                  <a:custGeom>
                    <a:avLst/>
                    <a:gdLst>
                      <a:gd name="T0" fmla="*/ 0 w 48"/>
                      <a:gd name="T1" fmla="*/ 0 h 240"/>
                      <a:gd name="T2" fmla="*/ 0 w 48"/>
                      <a:gd name="T3" fmla="*/ 240 h 240"/>
                      <a:gd name="T4" fmla="*/ 48 w 48"/>
                      <a:gd name="T5" fmla="*/ 240 h 240"/>
                      <a:gd name="T6" fmla="*/ 48 w 48"/>
                      <a:gd name="T7" fmla="*/ 0 h 240"/>
                      <a:gd name="T8" fmla="*/ 0 w 48"/>
                      <a:gd name="T9" fmla="*/ 0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8" h="240">
                        <a:moveTo>
                          <a:pt x="0" y="0"/>
                        </a:moveTo>
                        <a:lnTo>
                          <a:pt x="0" y="240"/>
                        </a:lnTo>
                        <a:lnTo>
                          <a:pt x="48" y="240"/>
                        </a:lnTo>
                        <a:lnTo>
                          <a:pt x="4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51219" name="Freeform 19"/>
                <p:cNvSpPr>
                  <a:spLocks/>
                </p:cNvSpPr>
                <p:nvPr/>
              </p:nvSpPr>
              <p:spPr bwMode="auto">
                <a:xfrm>
                  <a:off x="198" y="1342"/>
                  <a:ext cx="5294" cy="316"/>
                </a:xfrm>
                <a:custGeom>
                  <a:avLst/>
                  <a:gdLst>
                    <a:gd name="T0" fmla="*/ 0 w 5294"/>
                    <a:gd name="T1" fmla="*/ 0 h 316"/>
                    <a:gd name="T2" fmla="*/ 5294 w 5294"/>
                    <a:gd name="T3" fmla="*/ 316 h 3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5294" h="316">
                      <a:moveTo>
                        <a:pt x="0" y="0"/>
                      </a:moveTo>
                      <a:lnTo>
                        <a:pt x="5294" y="316"/>
                      </a:lnTo>
                    </a:path>
                  </a:pathLst>
                </a:custGeom>
                <a:noFill/>
                <a:ln w="19050" cmpd="sng">
                  <a:solidFill>
                    <a:srgbClr val="FF3300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51220" name="Group 20"/>
                <p:cNvGrpSpPr>
                  <a:grpSpLocks/>
                </p:cNvGrpSpPr>
                <p:nvPr/>
              </p:nvGrpSpPr>
              <p:grpSpPr bwMode="auto">
                <a:xfrm>
                  <a:off x="5446" y="1456"/>
                  <a:ext cx="50" cy="305"/>
                  <a:chOff x="5446" y="1878"/>
                  <a:chExt cx="50" cy="305"/>
                </a:xfrm>
              </p:grpSpPr>
              <p:sp>
                <p:nvSpPr>
                  <p:cNvPr id="51221" name="Freeform 21"/>
                  <p:cNvSpPr>
                    <a:spLocks/>
                  </p:cNvSpPr>
                  <p:nvPr/>
                </p:nvSpPr>
                <p:spPr bwMode="auto">
                  <a:xfrm>
                    <a:off x="5446" y="2078"/>
                    <a:ext cx="48" cy="105"/>
                  </a:xfrm>
                  <a:custGeom>
                    <a:avLst/>
                    <a:gdLst>
                      <a:gd name="T0" fmla="*/ 0 w 48"/>
                      <a:gd name="T1" fmla="*/ 100 h 105"/>
                      <a:gd name="T2" fmla="*/ 16 w 48"/>
                      <a:gd name="T3" fmla="*/ 1 h 105"/>
                      <a:gd name="T4" fmla="*/ 48 w 48"/>
                      <a:gd name="T5" fmla="*/ 0 h 105"/>
                      <a:gd name="T6" fmla="*/ 32 w 48"/>
                      <a:gd name="T7" fmla="*/ 105 h 105"/>
                      <a:gd name="T8" fmla="*/ 0 w 48"/>
                      <a:gd name="T9" fmla="*/ 100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8" h="105">
                        <a:moveTo>
                          <a:pt x="0" y="100"/>
                        </a:moveTo>
                        <a:lnTo>
                          <a:pt x="16" y="1"/>
                        </a:lnTo>
                        <a:lnTo>
                          <a:pt x="48" y="0"/>
                        </a:lnTo>
                        <a:lnTo>
                          <a:pt x="32" y="105"/>
                        </a:lnTo>
                        <a:lnTo>
                          <a:pt x="0" y="100"/>
                        </a:lnTo>
                        <a:close/>
                      </a:path>
                    </a:pathLst>
                  </a:custGeom>
                  <a:solidFill>
                    <a:srgbClr val="FF3300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222" name="Freeform 22"/>
                  <p:cNvSpPr>
                    <a:spLocks/>
                  </p:cNvSpPr>
                  <p:nvPr/>
                </p:nvSpPr>
                <p:spPr bwMode="auto">
                  <a:xfrm>
                    <a:off x="5463" y="1980"/>
                    <a:ext cx="33" cy="101"/>
                  </a:xfrm>
                  <a:custGeom>
                    <a:avLst/>
                    <a:gdLst>
                      <a:gd name="T0" fmla="*/ 0 w 33"/>
                      <a:gd name="T1" fmla="*/ 96 h 101"/>
                      <a:gd name="T2" fmla="*/ 0 w 33"/>
                      <a:gd name="T3" fmla="*/ 0 h 101"/>
                      <a:gd name="T4" fmla="*/ 33 w 33"/>
                      <a:gd name="T5" fmla="*/ 0 h 101"/>
                      <a:gd name="T6" fmla="*/ 33 w 33"/>
                      <a:gd name="T7" fmla="*/ 101 h 101"/>
                      <a:gd name="T8" fmla="*/ 0 w 33"/>
                      <a:gd name="T9" fmla="*/ 96 h 1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3" h="101">
                        <a:moveTo>
                          <a:pt x="0" y="96"/>
                        </a:moveTo>
                        <a:lnTo>
                          <a:pt x="0" y="0"/>
                        </a:lnTo>
                        <a:lnTo>
                          <a:pt x="33" y="0"/>
                        </a:lnTo>
                        <a:lnTo>
                          <a:pt x="33" y="101"/>
                        </a:lnTo>
                        <a:lnTo>
                          <a:pt x="0" y="9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223" name="Freeform 23"/>
                  <p:cNvSpPr>
                    <a:spLocks/>
                  </p:cNvSpPr>
                  <p:nvPr/>
                </p:nvSpPr>
                <p:spPr bwMode="auto">
                  <a:xfrm>
                    <a:off x="5450" y="1878"/>
                    <a:ext cx="46" cy="101"/>
                  </a:xfrm>
                  <a:custGeom>
                    <a:avLst/>
                    <a:gdLst>
                      <a:gd name="T0" fmla="*/ 12 w 46"/>
                      <a:gd name="T1" fmla="*/ 100 h 101"/>
                      <a:gd name="T2" fmla="*/ 0 w 46"/>
                      <a:gd name="T3" fmla="*/ 6 h 101"/>
                      <a:gd name="T4" fmla="*/ 36 w 46"/>
                      <a:gd name="T5" fmla="*/ 0 h 101"/>
                      <a:gd name="T6" fmla="*/ 46 w 46"/>
                      <a:gd name="T7" fmla="*/ 101 h 101"/>
                      <a:gd name="T8" fmla="*/ 12 w 46"/>
                      <a:gd name="T9" fmla="*/ 100 h 1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6" h="101">
                        <a:moveTo>
                          <a:pt x="12" y="100"/>
                        </a:moveTo>
                        <a:lnTo>
                          <a:pt x="0" y="6"/>
                        </a:lnTo>
                        <a:lnTo>
                          <a:pt x="36" y="0"/>
                        </a:lnTo>
                        <a:lnTo>
                          <a:pt x="46" y="101"/>
                        </a:lnTo>
                        <a:lnTo>
                          <a:pt x="12" y="10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nl-NL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voorwerp</a:t>
            </a:r>
            <a:r>
              <a:rPr lang="en-US" altLang="nl-NL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dichterbij</a:t>
            </a:r>
            <a:r>
              <a:rPr lang="en-US" altLang="nl-NL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en-US" altLang="nl-NL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. .</a:t>
            </a:r>
            <a:endParaRPr lang="nl-NL" altLang="nl-NL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0" y="6096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moet de ooglens boller worden.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226" name="Group 26"/>
          <p:cNvGrpSpPr>
            <a:grpSpLocks/>
          </p:cNvGrpSpPr>
          <p:nvPr/>
        </p:nvGrpSpPr>
        <p:grpSpPr bwMode="auto">
          <a:xfrm>
            <a:off x="6477000" y="4191000"/>
            <a:ext cx="2419350" cy="2424113"/>
            <a:chOff x="4080" y="2640"/>
            <a:chExt cx="1524" cy="1527"/>
          </a:xfrm>
        </p:grpSpPr>
        <p:grpSp>
          <p:nvGrpSpPr>
            <p:cNvPr id="51227" name="Group 27"/>
            <p:cNvGrpSpPr>
              <a:grpSpLocks/>
            </p:cNvGrpSpPr>
            <p:nvPr/>
          </p:nvGrpSpPr>
          <p:grpSpPr bwMode="auto">
            <a:xfrm>
              <a:off x="4080" y="2640"/>
              <a:ext cx="1524" cy="1527"/>
              <a:chOff x="4080" y="2640"/>
              <a:chExt cx="1524" cy="1527"/>
            </a:xfrm>
          </p:grpSpPr>
          <p:grpSp>
            <p:nvGrpSpPr>
              <p:cNvPr id="51228" name="Group 28"/>
              <p:cNvGrpSpPr>
                <a:grpSpLocks noChangeAspect="1"/>
              </p:cNvGrpSpPr>
              <p:nvPr/>
            </p:nvGrpSpPr>
            <p:grpSpPr bwMode="auto">
              <a:xfrm>
                <a:off x="4080" y="3127"/>
                <a:ext cx="192" cy="526"/>
                <a:chOff x="1968" y="2544"/>
                <a:chExt cx="240" cy="1153"/>
              </a:xfrm>
            </p:grpSpPr>
            <p:sp>
              <p:nvSpPr>
                <p:cNvPr id="51229" name="Arc 29"/>
                <p:cNvSpPr>
                  <a:spLocks noChangeAspect="1"/>
                </p:cNvSpPr>
                <p:nvPr/>
              </p:nvSpPr>
              <p:spPr bwMode="auto">
                <a:xfrm>
                  <a:off x="2067" y="2545"/>
                  <a:ext cx="141" cy="1152"/>
                </a:xfrm>
                <a:custGeom>
                  <a:avLst/>
                  <a:gdLst>
                    <a:gd name="G0" fmla="+- 1722 0 0"/>
                    <a:gd name="G1" fmla="+- 21600 0 0"/>
                    <a:gd name="G2" fmla="+- 21600 0 0"/>
                    <a:gd name="T0" fmla="*/ 1722 w 23322"/>
                    <a:gd name="T1" fmla="*/ 0 h 43200"/>
                    <a:gd name="T2" fmla="*/ 0 w 23322"/>
                    <a:gd name="T3" fmla="*/ 43131 h 43200"/>
                    <a:gd name="T4" fmla="*/ 1722 w 23322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322" h="43200" fill="none" extrusionOk="0">
                      <a:moveTo>
                        <a:pt x="1721" y="0"/>
                      </a:moveTo>
                      <a:cubicBezTo>
                        <a:pt x="13651" y="0"/>
                        <a:pt x="23322" y="9670"/>
                        <a:pt x="23322" y="21600"/>
                      </a:cubicBezTo>
                      <a:cubicBezTo>
                        <a:pt x="23322" y="33529"/>
                        <a:pt x="13651" y="43200"/>
                        <a:pt x="1722" y="43200"/>
                      </a:cubicBezTo>
                      <a:cubicBezTo>
                        <a:pt x="1147" y="43200"/>
                        <a:pt x="572" y="43177"/>
                        <a:pt x="-1" y="43131"/>
                      </a:cubicBezTo>
                    </a:path>
                    <a:path w="23322" h="43200" stroke="0" extrusionOk="0">
                      <a:moveTo>
                        <a:pt x="1721" y="0"/>
                      </a:moveTo>
                      <a:cubicBezTo>
                        <a:pt x="13651" y="0"/>
                        <a:pt x="23322" y="9670"/>
                        <a:pt x="23322" y="21600"/>
                      </a:cubicBezTo>
                      <a:cubicBezTo>
                        <a:pt x="23322" y="33529"/>
                        <a:pt x="13651" y="43200"/>
                        <a:pt x="1722" y="43200"/>
                      </a:cubicBezTo>
                      <a:cubicBezTo>
                        <a:pt x="1147" y="43200"/>
                        <a:pt x="572" y="43177"/>
                        <a:pt x="-1" y="43131"/>
                      </a:cubicBezTo>
                      <a:lnTo>
                        <a:pt x="1722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71765"/>
                        <a:invGamma/>
                      </a:schemeClr>
                    </a:gs>
                  </a:gsLst>
                  <a:lin ang="5400000" scaled="1"/>
                </a:gra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230" name="Arc 30"/>
                <p:cNvSpPr>
                  <a:spLocks noChangeAspect="1"/>
                </p:cNvSpPr>
                <p:nvPr/>
              </p:nvSpPr>
              <p:spPr bwMode="auto">
                <a:xfrm flipH="1">
                  <a:off x="1968" y="2544"/>
                  <a:ext cx="141" cy="1152"/>
                </a:xfrm>
                <a:custGeom>
                  <a:avLst/>
                  <a:gdLst>
                    <a:gd name="G0" fmla="+- 1722 0 0"/>
                    <a:gd name="G1" fmla="+- 21600 0 0"/>
                    <a:gd name="G2" fmla="+- 21600 0 0"/>
                    <a:gd name="T0" fmla="*/ 1722 w 23322"/>
                    <a:gd name="T1" fmla="*/ 0 h 43200"/>
                    <a:gd name="T2" fmla="*/ 0 w 23322"/>
                    <a:gd name="T3" fmla="*/ 43131 h 43200"/>
                    <a:gd name="T4" fmla="*/ 1722 w 23322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322" h="43200" fill="none" extrusionOk="0">
                      <a:moveTo>
                        <a:pt x="1721" y="0"/>
                      </a:moveTo>
                      <a:cubicBezTo>
                        <a:pt x="13651" y="0"/>
                        <a:pt x="23322" y="9670"/>
                        <a:pt x="23322" y="21600"/>
                      </a:cubicBezTo>
                      <a:cubicBezTo>
                        <a:pt x="23322" y="33529"/>
                        <a:pt x="13651" y="43200"/>
                        <a:pt x="1722" y="43200"/>
                      </a:cubicBezTo>
                      <a:cubicBezTo>
                        <a:pt x="1147" y="43200"/>
                        <a:pt x="572" y="43177"/>
                        <a:pt x="-1" y="43131"/>
                      </a:cubicBezTo>
                    </a:path>
                    <a:path w="23322" h="43200" stroke="0" extrusionOk="0">
                      <a:moveTo>
                        <a:pt x="1721" y="0"/>
                      </a:moveTo>
                      <a:cubicBezTo>
                        <a:pt x="13651" y="0"/>
                        <a:pt x="23322" y="9670"/>
                        <a:pt x="23322" y="21600"/>
                      </a:cubicBezTo>
                      <a:cubicBezTo>
                        <a:pt x="23322" y="33529"/>
                        <a:pt x="13651" y="43200"/>
                        <a:pt x="1722" y="43200"/>
                      </a:cubicBezTo>
                      <a:cubicBezTo>
                        <a:pt x="1147" y="43200"/>
                        <a:pt x="572" y="43177"/>
                        <a:pt x="-1" y="43131"/>
                      </a:cubicBezTo>
                      <a:lnTo>
                        <a:pt x="1722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71765"/>
                        <a:invGamma/>
                      </a:schemeClr>
                    </a:gs>
                  </a:gsLst>
                  <a:lin ang="5400000" scaled="1"/>
                </a:gra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231" name="Arc 31"/>
              <p:cNvSpPr>
                <a:spLocks noChangeAspect="1"/>
              </p:cNvSpPr>
              <p:nvPr/>
            </p:nvSpPr>
            <p:spPr bwMode="auto">
              <a:xfrm rot="-5331140">
                <a:off x="4129" y="2692"/>
                <a:ext cx="1527" cy="1423"/>
              </a:xfrm>
              <a:custGeom>
                <a:avLst/>
                <a:gdLst>
                  <a:gd name="G0" fmla="+- 21600 0 0"/>
                  <a:gd name="G1" fmla="+- 20407 0 0"/>
                  <a:gd name="G2" fmla="+- 21600 0 0"/>
                  <a:gd name="T0" fmla="*/ 28679 w 43200"/>
                  <a:gd name="T1" fmla="*/ 0 h 42007"/>
                  <a:gd name="T2" fmla="*/ 14147 w 43200"/>
                  <a:gd name="T3" fmla="*/ 134 h 42007"/>
                  <a:gd name="T4" fmla="*/ 21600 w 43200"/>
                  <a:gd name="T5" fmla="*/ 20407 h 420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2007" fill="none" extrusionOk="0">
                    <a:moveTo>
                      <a:pt x="28679" y="-1"/>
                    </a:moveTo>
                    <a:cubicBezTo>
                      <a:pt x="37371" y="3015"/>
                      <a:pt x="43200" y="11206"/>
                      <a:pt x="43200" y="20407"/>
                    </a:cubicBezTo>
                    <a:cubicBezTo>
                      <a:pt x="43200" y="32336"/>
                      <a:pt x="33529" y="42007"/>
                      <a:pt x="21600" y="42007"/>
                    </a:cubicBezTo>
                    <a:cubicBezTo>
                      <a:pt x="9670" y="42007"/>
                      <a:pt x="0" y="32336"/>
                      <a:pt x="0" y="20407"/>
                    </a:cubicBezTo>
                    <a:cubicBezTo>
                      <a:pt x="-1" y="11351"/>
                      <a:pt x="5647" y="3258"/>
                      <a:pt x="14146" y="133"/>
                    </a:cubicBezTo>
                  </a:path>
                  <a:path w="43200" h="42007" stroke="0" extrusionOk="0">
                    <a:moveTo>
                      <a:pt x="28679" y="-1"/>
                    </a:moveTo>
                    <a:cubicBezTo>
                      <a:pt x="37371" y="3015"/>
                      <a:pt x="43200" y="11206"/>
                      <a:pt x="43200" y="20407"/>
                    </a:cubicBezTo>
                    <a:cubicBezTo>
                      <a:pt x="43200" y="32336"/>
                      <a:pt x="33529" y="42007"/>
                      <a:pt x="21600" y="42007"/>
                    </a:cubicBezTo>
                    <a:cubicBezTo>
                      <a:pt x="9670" y="42007"/>
                      <a:pt x="0" y="32336"/>
                      <a:pt x="0" y="20407"/>
                    </a:cubicBezTo>
                    <a:cubicBezTo>
                      <a:pt x="-1" y="11351"/>
                      <a:pt x="5647" y="3258"/>
                      <a:pt x="14146" y="133"/>
                    </a:cubicBezTo>
                    <a:lnTo>
                      <a:pt x="21600" y="20407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232" name="Group 32"/>
            <p:cNvGrpSpPr>
              <a:grpSpLocks/>
            </p:cNvGrpSpPr>
            <p:nvPr/>
          </p:nvGrpSpPr>
          <p:grpSpPr bwMode="auto">
            <a:xfrm>
              <a:off x="4149" y="3374"/>
              <a:ext cx="48" cy="48"/>
              <a:chOff x="4032" y="1968"/>
              <a:chExt cx="96" cy="96"/>
            </a:xfrm>
          </p:grpSpPr>
          <p:sp>
            <p:nvSpPr>
              <p:cNvPr id="51233" name="Freeform 33"/>
              <p:cNvSpPr>
                <a:spLocks/>
              </p:cNvSpPr>
              <p:nvPr/>
            </p:nvSpPr>
            <p:spPr bwMode="auto">
              <a:xfrm>
                <a:off x="4080" y="1968"/>
                <a:ext cx="1" cy="96"/>
              </a:xfrm>
              <a:custGeom>
                <a:avLst/>
                <a:gdLst>
                  <a:gd name="T0" fmla="*/ 0 w 1"/>
                  <a:gd name="T1" fmla="*/ 0 h 96"/>
                  <a:gd name="T2" fmla="*/ 1 w 1"/>
                  <a:gd name="T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96">
                    <a:moveTo>
                      <a:pt x="0" y="0"/>
                    </a:moveTo>
                    <a:lnTo>
                      <a:pt x="1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234" name="Line 34"/>
              <p:cNvSpPr>
                <a:spLocks noChangeShapeType="1"/>
              </p:cNvSpPr>
              <p:nvPr/>
            </p:nvSpPr>
            <p:spPr bwMode="auto">
              <a:xfrm>
                <a:off x="4032" y="201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51235" name="Group 35"/>
          <p:cNvGrpSpPr>
            <a:grpSpLocks/>
          </p:cNvGrpSpPr>
          <p:nvPr/>
        </p:nvGrpSpPr>
        <p:grpSpPr bwMode="auto">
          <a:xfrm>
            <a:off x="2743200" y="4648200"/>
            <a:ext cx="76200" cy="1295400"/>
            <a:chOff x="1392" y="912"/>
            <a:chExt cx="48" cy="720"/>
          </a:xfrm>
        </p:grpSpPr>
        <p:sp>
          <p:nvSpPr>
            <p:cNvPr id="51236" name="Freeform 36"/>
            <p:cNvSpPr>
              <a:spLocks/>
            </p:cNvSpPr>
            <p:nvPr/>
          </p:nvSpPr>
          <p:spPr bwMode="auto">
            <a:xfrm>
              <a:off x="1392" y="912"/>
              <a:ext cx="48" cy="240"/>
            </a:xfrm>
            <a:custGeom>
              <a:avLst/>
              <a:gdLst>
                <a:gd name="T0" fmla="*/ 0 w 48"/>
                <a:gd name="T1" fmla="*/ 0 h 240"/>
                <a:gd name="T2" fmla="*/ 0 w 48"/>
                <a:gd name="T3" fmla="*/ 240 h 240"/>
                <a:gd name="T4" fmla="*/ 48 w 48"/>
                <a:gd name="T5" fmla="*/ 240 h 240"/>
                <a:gd name="T6" fmla="*/ 48 w 48"/>
                <a:gd name="T7" fmla="*/ 0 h 240"/>
                <a:gd name="T8" fmla="*/ 0 w 48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40">
                  <a:moveTo>
                    <a:pt x="0" y="0"/>
                  </a:moveTo>
                  <a:lnTo>
                    <a:pt x="0" y="240"/>
                  </a:lnTo>
                  <a:lnTo>
                    <a:pt x="48" y="240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1237" name="Freeform 37"/>
            <p:cNvSpPr>
              <a:spLocks/>
            </p:cNvSpPr>
            <p:nvPr/>
          </p:nvSpPr>
          <p:spPr bwMode="auto">
            <a:xfrm>
              <a:off x="1392" y="1152"/>
              <a:ext cx="48" cy="240"/>
            </a:xfrm>
            <a:custGeom>
              <a:avLst/>
              <a:gdLst>
                <a:gd name="T0" fmla="*/ 0 w 48"/>
                <a:gd name="T1" fmla="*/ 0 h 240"/>
                <a:gd name="T2" fmla="*/ 0 w 48"/>
                <a:gd name="T3" fmla="*/ 240 h 240"/>
                <a:gd name="T4" fmla="*/ 48 w 48"/>
                <a:gd name="T5" fmla="*/ 240 h 240"/>
                <a:gd name="T6" fmla="*/ 48 w 48"/>
                <a:gd name="T7" fmla="*/ 0 h 240"/>
                <a:gd name="T8" fmla="*/ 0 w 48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40">
                  <a:moveTo>
                    <a:pt x="0" y="0"/>
                  </a:moveTo>
                  <a:lnTo>
                    <a:pt x="0" y="240"/>
                  </a:lnTo>
                  <a:lnTo>
                    <a:pt x="48" y="240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1238" name="Freeform 38"/>
            <p:cNvSpPr>
              <a:spLocks/>
            </p:cNvSpPr>
            <p:nvPr/>
          </p:nvSpPr>
          <p:spPr bwMode="auto">
            <a:xfrm>
              <a:off x="1392" y="1392"/>
              <a:ext cx="48" cy="240"/>
            </a:xfrm>
            <a:custGeom>
              <a:avLst/>
              <a:gdLst>
                <a:gd name="T0" fmla="*/ 0 w 48"/>
                <a:gd name="T1" fmla="*/ 0 h 240"/>
                <a:gd name="T2" fmla="*/ 0 w 48"/>
                <a:gd name="T3" fmla="*/ 240 h 240"/>
                <a:gd name="T4" fmla="*/ 48 w 48"/>
                <a:gd name="T5" fmla="*/ 240 h 240"/>
                <a:gd name="T6" fmla="*/ 48 w 48"/>
                <a:gd name="T7" fmla="*/ 0 h 240"/>
                <a:gd name="T8" fmla="*/ 0 w 48"/>
                <a:gd name="T9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40">
                  <a:moveTo>
                    <a:pt x="0" y="0"/>
                  </a:moveTo>
                  <a:lnTo>
                    <a:pt x="0" y="240"/>
                  </a:lnTo>
                  <a:lnTo>
                    <a:pt x="48" y="240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1239" name="Group 39"/>
          <p:cNvGrpSpPr>
            <a:grpSpLocks/>
          </p:cNvGrpSpPr>
          <p:nvPr/>
        </p:nvGrpSpPr>
        <p:grpSpPr bwMode="auto">
          <a:xfrm>
            <a:off x="2814638" y="4648200"/>
            <a:ext cx="6056312" cy="1290638"/>
            <a:chOff x="1773" y="2928"/>
            <a:chExt cx="3815" cy="813"/>
          </a:xfrm>
        </p:grpSpPr>
        <p:sp>
          <p:nvSpPr>
            <p:cNvPr id="51240" name="Freeform 40"/>
            <p:cNvSpPr>
              <a:spLocks/>
            </p:cNvSpPr>
            <p:nvPr/>
          </p:nvSpPr>
          <p:spPr bwMode="auto">
            <a:xfrm>
              <a:off x="1776" y="2928"/>
              <a:ext cx="3783" cy="726"/>
            </a:xfrm>
            <a:custGeom>
              <a:avLst/>
              <a:gdLst>
                <a:gd name="T0" fmla="*/ 0 w 3783"/>
                <a:gd name="T1" fmla="*/ 0 h 726"/>
                <a:gd name="T2" fmla="*/ 3783 w 3783"/>
                <a:gd name="T3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3" h="726">
                  <a:moveTo>
                    <a:pt x="0" y="0"/>
                  </a:moveTo>
                  <a:lnTo>
                    <a:pt x="3783" y="726"/>
                  </a:lnTo>
                </a:path>
              </a:pathLst>
            </a:custGeom>
            <a:noFill/>
            <a:ln w="1905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1241" name="Freeform 41"/>
            <p:cNvSpPr>
              <a:spLocks/>
            </p:cNvSpPr>
            <p:nvPr/>
          </p:nvSpPr>
          <p:spPr bwMode="auto">
            <a:xfrm>
              <a:off x="1776" y="3207"/>
              <a:ext cx="3798" cy="534"/>
            </a:xfrm>
            <a:custGeom>
              <a:avLst/>
              <a:gdLst>
                <a:gd name="T0" fmla="*/ 0 w 3798"/>
                <a:gd name="T1" fmla="*/ 534 h 534"/>
                <a:gd name="T2" fmla="*/ 3798 w 3798"/>
                <a:gd name="T3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98" h="534">
                  <a:moveTo>
                    <a:pt x="0" y="534"/>
                  </a:moveTo>
                  <a:lnTo>
                    <a:pt x="3798" y="0"/>
                  </a:ln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1242" name="Freeform 42"/>
            <p:cNvSpPr>
              <a:spLocks/>
            </p:cNvSpPr>
            <p:nvPr/>
          </p:nvSpPr>
          <p:spPr bwMode="auto">
            <a:xfrm>
              <a:off x="1773" y="3201"/>
              <a:ext cx="3810" cy="308"/>
            </a:xfrm>
            <a:custGeom>
              <a:avLst/>
              <a:gdLst>
                <a:gd name="T0" fmla="*/ 0 w 3810"/>
                <a:gd name="T1" fmla="*/ 0 h 308"/>
                <a:gd name="T2" fmla="*/ 3810 w 3810"/>
                <a:gd name="T3" fmla="*/ 30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0" h="308">
                  <a:moveTo>
                    <a:pt x="0" y="0"/>
                  </a:moveTo>
                  <a:lnTo>
                    <a:pt x="3810" y="308"/>
                  </a:lnTo>
                </a:path>
              </a:pathLst>
            </a:custGeom>
            <a:noFill/>
            <a:ln w="1905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1243" name="Freeform 43"/>
            <p:cNvSpPr>
              <a:spLocks/>
            </p:cNvSpPr>
            <p:nvPr/>
          </p:nvSpPr>
          <p:spPr bwMode="auto">
            <a:xfrm>
              <a:off x="1776" y="3351"/>
              <a:ext cx="3812" cy="117"/>
            </a:xfrm>
            <a:custGeom>
              <a:avLst/>
              <a:gdLst>
                <a:gd name="T0" fmla="*/ 0 w 3812"/>
                <a:gd name="T1" fmla="*/ 117 h 117"/>
                <a:gd name="T2" fmla="*/ 3812 w 3812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12" h="117">
                  <a:moveTo>
                    <a:pt x="0" y="117"/>
                  </a:moveTo>
                  <a:lnTo>
                    <a:pt x="3812" y="0"/>
                  </a:ln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1244" name="Group 44"/>
          <p:cNvGrpSpPr>
            <a:grpSpLocks/>
          </p:cNvGrpSpPr>
          <p:nvPr/>
        </p:nvGrpSpPr>
        <p:grpSpPr bwMode="auto">
          <a:xfrm>
            <a:off x="8751888" y="5081588"/>
            <a:ext cx="125412" cy="728662"/>
            <a:chOff x="5513" y="3201"/>
            <a:chExt cx="79" cy="459"/>
          </a:xfrm>
        </p:grpSpPr>
        <p:sp>
          <p:nvSpPr>
            <p:cNvPr id="51245" name="Freeform 45"/>
            <p:cNvSpPr>
              <a:spLocks/>
            </p:cNvSpPr>
            <p:nvPr/>
          </p:nvSpPr>
          <p:spPr bwMode="auto">
            <a:xfrm>
              <a:off x="5513" y="3505"/>
              <a:ext cx="79" cy="155"/>
            </a:xfrm>
            <a:custGeom>
              <a:avLst/>
              <a:gdLst>
                <a:gd name="T0" fmla="*/ 0 w 79"/>
                <a:gd name="T1" fmla="*/ 143 h 155"/>
                <a:gd name="T2" fmla="*/ 30 w 79"/>
                <a:gd name="T3" fmla="*/ 0 h 155"/>
                <a:gd name="T4" fmla="*/ 79 w 79"/>
                <a:gd name="T5" fmla="*/ 2 h 155"/>
                <a:gd name="T6" fmla="*/ 46 w 79"/>
                <a:gd name="T7" fmla="*/ 155 h 155"/>
                <a:gd name="T8" fmla="*/ 0 w 79"/>
                <a:gd name="T9" fmla="*/ 14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55">
                  <a:moveTo>
                    <a:pt x="0" y="143"/>
                  </a:moveTo>
                  <a:lnTo>
                    <a:pt x="30" y="0"/>
                  </a:lnTo>
                  <a:lnTo>
                    <a:pt x="79" y="2"/>
                  </a:lnTo>
                  <a:lnTo>
                    <a:pt x="46" y="155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FF3300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1246" name="Freeform 46"/>
            <p:cNvSpPr>
              <a:spLocks/>
            </p:cNvSpPr>
            <p:nvPr/>
          </p:nvSpPr>
          <p:spPr bwMode="auto">
            <a:xfrm>
              <a:off x="5544" y="3356"/>
              <a:ext cx="48" cy="153"/>
            </a:xfrm>
            <a:custGeom>
              <a:avLst/>
              <a:gdLst>
                <a:gd name="T0" fmla="*/ 0 w 48"/>
                <a:gd name="T1" fmla="*/ 150 h 153"/>
                <a:gd name="T2" fmla="*/ 0 w 48"/>
                <a:gd name="T3" fmla="*/ 0 h 153"/>
                <a:gd name="T4" fmla="*/ 48 w 48"/>
                <a:gd name="T5" fmla="*/ 0 h 153"/>
                <a:gd name="T6" fmla="*/ 48 w 48"/>
                <a:gd name="T7" fmla="*/ 153 h 153"/>
                <a:gd name="T8" fmla="*/ 0 w 48"/>
                <a:gd name="T9" fmla="*/ 15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53">
                  <a:moveTo>
                    <a:pt x="0" y="150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153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51247" name="Freeform 47"/>
            <p:cNvSpPr>
              <a:spLocks/>
            </p:cNvSpPr>
            <p:nvPr/>
          </p:nvSpPr>
          <p:spPr bwMode="auto">
            <a:xfrm>
              <a:off x="5526" y="3201"/>
              <a:ext cx="66" cy="156"/>
            </a:xfrm>
            <a:custGeom>
              <a:avLst/>
              <a:gdLst>
                <a:gd name="T0" fmla="*/ 17 w 66"/>
                <a:gd name="T1" fmla="*/ 155 h 156"/>
                <a:gd name="T2" fmla="*/ 0 w 66"/>
                <a:gd name="T3" fmla="*/ 8 h 156"/>
                <a:gd name="T4" fmla="*/ 51 w 66"/>
                <a:gd name="T5" fmla="*/ 0 h 156"/>
                <a:gd name="T6" fmla="*/ 66 w 66"/>
                <a:gd name="T7" fmla="*/ 156 h 156"/>
                <a:gd name="T8" fmla="*/ 17 w 66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6">
                  <a:moveTo>
                    <a:pt x="17" y="155"/>
                  </a:moveTo>
                  <a:lnTo>
                    <a:pt x="0" y="8"/>
                  </a:lnTo>
                  <a:lnTo>
                    <a:pt x="51" y="0"/>
                  </a:lnTo>
                  <a:lnTo>
                    <a:pt x="66" y="156"/>
                  </a:lnTo>
                  <a:lnTo>
                    <a:pt x="17" y="155"/>
                  </a:lnTo>
                  <a:close/>
                </a:path>
              </a:pathLst>
            </a:custGeom>
            <a:solidFill>
              <a:schemeClr val="accent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8101013" y="6453336"/>
            <a:ext cx="1042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773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4" grpId="0" autoUpdateAnimBg="0"/>
      <p:bldP spid="5122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marL="838200" indent="-838200" algn="l"/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camera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obscura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en-US" altLang="nl-NL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groot</a:t>
            </a:r>
            <a:r>
              <a:rPr lang="en-US" altLang="nl-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gat . . .</a:t>
            </a:r>
            <a:endParaRPr lang="nl-NL" altLang="nl-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46" name="Freeform 30"/>
          <p:cNvSpPr>
            <a:spLocks/>
          </p:cNvSpPr>
          <p:nvPr/>
        </p:nvSpPr>
        <p:spPr bwMode="auto">
          <a:xfrm>
            <a:off x="352425" y="4152900"/>
            <a:ext cx="6962775" cy="1524000"/>
          </a:xfrm>
          <a:custGeom>
            <a:avLst/>
            <a:gdLst>
              <a:gd name="T0" fmla="*/ 0 w 4386"/>
              <a:gd name="T1" fmla="*/ 0 h 960"/>
              <a:gd name="T2" fmla="*/ 4386 w 4386"/>
              <a:gd name="T3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86" h="960">
                <a:moveTo>
                  <a:pt x="0" y="0"/>
                </a:moveTo>
                <a:lnTo>
                  <a:pt x="4386" y="960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0447" name="Freeform 31"/>
          <p:cNvSpPr>
            <a:spLocks/>
          </p:cNvSpPr>
          <p:nvPr/>
        </p:nvSpPr>
        <p:spPr bwMode="auto">
          <a:xfrm>
            <a:off x="342900" y="4152900"/>
            <a:ext cx="6972300" cy="1390650"/>
          </a:xfrm>
          <a:custGeom>
            <a:avLst/>
            <a:gdLst>
              <a:gd name="T0" fmla="*/ 0 w 4392"/>
              <a:gd name="T1" fmla="*/ 0 h 876"/>
              <a:gd name="T2" fmla="*/ 4392 w 4392"/>
              <a:gd name="T3" fmla="*/ 876 h 8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92" h="876">
                <a:moveTo>
                  <a:pt x="0" y="0"/>
                </a:moveTo>
                <a:lnTo>
                  <a:pt x="4392" y="876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0458" name="Freeform 42"/>
          <p:cNvSpPr>
            <a:spLocks/>
          </p:cNvSpPr>
          <p:nvPr/>
        </p:nvSpPr>
        <p:spPr bwMode="auto">
          <a:xfrm>
            <a:off x="361950" y="1028700"/>
            <a:ext cx="6810375" cy="1771650"/>
          </a:xfrm>
          <a:custGeom>
            <a:avLst/>
            <a:gdLst>
              <a:gd name="T0" fmla="*/ 0 w 4290"/>
              <a:gd name="T1" fmla="*/ 0 h 1116"/>
              <a:gd name="T2" fmla="*/ 4290 w 4290"/>
              <a:gd name="T3" fmla="*/ 1116 h 11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90" h="1116">
                <a:moveTo>
                  <a:pt x="0" y="0"/>
                </a:moveTo>
                <a:lnTo>
                  <a:pt x="4290" y="1116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0459" name="Freeform 43"/>
          <p:cNvSpPr>
            <a:spLocks/>
          </p:cNvSpPr>
          <p:nvPr/>
        </p:nvSpPr>
        <p:spPr bwMode="auto">
          <a:xfrm>
            <a:off x="342900" y="1038225"/>
            <a:ext cx="6819900" cy="1171575"/>
          </a:xfrm>
          <a:custGeom>
            <a:avLst/>
            <a:gdLst>
              <a:gd name="T0" fmla="*/ 0 w 4296"/>
              <a:gd name="T1" fmla="*/ 0 h 738"/>
              <a:gd name="T2" fmla="*/ 4296 w 4296"/>
              <a:gd name="T3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96" h="738">
                <a:moveTo>
                  <a:pt x="0" y="0"/>
                </a:moveTo>
                <a:lnTo>
                  <a:pt x="4296" y="738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0464" name="Rectangle 48"/>
          <p:cNvSpPr>
            <a:spLocks noChangeArrowheads="1"/>
          </p:cNvSpPr>
          <p:nvPr/>
        </p:nvSpPr>
        <p:spPr bwMode="auto">
          <a:xfrm>
            <a:off x="0" y="3200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De camera obscura met een klein gat . . .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67" name="Freeform 51"/>
          <p:cNvSpPr>
            <a:spLocks/>
          </p:cNvSpPr>
          <p:nvPr/>
        </p:nvSpPr>
        <p:spPr bwMode="auto">
          <a:xfrm>
            <a:off x="342900" y="1038225"/>
            <a:ext cx="6824663" cy="1771650"/>
          </a:xfrm>
          <a:custGeom>
            <a:avLst/>
            <a:gdLst>
              <a:gd name="T0" fmla="*/ 0 w 4299"/>
              <a:gd name="T1" fmla="*/ 0 h 1116"/>
              <a:gd name="T2" fmla="*/ 4299 w 4299"/>
              <a:gd name="T3" fmla="*/ 732 h 1116"/>
              <a:gd name="T4" fmla="*/ 4296 w 4299"/>
              <a:gd name="T5" fmla="*/ 1116 h 1116"/>
              <a:gd name="T6" fmla="*/ 0 w 4299"/>
              <a:gd name="T7" fmla="*/ 0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99" h="1116">
                <a:moveTo>
                  <a:pt x="0" y="0"/>
                </a:moveTo>
                <a:lnTo>
                  <a:pt x="4299" y="732"/>
                </a:lnTo>
                <a:lnTo>
                  <a:pt x="4296" y="111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97647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0471" name="Oval 55"/>
          <p:cNvSpPr>
            <a:spLocks noChangeArrowheads="1"/>
          </p:cNvSpPr>
          <p:nvPr/>
        </p:nvSpPr>
        <p:spPr bwMode="auto">
          <a:xfrm>
            <a:off x="304800" y="4114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60479" name="Group 63"/>
          <p:cNvGrpSpPr>
            <a:grpSpLocks/>
          </p:cNvGrpSpPr>
          <p:nvPr/>
        </p:nvGrpSpPr>
        <p:grpSpPr bwMode="auto">
          <a:xfrm>
            <a:off x="7391400" y="3962400"/>
            <a:ext cx="1524000" cy="2209800"/>
            <a:chOff x="4656" y="2496"/>
            <a:chExt cx="960" cy="1392"/>
          </a:xfrm>
        </p:grpSpPr>
        <p:sp>
          <p:nvSpPr>
            <p:cNvPr id="60450" name="Rectangle 34"/>
            <p:cNvSpPr>
              <a:spLocks noChangeArrowheads="1"/>
            </p:cNvSpPr>
            <p:nvPr/>
          </p:nvSpPr>
          <p:spPr bwMode="auto">
            <a:xfrm>
              <a:off x="4656" y="2496"/>
              <a:ext cx="960" cy="139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0472" name="Oval 56"/>
            <p:cNvSpPr>
              <a:spLocks noChangeArrowheads="1"/>
            </p:cNvSpPr>
            <p:nvPr/>
          </p:nvSpPr>
          <p:spPr bwMode="auto">
            <a:xfrm>
              <a:off x="4992" y="3479"/>
              <a:ext cx="96" cy="96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60473" name="Oval 57"/>
          <p:cNvSpPr>
            <a:spLocks noChangeArrowheads="1"/>
          </p:cNvSpPr>
          <p:nvPr/>
        </p:nvSpPr>
        <p:spPr bwMode="auto">
          <a:xfrm>
            <a:off x="304800" y="990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60478" name="Group 62"/>
          <p:cNvGrpSpPr>
            <a:grpSpLocks/>
          </p:cNvGrpSpPr>
          <p:nvPr/>
        </p:nvGrpSpPr>
        <p:grpSpPr bwMode="auto">
          <a:xfrm>
            <a:off x="7239000" y="838200"/>
            <a:ext cx="1524000" cy="2209800"/>
            <a:chOff x="4560" y="528"/>
            <a:chExt cx="960" cy="1392"/>
          </a:xfrm>
        </p:grpSpPr>
        <p:sp>
          <p:nvSpPr>
            <p:cNvPr id="60462" name="Rectangle 46"/>
            <p:cNvSpPr>
              <a:spLocks noChangeArrowheads="1"/>
            </p:cNvSpPr>
            <p:nvPr/>
          </p:nvSpPr>
          <p:spPr bwMode="auto">
            <a:xfrm>
              <a:off x="4560" y="528"/>
              <a:ext cx="960" cy="139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0474" name="Oval 58" descr="25%"/>
            <p:cNvSpPr>
              <a:spLocks noChangeArrowheads="1"/>
            </p:cNvSpPr>
            <p:nvPr/>
          </p:nvSpPr>
          <p:spPr bwMode="auto">
            <a:xfrm>
              <a:off x="4848" y="1392"/>
              <a:ext cx="336" cy="384"/>
            </a:xfrm>
            <a:prstGeom prst="ellipse">
              <a:avLst/>
            </a:prstGeom>
            <a:pattFill prst="pct25">
              <a:fgClr>
                <a:srgbClr val="FF3300"/>
              </a:fgClr>
              <a:bgClr>
                <a:srgbClr val="DDDDDD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60457" name="Freeform 41"/>
          <p:cNvSpPr>
            <a:spLocks/>
          </p:cNvSpPr>
          <p:nvPr/>
        </p:nvSpPr>
        <p:spPr bwMode="auto">
          <a:xfrm>
            <a:off x="4724400" y="838200"/>
            <a:ext cx="2438400" cy="2209800"/>
          </a:xfrm>
          <a:custGeom>
            <a:avLst/>
            <a:gdLst>
              <a:gd name="T0" fmla="*/ 0 w 1536"/>
              <a:gd name="T1" fmla="*/ 588 h 1392"/>
              <a:gd name="T2" fmla="*/ 0 w 1536"/>
              <a:gd name="T3" fmla="*/ 0 h 1392"/>
              <a:gd name="T4" fmla="*/ 1536 w 1536"/>
              <a:gd name="T5" fmla="*/ 0 h 1392"/>
              <a:gd name="T6" fmla="*/ 1536 w 1536"/>
              <a:gd name="T7" fmla="*/ 1392 h 1392"/>
              <a:gd name="T8" fmla="*/ 0 w 1536"/>
              <a:gd name="T9" fmla="*/ 1392 h 1392"/>
              <a:gd name="T10" fmla="*/ 0 w 1536"/>
              <a:gd name="T11" fmla="*/ 846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6" h="1392">
                <a:moveTo>
                  <a:pt x="0" y="588"/>
                </a:moveTo>
                <a:lnTo>
                  <a:pt x="0" y="0"/>
                </a:lnTo>
                <a:lnTo>
                  <a:pt x="1536" y="0"/>
                </a:lnTo>
                <a:lnTo>
                  <a:pt x="1536" y="1392"/>
                </a:lnTo>
                <a:lnTo>
                  <a:pt x="0" y="1392"/>
                </a:lnTo>
                <a:lnTo>
                  <a:pt x="0" y="84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0477" name="Freeform 61"/>
          <p:cNvSpPr>
            <a:spLocks/>
          </p:cNvSpPr>
          <p:nvPr/>
        </p:nvSpPr>
        <p:spPr bwMode="auto">
          <a:xfrm>
            <a:off x="342900" y="4152900"/>
            <a:ext cx="6972300" cy="1514475"/>
          </a:xfrm>
          <a:custGeom>
            <a:avLst/>
            <a:gdLst>
              <a:gd name="T0" fmla="*/ 0 w 4392"/>
              <a:gd name="T1" fmla="*/ 0 h 954"/>
              <a:gd name="T2" fmla="*/ 4392 w 4392"/>
              <a:gd name="T3" fmla="*/ 870 h 954"/>
              <a:gd name="T4" fmla="*/ 4386 w 4392"/>
              <a:gd name="T5" fmla="*/ 954 h 954"/>
              <a:gd name="T6" fmla="*/ 0 w 4392"/>
              <a:gd name="T7" fmla="*/ 0 h 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92" h="954">
                <a:moveTo>
                  <a:pt x="0" y="0"/>
                </a:moveTo>
                <a:lnTo>
                  <a:pt x="4392" y="870"/>
                </a:lnTo>
                <a:lnTo>
                  <a:pt x="4386" y="954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87059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0442" name="Freeform 26"/>
          <p:cNvSpPr>
            <a:spLocks/>
          </p:cNvSpPr>
          <p:nvPr/>
        </p:nvSpPr>
        <p:spPr bwMode="auto">
          <a:xfrm>
            <a:off x="4876800" y="3962400"/>
            <a:ext cx="2438400" cy="2209800"/>
          </a:xfrm>
          <a:custGeom>
            <a:avLst/>
            <a:gdLst>
              <a:gd name="T0" fmla="*/ 0 w 1536"/>
              <a:gd name="T1" fmla="*/ 678 h 1392"/>
              <a:gd name="T2" fmla="*/ 0 w 1536"/>
              <a:gd name="T3" fmla="*/ 0 h 1392"/>
              <a:gd name="T4" fmla="*/ 1536 w 1536"/>
              <a:gd name="T5" fmla="*/ 0 h 1392"/>
              <a:gd name="T6" fmla="*/ 1536 w 1536"/>
              <a:gd name="T7" fmla="*/ 1392 h 1392"/>
              <a:gd name="T8" fmla="*/ 0 w 1536"/>
              <a:gd name="T9" fmla="*/ 1392 h 1392"/>
              <a:gd name="T10" fmla="*/ 0 w 1536"/>
              <a:gd name="T11" fmla="*/ 753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6" h="1392">
                <a:moveTo>
                  <a:pt x="0" y="678"/>
                </a:moveTo>
                <a:lnTo>
                  <a:pt x="0" y="0"/>
                </a:lnTo>
                <a:lnTo>
                  <a:pt x="1536" y="0"/>
                </a:lnTo>
                <a:lnTo>
                  <a:pt x="1536" y="1392"/>
                </a:lnTo>
                <a:lnTo>
                  <a:pt x="0" y="1392"/>
                </a:lnTo>
                <a:lnTo>
                  <a:pt x="0" y="753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0465" name="AutoShape 49"/>
          <p:cNvSpPr>
            <a:spLocks noChangeArrowheads="1"/>
          </p:cNvSpPr>
          <p:nvPr/>
        </p:nvSpPr>
        <p:spPr bwMode="auto">
          <a:xfrm>
            <a:off x="6172200" y="914400"/>
            <a:ext cx="2514600" cy="609600"/>
          </a:xfrm>
          <a:prstGeom prst="wedgeRoundRectCallout">
            <a:avLst>
              <a:gd name="adj1" fmla="val 21213"/>
              <a:gd name="adj2" fmla="val 145051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Onscherp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66" name="AutoShape 50"/>
          <p:cNvSpPr>
            <a:spLocks noChangeArrowheads="1"/>
          </p:cNvSpPr>
          <p:nvPr/>
        </p:nvSpPr>
        <p:spPr bwMode="auto">
          <a:xfrm>
            <a:off x="6324600" y="4038600"/>
            <a:ext cx="2514600" cy="609600"/>
          </a:xfrm>
          <a:prstGeom prst="wedgeRoundRectCallout">
            <a:avLst>
              <a:gd name="adj1" fmla="val 20454"/>
              <a:gd name="adj2" fmla="val 179426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Scherper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80" name="Text Box 64"/>
          <p:cNvSpPr txBox="1">
            <a:spLocks noChangeArrowheads="1"/>
          </p:cNvSpPr>
          <p:nvPr/>
        </p:nvSpPr>
        <p:spPr bwMode="auto">
          <a:xfrm>
            <a:off x="8101013" y="6400800"/>
            <a:ext cx="104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0946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46" grpId="0" animBg="1"/>
      <p:bldP spid="60447" grpId="0" animBg="1"/>
      <p:bldP spid="60458" grpId="0" animBg="1"/>
      <p:bldP spid="60459" grpId="0" animBg="1"/>
      <p:bldP spid="60464" grpId="0" autoUpdateAnimBg="0"/>
      <p:bldP spid="60467" grpId="0" animBg="1"/>
      <p:bldP spid="60471" grpId="0" animBg="1"/>
      <p:bldP spid="60473" grpId="0" animBg="1"/>
      <p:bldP spid="60457" grpId="0" animBg="1"/>
      <p:bldP spid="60477" grpId="0" animBg="1"/>
      <p:bldP spid="60442" grpId="0" animBg="1"/>
      <p:bldP spid="60465" grpId="0" animBg="1" autoUpdateAnimBg="0"/>
      <p:bldP spid="6046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6" name="Freeform 26"/>
          <p:cNvSpPr>
            <a:spLocks/>
          </p:cNvSpPr>
          <p:nvPr/>
        </p:nvSpPr>
        <p:spPr bwMode="auto">
          <a:xfrm>
            <a:off x="571500" y="4086225"/>
            <a:ext cx="4381500" cy="1152525"/>
          </a:xfrm>
          <a:custGeom>
            <a:avLst/>
            <a:gdLst>
              <a:gd name="T0" fmla="*/ 0 w 2760"/>
              <a:gd name="T1" fmla="*/ 0 h 726"/>
              <a:gd name="T2" fmla="*/ 2748 w 2760"/>
              <a:gd name="T3" fmla="*/ 462 h 726"/>
              <a:gd name="T4" fmla="*/ 2760 w 2760"/>
              <a:gd name="T5" fmla="*/ 726 h 726"/>
              <a:gd name="T6" fmla="*/ 0 w 2760"/>
              <a:gd name="T7" fmla="*/ 0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60" h="726">
                <a:moveTo>
                  <a:pt x="0" y="0"/>
                </a:moveTo>
                <a:lnTo>
                  <a:pt x="2748" y="462"/>
                </a:lnTo>
                <a:lnTo>
                  <a:pt x="2760" y="72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97647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81" name="Freeform 41"/>
          <p:cNvSpPr>
            <a:spLocks/>
          </p:cNvSpPr>
          <p:nvPr/>
        </p:nvSpPr>
        <p:spPr bwMode="auto">
          <a:xfrm>
            <a:off x="4953000" y="4819650"/>
            <a:ext cx="2447925" cy="752475"/>
          </a:xfrm>
          <a:custGeom>
            <a:avLst/>
            <a:gdLst>
              <a:gd name="T0" fmla="*/ 0 w 1542"/>
              <a:gd name="T1" fmla="*/ 276 h 474"/>
              <a:gd name="T2" fmla="*/ 0 w 1542"/>
              <a:gd name="T3" fmla="*/ 0 h 474"/>
              <a:gd name="T4" fmla="*/ 1542 w 1542"/>
              <a:gd name="T5" fmla="*/ 462 h 474"/>
              <a:gd name="T6" fmla="*/ 1542 w 1542"/>
              <a:gd name="T7" fmla="*/ 474 h 474"/>
              <a:gd name="T8" fmla="*/ 0 w 1542"/>
              <a:gd name="T9" fmla="*/ 276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2" h="474">
                <a:moveTo>
                  <a:pt x="0" y="276"/>
                </a:moveTo>
                <a:lnTo>
                  <a:pt x="0" y="0"/>
                </a:lnTo>
                <a:lnTo>
                  <a:pt x="1542" y="462"/>
                </a:lnTo>
                <a:lnTo>
                  <a:pt x="1542" y="474"/>
                </a:lnTo>
                <a:lnTo>
                  <a:pt x="0" y="276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97647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marL="838200" indent="-838200" algn="l"/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camera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obscura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zonder</a:t>
            </a:r>
            <a:r>
              <a:rPr lang="en-US" altLang="nl-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lens . . .</a:t>
            </a:r>
            <a:endParaRPr lang="nl-NL" altLang="nl-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camera met lens . . .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7" name="Freeform 7"/>
          <p:cNvSpPr>
            <a:spLocks/>
          </p:cNvSpPr>
          <p:nvPr/>
        </p:nvSpPr>
        <p:spPr bwMode="auto">
          <a:xfrm>
            <a:off x="361950" y="1028700"/>
            <a:ext cx="6810375" cy="1771650"/>
          </a:xfrm>
          <a:custGeom>
            <a:avLst/>
            <a:gdLst>
              <a:gd name="T0" fmla="*/ 0 w 4290"/>
              <a:gd name="T1" fmla="*/ 0 h 1116"/>
              <a:gd name="T2" fmla="*/ 4290 w 4290"/>
              <a:gd name="T3" fmla="*/ 1116 h 11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90" h="1116">
                <a:moveTo>
                  <a:pt x="0" y="0"/>
                </a:moveTo>
                <a:lnTo>
                  <a:pt x="4290" y="1116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48" name="Freeform 8"/>
          <p:cNvSpPr>
            <a:spLocks/>
          </p:cNvSpPr>
          <p:nvPr/>
        </p:nvSpPr>
        <p:spPr bwMode="auto">
          <a:xfrm>
            <a:off x="342900" y="1038225"/>
            <a:ext cx="6819900" cy="1171575"/>
          </a:xfrm>
          <a:custGeom>
            <a:avLst/>
            <a:gdLst>
              <a:gd name="T0" fmla="*/ 0 w 4296"/>
              <a:gd name="T1" fmla="*/ 0 h 738"/>
              <a:gd name="T2" fmla="*/ 4296 w 4296"/>
              <a:gd name="T3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96" h="738">
                <a:moveTo>
                  <a:pt x="0" y="0"/>
                </a:moveTo>
                <a:lnTo>
                  <a:pt x="4296" y="738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51" name="Freeform 11"/>
          <p:cNvSpPr>
            <a:spLocks/>
          </p:cNvSpPr>
          <p:nvPr/>
        </p:nvSpPr>
        <p:spPr bwMode="auto">
          <a:xfrm>
            <a:off x="342900" y="1038225"/>
            <a:ext cx="6824663" cy="1762125"/>
          </a:xfrm>
          <a:custGeom>
            <a:avLst/>
            <a:gdLst>
              <a:gd name="T0" fmla="*/ 0 w 4299"/>
              <a:gd name="T1" fmla="*/ 0 h 1110"/>
              <a:gd name="T2" fmla="*/ 4299 w 4299"/>
              <a:gd name="T3" fmla="*/ 732 h 1110"/>
              <a:gd name="T4" fmla="*/ 4299 w 4299"/>
              <a:gd name="T5" fmla="*/ 1110 h 1110"/>
              <a:gd name="T6" fmla="*/ 0 w 4299"/>
              <a:gd name="T7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99" h="1110">
                <a:moveTo>
                  <a:pt x="0" y="0"/>
                </a:moveTo>
                <a:lnTo>
                  <a:pt x="4299" y="732"/>
                </a:lnTo>
                <a:lnTo>
                  <a:pt x="4299" y="111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shade val="97647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54" name="Oval 14"/>
          <p:cNvSpPr>
            <a:spLocks noChangeArrowheads="1"/>
          </p:cNvSpPr>
          <p:nvPr/>
        </p:nvSpPr>
        <p:spPr bwMode="auto">
          <a:xfrm>
            <a:off x="304800" y="990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61483" name="Group 43"/>
          <p:cNvGrpSpPr>
            <a:grpSpLocks/>
          </p:cNvGrpSpPr>
          <p:nvPr/>
        </p:nvGrpSpPr>
        <p:grpSpPr bwMode="auto">
          <a:xfrm>
            <a:off x="7239000" y="838200"/>
            <a:ext cx="1524000" cy="2209800"/>
            <a:chOff x="4560" y="528"/>
            <a:chExt cx="960" cy="1392"/>
          </a:xfrm>
        </p:grpSpPr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4560" y="528"/>
              <a:ext cx="960" cy="139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1455" name="Oval 15" descr="25%"/>
            <p:cNvSpPr>
              <a:spLocks noChangeArrowheads="1"/>
            </p:cNvSpPr>
            <p:nvPr/>
          </p:nvSpPr>
          <p:spPr bwMode="auto">
            <a:xfrm>
              <a:off x="4848" y="1392"/>
              <a:ext cx="336" cy="384"/>
            </a:xfrm>
            <a:prstGeom prst="ellipse">
              <a:avLst/>
            </a:prstGeom>
            <a:pattFill prst="pct25">
              <a:fgClr>
                <a:srgbClr val="FF3300"/>
              </a:fgClr>
              <a:bgClr>
                <a:srgbClr val="DDDDDD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61456" name="Freeform 16"/>
          <p:cNvSpPr>
            <a:spLocks/>
          </p:cNvSpPr>
          <p:nvPr/>
        </p:nvSpPr>
        <p:spPr bwMode="auto">
          <a:xfrm>
            <a:off x="4724400" y="838200"/>
            <a:ext cx="2438400" cy="2209800"/>
          </a:xfrm>
          <a:custGeom>
            <a:avLst/>
            <a:gdLst>
              <a:gd name="T0" fmla="*/ 0 w 1536"/>
              <a:gd name="T1" fmla="*/ 588 h 1392"/>
              <a:gd name="T2" fmla="*/ 0 w 1536"/>
              <a:gd name="T3" fmla="*/ 0 h 1392"/>
              <a:gd name="T4" fmla="*/ 1536 w 1536"/>
              <a:gd name="T5" fmla="*/ 0 h 1392"/>
              <a:gd name="T6" fmla="*/ 1536 w 1536"/>
              <a:gd name="T7" fmla="*/ 1392 h 1392"/>
              <a:gd name="T8" fmla="*/ 0 w 1536"/>
              <a:gd name="T9" fmla="*/ 1392 h 1392"/>
              <a:gd name="T10" fmla="*/ 0 w 1536"/>
              <a:gd name="T11" fmla="*/ 846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6" h="1392">
                <a:moveTo>
                  <a:pt x="0" y="588"/>
                </a:moveTo>
                <a:lnTo>
                  <a:pt x="0" y="0"/>
                </a:lnTo>
                <a:lnTo>
                  <a:pt x="1536" y="0"/>
                </a:lnTo>
                <a:lnTo>
                  <a:pt x="1536" y="1392"/>
                </a:lnTo>
                <a:lnTo>
                  <a:pt x="0" y="1392"/>
                </a:lnTo>
                <a:lnTo>
                  <a:pt x="0" y="84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59" name="AutoShape 19"/>
          <p:cNvSpPr>
            <a:spLocks noChangeArrowheads="1"/>
          </p:cNvSpPr>
          <p:nvPr/>
        </p:nvSpPr>
        <p:spPr bwMode="auto">
          <a:xfrm>
            <a:off x="6172200" y="914400"/>
            <a:ext cx="2514600" cy="609600"/>
          </a:xfrm>
          <a:prstGeom prst="wedgeRoundRectCallout">
            <a:avLst>
              <a:gd name="adj1" fmla="val 21213"/>
              <a:gd name="adj2" fmla="val 145051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Onscherp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3" name="Freeform 23"/>
          <p:cNvSpPr>
            <a:spLocks/>
          </p:cNvSpPr>
          <p:nvPr/>
        </p:nvSpPr>
        <p:spPr bwMode="auto">
          <a:xfrm>
            <a:off x="590550" y="4076700"/>
            <a:ext cx="4362450" cy="1162050"/>
          </a:xfrm>
          <a:custGeom>
            <a:avLst/>
            <a:gdLst>
              <a:gd name="T0" fmla="*/ 0 w 2748"/>
              <a:gd name="T1" fmla="*/ 0 h 732"/>
              <a:gd name="T2" fmla="*/ 2748 w 2748"/>
              <a:gd name="T3" fmla="*/ 732 h 7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48" h="732">
                <a:moveTo>
                  <a:pt x="0" y="0"/>
                </a:moveTo>
                <a:lnTo>
                  <a:pt x="2748" y="732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64" name="Freeform 24"/>
          <p:cNvSpPr>
            <a:spLocks/>
          </p:cNvSpPr>
          <p:nvPr/>
        </p:nvSpPr>
        <p:spPr bwMode="auto">
          <a:xfrm>
            <a:off x="571500" y="4086225"/>
            <a:ext cx="4381500" cy="752475"/>
          </a:xfrm>
          <a:custGeom>
            <a:avLst/>
            <a:gdLst>
              <a:gd name="T0" fmla="*/ 0 w 2760"/>
              <a:gd name="T1" fmla="*/ 0 h 474"/>
              <a:gd name="T2" fmla="*/ 2760 w 2760"/>
              <a:gd name="T3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60" h="474">
                <a:moveTo>
                  <a:pt x="0" y="0"/>
                </a:moveTo>
                <a:lnTo>
                  <a:pt x="2760" y="474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67" name="Oval 27"/>
          <p:cNvSpPr>
            <a:spLocks noChangeArrowheads="1"/>
          </p:cNvSpPr>
          <p:nvPr/>
        </p:nvSpPr>
        <p:spPr bwMode="auto">
          <a:xfrm>
            <a:off x="533400" y="4038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61484" name="Group 44"/>
          <p:cNvGrpSpPr>
            <a:grpSpLocks/>
          </p:cNvGrpSpPr>
          <p:nvPr/>
        </p:nvGrpSpPr>
        <p:grpSpPr bwMode="auto">
          <a:xfrm>
            <a:off x="7467600" y="3886200"/>
            <a:ext cx="1524000" cy="2209800"/>
            <a:chOff x="4704" y="2448"/>
            <a:chExt cx="960" cy="1392"/>
          </a:xfrm>
        </p:grpSpPr>
        <p:sp>
          <p:nvSpPr>
            <p:cNvPr id="61465" name="Rectangle 25"/>
            <p:cNvSpPr>
              <a:spLocks noChangeArrowheads="1"/>
            </p:cNvSpPr>
            <p:nvPr/>
          </p:nvSpPr>
          <p:spPr bwMode="auto">
            <a:xfrm>
              <a:off x="4704" y="2448"/>
              <a:ext cx="960" cy="139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1468" name="Oval 28"/>
            <p:cNvSpPr>
              <a:spLocks noChangeArrowheads="1"/>
            </p:cNvSpPr>
            <p:nvPr/>
          </p:nvSpPr>
          <p:spPr bwMode="auto">
            <a:xfrm>
              <a:off x="5040" y="3504"/>
              <a:ext cx="23" cy="23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61470" name="AutoShape 30"/>
          <p:cNvSpPr>
            <a:spLocks noChangeArrowheads="1"/>
          </p:cNvSpPr>
          <p:nvPr/>
        </p:nvSpPr>
        <p:spPr bwMode="auto">
          <a:xfrm>
            <a:off x="6934200" y="3962400"/>
            <a:ext cx="1981200" cy="609600"/>
          </a:xfrm>
          <a:prstGeom prst="wedgeRoundRectCallout">
            <a:avLst>
              <a:gd name="adj1" fmla="val 6250"/>
              <a:gd name="adj2" fmla="val 201301"/>
              <a:gd name="adj3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Scherp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9" name="Freeform 39"/>
          <p:cNvSpPr>
            <a:spLocks/>
          </p:cNvSpPr>
          <p:nvPr/>
        </p:nvSpPr>
        <p:spPr bwMode="auto">
          <a:xfrm>
            <a:off x="4953000" y="4819650"/>
            <a:ext cx="2428875" cy="742950"/>
          </a:xfrm>
          <a:custGeom>
            <a:avLst/>
            <a:gdLst>
              <a:gd name="T0" fmla="*/ 0 w 1530"/>
              <a:gd name="T1" fmla="*/ 0 h 468"/>
              <a:gd name="T2" fmla="*/ 1530 w 1530"/>
              <a:gd name="T3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30" h="468">
                <a:moveTo>
                  <a:pt x="0" y="0"/>
                </a:moveTo>
                <a:lnTo>
                  <a:pt x="1530" y="468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80" name="Freeform 40"/>
          <p:cNvSpPr>
            <a:spLocks/>
          </p:cNvSpPr>
          <p:nvPr/>
        </p:nvSpPr>
        <p:spPr bwMode="auto">
          <a:xfrm>
            <a:off x="4953000" y="5248275"/>
            <a:ext cx="2428875" cy="314325"/>
          </a:xfrm>
          <a:custGeom>
            <a:avLst/>
            <a:gdLst>
              <a:gd name="T0" fmla="*/ 0 w 1530"/>
              <a:gd name="T1" fmla="*/ 0 h 198"/>
              <a:gd name="T2" fmla="*/ 1530 w 1530"/>
              <a:gd name="T3" fmla="*/ 198 h 1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30" h="198">
                <a:moveTo>
                  <a:pt x="0" y="0"/>
                </a:moveTo>
                <a:lnTo>
                  <a:pt x="1530" y="198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69" name="Freeform 29"/>
          <p:cNvSpPr>
            <a:spLocks/>
          </p:cNvSpPr>
          <p:nvPr/>
        </p:nvSpPr>
        <p:spPr bwMode="auto">
          <a:xfrm>
            <a:off x="4953000" y="3886200"/>
            <a:ext cx="2438400" cy="2209800"/>
          </a:xfrm>
          <a:custGeom>
            <a:avLst/>
            <a:gdLst>
              <a:gd name="T0" fmla="*/ 0 w 1536"/>
              <a:gd name="T1" fmla="*/ 588 h 1392"/>
              <a:gd name="T2" fmla="*/ 0 w 1536"/>
              <a:gd name="T3" fmla="*/ 0 h 1392"/>
              <a:gd name="T4" fmla="*/ 1536 w 1536"/>
              <a:gd name="T5" fmla="*/ 0 h 1392"/>
              <a:gd name="T6" fmla="*/ 1536 w 1536"/>
              <a:gd name="T7" fmla="*/ 1392 h 1392"/>
              <a:gd name="T8" fmla="*/ 0 w 1536"/>
              <a:gd name="T9" fmla="*/ 1392 h 1392"/>
              <a:gd name="T10" fmla="*/ 0 w 1536"/>
              <a:gd name="T11" fmla="*/ 846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6" h="1392">
                <a:moveTo>
                  <a:pt x="0" y="588"/>
                </a:moveTo>
                <a:lnTo>
                  <a:pt x="0" y="0"/>
                </a:lnTo>
                <a:lnTo>
                  <a:pt x="1536" y="0"/>
                </a:lnTo>
                <a:lnTo>
                  <a:pt x="1536" y="1392"/>
                </a:lnTo>
                <a:lnTo>
                  <a:pt x="0" y="1392"/>
                </a:lnTo>
                <a:lnTo>
                  <a:pt x="0" y="84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1478" name="Freeform 38"/>
          <p:cNvSpPr>
            <a:spLocks/>
          </p:cNvSpPr>
          <p:nvPr/>
        </p:nvSpPr>
        <p:spPr bwMode="auto">
          <a:xfrm>
            <a:off x="533400" y="4038600"/>
            <a:ext cx="6858000" cy="1509713"/>
          </a:xfrm>
          <a:custGeom>
            <a:avLst/>
            <a:gdLst>
              <a:gd name="T0" fmla="*/ 0 w 4320"/>
              <a:gd name="T1" fmla="*/ 0 h 951"/>
              <a:gd name="T2" fmla="*/ 4320 w 4320"/>
              <a:gd name="T3" fmla="*/ 951 h 95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20" h="951">
                <a:moveTo>
                  <a:pt x="0" y="0"/>
                </a:moveTo>
                <a:lnTo>
                  <a:pt x="4320" y="951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61471" name="Group 31"/>
          <p:cNvGrpSpPr>
            <a:grpSpLocks/>
          </p:cNvGrpSpPr>
          <p:nvPr/>
        </p:nvGrpSpPr>
        <p:grpSpPr bwMode="auto">
          <a:xfrm flipH="1">
            <a:off x="4876800" y="4800600"/>
            <a:ext cx="152400" cy="457200"/>
            <a:chOff x="1968" y="2544"/>
            <a:chExt cx="240" cy="1153"/>
          </a:xfrm>
        </p:grpSpPr>
        <p:grpSp>
          <p:nvGrpSpPr>
            <p:cNvPr id="61472" name="Group 32"/>
            <p:cNvGrpSpPr>
              <a:grpSpLocks/>
            </p:cNvGrpSpPr>
            <p:nvPr/>
          </p:nvGrpSpPr>
          <p:grpSpPr bwMode="auto">
            <a:xfrm>
              <a:off x="1968" y="2544"/>
              <a:ext cx="240" cy="1153"/>
              <a:chOff x="1968" y="2544"/>
              <a:chExt cx="240" cy="1153"/>
            </a:xfrm>
          </p:grpSpPr>
          <p:sp>
            <p:nvSpPr>
              <p:cNvPr id="61473" name="Arc 33"/>
              <p:cNvSpPr>
                <a:spLocks/>
              </p:cNvSpPr>
              <p:nvPr/>
            </p:nvSpPr>
            <p:spPr bwMode="auto">
              <a:xfrm>
                <a:off x="2067" y="2545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474" name="Arc 34"/>
              <p:cNvSpPr>
                <a:spLocks/>
              </p:cNvSpPr>
              <p:nvPr/>
            </p:nvSpPr>
            <p:spPr bwMode="auto">
              <a:xfrm flipH="1">
                <a:off x="1968" y="2544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1475" name="Group 35"/>
            <p:cNvGrpSpPr>
              <a:grpSpLocks/>
            </p:cNvGrpSpPr>
            <p:nvPr/>
          </p:nvGrpSpPr>
          <p:grpSpPr bwMode="auto">
            <a:xfrm>
              <a:off x="2052" y="3068"/>
              <a:ext cx="76" cy="104"/>
              <a:chOff x="2052" y="3068"/>
              <a:chExt cx="76" cy="104"/>
            </a:xfrm>
          </p:grpSpPr>
          <p:sp>
            <p:nvSpPr>
              <p:cNvPr id="61476" name="Freeform 36"/>
              <p:cNvSpPr>
                <a:spLocks/>
              </p:cNvSpPr>
              <p:nvPr/>
            </p:nvSpPr>
            <p:spPr bwMode="auto">
              <a:xfrm>
                <a:off x="2052" y="3120"/>
                <a:ext cx="76" cy="1"/>
              </a:xfrm>
              <a:custGeom>
                <a:avLst/>
                <a:gdLst>
                  <a:gd name="T0" fmla="*/ 0 w 76"/>
                  <a:gd name="T1" fmla="*/ 0 h 1"/>
                  <a:gd name="T2" fmla="*/ 76 w 76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6" h="1">
                    <a:moveTo>
                      <a:pt x="0" y="0"/>
                    </a:moveTo>
                    <a:lnTo>
                      <a:pt x="76" y="0"/>
                    </a:lnTo>
                  </a:path>
                </a:pathLst>
              </a:custGeom>
              <a:solidFill>
                <a:srgbClr val="DDDDDD"/>
              </a:solidFill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477" name="Freeform 37"/>
              <p:cNvSpPr>
                <a:spLocks/>
              </p:cNvSpPr>
              <p:nvPr/>
            </p:nvSpPr>
            <p:spPr bwMode="auto">
              <a:xfrm>
                <a:off x="2092" y="3068"/>
                <a:ext cx="1" cy="104"/>
              </a:xfrm>
              <a:custGeom>
                <a:avLst/>
                <a:gdLst>
                  <a:gd name="T0" fmla="*/ 0 w 1"/>
                  <a:gd name="T1" fmla="*/ 0 h 104"/>
                  <a:gd name="T2" fmla="*/ 0 w 1"/>
                  <a:gd name="T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04">
                    <a:moveTo>
                      <a:pt x="0" y="0"/>
                    </a:moveTo>
                    <a:lnTo>
                      <a:pt x="0" y="104"/>
                    </a:lnTo>
                  </a:path>
                </a:pathLst>
              </a:custGeom>
              <a:solidFill>
                <a:srgbClr val="DDDDDD"/>
              </a:solidFill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1485" name="Text Box 45"/>
          <p:cNvSpPr txBox="1">
            <a:spLocks noChangeArrowheads="1"/>
          </p:cNvSpPr>
          <p:nvPr/>
        </p:nvSpPr>
        <p:spPr bwMode="auto">
          <a:xfrm>
            <a:off x="8101013" y="6400800"/>
            <a:ext cx="10429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menu</a:t>
            </a:r>
            <a:endParaRPr lang="nl-NL" altLang="nl-NL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208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6" grpId="0" animBg="1"/>
      <p:bldP spid="61481" grpId="0" animBg="1"/>
      <p:bldP spid="61442" grpId="0" autoUpdateAnimBg="0"/>
      <p:bldP spid="61450" grpId="0" autoUpdateAnimBg="0"/>
      <p:bldP spid="61447" grpId="0" animBg="1"/>
      <p:bldP spid="61448" grpId="0" animBg="1"/>
      <p:bldP spid="61451" grpId="0" animBg="1"/>
      <p:bldP spid="61454" grpId="0" animBg="1"/>
      <p:bldP spid="61456" grpId="0" animBg="1"/>
      <p:bldP spid="61459" grpId="0" animBg="1" autoUpdateAnimBg="0"/>
      <p:bldP spid="61463" grpId="0" animBg="1"/>
      <p:bldP spid="61464" grpId="0" animBg="1"/>
      <p:bldP spid="61467" grpId="0" animBg="1"/>
      <p:bldP spid="61470" grpId="0" animBg="1" autoUpdateAnimBg="0"/>
      <p:bldP spid="61479" grpId="0" animBg="1"/>
      <p:bldP spid="61480" grpId="0" animBg="1"/>
      <p:bldP spid="61469" grpId="0" animBg="1"/>
      <p:bldP spid="614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Camera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obscura</a:t>
            </a:r>
            <a:r>
              <a:rPr lang="en-US" altLang="nl-NL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(Skagit Valley College)</a:t>
            </a:r>
            <a:endParaRPr lang="nl-NL" altLang="nl-NL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9818" name="Picture 10" descr="cameraobscura Skagit Valley Colle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6438"/>
            <a:ext cx="9144000" cy="615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8101013" y="6400800"/>
            <a:ext cx="104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menu</a:t>
            </a:r>
            <a:endParaRPr lang="nl-NL" altLang="nl-NL" sz="24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24065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Einde</a:t>
            </a:r>
            <a:endParaRPr 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3895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marL="838200" indent="-838200" algn="l"/>
            <a:r>
              <a:rPr lang="en-US" altLang="nl-NL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Lenssoorten</a:t>
            </a:r>
            <a:endParaRPr lang="nl-NL" altLang="nl-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4752" name="Group 64"/>
          <p:cNvGrpSpPr>
            <a:grpSpLocks/>
          </p:cNvGrpSpPr>
          <p:nvPr/>
        </p:nvGrpSpPr>
        <p:grpSpPr bwMode="auto">
          <a:xfrm>
            <a:off x="1116013" y="1303338"/>
            <a:ext cx="6221412" cy="2125662"/>
            <a:chOff x="703" y="821"/>
            <a:chExt cx="3919" cy="1339"/>
          </a:xfrm>
        </p:grpSpPr>
        <p:sp>
          <p:nvSpPr>
            <p:cNvPr id="114712" name="AutoShape 24"/>
            <p:cNvSpPr>
              <a:spLocks noChangeArrowheads="1"/>
            </p:cNvSpPr>
            <p:nvPr/>
          </p:nvSpPr>
          <p:spPr bwMode="auto">
            <a:xfrm>
              <a:off x="4350" y="858"/>
              <a:ext cx="272" cy="1256"/>
            </a:xfrm>
            <a:prstGeom prst="moon">
              <a:avLst>
                <a:gd name="adj" fmla="val 55556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4713" name="AutoShape 25"/>
            <p:cNvSpPr>
              <a:spLocks noChangeArrowheads="1"/>
            </p:cNvSpPr>
            <p:nvPr/>
          </p:nvSpPr>
          <p:spPr bwMode="auto">
            <a:xfrm rot="16200000">
              <a:off x="2147" y="1306"/>
              <a:ext cx="1315" cy="394"/>
            </a:xfrm>
            <a:custGeom>
              <a:avLst/>
              <a:gdLst>
                <a:gd name="G0" fmla="+- 341 0 0"/>
                <a:gd name="G1" fmla="+- 11199870 0 0"/>
                <a:gd name="G2" fmla="+- 0 0 11199870"/>
                <a:gd name="T0" fmla="*/ 0 256 1"/>
                <a:gd name="T1" fmla="*/ 180 256 1"/>
                <a:gd name="G3" fmla="+- 11199870 T0 T1"/>
                <a:gd name="T2" fmla="*/ 0 256 1"/>
                <a:gd name="T3" fmla="*/ 90 256 1"/>
                <a:gd name="G4" fmla="+- 11199870 T2 T3"/>
                <a:gd name="G5" fmla="*/ G4 2 1"/>
                <a:gd name="T4" fmla="*/ 90 256 1"/>
                <a:gd name="T5" fmla="*/ 0 256 1"/>
                <a:gd name="G6" fmla="+- 11199870 T4 T5"/>
                <a:gd name="G7" fmla="*/ G6 2 1"/>
                <a:gd name="G8" fmla="abs 1119987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341"/>
                <a:gd name="G18" fmla="*/ 341 1 2"/>
                <a:gd name="G19" fmla="+- G18 5400 0"/>
                <a:gd name="G20" fmla="cos G19 11199870"/>
                <a:gd name="G21" fmla="sin G19 11199870"/>
                <a:gd name="G22" fmla="+- G20 10800 0"/>
                <a:gd name="G23" fmla="+- G21 10800 0"/>
                <a:gd name="G24" fmla="+- 10800 0 G20"/>
                <a:gd name="G25" fmla="+- 341 10800 0"/>
                <a:gd name="G26" fmla="?: G9 G17 G25"/>
                <a:gd name="G27" fmla="?: G9 0 21600"/>
                <a:gd name="G28" fmla="cos 10800 11199870"/>
                <a:gd name="G29" fmla="sin 10800 11199870"/>
                <a:gd name="G30" fmla="sin 341 11199870"/>
                <a:gd name="G31" fmla="+- G28 10800 0"/>
                <a:gd name="G32" fmla="+- G29 10800 0"/>
                <a:gd name="G33" fmla="+- G30 10800 0"/>
                <a:gd name="G34" fmla="?: G4 0 G31"/>
                <a:gd name="G35" fmla="?: 11199870 G34 0"/>
                <a:gd name="G36" fmla="?: G6 G35 G31"/>
                <a:gd name="G37" fmla="+- 21600 0 G36"/>
                <a:gd name="G38" fmla="?: G4 0 G33"/>
                <a:gd name="G39" fmla="?: 1119987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5299 w 21600"/>
                <a:gd name="T15" fmla="*/ 11681 h 21600"/>
                <a:gd name="T16" fmla="*/ 10800 w 21600"/>
                <a:gd name="T17" fmla="*/ 10459 h 21600"/>
                <a:gd name="T18" fmla="*/ 16301 w 21600"/>
                <a:gd name="T19" fmla="*/ 1168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463" y="10853"/>
                  </a:moveTo>
                  <a:cubicBezTo>
                    <a:pt x="10460" y="10836"/>
                    <a:pt x="10459" y="10818"/>
                    <a:pt x="10459" y="10800"/>
                  </a:cubicBezTo>
                  <a:cubicBezTo>
                    <a:pt x="10459" y="10611"/>
                    <a:pt x="10611" y="10459"/>
                    <a:pt x="10800" y="10459"/>
                  </a:cubicBezTo>
                  <a:cubicBezTo>
                    <a:pt x="10988" y="10459"/>
                    <a:pt x="11141" y="10611"/>
                    <a:pt x="11141" y="10800"/>
                  </a:cubicBezTo>
                  <a:cubicBezTo>
                    <a:pt x="11141" y="10818"/>
                    <a:pt x="11139" y="10836"/>
                    <a:pt x="11136" y="10853"/>
                  </a:cubicBezTo>
                  <a:lnTo>
                    <a:pt x="21463" y="12508"/>
                  </a:lnTo>
                  <a:cubicBezTo>
                    <a:pt x="21554" y="11943"/>
                    <a:pt x="21600" y="11372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372"/>
                    <a:pt x="45" y="11943"/>
                    <a:pt x="136" y="12508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114717" name="Group 29"/>
            <p:cNvGrpSpPr>
              <a:grpSpLocks/>
            </p:cNvGrpSpPr>
            <p:nvPr/>
          </p:nvGrpSpPr>
          <p:grpSpPr bwMode="auto">
            <a:xfrm>
              <a:off x="703" y="821"/>
              <a:ext cx="412" cy="1315"/>
              <a:chOff x="3379" y="1434"/>
              <a:chExt cx="412" cy="1315"/>
            </a:xfrm>
          </p:grpSpPr>
          <p:sp>
            <p:nvSpPr>
              <p:cNvPr id="114715" name="AutoShape 27"/>
              <p:cNvSpPr>
                <a:spLocks noChangeArrowheads="1"/>
              </p:cNvSpPr>
              <p:nvPr/>
            </p:nvSpPr>
            <p:spPr bwMode="auto">
              <a:xfrm rot="16200000">
                <a:off x="2936" y="1895"/>
                <a:ext cx="1315" cy="394"/>
              </a:xfrm>
              <a:custGeom>
                <a:avLst/>
                <a:gdLst>
                  <a:gd name="G0" fmla="+- 6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600"/>
                  <a:gd name="G18" fmla="*/ 6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6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6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5100 w 21600"/>
                  <a:gd name="T15" fmla="*/ 10800 h 21600"/>
                  <a:gd name="T16" fmla="*/ 10800 w 21600"/>
                  <a:gd name="T17" fmla="*/ 10200 h 21600"/>
                  <a:gd name="T18" fmla="*/ 165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200" y="10800"/>
                    </a:moveTo>
                    <a:cubicBezTo>
                      <a:pt x="10200" y="10468"/>
                      <a:pt x="10468" y="10200"/>
                      <a:pt x="10800" y="10200"/>
                    </a:cubicBezTo>
                    <a:cubicBezTo>
                      <a:pt x="11131" y="10199"/>
                      <a:pt x="11399" y="10468"/>
                      <a:pt x="114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16" name="AutoShape 28"/>
              <p:cNvSpPr>
                <a:spLocks noChangeArrowheads="1"/>
              </p:cNvSpPr>
              <p:nvPr/>
            </p:nvSpPr>
            <p:spPr bwMode="auto">
              <a:xfrm rot="5400000" flipH="1">
                <a:off x="2918" y="1895"/>
                <a:ext cx="1315" cy="394"/>
              </a:xfrm>
              <a:custGeom>
                <a:avLst/>
                <a:gdLst>
                  <a:gd name="G0" fmla="+- 6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600"/>
                  <a:gd name="G18" fmla="*/ 6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6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6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5100 w 21600"/>
                  <a:gd name="T15" fmla="*/ 10800 h 21600"/>
                  <a:gd name="T16" fmla="*/ 10800 w 21600"/>
                  <a:gd name="T17" fmla="*/ 10200 h 21600"/>
                  <a:gd name="T18" fmla="*/ 165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10200" y="10800"/>
                    </a:moveTo>
                    <a:cubicBezTo>
                      <a:pt x="10200" y="10468"/>
                      <a:pt x="10468" y="10200"/>
                      <a:pt x="10800" y="10200"/>
                    </a:cubicBezTo>
                    <a:cubicBezTo>
                      <a:pt x="11131" y="10199"/>
                      <a:pt x="11399" y="10468"/>
                      <a:pt x="114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14753" name="Group 65"/>
          <p:cNvGrpSpPr>
            <a:grpSpLocks/>
          </p:cNvGrpSpPr>
          <p:nvPr/>
        </p:nvGrpSpPr>
        <p:grpSpPr bwMode="auto">
          <a:xfrm>
            <a:off x="1042988" y="4432300"/>
            <a:ext cx="6481762" cy="2020888"/>
            <a:chOff x="657" y="2792"/>
            <a:chExt cx="4083" cy="1273"/>
          </a:xfrm>
        </p:grpSpPr>
        <p:grpSp>
          <p:nvGrpSpPr>
            <p:cNvPr id="114722" name="Group 34"/>
            <p:cNvGrpSpPr>
              <a:grpSpLocks/>
            </p:cNvGrpSpPr>
            <p:nvPr/>
          </p:nvGrpSpPr>
          <p:grpSpPr bwMode="auto">
            <a:xfrm>
              <a:off x="657" y="2795"/>
              <a:ext cx="408" cy="1270"/>
              <a:chOff x="1429" y="2568"/>
              <a:chExt cx="408" cy="1270"/>
            </a:xfrm>
          </p:grpSpPr>
          <p:sp>
            <p:nvSpPr>
              <p:cNvPr id="114718" name="AutoShape 30"/>
              <p:cNvSpPr>
                <a:spLocks noChangeArrowheads="1"/>
              </p:cNvSpPr>
              <p:nvPr/>
            </p:nvSpPr>
            <p:spPr bwMode="auto">
              <a:xfrm>
                <a:off x="1565" y="2578"/>
                <a:ext cx="272" cy="1256"/>
              </a:xfrm>
              <a:prstGeom prst="moon">
                <a:avLst>
                  <a:gd name="adj" fmla="val 55556"/>
                </a:avLst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19" name="AutoShape 31"/>
              <p:cNvSpPr>
                <a:spLocks noChangeArrowheads="1"/>
              </p:cNvSpPr>
              <p:nvPr/>
            </p:nvSpPr>
            <p:spPr bwMode="auto">
              <a:xfrm flipH="1">
                <a:off x="1429" y="2568"/>
                <a:ext cx="272" cy="1256"/>
              </a:xfrm>
              <a:prstGeom prst="moon">
                <a:avLst>
                  <a:gd name="adj" fmla="val 55556"/>
                </a:avLst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20" name="Freeform 32"/>
              <p:cNvSpPr>
                <a:spLocks/>
              </p:cNvSpPr>
              <p:nvPr/>
            </p:nvSpPr>
            <p:spPr bwMode="auto">
              <a:xfrm>
                <a:off x="1474" y="2568"/>
                <a:ext cx="363" cy="272"/>
              </a:xfrm>
              <a:custGeom>
                <a:avLst/>
                <a:gdLst>
                  <a:gd name="T0" fmla="*/ 0 w 363"/>
                  <a:gd name="T1" fmla="*/ 0 h 272"/>
                  <a:gd name="T2" fmla="*/ 363 w 363"/>
                  <a:gd name="T3" fmla="*/ 0 h 272"/>
                  <a:gd name="T4" fmla="*/ 181 w 363"/>
                  <a:gd name="T5" fmla="*/ 272 h 272"/>
                  <a:gd name="T6" fmla="*/ 0 w 363"/>
                  <a:gd name="T7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3" h="272">
                    <a:moveTo>
                      <a:pt x="0" y="0"/>
                    </a:moveTo>
                    <a:lnTo>
                      <a:pt x="363" y="0"/>
                    </a:lnTo>
                    <a:lnTo>
                      <a:pt x="181" y="2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solidFill>
                  <a:schemeClr val="fol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4721" name="Freeform 33"/>
              <p:cNvSpPr>
                <a:spLocks/>
              </p:cNvSpPr>
              <p:nvPr/>
            </p:nvSpPr>
            <p:spPr bwMode="auto">
              <a:xfrm flipV="1">
                <a:off x="1437" y="3566"/>
                <a:ext cx="363" cy="272"/>
              </a:xfrm>
              <a:custGeom>
                <a:avLst/>
                <a:gdLst>
                  <a:gd name="T0" fmla="*/ 0 w 363"/>
                  <a:gd name="T1" fmla="*/ 0 h 272"/>
                  <a:gd name="T2" fmla="*/ 363 w 363"/>
                  <a:gd name="T3" fmla="*/ 0 h 272"/>
                  <a:gd name="T4" fmla="*/ 181 w 363"/>
                  <a:gd name="T5" fmla="*/ 272 h 272"/>
                  <a:gd name="T6" fmla="*/ 0 w 363"/>
                  <a:gd name="T7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3" h="272">
                    <a:moveTo>
                      <a:pt x="0" y="0"/>
                    </a:moveTo>
                    <a:lnTo>
                      <a:pt x="363" y="0"/>
                    </a:lnTo>
                    <a:lnTo>
                      <a:pt x="181" y="2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solidFill>
                  <a:schemeClr val="fol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4730" name="Group 42"/>
            <p:cNvGrpSpPr>
              <a:grpSpLocks/>
            </p:cNvGrpSpPr>
            <p:nvPr/>
          </p:nvGrpSpPr>
          <p:grpSpPr bwMode="auto">
            <a:xfrm>
              <a:off x="2517" y="2792"/>
              <a:ext cx="408" cy="1270"/>
              <a:chOff x="2154" y="1480"/>
              <a:chExt cx="408" cy="1270"/>
            </a:xfrm>
          </p:grpSpPr>
          <p:grpSp>
            <p:nvGrpSpPr>
              <p:cNvPr id="114724" name="Group 36"/>
              <p:cNvGrpSpPr>
                <a:grpSpLocks/>
              </p:cNvGrpSpPr>
              <p:nvPr/>
            </p:nvGrpSpPr>
            <p:grpSpPr bwMode="auto">
              <a:xfrm>
                <a:off x="2154" y="1480"/>
                <a:ext cx="408" cy="1270"/>
                <a:chOff x="1429" y="2568"/>
                <a:chExt cx="408" cy="1270"/>
              </a:xfrm>
            </p:grpSpPr>
            <p:sp>
              <p:nvSpPr>
                <p:cNvPr id="114725" name="AutoShape 37"/>
                <p:cNvSpPr>
                  <a:spLocks noChangeArrowheads="1"/>
                </p:cNvSpPr>
                <p:nvPr/>
              </p:nvSpPr>
              <p:spPr bwMode="auto">
                <a:xfrm>
                  <a:off x="1565" y="2578"/>
                  <a:ext cx="272" cy="1256"/>
                </a:xfrm>
                <a:prstGeom prst="moon">
                  <a:avLst>
                    <a:gd name="adj" fmla="val 55556"/>
                  </a:avLst>
                </a:prstGeom>
                <a:solidFill>
                  <a:schemeClr val="folHlink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4726" name="AutoShape 38"/>
                <p:cNvSpPr>
                  <a:spLocks noChangeArrowheads="1"/>
                </p:cNvSpPr>
                <p:nvPr/>
              </p:nvSpPr>
              <p:spPr bwMode="auto">
                <a:xfrm flipH="1">
                  <a:off x="1429" y="2568"/>
                  <a:ext cx="272" cy="1256"/>
                </a:xfrm>
                <a:prstGeom prst="moon">
                  <a:avLst>
                    <a:gd name="adj" fmla="val 55556"/>
                  </a:avLst>
                </a:prstGeom>
                <a:solidFill>
                  <a:schemeClr val="folHlink"/>
                </a:solidFill>
                <a:ln w="9525">
                  <a:solidFill>
                    <a:schemeClr val="folHlink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4727" name="Freeform 39"/>
                <p:cNvSpPr>
                  <a:spLocks/>
                </p:cNvSpPr>
                <p:nvPr/>
              </p:nvSpPr>
              <p:spPr bwMode="auto">
                <a:xfrm>
                  <a:off x="1474" y="2568"/>
                  <a:ext cx="363" cy="272"/>
                </a:xfrm>
                <a:custGeom>
                  <a:avLst/>
                  <a:gdLst>
                    <a:gd name="T0" fmla="*/ 0 w 363"/>
                    <a:gd name="T1" fmla="*/ 0 h 272"/>
                    <a:gd name="T2" fmla="*/ 363 w 363"/>
                    <a:gd name="T3" fmla="*/ 0 h 272"/>
                    <a:gd name="T4" fmla="*/ 181 w 363"/>
                    <a:gd name="T5" fmla="*/ 272 h 272"/>
                    <a:gd name="T6" fmla="*/ 0 w 363"/>
                    <a:gd name="T7" fmla="*/ 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3" h="272">
                      <a:moveTo>
                        <a:pt x="0" y="0"/>
                      </a:moveTo>
                      <a:lnTo>
                        <a:pt x="363" y="0"/>
                      </a:lnTo>
                      <a:lnTo>
                        <a:pt x="181" y="2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 cap="flat" cmpd="sng">
                  <a:solidFill>
                    <a:schemeClr val="folHlink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4728" name="Freeform 40"/>
                <p:cNvSpPr>
                  <a:spLocks/>
                </p:cNvSpPr>
                <p:nvPr/>
              </p:nvSpPr>
              <p:spPr bwMode="auto">
                <a:xfrm flipV="1">
                  <a:off x="1437" y="3566"/>
                  <a:ext cx="363" cy="272"/>
                </a:xfrm>
                <a:custGeom>
                  <a:avLst/>
                  <a:gdLst>
                    <a:gd name="T0" fmla="*/ 0 w 363"/>
                    <a:gd name="T1" fmla="*/ 0 h 272"/>
                    <a:gd name="T2" fmla="*/ 363 w 363"/>
                    <a:gd name="T3" fmla="*/ 0 h 272"/>
                    <a:gd name="T4" fmla="*/ 181 w 363"/>
                    <a:gd name="T5" fmla="*/ 272 h 272"/>
                    <a:gd name="T6" fmla="*/ 0 w 363"/>
                    <a:gd name="T7" fmla="*/ 0 h 2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3" h="272">
                      <a:moveTo>
                        <a:pt x="0" y="0"/>
                      </a:moveTo>
                      <a:lnTo>
                        <a:pt x="363" y="0"/>
                      </a:lnTo>
                      <a:lnTo>
                        <a:pt x="181" y="2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 cap="flat" cmpd="sng">
                  <a:solidFill>
                    <a:schemeClr val="folHlink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4729" name="Rectangle 41"/>
              <p:cNvSpPr>
                <a:spLocks noChangeArrowheads="1"/>
              </p:cNvSpPr>
              <p:nvPr/>
            </p:nvSpPr>
            <p:spPr bwMode="auto">
              <a:xfrm>
                <a:off x="2327" y="1480"/>
                <a:ext cx="226" cy="127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4747" name="Group 59"/>
            <p:cNvGrpSpPr>
              <a:grpSpLocks/>
            </p:cNvGrpSpPr>
            <p:nvPr/>
          </p:nvGrpSpPr>
          <p:grpSpPr bwMode="auto">
            <a:xfrm>
              <a:off x="4188" y="2813"/>
              <a:ext cx="552" cy="1225"/>
              <a:chOff x="3581" y="2931"/>
              <a:chExt cx="552" cy="1225"/>
            </a:xfrm>
          </p:grpSpPr>
          <p:sp>
            <p:nvSpPr>
              <p:cNvPr id="114736" name="Freeform 48"/>
              <p:cNvSpPr>
                <a:spLocks/>
              </p:cNvSpPr>
              <p:nvPr/>
            </p:nvSpPr>
            <p:spPr bwMode="auto">
              <a:xfrm>
                <a:off x="3639" y="2976"/>
                <a:ext cx="492" cy="1161"/>
              </a:xfrm>
              <a:custGeom>
                <a:avLst/>
                <a:gdLst>
                  <a:gd name="T0" fmla="*/ 130 w 492"/>
                  <a:gd name="T1" fmla="*/ 0 h 1161"/>
                  <a:gd name="T2" fmla="*/ 420 w 492"/>
                  <a:gd name="T3" fmla="*/ 3 h 1161"/>
                  <a:gd name="T4" fmla="*/ 441 w 492"/>
                  <a:gd name="T5" fmla="*/ 33 h 1161"/>
                  <a:gd name="T6" fmla="*/ 483 w 492"/>
                  <a:gd name="T7" fmla="*/ 279 h 1161"/>
                  <a:gd name="T8" fmla="*/ 492 w 492"/>
                  <a:gd name="T9" fmla="*/ 480 h 1161"/>
                  <a:gd name="T10" fmla="*/ 486 w 492"/>
                  <a:gd name="T11" fmla="*/ 678 h 1161"/>
                  <a:gd name="T12" fmla="*/ 486 w 492"/>
                  <a:gd name="T13" fmla="*/ 843 h 1161"/>
                  <a:gd name="T14" fmla="*/ 462 w 492"/>
                  <a:gd name="T15" fmla="*/ 1038 h 1161"/>
                  <a:gd name="T16" fmla="*/ 435 w 492"/>
                  <a:gd name="T17" fmla="*/ 1131 h 1161"/>
                  <a:gd name="T18" fmla="*/ 402 w 492"/>
                  <a:gd name="T19" fmla="*/ 1155 h 1161"/>
                  <a:gd name="T20" fmla="*/ 0 w 492"/>
                  <a:gd name="T21" fmla="*/ 1161 h 1161"/>
                  <a:gd name="T22" fmla="*/ 123 w 492"/>
                  <a:gd name="T23" fmla="*/ 1119 h 1161"/>
                  <a:gd name="T24" fmla="*/ 195 w 492"/>
                  <a:gd name="T25" fmla="*/ 1059 h 1161"/>
                  <a:gd name="T26" fmla="*/ 288 w 492"/>
                  <a:gd name="T27" fmla="*/ 912 h 1161"/>
                  <a:gd name="T28" fmla="*/ 345 w 492"/>
                  <a:gd name="T29" fmla="*/ 681 h 1161"/>
                  <a:gd name="T30" fmla="*/ 342 w 492"/>
                  <a:gd name="T31" fmla="*/ 489 h 1161"/>
                  <a:gd name="T32" fmla="*/ 333 w 492"/>
                  <a:gd name="T33" fmla="*/ 366 h 1161"/>
                  <a:gd name="T34" fmla="*/ 288 w 492"/>
                  <a:gd name="T35" fmla="*/ 252 h 1161"/>
                  <a:gd name="T36" fmla="*/ 216 w 492"/>
                  <a:gd name="T37" fmla="*/ 126 h 1161"/>
                  <a:gd name="T38" fmla="*/ 162 w 492"/>
                  <a:gd name="T39" fmla="*/ 54 h 1161"/>
                  <a:gd name="T40" fmla="*/ 63 w 492"/>
                  <a:gd name="T41" fmla="*/ 0 h 1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92" h="1161">
                    <a:moveTo>
                      <a:pt x="130" y="0"/>
                    </a:moveTo>
                    <a:lnTo>
                      <a:pt x="420" y="3"/>
                    </a:lnTo>
                    <a:lnTo>
                      <a:pt x="441" y="33"/>
                    </a:lnTo>
                    <a:lnTo>
                      <a:pt x="483" y="279"/>
                    </a:lnTo>
                    <a:lnTo>
                      <a:pt x="492" y="480"/>
                    </a:lnTo>
                    <a:lnTo>
                      <a:pt x="486" y="678"/>
                    </a:lnTo>
                    <a:lnTo>
                      <a:pt x="486" y="843"/>
                    </a:lnTo>
                    <a:lnTo>
                      <a:pt x="462" y="1038"/>
                    </a:lnTo>
                    <a:lnTo>
                      <a:pt x="435" y="1131"/>
                    </a:lnTo>
                    <a:lnTo>
                      <a:pt x="402" y="1155"/>
                    </a:lnTo>
                    <a:lnTo>
                      <a:pt x="0" y="1161"/>
                    </a:lnTo>
                    <a:lnTo>
                      <a:pt x="123" y="1119"/>
                    </a:lnTo>
                    <a:lnTo>
                      <a:pt x="195" y="1059"/>
                    </a:lnTo>
                    <a:lnTo>
                      <a:pt x="288" y="912"/>
                    </a:lnTo>
                    <a:lnTo>
                      <a:pt x="345" y="681"/>
                    </a:lnTo>
                    <a:lnTo>
                      <a:pt x="342" y="489"/>
                    </a:lnTo>
                    <a:lnTo>
                      <a:pt x="333" y="366"/>
                    </a:lnTo>
                    <a:lnTo>
                      <a:pt x="288" y="252"/>
                    </a:lnTo>
                    <a:lnTo>
                      <a:pt x="216" y="126"/>
                    </a:lnTo>
                    <a:lnTo>
                      <a:pt x="162" y="54"/>
                    </a:lnTo>
                    <a:lnTo>
                      <a:pt x="63" y="0"/>
                    </a:lnTo>
                  </a:path>
                </a:pathLst>
              </a:custGeom>
              <a:solidFill>
                <a:schemeClr val="folHlink"/>
              </a:solidFill>
              <a:ln w="9525" cap="flat" cmpd="sng">
                <a:solidFill>
                  <a:schemeClr val="folHlink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14746" name="Group 58"/>
              <p:cNvGrpSpPr>
                <a:grpSpLocks/>
              </p:cNvGrpSpPr>
              <p:nvPr/>
            </p:nvGrpSpPr>
            <p:grpSpPr bwMode="auto">
              <a:xfrm>
                <a:off x="3581" y="2931"/>
                <a:ext cx="552" cy="1225"/>
                <a:chOff x="3581" y="2931"/>
                <a:chExt cx="552" cy="1225"/>
              </a:xfrm>
            </p:grpSpPr>
            <p:grpSp>
              <p:nvGrpSpPr>
                <p:cNvPr id="114745" name="Group 57"/>
                <p:cNvGrpSpPr>
                  <a:grpSpLocks/>
                </p:cNvGrpSpPr>
                <p:nvPr/>
              </p:nvGrpSpPr>
              <p:grpSpPr bwMode="auto">
                <a:xfrm>
                  <a:off x="3588" y="2976"/>
                  <a:ext cx="545" cy="1152"/>
                  <a:chOff x="3572" y="2976"/>
                  <a:chExt cx="545" cy="1152"/>
                </a:xfrm>
              </p:grpSpPr>
              <p:sp>
                <p:nvSpPr>
                  <p:cNvPr id="114732" name="Arc 44"/>
                  <p:cNvSpPr>
                    <a:spLocks/>
                  </p:cNvSpPr>
                  <p:nvPr/>
                </p:nvSpPr>
                <p:spPr bwMode="auto">
                  <a:xfrm>
                    <a:off x="4026" y="2976"/>
                    <a:ext cx="91" cy="1152"/>
                  </a:xfrm>
                  <a:custGeom>
                    <a:avLst/>
                    <a:gdLst>
                      <a:gd name="G0" fmla="+- 2996 0 0"/>
                      <a:gd name="G1" fmla="+- 21600 0 0"/>
                      <a:gd name="G2" fmla="+- 21600 0 0"/>
                      <a:gd name="T0" fmla="*/ 2996 w 24596"/>
                      <a:gd name="T1" fmla="*/ 0 h 43200"/>
                      <a:gd name="T2" fmla="*/ 0 w 24596"/>
                      <a:gd name="T3" fmla="*/ 42991 h 43200"/>
                      <a:gd name="T4" fmla="*/ 2996 w 24596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4596" h="43200" fill="none" extrusionOk="0">
                        <a:moveTo>
                          <a:pt x="2995" y="0"/>
                        </a:moveTo>
                        <a:cubicBezTo>
                          <a:pt x="14925" y="0"/>
                          <a:pt x="24596" y="9670"/>
                          <a:pt x="24596" y="21600"/>
                        </a:cubicBezTo>
                        <a:cubicBezTo>
                          <a:pt x="24596" y="33529"/>
                          <a:pt x="14925" y="43200"/>
                          <a:pt x="2996" y="43200"/>
                        </a:cubicBezTo>
                        <a:cubicBezTo>
                          <a:pt x="1993" y="43200"/>
                          <a:pt x="992" y="43130"/>
                          <a:pt x="-1" y="42991"/>
                        </a:cubicBezTo>
                      </a:path>
                      <a:path w="24596" h="43200" stroke="0" extrusionOk="0">
                        <a:moveTo>
                          <a:pt x="2995" y="0"/>
                        </a:moveTo>
                        <a:cubicBezTo>
                          <a:pt x="14925" y="0"/>
                          <a:pt x="24596" y="9670"/>
                          <a:pt x="24596" y="21600"/>
                        </a:cubicBezTo>
                        <a:cubicBezTo>
                          <a:pt x="24596" y="33529"/>
                          <a:pt x="14925" y="43200"/>
                          <a:pt x="2996" y="43200"/>
                        </a:cubicBezTo>
                        <a:cubicBezTo>
                          <a:pt x="1993" y="43200"/>
                          <a:pt x="992" y="43130"/>
                          <a:pt x="-1" y="42991"/>
                        </a:cubicBezTo>
                        <a:lnTo>
                          <a:pt x="2996" y="21600"/>
                        </a:lnTo>
                        <a:close/>
                      </a:path>
                    </a:pathLst>
                  </a:cu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14739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3572" y="2976"/>
                    <a:ext cx="454" cy="1152"/>
                    <a:chOff x="3572" y="2976"/>
                    <a:chExt cx="454" cy="1152"/>
                  </a:xfrm>
                </p:grpSpPr>
                <p:sp>
                  <p:nvSpPr>
                    <p:cNvPr id="114731" name="Arc 43"/>
                    <p:cNvSpPr>
                      <a:spLocks/>
                    </p:cNvSpPr>
                    <p:nvPr/>
                  </p:nvSpPr>
                  <p:spPr bwMode="auto">
                    <a:xfrm>
                      <a:off x="3572" y="2976"/>
                      <a:ext cx="397" cy="1152"/>
                    </a:xfrm>
                    <a:custGeom>
                      <a:avLst/>
                      <a:gdLst>
                        <a:gd name="G0" fmla="+- 2996 0 0"/>
                        <a:gd name="G1" fmla="+- 21600 0 0"/>
                        <a:gd name="G2" fmla="+- 21600 0 0"/>
                        <a:gd name="T0" fmla="*/ 2996 w 24596"/>
                        <a:gd name="T1" fmla="*/ 0 h 43200"/>
                        <a:gd name="T2" fmla="*/ 0 w 24596"/>
                        <a:gd name="T3" fmla="*/ 42991 h 43200"/>
                        <a:gd name="T4" fmla="*/ 2996 w 24596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4596" h="43200" fill="none" extrusionOk="0">
                          <a:moveTo>
                            <a:pt x="2995" y="0"/>
                          </a:moveTo>
                          <a:cubicBezTo>
                            <a:pt x="14925" y="0"/>
                            <a:pt x="24596" y="9670"/>
                            <a:pt x="24596" y="21600"/>
                          </a:cubicBezTo>
                          <a:cubicBezTo>
                            <a:pt x="24596" y="33529"/>
                            <a:pt x="14925" y="43200"/>
                            <a:pt x="2996" y="43200"/>
                          </a:cubicBezTo>
                          <a:cubicBezTo>
                            <a:pt x="1993" y="43200"/>
                            <a:pt x="992" y="43130"/>
                            <a:pt x="-1" y="42991"/>
                          </a:cubicBezTo>
                        </a:path>
                        <a:path w="24596" h="43200" stroke="0" extrusionOk="0">
                          <a:moveTo>
                            <a:pt x="2995" y="0"/>
                          </a:moveTo>
                          <a:cubicBezTo>
                            <a:pt x="14925" y="0"/>
                            <a:pt x="24596" y="9670"/>
                            <a:pt x="24596" y="21600"/>
                          </a:cubicBezTo>
                          <a:cubicBezTo>
                            <a:pt x="24596" y="33529"/>
                            <a:pt x="14925" y="43200"/>
                            <a:pt x="2996" y="43200"/>
                          </a:cubicBezTo>
                          <a:cubicBezTo>
                            <a:pt x="1993" y="43200"/>
                            <a:pt x="992" y="43130"/>
                            <a:pt x="-1" y="42991"/>
                          </a:cubicBezTo>
                          <a:lnTo>
                            <a:pt x="2996" y="21600"/>
                          </a:lnTo>
                          <a:close/>
                        </a:path>
                      </a:pathLst>
                    </a:cu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4733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60" y="2976"/>
                      <a:ext cx="36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4734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73" y="4128"/>
                      <a:ext cx="453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14741" name="Rectangle 53"/>
                <p:cNvSpPr>
                  <a:spLocks noChangeArrowheads="1"/>
                </p:cNvSpPr>
                <p:nvPr/>
              </p:nvSpPr>
              <p:spPr bwMode="auto">
                <a:xfrm>
                  <a:off x="3581" y="2931"/>
                  <a:ext cx="91" cy="1225"/>
                </a:xfrm>
                <a:prstGeom prst="rect">
                  <a:avLst/>
                </a:prstGeom>
                <a:solidFill>
                  <a:srgbClr val="CC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114750" name="Rectangle 62"/>
          <p:cNvSpPr>
            <a:spLocks noChangeArrowheads="1"/>
          </p:cNvSpPr>
          <p:nvPr/>
        </p:nvSpPr>
        <p:spPr bwMode="auto">
          <a:xfrm>
            <a:off x="0" y="574675"/>
            <a:ext cx="9144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het midden het dikste:</a:t>
            </a:r>
            <a:endParaRPr lang="nl-NL" altLang="nl-NL" sz="3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751" name="Rectangle 63"/>
          <p:cNvSpPr>
            <a:spLocks noChangeArrowheads="1"/>
          </p:cNvSpPr>
          <p:nvPr/>
        </p:nvSpPr>
        <p:spPr bwMode="auto">
          <a:xfrm>
            <a:off x="34925" y="3598863"/>
            <a:ext cx="9144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838200" indent="-838200"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12954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17526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22098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2667000" indent="-838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het midden het dunste:</a:t>
            </a:r>
            <a:endParaRPr lang="nl-NL" altLang="nl-NL" sz="3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754" name="Text Box 66"/>
          <p:cNvSpPr txBox="1">
            <a:spLocks noChangeArrowheads="1"/>
          </p:cNvSpPr>
          <p:nvPr/>
        </p:nvSpPr>
        <p:spPr bwMode="auto">
          <a:xfrm>
            <a:off x="8101013" y="6400800"/>
            <a:ext cx="104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menu</a:t>
            </a:r>
            <a:endParaRPr lang="nl-NL" altLang="nl-NL" sz="24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1569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4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4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utoUpdateAnimBg="0"/>
      <p:bldP spid="114750" grpId="0" autoUpdateAnimBg="0"/>
      <p:bldP spid="1147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624"/>
            <a:ext cx="9036496" cy="544488"/>
          </a:xfrm>
        </p:spPr>
        <p:txBody>
          <a:bodyPr/>
          <a:lstStyle/>
          <a:p>
            <a:pPr marL="838200" indent="-838200" algn="l"/>
            <a:r>
              <a:rPr lang="en-US" altLang="nl-NL" sz="3200" dirty="0" smtClean="0">
                <a:solidFill>
                  <a:srgbClr val="FF0000"/>
                </a:solidFill>
              </a:rPr>
              <a:t>Het </a:t>
            </a:r>
            <a:r>
              <a:rPr lang="en-US" altLang="nl-NL" sz="3200" dirty="0" err="1" smtClean="0">
                <a:solidFill>
                  <a:srgbClr val="FF0000"/>
                </a:solidFill>
              </a:rPr>
              <a:t>beeld</a:t>
            </a:r>
            <a:r>
              <a:rPr lang="en-US" altLang="nl-NL" sz="3200" dirty="0" smtClean="0">
                <a:solidFill>
                  <a:srgbClr val="FF0000"/>
                </a:solidFill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</a:rPr>
              <a:t>tekenen</a:t>
            </a:r>
            <a:endParaRPr lang="nl-NL" altLang="nl-NL" sz="3200" dirty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1676400"/>
            <a:ext cx="8610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</a:rPr>
              <a:t>gaat gewoon rechtdoor.</a:t>
            </a:r>
            <a:endParaRPr lang="nl-NL" altLang="nl-NL" sz="3200">
              <a:solidFill>
                <a:srgbClr val="000000"/>
              </a:solidFill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382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/>
              <a:t>Een</a:t>
            </a:r>
            <a:r>
              <a:rPr lang="en-US" altLang="nl-NL" sz="3200" dirty="0"/>
              <a:t> </a:t>
            </a:r>
            <a:r>
              <a:rPr lang="en-US" altLang="nl-NL" sz="3200" dirty="0" err="1"/>
              <a:t>straal</a:t>
            </a:r>
            <a:r>
              <a:rPr lang="en-US" altLang="nl-NL" sz="3200" dirty="0"/>
              <a:t> door het </a:t>
            </a:r>
            <a:r>
              <a:rPr lang="en-US" altLang="nl-NL" sz="3200" dirty="0" err="1" smtClean="0"/>
              <a:t>midden</a:t>
            </a:r>
            <a:r>
              <a:rPr lang="en-US" altLang="nl-NL" sz="3200" dirty="0" smtClean="0"/>
              <a:t> </a:t>
            </a:r>
            <a:r>
              <a:rPr lang="en-US" altLang="nl-NL" sz="3200" dirty="0" smtClean="0"/>
              <a:t>van </a:t>
            </a:r>
            <a:r>
              <a:rPr lang="en-US" altLang="nl-NL" sz="3200" dirty="0"/>
              <a:t>de lens . . . .</a:t>
            </a:r>
            <a:endParaRPr lang="nl-NL" altLang="nl-NL" sz="3200" dirty="0"/>
          </a:p>
        </p:txBody>
      </p:sp>
      <p:grpSp>
        <p:nvGrpSpPr>
          <p:cNvPr id="39941" name="Group 5"/>
          <p:cNvGrpSpPr>
            <a:grpSpLocks/>
          </p:cNvGrpSpPr>
          <p:nvPr/>
        </p:nvGrpSpPr>
        <p:grpSpPr bwMode="auto">
          <a:xfrm>
            <a:off x="3048000" y="3657600"/>
            <a:ext cx="381000" cy="1830388"/>
            <a:chOff x="1968" y="2544"/>
            <a:chExt cx="240" cy="1153"/>
          </a:xfrm>
        </p:grpSpPr>
        <p:grpSp>
          <p:nvGrpSpPr>
            <p:cNvPr id="39942" name="Group 6"/>
            <p:cNvGrpSpPr>
              <a:grpSpLocks/>
            </p:cNvGrpSpPr>
            <p:nvPr/>
          </p:nvGrpSpPr>
          <p:grpSpPr bwMode="auto">
            <a:xfrm>
              <a:off x="1968" y="2544"/>
              <a:ext cx="240" cy="1153"/>
              <a:chOff x="1968" y="2544"/>
              <a:chExt cx="240" cy="1153"/>
            </a:xfrm>
          </p:grpSpPr>
          <p:sp>
            <p:nvSpPr>
              <p:cNvPr id="39943" name="Arc 7"/>
              <p:cNvSpPr>
                <a:spLocks/>
              </p:cNvSpPr>
              <p:nvPr/>
            </p:nvSpPr>
            <p:spPr bwMode="auto">
              <a:xfrm>
                <a:off x="2067" y="2545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944" name="Arc 8"/>
              <p:cNvSpPr>
                <a:spLocks/>
              </p:cNvSpPr>
              <p:nvPr/>
            </p:nvSpPr>
            <p:spPr bwMode="auto">
              <a:xfrm flipH="1">
                <a:off x="1968" y="2544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9945" name="Group 9"/>
            <p:cNvGrpSpPr>
              <a:grpSpLocks/>
            </p:cNvGrpSpPr>
            <p:nvPr/>
          </p:nvGrpSpPr>
          <p:grpSpPr bwMode="auto">
            <a:xfrm>
              <a:off x="2052" y="3068"/>
              <a:ext cx="76" cy="104"/>
              <a:chOff x="2052" y="3068"/>
              <a:chExt cx="76" cy="104"/>
            </a:xfrm>
          </p:grpSpPr>
          <p:sp>
            <p:nvSpPr>
              <p:cNvPr id="39946" name="Freeform 10"/>
              <p:cNvSpPr>
                <a:spLocks/>
              </p:cNvSpPr>
              <p:nvPr/>
            </p:nvSpPr>
            <p:spPr bwMode="auto">
              <a:xfrm>
                <a:off x="2052" y="3120"/>
                <a:ext cx="76" cy="1"/>
              </a:xfrm>
              <a:custGeom>
                <a:avLst/>
                <a:gdLst>
                  <a:gd name="T0" fmla="*/ 0 w 76"/>
                  <a:gd name="T1" fmla="*/ 0 h 1"/>
                  <a:gd name="T2" fmla="*/ 76 w 76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6" h="1">
                    <a:moveTo>
                      <a:pt x="0" y="0"/>
                    </a:moveTo>
                    <a:lnTo>
                      <a:pt x="76" y="0"/>
                    </a:lnTo>
                  </a:path>
                </a:pathLst>
              </a:custGeom>
              <a:solidFill>
                <a:srgbClr val="DDDDDD"/>
              </a:solidFill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9947" name="Freeform 11"/>
              <p:cNvSpPr>
                <a:spLocks/>
              </p:cNvSpPr>
              <p:nvPr/>
            </p:nvSpPr>
            <p:spPr bwMode="auto">
              <a:xfrm>
                <a:off x="2092" y="3068"/>
                <a:ext cx="1" cy="104"/>
              </a:xfrm>
              <a:custGeom>
                <a:avLst/>
                <a:gdLst>
                  <a:gd name="T0" fmla="*/ 0 w 1"/>
                  <a:gd name="T1" fmla="*/ 0 h 104"/>
                  <a:gd name="T2" fmla="*/ 0 w 1"/>
                  <a:gd name="T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04">
                    <a:moveTo>
                      <a:pt x="0" y="0"/>
                    </a:moveTo>
                    <a:lnTo>
                      <a:pt x="0" y="104"/>
                    </a:lnTo>
                  </a:path>
                </a:pathLst>
              </a:custGeom>
              <a:solidFill>
                <a:srgbClr val="DDDDDD"/>
              </a:solidFill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9948" name="Freeform 12"/>
          <p:cNvSpPr>
            <a:spLocks/>
          </p:cNvSpPr>
          <p:nvPr/>
        </p:nvSpPr>
        <p:spPr bwMode="auto">
          <a:xfrm>
            <a:off x="8229600" y="1981200"/>
            <a:ext cx="1588" cy="4724400"/>
          </a:xfrm>
          <a:custGeom>
            <a:avLst/>
            <a:gdLst>
              <a:gd name="T0" fmla="*/ 0 w 1"/>
              <a:gd name="T1" fmla="*/ 2976 h 2976"/>
              <a:gd name="T2" fmla="*/ 1 w 1"/>
              <a:gd name="T3" fmla="*/ 0 h 29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976">
                <a:moveTo>
                  <a:pt x="0" y="2976"/>
                </a:moveTo>
                <a:lnTo>
                  <a:pt x="1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9949" name="Freeform 13"/>
          <p:cNvSpPr>
            <a:spLocks/>
          </p:cNvSpPr>
          <p:nvPr/>
        </p:nvSpPr>
        <p:spPr bwMode="auto">
          <a:xfrm>
            <a:off x="3248025" y="4562475"/>
            <a:ext cx="4981575" cy="1752600"/>
          </a:xfrm>
          <a:custGeom>
            <a:avLst/>
            <a:gdLst>
              <a:gd name="T0" fmla="*/ 0 w 3138"/>
              <a:gd name="T1" fmla="*/ 0 h 1104"/>
              <a:gd name="T2" fmla="*/ 3138 w 3138"/>
              <a:gd name="T3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38" h="1104">
                <a:moveTo>
                  <a:pt x="0" y="0"/>
                </a:moveTo>
                <a:lnTo>
                  <a:pt x="3138" y="1104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9950" name="Freeform 14"/>
          <p:cNvSpPr>
            <a:spLocks/>
          </p:cNvSpPr>
          <p:nvPr/>
        </p:nvSpPr>
        <p:spPr bwMode="auto">
          <a:xfrm>
            <a:off x="3200400" y="2524125"/>
            <a:ext cx="5019675" cy="2047875"/>
          </a:xfrm>
          <a:custGeom>
            <a:avLst/>
            <a:gdLst>
              <a:gd name="T0" fmla="*/ 0 w 3162"/>
              <a:gd name="T1" fmla="*/ 1290 h 1290"/>
              <a:gd name="T2" fmla="*/ 3162 w 3162"/>
              <a:gd name="T3" fmla="*/ 0 h 129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62" h="1290">
                <a:moveTo>
                  <a:pt x="0" y="1290"/>
                </a:moveTo>
                <a:lnTo>
                  <a:pt x="3162" y="0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 rot="5400000">
            <a:off x="6286500" y="4381500"/>
            <a:ext cx="3886200" cy="152400"/>
          </a:xfrm>
          <a:prstGeom prst="rightArrow">
            <a:avLst>
              <a:gd name="adj1" fmla="val 54167"/>
              <a:gd name="adj2" fmla="val 83961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auto">
          <a:xfrm rot="16200000">
            <a:off x="533400" y="4495800"/>
            <a:ext cx="1524000" cy="152400"/>
          </a:xfrm>
          <a:prstGeom prst="rightArrow">
            <a:avLst>
              <a:gd name="adj1" fmla="val 50009"/>
              <a:gd name="adj2" fmla="val 35523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39953" name="Freeform 17"/>
          <p:cNvSpPr>
            <a:spLocks/>
          </p:cNvSpPr>
          <p:nvPr/>
        </p:nvSpPr>
        <p:spPr bwMode="auto">
          <a:xfrm>
            <a:off x="1352550" y="4343400"/>
            <a:ext cx="6877050" cy="771525"/>
          </a:xfrm>
          <a:custGeom>
            <a:avLst/>
            <a:gdLst>
              <a:gd name="T0" fmla="*/ 0 w 4332"/>
              <a:gd name="T1" fmla="*/ 0 h 486"/>
              <a:gd name="T2" fmla="*/ 4332 w 4332"/>
              <a:gd name="T3" fmla="*/ 486 h 4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32" h="486">
                <a:moveTo>
                  <a:pt x="0" y="0"/>
                </a:moveTo>
                <a:lnTo>
                  <a:pt x="4332" y="486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39954" name="Group 18"/>
          <p:cNvGrpSpPr>
            <a:grpSpLocks/>
          </p:cNvGrpSpPr>
          <p:nvPr/>
        </p:nvGrpSpPr>
        <p:grpSpPr bwMode="auto">
          <a:xfrm rot="-8018782">
            <a:off x="1350963" y="3752850"/>
            <a:ext cx="1858962" cy="928688"/>
            <a:chOff x="1706" y="2700"/>
            <a:chExt cx="2239" cy="1038"/>
          </a:xfrm>
        </p:grpSpPr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 flipH="1">
              <a:off x="1706" y="2700"/>
              <a:ext cx="2239" cy="10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9956" name="Freeform 20"/>
            <p:cNvSpPr>
              <a:spLocks/>
            </p:cNvSpPr>
            <p:nvPr/>
          </p:nvSpPr>
          <p:spPr bwMode="auto">
            <a:xfrm>
              <a:off x="2609" y="3248"/>
              <a:ext cx="156" cy="69"/>
            </a:xfrm>
            <a:custGeom>
              <a:avLst/>
              <a:gdLst>
                <a:gd name="T0" fmla="*/ 147 w 147"/>
                <a:gd name="T1" fmla="*/ 0 h 57"/>
                <a:gd name="T2" fmla="*/ 0 w 147"/>
                <a:gd name="T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" h="57">
                  <a:moveTo>
                    <a:pt x="147" y="0"/>
                  </a:moveTo>
                  <a:lnTo>
                    <a:pt x="0" y="57"/>
                  </a:ln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39957" name="Group 21"/>
          <p:cNvGrpSpPr>
            <a:grpSpLocks/>
          </p:cNvGrpSpPr>
          <p:nvPr/>
        </p:nvGrpSpPr>
        <p:grpSpPr bwMode="auto">
          <a:xfrm>
            <a:off x="1314450" y="4562475"/>
            <a:ext cx="1933575" cy="752475"/>
            <a:chOff x="828" y="2874"/>
            <a:chExt cx="1218" cy="474"/>
          </a:xfrm>
        </p:grpSpPr>
        <p:sp>
          <p:nvSpPr>
            <p:cNvPr id="39958" name="Freeform 22"/>
            <p:cNvSpPr>
              <a:spLocks/>
            </p:cNvSpPr>
            <p:nvPr/>
          </p:nvSpPr>
          <p:spPr bwMode="auto">
            <a:xfrm>
              <a:off x="828" y="2874"/>
              <a:ext cx="1218" cy="474"/>
            </a:xfrm>
            <a:custGeom>
              <a:avLst/>
              <a:gdLst>
                <a:gd name="T0" fmla="*/ 0 w 1218"/>
                <a:gd name="T1" fmla="*/ 474 h 474"/>
                <a:gd name="T2" fmla="*/ 1218 w 1218"/>
                <a:gd name="T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18" h="474">
                  <a:moveTo>
                    <a:pt x="0" y="474"/>
                  </a:moveTo>
                  <a:lnTo>
                    <a:pt x="1218" y="0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39959" name="Freeform 23"/>
            <p:cNvSpPr>
              <a:spLocks/>
            </p:cNvSpPr>
            <p:nvPr/>
          </p:nvSpPr>
          <p:spPr bwMode="auto">
            <a:xfrm>
              <a:off x="1392" y="3066"/>
              <a:ext cx="138" cy="60"/>
            </a:xfrm>
            <a:custGeom>
              <a:avLst/>
              <a:gdLst>
                <a:gd name="T0" fmla="*/ 0 w 138"/>
                <a:gd name="T1" fmla="*/ 60 h 60"/>
                <a:gd name="T2" fmla="*/ 138 w 138"/>
                <a:gd name="T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8" h="60">
                  <a:moveTo>
                    <a:pt x="0" y="60"/>
                  </a:moveTo>
                  <a:lnTo>
                    <a:pt x="138" y="0"/>
                  </a:ln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722069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autoUpdateAnimBg="0"/>
      <p:bldP spid="39940" grpId="0" autoUpdateAnimBg="0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474"/>
            <a:ext cx="9144000" cy="762000"/>
          </a:xfrm>
        </p:spPr>
        <p:txBody>
          <a:bodyPr/>
          <a:lstStyle/>
          <a:p>
            <a:pPr marL="838200" indent="-838200" algn="l"/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straal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afkomstig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voorwerpspunt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836712"/>
            <a:ext cx="8610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gaat</a:t>
            </a:r>
            <a:r>
              <a:rPr lang="en-US" altLang="nl-NL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altLang="nl-NL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beeldpunt</a:t>
            </a:r>
            <a:r>
              <a:rPr lang="en-US" altLang="nl-NL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3048000" y="3657600"/>
            <a:ext cx="381000" cy="1830388"/>
            <a:chOff x="1968" y="2544"/>
            <a:chExt cx="240" cy="1153"/>
          </a:xfrm>
        </p:grpSpPr>
        <p:grpSp>
          <p:nvGrpSpPr>
            <p:cNvPr id="41990" name="Group 6"/>
            <p:cNvGrpSpPr>
              <a:grpSpLocks/>
            </p:cNvGrpSpPr>
            <p:nvPr/>
          </p:nvGrpSpPr>
          <p:grpSpPr bwMode="auto">
            <a:xfrm>
              <a:off x="1968" y="2544"/>
              <a:ext cx="240" cy="1153"/>
              <a:chOff x="1968" y="2544"/>
              <a:chExt cx="240" cy="1153"/>
            </a:xfrm>
          </p:grpSpPr>
          <p:sp>
            <p:nvSpPr>
              <p:cNvPr id="41991" name="Arc 7"/>
              <p:cNvSpPr>
                <a:spLocks/>
              </p:cNvSpPr>
              <p:nvPr/>
            </p:nvSpPr>
            <p:spPr bwMode="auto">
              <a:xfrm>
                <a:off x="2067" y="2545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992" name="Arc 8"/>
              <p:cNvSpPr>
                <a:spLocks/>
              </p:cNvSpPr>
              <p:nvPr/>
            </p:nvSpPr>
            <p:spPr bwMode="auto">
              <a:xfrm flipH="1">
                <a:off x="1968" y="2544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993" name="Group 9"/>
            <p:cNvGrpSpPr>
              <a:grpSpLocks/>
            </p:cNvGrpSpPr>
            <p:nvPr/>
          </p:nvGrpSpPr>
          <p:grpSpPr bwMode="auto">
            <a:xfrm>
              <a:off x="2052" y="3068"/>
              <a:ext cx="76" cy="104"/>
              <a:chOff x="2052" y="3068"/>
              <a:chExt cx="76" cy="104"/>
            </a:xfrm>
          </p:grpSpPr>
          <p:sp>
            <p:nvSpPr>
              <p:cNvPr id="41994" name="Freeform 10"/>
              <p:cNvSpPr>
                <a:spLocks/>
              </p:cNvSpPr>
              <p:nvPr/>
            </p:nvSpPr>
            <p:spPr bwMode="auto">
              <a:xfrm>
                <a:off x="2052" y="3120"/>
                <a:ext cx="76" cy="1"/>
              </a:xfrm>
              <a:custGeom>
                <a:avLst/>
                <a:gdLst>
                  <a:gd name="T0" fmla="*/ 0 w 76"/>
                  <a:gd name="T1" fmla="*/ 0 h 1"/>
                  <a:gd name="T2" fmla="*/ 76 w 76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6" h="1">
                    <a:moveTo>
                      <a:pt x="0" y="0"/>
                    </a:moveTo>
                    <a:lnTo>
                      <a:pt x="76" y="0"/>
                    </a:lnTo>
                  </a:path>
                </a:pathLst>
              </a:custGeom>
              <a:solidFill>
                <a:srgbClr val="DDDDDD"/>
              </a:solidFill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995" name="Freeform 11"/>
              <p:cNvSpPr>
                <a:spLocks/>
              </p:cNvSpPr>
              <p:nvPr/>
            </p:nvSpPr>
            <p:spPr bwMode="auto">
              <a:xfrm>
                <a:off x="2092" y="3068"/>
                <a:ext cx="1" cy="104"/>
              </a:xfrm>
              <a:custGeom>
                <a:avLst/>
                <a:gdLst>
                  <a:gd name="T0" fmla="*/ 0 w 1"/>
                  <a:gd name="T1" fmla="*/ 0 h 104"/>
                  <a:gd name="T2" fmla="*/ 0 w 1"/>
                  <a:gd name="T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04">
                    <a:moveTo>
                      <a:pt x="0" y="0"/>
                    </a:moveTo>
                    <a:lnTo>
                      <a:pt x="0" y="104"/>
                    </a:lnTo>
                  </a:path>
                </a:pathLst>
              </a:custGeom>
              <a:solidFill>
                <a:srgbClr val="DDDDDD"/>
              </a:solidFill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1996" name="Freeform 12"/>
          <p:cNvSpPr>
            <a:spLocks/>
          </p:cNvSpPr>
          <p:nvPr/>
        </p:nvSpPr>
        <p:spPr bwMode="auto">
          <a:xfrm>
            <a:off x="8229600" y="1981200"/>
            <a:ext cx="1588" cy="4724400"/>
          </a:xfrm>
          <a:custGeom>
            <a:avLst/>
            <a:gdLst>
              <a:gd name="T0" fmla="*/ 0 w 1"/>
              <a:gd name="T1" fmla="*/ 2976 h 2976"/>
              <a:gd name="T2" fmla="*/ 1 w 1"/>
              <a:gd name="T3" fmla="*/ 0 h 29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976">
                <a:moveTo>
                  <a:pt x="0" y="2976"/>
                </a:moveTo>
                <a:lnTo>
                  <a:pt x="1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1997" name="Freeform 13"/>
          <p:cNvSpPr>
            <a:spLocks/>
          </p:cNvSpPr>
          <p:nvPr/>
        </p:nvSpPr>
        <p:spPr bwMode="auto">
          <a:xfrm>
            <a:off x="3248025" y="4562475"/>
            <a:ext cx="4981575" cy="1752600"/>
          </a:xfrm>
          <a:custGeom>
            <a:avLst/>
            <a:gdLst>
              <a:gd name="T0" fmla="*/ 0 w 3138"/>
              <a:gd name="T1" fmla="*/ 0 h 1104"/>
              <a:gd name="T2" fmla="*/ 3138 w 3138"/>
              <a:gd name="T3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38" h="1104">
                <a:moveTo>
                  <a:pt x="0" y="0"/>
                </a:moveTo>
                <a:lnTo>
                  <a:pt x="3138" y="1104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3200400" y="2524125"/>
            <a:ext cx="5019675" cy="2047875"/>
          </a:xfrm>
          <a:custGeom>
            <a:avLst/>
            <a:gdLst>
              <a:gd name="T0" fmla="*/ 0 w 3162"/>
              <a:gd name="T1" fmla="*/ 1290 h 1290"/>
              <a:gd name="T2" fmla="*/ 3162 w 3162"/>
              <a:gd name="T3" fmla="*/ 0 h 129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62" h="1290">
                <a:moveTo>
                  <a:pt x="0" y="1290"/>
                </a:moveTo>
                <a:lnTo>
                  <a:pt x="3162" y="0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1999" name="AutoShape 15"/>
          <p:cNvSpPr>
            <a:spLocks noChangeArrowheads="1"/>
          </p:cNvSpPr>
          <p:nvPr/>
        </p:nvSpPr>
        <p:spPr bwMode="auto">
          <a:xfrm rot="5400000">
            <a:off x="6286500" y="4381500"/>
            <a:ext cx="3886200" cy="152400"/>
          </a:xfrm>
          <a:prstGeom prst="rightArrow">
            <a:avLst>
              <a:gd name="adj1" fmla="val 54167"/>
              <a:gd name="adj2" fmla="val 83961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2000" name="AutoShape 16"/>
          <p:cNvSpPr>
            <a:spLocks noChangeArrowheads="1"/>
          </p:cNvSpPr>
          <p:nvPr/>
        </p:nvSpPr>
        <p:spPr bwMode="auto">
          <a:xfrm rot="16200000">
            <a:off x="533400" y="4495800"/>
            <a:ext cx="1524000" cy="152400"/>
          </a:xfrm>
          <a:prstGeom prst="rightArrow">
            <a:avLst>
              <a:gd name="adj1" fmla="val 50009"/>
              <a:gd name="adj2" fmla="val 35523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42001" name="Group 17"/>
          <p:cNvGrpSpPr>
            <a:grpSpLocks/>
          </p:cNvGrpSpPr>
          <p:nvPr/>
        </p:nvGrpSpPr>
        <p:grpSpPr bwMode="auto">
          <a:xfrm rot="-8018782">
            <a:off x="1350963" y="3752850"/>
            <a:ext cx="1858962" cy="928688"/>
            <a:chOff x="1706" y="2700"/>
            <a:chExt cx="2239" cy="1038"/>
          </a:xfrm>
        </p:grpSpPr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 flipH="1">
              <a:off x="1706" y="2700"/>
              <a:ext cx="2239" cy="10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auto">
            <a:xfrm>
              <a:off x="2609" y="3248"/>
              <a:ext cx="156" cy="69"/>
            </a:xfrm>
            <a:custGeom>
              <a:avLst/>
              <a:gdLst>
                <a:gd name="T0" fmla="*/ 147 w 147"/>
                <a:gd name="T1" fmla="*/ 0 h 57"/>
                <a:gd name="T2" fmla="*/ 0 w 147"/>
                <a:gd name="T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" h="57">
                  <a:moveTo>
                    <a:pt x="147" y="0"/>
                  </a:moveTo>
                  <a:lnTo>
                    <a:pt x="0" y="57"/>
                  </a:ln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2004" name="Group 20"/>
          <p:cNvGrpSpPr>
            <a:grpSpLocks/>
          </p:cNvGrpSpPr>
          <p:nvPr/>
        </p:nvGrpSpPr>
        <p:grpSpPr bwMode="auto">
          <a:xfrm>
            <a:off x="1314450" y="4562475"/>
            <a:ext cx="1933575" cy="752475"/>
            <a:chOff x="828" y="2874"/>
            <a:chExt cx="1218" cy="474"/>
          </a:xfrm>
        </p:grpSpPr>
        <p:sp>
          <p:nvSpPr>
            <p:cNvPr id="42005" name="Freeform 21"/>
            <p:cNvSpPr>
              <a:spLocks/>
            </p:cNvSpPr>
            <p:nvPr/>
          </p:nvSpPr>
          <p:spPr bwMode="auto">
            <a:xfrm>
              <a:off x="828" y="2874"/>
              <a:ext cx="1218" cy="474"/>
            </a:xfrm>
            <a:custGeom>
              <a:avLst/>
              <a:gdLst>
                <a:gd name="T0" fmla="*/ 0 w 1218"/>
                <a:gd name="T1" fmla="*/ 474 h 474"/>
                <a:gd name="T2" fmla="*/ 1218 w 1218"/>
                <a:gd name="T3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18" h="474">
                  <a:moveTo>
                    <a:pt x="0" y="474"/>
                  </a:moveTo>
                  <a:lnTo>
                    <a:pt x="1218" y="0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2006" name="Freeform 22"/>
            <p:cNvSpPr>
              <a:spLocks/>
            </p:cNvSpPr>
            <p:nvPr/>
          </p:nvSpPr>
          <p:spPr bwMode="auto">
            <a:xfrm>
              <a:off x="1392" y="3066"/>
              <a:ext cx="138" cy="60"/>
            </a:xfrm>
            <a:custGeom>
              <a:avLst/>
              <a:gdLst>
                <a:gd name="T0" fmla="*/ 0 w 138"/>
                <a:gd name="T1" fmla="*/ 60 h 60"/>
                <a:gd name="T2" fmla="*/ 138 w 138"/>
                <a:gd name="T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8" h="60">
                  <a:moveTo>
                    <a:pt x="0" y="60"/>
                  </a:moveTo>
                  <a:lnTo>
                    <a:pt x="138" y="0"/>
                  </a:ln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2007" name="Freeform 23"/>
          <p:cNvSpPr>
            <a:spLocks/>
          </p:cNvSpPr>
          <p:nvPr/>
        </p:nvSpPr>
        <p:spPr bwMode="auto">
          <a:xfrm>
            <a:off x="1295400" y="3733800"/>
            <a:ext cx="1952625" cy="152400"/>
          </a:xfrm>
          <a:custGeom>
            <a:avLst/>
            <a:gdLst>
              <a:gd name="T0" fmla="*/ 0 w 1230"/>
              <a:gd name="T1" fmla="*/ 96 h 96"/>
              <a:gd name="T2" fmla="*/ 1230 w 1230"/>
              <a:gd name="T3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30" h="96">
                <a:moveTo>
                  <a:pt x="0" y="96"/>
                </a:moveTo>
                <a:lnTo>
                  <a:pt x="123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2008" name="Freeform 24"/>
          <p:cNvSpPr>
            <a:spLocks/>
          </p:cNvSpPr>
          <p:nvPr/>
        </p:nvSpPr>
        <p:spPr bwMode="auto">
          <a:xfrm>
            <a:off x="3238500" y="3743325"/>
            <a:ext cx="4991100" cy="2562225"/>
          </a:xfrm>
          <a:custGeom>
            <a:avLst/>
            <a:gdLst>
              <a:gd name="T0" fmla="*/ 0 w 3144"/>
              <a:gd name="T1" fmla="*/ 0 h 1614"/>
              <a:gd name="T2" fmla="*/ 3144 w 3144"/>
              <a:gd name="T3" fmla="*/ 1614 h 16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44" h="1614">
                <a:moveTo>
                  <a:pt x="0" y="0"/>
                </a:moveTo>
                <a:lnTo>
                  <a:pt x="3144" y="1614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2009" name="Freeform 25"/>
          <p:cNvSpPr>
            <a:spLocks/>
          </p:cNvSpPr>
          <p:nvPr/>
        </p:nvSpPr>
        <p:spPr bwMode="auto">
          <a:xfrm>
            <a:off x="1295400" y="3886200"/>
            <a:ext cx="1952625" cy="1533525"/>
          </a:xfrm>
          <a:custGeom>
            <a:avLst/>
            <a:gdLst>
              <a:gd name="T0" fmla="*/ 0 w 1230"/>
              <a:gd name="T1" fmla="*/ 0 h 966"/>
              <a:gd name="T2" fmla="*/ 1230 w 1230"/>
              <a:gd name="T3" fmla="*/ 966 h 96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30" h="966">
                <a:moveTo>
                  <a:pt x="0" y="0"/>
                </a:moveTo>
                <a:lnTo>
                  <a:pt x="1230" y="966"/>
                </a:ln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2010" name="Freeform 26"/>
          <p:cNvSpPr>
            <a:spLocks/>
          </p:cNvSpPr>
          <p:nvPr/>
        </p:nvSpPr>
        <p:spPr bwMode="auto">
          <a:xfrm>
            <a:off x="3238500" y="5419725"/>
            <a:ext cx="4991100" cy="904875"/>
          </a:xfrm>
          <a:custGeom>
            <a:avLst/>
            <a:gdLst>
              <a:gd name="T0" fmla="*/ 0 w 3144"/>
              <a:gd name="T1" fmla="*/ 0 h 570"/>
              <a:gd name="T2" fmla="*/ 3144 w 3144"/>
              <a:gd name="T3" fmla="*/ 570 h 57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44" h="570">
                <a:moveTo>
                  <a:pt x="0" y="0"/>
                </a:moveTo>
                <a:lnTo>
                  <a:pt x="3144" y="570"/>
                </a:ln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1295400" y="3886200"/>
            <a:ext cx="1981200" cy="76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2012" name="Freeform 28"/>
          <p:cNvSpPr>
            <a:spLocks/>
          </p:cNvSpPr>
          <p:nvPr/>
        </p:nvSpPr>
        <p:spPr bwMode="auto">
          <a:xfrm>
            <a:off x="3248025" y="3952875"/>
            <a:ext cx="4972050" cy="2352675"/>
          </a:xfrm>
          <a:custGeom>
            <a:avLst/>
            <a:gdLst>
              <a:gd name="T0" fmla="*/ 0 w 3132"/>
              <a:gd name="T1" fmla="*/ 0 h 1482"/>
              <a:gd name="T2" fmla="*/ 3132 w 3132"/>
              <a:gd name="T3" fmla="*/ 1482 h 148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32" h="1482">
                <a:moveTo>
                  <a:pt x="0" y="0"/>
                </a:moveTo>
                <a:lnTo>
                  <a:pt x="3132" y="1482"/>
                </a:lnTo>
              </a:path>
            </a:pathLst>
          </a:cu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5524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96" grpId="0" animBg="1"/>
      <p:bldP spid="41997" grpId="0" animBg="1"/>
      <p:bldP spid="41998" grpId="0" animBg="1"/>
      <p:bldP spid="41999" grpId="0" animBg="1"/>
      <p:bldP spid="42000" grpId="0" animBg="1"/>
      <p:bldP spid="42007" grpId="0" animBg="1"/>
      <p:bldP spid="42008" grpId="0" animBg="1"/>
      <p:bldP spid="42009" grpId="0" animBg="1"/>
      <p:bldP spid="42010" grpId="0" animBg="1"/>
      <p:bldP spid="42011" grpId="0" animBg="1"/>
      <p:bldP spid="420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marL="838200" indent="-838200" algn="l"/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Scherm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is zo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gezet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. . 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Scherm 2 staat te dichtbij . . .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er een scherp beeld te zien is.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3048000" y="3657600"/>
            <a:ext cx="381000" cy="1830388"/>
            <a:chOff x="1968" y="2544"/>
            <a:chExt cx="240" cy="1153"/>
          </a:xfrm>
        </p:grpSpPr>
        <p:grpSp>
          <p:nvGrpSpPr>
            <p:cNvPr id="43014" name="Group 6"/>
            <p:cNvGrpSpPr>
              <a:grpSpLocks/>
            </p:cNvGrpSpPr>
            <p:nvPr/>
          </p:nvGrpSpPr>
          <p:grpSpPr bwMode="auto">
            <a:xfrm>
              <a:off x="1968" y="2544"/>
              <a:ext cx="240" cy="1153"/>
              <a:chOff x="1968" y="2544"/>
              <a:chExt cx="240" cy="1153"/>
            </a:xfrm>
          </p:grpSpPr>
          <p:sp>
            <p:nvSpPr>
              <p:cNvPr id="43015" name="Arc 7"/>
              <p:cNvSpPr>
                <a:spLocks/>
              </p:cNvSpPr>
              <p:nvPr/>
            </p:nvSpPr>
            <p:spPr bwMode="auto">
              <a:xfrm>
                <a:off x="2067" y="2545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16" name="Arc 8"/>
              <p:cNvSpPr>
                <a:spLocks/>
              </p:cNvSpPr>
              <p:nvPr/>
            </p:nvSpPr>
            <p:spPr bwMode="auto">
              <a:xfrm flipH="1">
                <a:off x="1968" y="2544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017" name="Group 9"/>
            <p:cNvGrpSpPr>
              <a:grpSpLocks/>
            </p:cNvGrpSpPr>
            <p:nvPr/>
          </p:nvGrpSpPr>
          <p:grpSpPr bwMode="auto">
            <a:xfrm>
              <a:off x="2052" y="3068"/>
              <a:ext cx="76" cy="104"/>
              <a:chOff x="2052" y="3068"/>
              <a:chExt cx="76" cy="104"/>
            </a:xfrm>
          </p:grpSpPr>
          <p:sp>
            <p:nvSpPr>
              <p:cNvPr id="43018" name="Freeform 10"/>
              <p:cNvSpPr>
                <a:spLocks/>
              </p:cNvSpPr>
              <p:nvPr/>
            </p:nvSpPr>
            <p:spPr bwMode="auto">
              <a:xfrm>
                <a:off x="2052" y="3120"/>
                <a:ext cx="76" cy="1"/>
              </a:xfrm>
              <a:custGeom>
                <a:avLst/>
                <a:gdLst>
                  <a:gd name="T0" fmla="*/ 0 w 76"/>
                  <a:gd name="T1" fmla="*/ 0 h 1"/>
                  <a:gd name="T2" fmla="*/ 76 w 76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6" h="1">
                    <a:moveTo>
                      <a:pt x="0" y="0"/>
                    </a:moveTo>
                    <a:lnTo>
                      <a:pt x="76" y="0"/>
                    </a:lnTo>
                  </a:path>
                </a:pathLst>
              </a:custGeom>
              <a:solidFill>
                <a:srgbClr val="DDDDDD"/>
              </a:solidFill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19" name="Freeform 11"/>
              <p:cNvSpPr>
                <a:spLocks/>
              </p:cNvSpPr>
              <p:nvPr/>
            </p:nvSpPr>
            <p:spPr bwMode="auto">
              <a:xfrm>
                <a:off x="2092" y="3068"/>
                <a:ext cx="1" cy="104"/>
              </a:xfrm>
              <a:custGeom>
                <a:avLst/>
                <a:gdLst>
                  <a:gd name="T0" fmla="*/ 0 w 1"/>
                  <a:gd name="T1" fmla="*/ 0 h 104"/>
                  <a:gd name="T2" fmla="*/ 0 w 1"/>
                  <a:gd name="T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04">
                    <a:moveTo>
                      <a:pt x="0" y="0"/>
                    </a:moveTo>
                    <a:lnTo>
                      <a:pt x="0" y="104"/>
                    </a:lnTo>
                  </a:path>
                </a:pathLst>
              </a:custGeom>
              <a:solidFill>
                <a:srgbClr val="DDDDDD"/>
              </a:solidFill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3021" name="Freeform 13"/>
          <p:cNvSpPr>
            <a:spLocks/>
          </p:cNvSpPr>
          <p:nvPr/>
        </p:nvSpPr>
        <p:spPr bwMode="auto">
          <a:xfrm>
            <a:off x="3248025" y="4562475"/>
            <a:ext cx="4981575" cy="1752600"/>
          </a:xfrm>
          <a:custGeom>
            <a:avLst/>
            <a:gdLst>
              <a:gd name="T0" fmla="*/ 0 w 3138"/>
              <a:gd name="T1" fmla="*/ 0 h 1104"/>
              <a:gd name="T2" fmla="*/ 3138 w 3138"/>
              <a:gd name="T3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38" h="1104">
                <a:moveTo>
                  <a:pt x="0" y="0"/>
                </a:moveTo>
                <a:lnTo>
                  <a:pt x="3138" y="1104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43022" name="Group 14"/>
          <p:cNvGrpSpPr>
            <a:grpSpLocks/>
          </p:cNvGrpSpPr>
          <p:nvPr/>
        </p:nvGrpSpPr>
        <p:grpSpPr bwMode="auto">
          <a:xfrm rot="-8018782">
            <a:off x="1350963" y="3752850"/>
            <a:ext cx="1858962" cy="928688"/>
            <a:chOff x="1706" y="2700"/>
            <a:chExt cx="2239" cy="1038"/>
          </a:xfrm>
        </p:grpSpPr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 flipH="1">
              <a:off x="1706" y="2700"/>
              <a:ext cx="2239" cy="103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3024" name="Freeform 16"/>
            <p:cNvSpPr>
              <a:spLocks/>
            </p:cNvSpPr>
            <p:nvPr/>
          </p:nvSpPr>
          <p:spPr bwMode="auto">
            <a:xfrm>
              <a:off x="2609" y="3248"/>
              <a:ext cx="156" cy="69"/>
            </a:xfrm>
            <a:custGeom>
              <a:avLst/>
              <a:gdLst>
                <a:gd name="T0" fmla="*/ 147 w 147"/>
                <a:gd name="T1" fmla="*/ 0 h 57"/>
                <a:gd name="T2" fmla="*/ 0 w 147"/>
                <a:gd name="T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7" h="57">
                  <a:moveTo>
                    <a:pt x="147" y="0"/>
                  </a:moveTo>
                  <a:lnTo>
                    <a:pt x="0" y="57"/>
                  </a:ln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3025" name="Line 17"/>
          <p:cNvSpPr>
            <a:spLocks noChangeShapeType="1"/>
          </p:cNvSpPr>
          <p:nvPr/>
        </p:nvSpPr>
        <p:spPr bwMode="auto">
          <a:xfrm flipV="1">
            <a:off x="1295400" y="3733800"/>
            <a:ext cx="1905000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3200400" y="3733800"/>
            <a:ext cx="5019675" cy="2581275"/>
          </a:xfrm>
          <a:custGeom>
            <a:avLst/>
            <a:gdLst>
              <a:gd name="T0" fmla="*/ 0 w 3162"/>
              <a:gd name="T1" fmla="*/ 0 h 1626"/>
              <a:gd name="T2" fmla="*/ 3162 w 3162"/>
              <a:gd name="T3" fmla="*/ 1626 h 162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62" h="1626">
                <a:moveTo>
                  <a:pt x="0" y="0"/>
                </a:moveTo>
                <a:lnTo>
                  <a:pt x="3162" y="1626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1295400" y="3886200"/>
            <a:ext cx="1905000" cy="1524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3200400" y="5410200"/>
            <a:ext cx="502920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43030" name="Group 22"/>
          <p:cNvGrpSpPr>
            <a:grpSpLocks/>
          </p:cNvGrpSpPr>
          <p:nvPr/>
        </p:nvGrpSpPr>
        <p:grpSpPr bwMode="auto">
          <a:xfrm>
            <a:off x="5334000" y="2743200"/>
            <a:ext cx="838200" cy="990600"/>
            <a:chOff x="3360" y="1728"/>
            <a:chExt cx="528" cy="624"/>
          </a:xfrm>
        </p:grpSpPr>
        <p:sp>
          <p:nvSpPr>
            <p:cNvPr id="43031" name="AutoShape 23"/>
            <p:cNvSpPr>
              <a:spLocks noChangeArrowheads="1"/>
            </p:cNvSpPr>
            <p:nvPr/>
          </p:nvSpPr>
          <p:spPr bwMode="auto">
            <a:xfrm>
              <a:off x="3360" y="1728"/>
              <a:ext cx="528" cy="624"/>
            </a:xfrm>
            <a:prstGeom prst="wedgeRectCallout">
              <a:avLst>
                <a:gd name="adj1" fmla="val 134093"/>
                <a:gd name="adj2" fmla="val 262338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NL" altLang="nl-NL" sz="2400">
                <a:solidFill>
                  <a:srgbClr val="000000"/>
                </a:solidFill>
              </a:endParaRPr>
            </a:p>
          </p:txBody>
        </p:sp>
        <p:sp>
          <p:nvSpPr>
            <p:cNvPr id="43032" name="Oval 24"/>
            <p:cNvSpPr>
              <a:spLocks noChangeArrowheads="1"/>
            </p:cNvSpPr>
            <p:nvPr/>
          </p:nvSpPr>
          <p:spPr bwMode="auto">
            <a:xfrm>
              <a:off x="3456" y="1872"/>
              <a:ext cx="336" cy="336"/>
            </a:xfrm>
            <a:prstGeom prst="ellipse">
              <a:avLst/>
            </a:prstGeom>
            <a:solidFill>
              <a:srgbClr val="FF33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3033" name="AutoShape 25"/>
          <p:cNvSpPr>
            <a:spLocks noChangeArrowheads="1"/>
          </p:cNvSpPr>
          <p:nvPr/>
        </p:nvSpPr>
        <p:spPr bwMode="auto">
          <a:xfrm>
            <a:off x="1143000" y="3733800"/>
            <a:ext cx="228600" cy="228600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43034" name="Group 26"/>
          <p:cNvGrpSpPr>
            <a:grpSpLocks/>
          </p:cNvGrpSpPr>
          <p:nvPr/>
        </p:nvGrpSpPr>
        <p:grpSpPr bwMode="auto">
          <a:xfrm>
            <a:off x="7086600" y="2819400"/>
            <a:ext cx="838200" cy="990600"/>
            <a:chOff x="4464" y="1776"/>
            <a:chExt cx="528" cy="624"/>
          </a:xfrm>
        </p:grpSpPr>
        <p:sp>
          <p:nvSpPr>
            <p:cNvPr id="43035" name="AutoShape 27"/>
            <p:cNvSpPr>
              <a:spLocks noChangeArrowheads="1"/>
            </p:cNvSpPr>
            <p:nvPr/>
          </p:nvSpPr>
          <p:spPr bwMode="auto">
            <a:xfrm>
              <a:off x="4464" y="1776"/>
              <a:ext cx="528" cy="624"/>
            </a:xfrm>
            <a:prstGeom prst="wedgeRectCallout">
              <a:avLst>
                <a:gd name="adj1" fmla="val 84093"/>
                <a:gd name="adj2" fmla="val 29888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NL" altLang="nl-NL" sz="2400">
                <a:solidFill>
                  <a:srgbClr val="000000"/>
                </a:solidFill>
              </a:endParaRPr>
            </a:p>
          </p:txBody>
        </p:sp>
        <p:sp>
          <p:nvSpPr>
            <p:cNvPr id="43036" name="Oval 28"/>
            <p:cNvSpPr>
              <a:spLocks noChangeArrowheads="1"/>
            </p:cNvSpPr>
            <p:nvPr/>
          </p:nvSpPr>
          <p:spPr bwMode="auto">
            <a:xfrm>
              <a:off x="4704" y="2064"/>
              <a:ext cx="48" cy="4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3037" name="AutoShape 29"/>
          <p:cNvSpPr>
            <a:spLocks noChangeArrowheads="1"/>
          </p:cNvSpPr>
          <p:nvPr/>
        </p:nvSpPr>
        <p:spPr bwMode="auto">
          <a:xfrm>
            <a:off x="8153400" y="6248400"/>
            <a:ext cx="152400" cy="152400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0" y="19812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het beeld is niet scherp.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042" name="Group 34"/>
          <p:cNvGrpSpPr>
            <a:grpSpLocks/>
          </p:cNvGrpSpPr>
          <p:nvPr/>
        </p:nvGrpSpPr>
        <p:grpSpPr bwMode="auto">
          <a:xfrm>
            <a:off x="8153400" y="1905000"/>
            <a:ext cx="533400" cy="4800600"/>
            <a:chOff x="5136" y="1200"/>
            <a:chExt cx="336" cy="3024"/>
          </a:xfrm>
        </p:grpSpPr>
        <p:sp>
          <p:nvSpPr>
            <p:cNvPr id="43020" name="Freeform 12"/>
            <p:cNvSpPr>
              <a:spLocks/>
            </p:cNvSpPr>
            <p:nvPr/>
          </p:nvSpPr>
          <p:spPr bwMode="auto">
            <a:xfrm>
              <a:off x="5184" y="1248"/>
              <a:ext cx="1" cy="2976"/>
            </a:xfrm>
            <a:custGeom>
              <a:avLst/>
              <a:gdLst>
                <a:gd name="T0" fmla="*/ 0 w 1"/>
                <a:gd name="T1" fmla="*/ 2976 h 2976"/>
                <a:gd name="T2" fmla="*/ 1 w 1"/>
                <a:gd name="T3" fmla="*/ 0 h 2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976">
                  <a:moveTo>
                    <a:pt x="0" y="2976"/>
                  </a:moveTo>
                  <a:lnTo>
                    <a:pt x="1" y="0"/>
                  </a:ln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039" name="Rectangle 31"/>
            <p:cNvSpPr>
              <a:spLocks noChangeArrowheads="1"/>
            </p:cNvSpPr>
            <p:nvPr/>
          </p:nvSpPr>
          <p:spPr bwMode="auto">
            <a:xfrm>
              <a:off x="5136" y="1200"/>
              <a:ext cx="33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nl-NL" altLang="nl-NL"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043" name="Group 35"/>
          <p:cNvGrpSpPr>
            <a:grpSpLocks/>
          </p:cNvGrpSpPr>
          <p:nvPr/>
        </p:nvGrpSpPr>
        <p:grpSpPr bwMode="auto">
          <a:xfrm>
            <a:off x="6477000" y="1905000"/>
            <a:ext cx="533400" cy="4762500"/>
            <a:chOff x="4080" y="1200"/>
            <a:chExt cx="336" cy="3000"/>
          </a:xfrm>
        </p:grpSpPr>
        <p:sp>
          <p:nvSpPr>
            <p:cNvPr id="43029" name="Freeform 21"/>
            <p:cNvSpPr>
              <a:spLocks/>
            </p:cNvSpPr>
            <p:nvPr/>
          </p:nvSpPr>
          <p:spPr bwMode="auto">
            <a:xfrm>
              <a:off x="4356" y="1296"/>
              <a:ext cx="1" cy="2904"/>
            </a:xfrm>
            <a:custGeom>
              <a:avLst/>
              <a:gdLst>
                <a:gd name="T0" fmla="*/ 0 w 1"/>
                <a:gd name="T1" fmla="*/ 0 h 2904"/>
                <a:gd name="T2" fmla="*/ 0 w 1"/>
                <a:gd name="T3" fmla="*/ 2904 h 2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904">
                  <a:moveTo>
                    <a:pt x="0" y="0"/>
                  </a:moveTo>
                  <a:lnTo>
                    <a:pt x="0" y="2904"/>
                  </a:lnTo>
                </a:path>
              </a:pathLst>
            </a:custGeom>
            <a:noFill/>
            <a:ln w="38100" cap="flat" cmpd="sng">
              <a:solidFill>
                <a:srgbClr val="B2B2B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040" name="Rectangle 32"/>
            <p:cNvSpPr>
              <a:spLocks noChangeArrowheads="1"/>
            </p:cNvSpPr>
            <p:nvPr/>
          </p:nvSpPr>
          <p:spPr bwMode="auto">
            <a:xfrm>
              <a:off x="4080" y="1200"/>
              <a:ext cx="33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2954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17526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2098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266700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3200">
                  <a:solidFill>
                    <a:srgbClr val="B2B2B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nl-NL" altLang="nl-NL" sz="3200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3045" name="Freeform 37" descr="25%"/>
          <p:cNvSpPr>
            <a:spLocks/>
          </p:cNvSpPr>
          <p:nvPr/>
        </p:nvSpPr>
        <p:spPr bwMode="auto">
          <a:xfrm>
            <a:off x="1252538" y="3743325"/>
            <a:ext cx="6981825" cy="2586038"/>
          </a:xfrm>
          <a:custGeom>
            <a:avLst/>
            <a:gdLst>
              <a:gd name="T0" fmla="*/ 0 w 4398"/>
              <a:gd name="T1" fmla="*/ 75 h 1629"/>
              <a:gd name="T2" fmla="*/ 1227 w 4398"/>
              <a:gd name="T3" fmla="*/ 0 h 1629"/>
              <a:gd name="T4" fmla="*/ 4398 w 4398"/>
              <a:gd name="T5" fmla="*/ 1629 h 1629"/>
              <a:gd name="T6" fmla="*/ 1227 w 4398"/>
              <a:gd name="T7" fmla="*/ 1056 h 1629"/>
              <a:gd name="T8" fmla="*/ 0 w 4398"/>
              <a:gd name="T9" fmla="*/ 75 h 1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1629">
                <a:moveTo>
                  <a:pt x="0" y="75"/>
                </a:moveTo>
                <a:lnTo>
                  <a:pt x="1227" y="0"/>
                </a:lnTo>
                <a:lnTo>
                  <a:pt x="4398" y="1629"/>
                </a:lnTo>
                <a:lnTo>
                  <a:pt x="1227" y="1056"/>
                </a:lnTo>
                <a:lnTo>
                  <a:pt x="0" y="75"/>
                </a:lnTo>
                <a:close/>
              </a:path>
            </a:pathLst>
          </a:custGeom>
          <a:pattFill prst="pct25">
            <a:fgClr>
              <a:srgbClr val="FF3300">
                <a:alpha val="50000"/>
              </a:srgbClr>
            </a:fgClr>
            <a:bgClr>
              <a:schemeClr val="bg1">
                <a:alpha val="50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3046" name="Text Box 38"/>
          <p:cNvSpPr txBox="1">
            <a:spLocks noChangeArrowheads="1"/>
          </p:cNvSpPr>
          <p:nvPr/>
        </p:nvSpPr>
        <p:spPr bwMode="auto">
          <a:xfrm>
            <a:off x="8101013" y="6400800"/>
            <a:ext cx="104298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menu</a:t>
            </a:r>
            <a:endParaRPr lang="nl-NL" altLang="nl-NL" sz="320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7351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autoUpdateAnimBg="0"/>
      <p:bldP spid="43012" grpId="0" autoUpdateAnimBg="0"/>
      <p:bldP spid="43021" grpId="0" animBg="1"/>
      <p:bldP spid="43025" grpId="0" animBg="1"/>
      <p:bldP spid="43026" grpId="0" animBg="1"/>
      <p:bldP spid="43027" grpId="0" animBg="1"/>
      <p:bldP spid="43028" grpId="0" animBg="1"/>
      <p:bldP spid="43033" grpId="0" animBg="1"/>
      <p:bldP spid="43037" grpId="0" animBg="1"/>
      <p:bldP spid="43038" grpId="0" autoUpdateAnimBg="0"/>
      <p:bldP spid="430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561925"/>
            <a:ext cx="91440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straal</a:t>
            </a:r>
            <a:r>
              <a:rPr lang="en-US" altLang="nl-N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door het </a:t>
            </a:r>
            <a:r>
              <a:rPr lang="en-US" altLang="nl-NL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midden</a:t>
            </a:r>
            <a:r>
              <a:rPr lang="en-US" altLang="nl-N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de lens </a:t>
            </a:r>
            <a:r>
              <a:rPr lang="en-US" altLang="nl-NL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gaat</a:t>
            </a:r>
            <a:r>
              <a:rPr lang="en-US" altLang="nl-N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. </a:t>
            </a:r>
            <a:endParaRPr lang="nl-NL" altLang="nl-N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82" name="Rectangle 70"/>
          <p:cNvSpPr>
            <a:spLocks noChangeArrowheads="1"/>
          </p:cNvSpPr>
          <p:nvPr/>
        </p:nvSpPr>
        <p:spPr bwMode="auto">
          <a:xfrm>
            <a:off x="52388" y="963178"/>
            <a:ext cx="87852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voorwerpafstand (van voorwerp tot lens)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83" name="Rectangle 71"/>
          <p:cNvSpPr>
            <a:spLocks noChangeArrowheads="1"/>
          </p:cNvSpPr>
          <p:nvPr/>
        </p:nvSpPr>
        <p:spPr bwMode="auto">
          <a:xfrm>
            <a:off x="38100" y="1391418"/>
            <a:ext cx="87852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grootte van het voorwerp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89" name="Rectangle 7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aphicFrame>
        <p:nvGraphicFramePr>
          <p:cNvPr id="115788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662642"/>
              </p:ext>
            </p:extLst>
          </p:nvPr>
        </p:nvGraphicFramePr>
        <p:xfrm>
          <a:off x="3546005" y="2758093"/>
          <a:ext cx="1170012" cy="1074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Vergelijking" r:id="rId3" imgW="431640" imgH="393480" progId="Equation.3">
                  <p:embed/>
                </p:oleObj>
              </mc:Choice>
              <mc:Fallback>
                <p:oleObj name="Vergelijking" r:id="rId3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005" y="2758093"/>
                        <a:ext cx="1170012" cy="10741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99" name="Rectangle 87"/>
          <p:cNvSpPr>
            <a:spLocks noChangeArrowheads="1"/>
          </p:cNvSpPr>
          <p:nvPr/>
        </p:nvSpPr>
        <p:spPr bwMode="auto">
          <a:xfrm>
            <a:off x="65088" y="1819658"/>
            <a:ext cx="87852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beeldafstand (van lens tot beeld)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800" name="Rectangle 88"/>
          <p:cNvSpPr>
            <a:spLocks noChangeArrowheads="1"/>
          </p:cNvSpPr>
          <p:nvPr/>
        </p:nvSpPr>
        <p:spPr bwMode="auto">
          <a:xfrm>
            <a:off x="44450" y="2247900"/>
            <a:ext cx="87852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nl-NL"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grootte van het beeld</a:t>
            </a:r>
            <a:endParaRPr lang="nl-NL" altLang="nl-NL" sz="3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5802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643701"/>
              </p:ext>
            </p:extLst>
          </p:nvPr>
        </p:nvGraphicFramePr>
        <p:xfrm>
          <a:off x="5219230" y="2739229"/>
          <a:ext cx="1135272" cy="1108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Vergelijking" r:id="rId5" imgW="418918" imgH="406224" progId="Equation.3">
                  <p:embed/>
                </p:oleObj>
              </mc:Choice>
              <mc:Fallback>
                <p:oleObj name="Vergelijking" r:id="rId5" imgW="418918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230" y="2739229"/>
                        <a:ext cx="1135272" cy="110887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5717" name="Group 5"/>
          <p:cNvGrpSpPr>
            <a:grpSpLocks/>
          </p:cNvGrpSpPr>
          <p:nvPr/>
        </p:nvGrpSpPr>
        <p:grpSpPr bwMode="auto">
          <a:xfrm>
            <a:off x="2182813" y="4321175"/>
            <a:ext cx="381000" cy="1830388"/>
            <a:chOff x="1968" y="2544"/>
            <a:chExt cx="240" cy="1153"/>
          </a:xfrm>
        </p:grpSpPr>
        <p:grpSp>
          <p:nvGrpSpPr>
            <p:cNvPr id="115718" name="Group 6"/>
            <p:cNvGrpSpPr>
              <a:grpSpLocks/>
            </p:cNvGrpSpPr>
            <p:nvPr/>
          </p:nvGrpSpPr>
          <p:grpSpPr bwMode="auto">
            <a:xfrm>
              <a:off x="1968" y="2544"/>
              <a:ext cx="240" cy="1153"/>
              <a:chOff x="1968" y="2544"/>
              <a:chExt cx="240" cy="1153"/>
            </a:xfrm>
          </p:grpSpPr>
          <p:sp>
            <p:nvSpPr>
              <p:cNvPr id="115719" name="Arc 7"/>
              <p:cNvSpPr>
                <a:spLocks/>
              </p:cNvSpPr>
              <p:nvPr/>
            </p:nvSpPr>
            <p:spPr bwMode="auto">
              <a:xfrm>
                <a:off x="2067" y="2545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20" name="Arc 8"/>
              <p:cNvSpPr>
                <a:spLocks/>
              </p:cNvSpPr>
              <p:nvPr/>
            </p:nvSpPr>
            <p:spPr bwMode="auto">
              <a:xfrm flipH="1">
                <a:off x="1968" y="2544"/>
                <a:ext cx="141" cy="1152"/>
              </a:xfrm>
              <a:custGeom>
                <a:avLst/>
                <a:gdLst>
                  <a:gd name="G0" fmla="+- 1722 0 0"/>
                  <a:gd name="G1" fmla="+- 21600 0 0"/>
                  <a:gd name="G2" fmla="+- 21600 0 0"/>
                  <a:gd name="T0" fmla="*/ 1722 w 23322"/>
                  <a:gd name="T1" fmla="*/ 0 h 43200"/>
                  <a:gd name="T2" fmla="*/ 0 w 23322"/>
                  <a:gd name="T3" fmla="*/ 43131 h 43200"/>
                  <a:gd name="T4" fmla="*/ 1722 w 2332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322" h="43200" fill="none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</a:path>
                  <a:path w="23322" h="43200" stroke="0" extrusionOk="0">
                    <a:moveTo>
                      <a:pt x="1721" y="0"/>
                    </a:moveTo>
                    <a:cubicBezTo>
                      <a:pt x="13651" y="0"/>
                      <a:pt x="23322" y="9670"/>
                      <a:pt x="23322" y="21600"/>
                    </a:cubicBezTo>
                    <a:cubicBezTo>
                      <a:pt x="23322" y="33529"/>
                      <a:pt x="13651" y="43200"/>
                      <a:pt x="1722" y="43200"/>
                    </a:cubicBezTo>
                    <a:cubicBezTo>
                      <a:pt x="1147" y="43200"/>
                      <a:pt x="572" y="43177"/>
                      <a:pt x="-1" y="43131"/>
                    </a:cubicBezTo>
                    <a:lnTo>
                      <a:pt x="1722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5721" name="Group 9"/>
            <p:cNvGrpSpPr>
              <a:grpSpLocks/>
            </p:cNvGrpSpPr>
            <p:nvPr/>
          </p:nvGrpSpPr>
          <p:grpSpPr bwMode="auto">
            <a:xfrm>
              <a:off x="2052" y="3068"/>
              <a:ext cx="76" cy="104"/>
              <a:chOff x="2052" y="3068"/>
              <a:chExt cx="76" cy="104"/>
            </a:xfrm>
          </p:grpSpPr>
          <p:sp>
            <p:nvSpPr>
              <p:cNvPr id="115722" name="Freeform 10"/>
              <p:cNvSpPr>
                <a:spLocks/>
              </p:cNvSpPr>
              <p:nvPr/>
            </p:nvSpPr>
            <p:spPr bwMode="auto">
              <a:xfrm>
                <a:off x="2052" y="3120"/>
                <a:ext cx="76" cy="1"/>
              </a:xfrm>
              <a:custGeom>
                <a:avLst/>
                <a:gdLst>
                  <a:gd name="T0" fmla="*/ 0 w 76"/>
                  <a:gd name="T1" fmla="*/ 0 h 1"/>
                  <a:gd name="T2" fmla="*/ 76 w 76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6" h="1">
                    <a:moveTo>
                      <a:pt x="0" y="0"/>
                    </a:moveTo>
                    <a:lnTo>
                      <a:pt x="76" y="0"/>
                    </a:lnTo>
                  </a:path>
                </a:pathLst>
              </a:custGeom>
              <a:solidFill>
                <a:srgbClr val="DDDDDD"/>
              </a:solidFill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723" name="Freeform 11"/>
              <p:cNvSpPr>
                <a:spLocks/>
              </p:cNvSpPr>
              <p:nvPr/>
            </p:nvSpPr>
            <p:spPr bwMode="auto">
              <a:xfrm>
                <a:off x="2092" y="3068"/>
                <a:ext cx="1" cy="104"/>
              </a:xfrm>
              <a:custGeom>
                <a:avLst/>
                <a:gdLst>
                  <a:gd name="T0" fmla="*/ 0 w 1"/>
                  <a:gd name="T1" fmla="*/ 0 h 104"/>
                  <a:gd name="T2" fmla="*/ 0 w 1"/>
                  <a:gd name="T3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04">
                    <a:moveTo>
                      <a:pt x="0" y="0"/>
                    </a:moveTo>
                    <a:lnTo>
                      <a:pt x="0" y="104"/>
                    </a:lnTo>
                  </a:path>
                </a:pathLst>
              </a:custGeom>
              <a:solidFill>
                <a:srgbClr val="DDDDDD"/>
              </a:solidFill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27384"/>
            <a:ext cx="9144000" cy="620713"/>
          </a:xfrm>
        </p:spPr>
        <p:txBody>
          <a:bodyPr/>
          <a:lstStyle/>
          <a:p>
            <a:pPr marL="838200" indent="-838200" algn="l"/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vergroting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7362825" y="535378"/>
            <a:ext cx="19081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rechtdoor</a:t>
            </a:r>
            <a:r>
              <a:rPr lang="en-US" altLang="nl-NL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24" name="Freeform 12"/>
          <p:cNvSpPr>
            <a:spLocks/>
          </p:cNvSpPr>
          <p:nvPr/>
        </p:nvSpPr>
        <p:spPr bwMode="auto">
          <a:xfrm>
            <a:off x="5580063" y="3587750"/>
            <a:ext cx="19050" cy="3225800"/>
          </a:xfrm>
          <a:custGeom>
            <a:avLst/>
            <a:gdLst>
              <a:gd name="T0" fmla="*/ 0 w 12"/>
              <a:gd name="T1" fmla="*/ 2032 h 2032"/>
              <a:gd name="T2" fmla="*/ 12 w 12"/>
              <a:gd name="T3" fmla="*/ 0 h 203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" h="2032">
                <a:moveTo>
                  <a:pt x="0" y="2032"/>
                </a:moveTo>
                <a:lnTo>
                  <a:pt x="12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5727" name="AutoShape 15"/>
          <p:cNvSpPr>
            <a:spLocks noChangeArrowheads="1"/>
          </p:cNvSpPr>
          <p:nvPr/>
        </p:nvSpPr>
        <p:spPr bwMode="auto">
          <a:xfrm rot="5400000">
            <a:off x="4498975" y="5156200"/>
            <a:ext cx="2159000" cy="190500"/>
          </a:xfrm>
          <a:prstGeom prst="rightArrow">
            <a:avLst>
              <a:gd name="adj1" fmla="val 54167"/>
              <a:gd name="adj2" fmla="val 37316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5728" name="AutoShape 16"/>
          <p:cNvSpPr>
            <a:spLocks noChangeArrowheads="1"/>
          </p:cNvSpPr>
          <p:nvPr/>
        </p:nvSpPr>
        <p:spPr bwMode="auto">
          <a:xfrm rot="16200000">
            <a:off x="946150" y="5143500"/>
            <a:ext cx="719138" cy="179388"/>
          </a:xfrm>
          <a:prstGeom prst="rightArrow">
            <a:avLst>
              <a:gd name="adj1" fmla="val 50009"/>
              <a:gd name="adj2" fmla="val 14240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15805" name="Group 93"/>
          <p:cNvGrpSpPr>
            <a:grpSpLocks/>
          </p:cNvGrpSpPr>
          <p:nvPr/>
        </p:nvGrpSpPr>
        <p:grpSpPr bwMode="auto">
          <a:xfrm>
            <a:off x="1308100" y="4895850"/>
            <a:ext cx="1068388" cy="338138"/>
            <a:chOff x="824" y="3084"/>
            <a:chExt cx="673" cy="213"/>
          </a:xfrm>
        </p:grpSpPr>
        <p:sp>
          <p:nvSpPr>
            <p:cNvPr id="115731" name="Freeform 19"/>
            <p:cNvSpPr>
              <a:spLocks/>
            </p:cNvSpPr>
            <p:nvPr/>
          </p:nvSpPr>
          <p:spPr bwMode="auto">
            <a:xfrm>
              <a:off x="824" y="3084"/>
              <a:ext cx="673" cy="213"/>
            </a:xfrm>
            <a:custGeom>
              <a:avLst/>
              <a:gdLst>
                <a:gd name="T0" fmla="*/ 0 w 673"/>
                <a:gd name="T1" fmla="*/ 0 h 213"/>
                <a:gd name="T2" fmla="*/ 673 w 673"/>
                <a:gd name="T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73" h="213">
                  <a:moveTo>
                    <a:pt x="0" y="0"/>
                  </a:moveTo>
                  <a:lnTo>
                    <a:pt x="673" y="213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5732" name="Freeform 20"/>
            <p:cNvSpPr>
              <a:spLocks/>
            </p:cNvSpPr>
            <p:nvPr/>
          </p:nvSpPr>
          <p:spPr bwMode="auto">
            <a:xfrm>
              <a:off x="1116" y="3180"/>
              <a:ext cx="150" cy="48"/>
            </a:xfrm>
            <a:custGeom>
              <a:avLst/>
              <a:gdLst>
                <a:gd name="T0" fmla="*/ 0 w 150"/>
                <a:gd name="T1" fmla="*/ 0 h 48"/>
                <a:gd name="T2" fmla="*/ 150 w 150"/>
                <a:gd name="T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0" h="48">
                  <a:moveTo>
                    <a:pt x="0" y="0"/>
                  </a:moveTo>
                  <a:lnTo>
                    <a:pt x="150" y="48"/>
                  </a:ln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15804" name="Group 92"/>
          <p:cNvGrpSpPr>
            <a:grpSpLocks/>
          </p:cNvGrpSpPr>
          <p:nvPr/>
        </p:nvGrpSpPr>
        <p:grpSpPr bwMode="auto">
          <a:xfrm>
            <a:off x="1309688" y="5238750"/>
            <a:ext cx="1066800" cy="360363"/>
            <a:chOff x="825" y="3300"/>
            <a:chExt cx="672" cy="227"/>
          </a:xfrm>
        </p:grpSpPr>
        <p:sp>
          <p:nvSpPr>
            <p:cNvPr id="115734" name="Freeform 22"/>
            <p:cNvSpPr>
              <a:spLocks/>
            </p:cNvSpPr>
            <p:nvPr/>
          </p:nvSpPr>
          <p:spPr bwMode="auto">
            <a:xfrm>
              <a:off x="825" y="3300"/>
              <a:ext cx="672" cy="227"/>
            </a:xfrm>
            <a:custGeom>
              <a:avLst/>
              <a:gdLst>
                <a:gd name="T0" fmla="*/ 0 w 672"/>
                <a:gd name="T1" fmla="*/ 227 h 227"/>
                <a:gd name="T2" fmla="*/ 672 w 672"/>
                <a:gd name="T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72" h="227">
                  <a:moveTo>
                    <a:pt x="0" y="227"/>
                  </a:moveTo>
                  <a:lnTo>
                    <a:pt x="672" y="0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5735" name="Freeform 23"/>
            <p:cNvSpPr>
              <a:spLocks/>
            </p:cNvSpPr>
            <p:nvPr/>
          </p:nvSpPr>
          <p:spPr bwMode="auto">
            <a:xfrm>
              <a:off x="1032" y="3408"/>
              <a:ext cx="156" cy="42"/>
            </a:xfrm>
            <a:custGeom>
              <a:avLst/>
              <a:gdLst>
                <a:gd name="T0" fmla="*/ 0 w 156"/>
                <a:gd name="T1" fmla="*/ 42 h 42"/>
                <a:gd name="T2" fmla="*/ 156 w 156"/>
                <a:gd name="T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6" h="42">
                  <a:moveTo>
                    <a:pt x="0" y="42"/>
                  </a:moveTo>
                  <a:lnTo>
                    <a:pt x="156" y="0"/>
                  </a:ln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15785" name="Group 73"/>
          <p:cNvGrpSpPr>
            <a:grpSpLocks/>
          </p:cNvGrpSpPr>
          <p:nvPr/>
        </p:nvGrpSpPr>
        <p:grpSpPr bwMode="auto">
          <a:xfrm>
            <a:off x="1258888" y="3771900"/>
            <a:ext cx="5805487" cy="2894013"/>
            <a:chOff x="793" y="1958"/>
            <a:chExt cx="3657" cy="1823"/>
          </a:xfrm>
        </p:grpSpPr>
        <p:grpSp>
          <p:nvGrpSpPr>
            <p:cNvPr id="115752" name="Group 40"/>
            <p:cNvGrpSpPr>
              <a:grpSpLocks/>
            </p:cNvGrpSpPr>
            <p:nvPr/>
          </p:nvGrpSpPr>
          <p:grpSpPr bwMode="auto">
            <a:xfrm>
              <a:off x="793" y="2000"/>
              <a:ext cx="3657" cy="1781"/>
              <a:chOff x="793" y="1990"/>
              <a:chExt cx="3657" cy="1781"/>
            </a:xfrm>
          </p:grpSpPr>
          <p:grpSp>
            <p:nvGrpSpPr>
              <p:cNvPr id="115743" name="Group 31"/>
              <p:cNvGrpSpPr>
                <a:grpSpLocks/>
              </p:cNvGrpSpPr>
              <p:nvPr/>
            </p:nvGrpSpPr>
            <p:grpSpPr bwMode="auto">
              <a:xfrm>
                <a:off x="809" y="2651"/>
                <a:ext cx="3641" cy="448"/>
                <a:chOff x="809" y="2651"/>
                <a:chExt cx="3641" cy="448"/>
              </a:xfrm>
            </p:grpSpPr>
            <p:sp>
              <p:nvSpPr>
                <p:cNvPr id="115740" name="Line 28"/>
                <p:cNvSpPr>
                  <a:spLocks noChangeShapeType="1"/>
                </p:cNvSpPr>
                <p:nvPr/>
              </p:nvSpPr>
              <p:spPr bwMode="auto">
                <a:xfrm>
                  <a:off x="823" y="2651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741" name="Line 29"/>
                <p:cNvSpPr>
                  <a:spLocks noChangeShapeType="1"/>
                </p:cNvSpPr>
                <p:nvPr/>
              </p:nvSpPr>
              <p:spPr bwMode="auto">
                <a:xfrm>
                  <a:off x="817" y="2872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742" name="Line 30"/>
                <p:cNvSpPr>
                  <a:spLocks noChangeShapeType="1"/>
                </p:cNvSpPr>
                <p:nvPr/>
              </p:nvSpPr>
              <p:spPr bwMode="auto">
                <a:xfrm>
                  <a:off x="809" y="3099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15744" name="Group 32"/>
              <p:cNvGrpSpPr>
                <a:grpSpLocks/>
              </p:cNvGrpSpPr>
              <p:nvPr/>
            </p:nvGrpSpPr>
            <p:grpSpPr bwMode="auto">
              <a:xfrm>
                <a:off x="793" y="1990"/>
                <a:ext cx="3641" cy="448"/>
                <a:chOff x="809" y="2651"/>
                <a:chExt cx="3641" cy="448"/>
              </a:xfrm>
            </p:grpSpPr>
            <p:sp>
              <p:nvSpPr>
                <p:cNvPr id="115745" name="Line 33"/>
                <p:cNvSpPr>
                  <a:spLocks noChangeShapeType="1"/>
                </p:cNvSpPr>
                <p:nvPr/>
              </p:nvSpPr>
              <p:spPr bwMode="auto">
                <a:xfrm>
                  <a:off x="823" y="2651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746" name="Line 34"/>
                <p:cNvSpPr>
                  <a:spLocks noChangeShapeType="1"/>
                </p:cNvSpPr>
                <p:nvPr/>
              </p:nvSpPr>
              <p:spPr bwMode="auto">
                <a:xfrm>
                  <a:off x="817" y="2872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747" name="Line 35"/>
                <p:cNvSpPr>
                  <a:spLocks noChangeShapeType="1"/>
                </p:cNvSpPr>
                <p:nvPr/>
              </p:nvSpPr>
              <p:spPr bwMode="auto">
                <a:xfrm>
                  <a:off x="809" y="3099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15748" name="Group 36"/>
              <p:cNvGrpSpPr>
                <a:grpSpLocks/>
              </p:cNvGrpSpPr>
              <p:nvPr/>
            </p:nvGrpSpPr>
            <p:grpSpPr bwMode="auto">
              <a:xfrm>
                <a:off x="793" y="3323"/>
                <a:ext cx="3641" cy="448"/>
                <a:chOff x="809" y="2651"/>
                <a:chExt cx="3641" cy="448"/>
              </a:xfrm>
            </p:grpSpPr>
            <p:sp>
              <p:nvSpPr>
                <p:cNvPr id="115749" name="Line 37"/>
                <p:cNvSpPr>
                  <a:spLocks noChangeShapeType="1"/>
                </p:cNvSpPr>
                <p:nvPr/>
              </p:nvSpPr>
              <p:spPr bwMode="auto">
                <a:xfrm>
                  <a:off x="823" y="2651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750" name="Line 38"/>
                <p:cNvSpPr>
                  <a:spLocks noChangeShapeType="1"/>
                </p:cNvSpPr>
                <p:nvPr/>
              </p:nvSpPr>
              <p:spPr bwMode="auto">
                <a:xfrm>
                  <a:off x="817" y="2872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751" name="Line 39"/>
                <p:cNvSpPr>
                  <a:spLocks noChangeShapeType="1"/>
                </p:cNvSpPr>
                <p:nvPr/>
              </p:nvSpPr>
              <p:spPr bwMode="auto">
                <a:xfrm>
                  <a:off x="809" y="3099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15779" name="Group 67"/>
            <p:cNvGrpSpPr>
              <a:grpSpLocks/>
            </p:cNvGrpSpPr>
            <p:nvPr/>
          </p:nvGrpSpPr>
          <p:grpSpPr bwMode="auto">
            <a:xfrm>
              <a:off x="827" y="1958"/>
              <a:ext cx="3576" cy="1822"/>
              <a:chOff x="827" y="1958"/>
              <a:chExt cx="3576" cy="1822"/>
            </a:xfrm>
          </p:grpSpPr>
          <p:grpSp>
            <p:nvGrpSpPr>
              <p:cNvPr id="115753" name="Group 41"/>
              <p:cNvGrpSpPr>
                <a:grpSpLocks/>
              </p:cNvGrpSpPr>
              <p:nvPr/>
            </p:nvGrpSpPr>
            <p:grpSpPr bwMode="auto">
              <a:xfrm rot="5400000">
                <a:off x="811" y="1982"/>
                <a:ext cx="1814" cy="1781"/>
                <a:chOff x="793" y="1990"/>
                <a:chExt cx="3657" cy="1781"/>
              </a:xfrm>
            </p:grpSpPr>
            <p:grpSp>
              <p:nvGrpSpPr>
                <p:cNvPr id="115754" name="Group 42"/>
                <p:cNvGrpSpPr>
                  <a:grpSpLocks/>
                </p:cNvGrpSpPr>
                <p:nvPr/>
              </p:nvGrpSpPr>
              <p:grpSpPr bwMode="auto">
                <a:xfrm>
                  <a:off x="809" y="2651"/>
                  <a:ext cx="3641" cy="448"/>
                  <a:chOff x="809" y="2651"/>
                  <a:chExt cx="3641" cy="448"/>
                </a:xfrm>
              </p:grpSpPr>
              <p:sp>
                <p:nvSpPr>
                  <p:cNvPr id="11575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651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32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756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872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32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757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809" y="3099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32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5758" name="Group 46"/>
                <p:cNvGrpSpPr>
                  <a:grpSpLocks/>
                </p:cNvGrpSpPr>
                <p:nvPr/>
              </p:nvGrpSpPr>
              <p:grpSpPr bwMode="auto">
                <a:xfrm>
                  <a:off x="793" y="1990"/>
                  <a:ext cx="3641" cy="448"/>
                  <a:chOff x="809" y="2651"/>
                  <a:chExt cx="3641" cy="448"/>
                </a:xfrm>
              </p:grpSpPr>
              <p:sp>
                <p:nvSpPr>
                  <p:cNvPr id="115759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651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32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760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872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32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761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809" y="3099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32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15762" name="Group 50"/>
                <p:cNvGrpSpPr>
                  <a:grpSpLocks/>
                </p:cNvGrpSpPr>
                <p:nvPr/>
              </p:nvGrpSpPr>
              <p:grpSpPr bwMode="auto">
                <a:xfrm>
                  <a:off x="793" y="3323"/>
                  <a:ext cx="3641" cy="448"/>
                  <a:chOff x="809" y="2651"/>
                  <a:chExt cx="3641" cy="448"/>
                </a:xfrm>
              </p:grpSpPr>
              <p:sp>
                <p:nvSpPr>
                  <p:cNvPr id="11576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651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32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764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872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32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765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809" y="3099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32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15767" name="Group 55"/>
              <p:cNvGrpSpPr>
                <a:grpSpLocks/>
              </p:cNvGrpSpPr>
              <p:nvPr/>
            </p:nvGrpSpPr>
            <p:grpSpPr bwMode="auto">
              <a:xfrm rot="5400000">
                <a:off x="2827" y="2645"/>
                <a:ext cx="1806" cy="448"/>
                <a:chOff x="809" y="2651"/>
                <a:chExt cx="3641" cy="448"/>
              </a:xfrm>
            </p:grpSpPr>
            <p:sp>
              <p:nvSpPr>
                <p:cNvPr id="115768" name="Line 56"/>
                <p:cNvSpPr>
                  <a:spLocks noChangeShapeType="1"/>
                </p:cNvSpPr>
                <p:nvPr/>
              </p:nvSpPr>
              <p:spPr bwMode="auto">
                <a:xfrm>
                  <a:off x="823" y="2651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769" name="Line 57"/>
                <p:cNvSpPr>
                  <a:spLocks noChangeShapeType="1"/>
                </p:cNvSpPr>
                <p:nvPr/>
              </p:nvSpPr>
              <p:spPr bwMode="auto">
                <a:xfrm>
                  <a:off x="817" y="2872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770" name="Line 58"/>
                <p:cNvSpPr>
                  <a:spLocks noChangeShapeType="1"/>
                </p:cNvSpPr>
                <p:nvPr/>
              </p:nvSpPr>
              <p:spPr bwMode="auto">
                <a:xfrm>
                  <a:off x="809" y="3099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15773" name="Line 61"/>
              <p:cNvSpPr>
                <a:spLocks noChangeShapeType="1"/>
              </p:cNvSpPr>
              <p:nvPr/>
            </p:nvSpPr>
            <p:spPr bwMode="auto">
              <a:xfrm rot="5400000">
                <a:off x="3503" y="2862"/>
                <a:ext cx="17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774" name="Line 62"/>
              <p:cNvSpPr>
                <a:spLocks noChangeShapeType="1"/>
              </p:cNvSpPr>
              <p:nvPr/>
            </p:nvSpPr>
            <p:spPr bwMode="auto">
              <a:xfrm rot="5400000">
                <a:off x="3277" y="2858"/>
                <a:ext cx="17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3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5775" name="Group 63"/>
              <p:cNvGrpSpPr>
                <a:grpSpLocks/>
              </p:cNvGrpSpPr>
              <p:nvPr/>
            </p:nvGrpSpPr>
            <p:grpSpPr bwMode="auto">
              <a:xfrm rot="5400000">
                <a:off x="2155" y="2637"/>
                <a:ext cx="1806" cy="448"/>
                <a:chOff x="809" y="2651"/>
                <a:chExt cx="3641" cy="448"/>
              </a:xfrm>
            </p:grpSpPr>
            <p:sp>
              <p:nvSpPr>
                <p:cNvPr id="115776" name="Line 64"/>
                <p:cNvSpPr>
                  <a:spLocks noChangeShapeType="1"/>
                </p:cNvSpPr>
                <p:nvPr/>
              </p:nvSpPr>
              <p:spPr bwMode="auto">
                <a:xfrm>
                  <a:off x="823" y="2651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777" name="Line 65"/>
                <p:cNvSpPr>
                  <a:spLocks noChangeShapeType="1"/>
                </p:cNvSpPr>
                <p:nvPr/>
              </p:nvSpPr>
              <p:spPr bwMode="auto">
                <a:xfrm>
                  <a:off x="817" y="2872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778" name="Line 66"/>
                <p:cNvSpPr>
                  <a:spLocks noChangeShapeType="1"/>
                </p:cNvSpPr>
                <p:nvPr/>
              </p:nvSpPr>
              <p:spPr bwMode="auto">
                <a:xfrm>
                  <a:off x="809" y="3099"/>
                  <a:ext cx="36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32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115784" name="Rectangle 72"/>
          <p:cNvSpPr>
            <a:spLocks noChangeArrowheads="1"/>
          </p:cNvSpPr>
          <p:nvPr/>
        </p:nvSpPr>
        <p:spPr bwMode="auto">
          <a:xfrm>
            <a:off x="50967" y="2967608"/>
            <a:ext cx="339487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en-US" altLang="nl-NL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vergroting</a:t>
            </a:r>
            <a:endParaRPr lang="nl-NL" altLang="nl-NL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90" name="Freeform 78"/>
          <p:cNvSpPr>
            <a:spLocks/>
          </p:cNvSpPr>
          <p:nvPr/>
        </p:nvSpPr>
        <p:spPr bwMode="auto">
          <a:xfrm>
            <a:off x="2371725" y="5238750"/>
            <a:ext cx="3200400" cy="1062038"/>
          </a:xfrm>
          <a:custGeom>
            <a:avLst/>
            <a:gdLst>
              <a:gd name="T0" fmla="*/ 0 w 2016"/>
              <a:gd name="T1" fmla="*/ 0 h 669"/>
              <a:gd name="T2" fmla="*/ 2016 w 2016"/>
              <a:gd name="T3" fmla="*/ 669 h 6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16" h="669">
                <a:moveTo>
                  <a:pt x="0" y="0"/>
                </a:moveTo>
                <a:lnTo>
                  <a:pt x="2016" y="669"/>
                </a:ln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5791" name="Freeform 79"/>
          <p:cNvSpPr>
            <a:spLocks/>
          </p:cNvSpPr>
          <p:nvPr/>
        </p:nvSpPr>
        <p:spPr bwMode="auto">
          <a:xfrm>
            <a:off x="2376488" y="4176713"/>
            <a:ext cx="3186112" cy="1066800"/>
          </a:xfrm>
          <a:custGeom>
            <a:avLst/>
            <a:gdLst>
              <a:gd name="T0" fmla="*/ 0 w 2007"/>
              <a:gd name="T1" fmla="*/ 672 h 672"/>
              <a:gd name="T2" fmla="*/ 2007 w 2007"/>
              <a:gd name="T3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07" h="672">
                <a:moveTo>
                  <a:pt x="0" y="672"/>
                </a:moveTo>
                <a:lnTo>
                  <a:pt x="2007" y="0"/>
                </a:ln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5792" name="Rectangle 80"/>
          <p:cNvSpPr>
            <a:spLocks noChangeArrowheads="1"/>
          </p:cNvSpPr>
          <p:nvPr/>
        </p:nvSpPr>
        <p:spPr bwMode="auto">
          <a:xfrm>
            <a:off x="5546725" y="3687688"/>
            <a:ext cx="19081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scherm</a:t>
            </a:r>
            <a:endParaRPr lang="nl-NL" altLang="nl-NL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95" name="Rectangle 83"/>
          <p:cNvSpPr>
            <a:spLocks noChangeArrowheads="1"/>
          </p:cNvSpPr>
          <p:nvPr/>
        </p:nvSpPr>
        <p:spPr bwMode="auto">
          <a:xfrm>
            <a:off x="3924300" y="4945063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nl-NL" altLang="nl-NL" sz="320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96" name="Rectangle 84"/>
          <p:cNvSpPr>
            <a:spLocks noChangeArrowheads="1"/>
          </p:cNvSpPr>
          <p:nvPr/>
        </p:nvSpPr>
        <p:spPr bwMode="auto">
          <a:xfrm>
            <a:off x="1497013" y="4911725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nl-NL" altLang="nl-NL" sz="320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97" name="Rectangle 85"/>
          <p:cNvSpPr>
            <a:spLocks noChangeArrowheads="1"/>
          </p:cNvSpPr>
          <p:nvPr/>
        </p:nvSpPr>
        <p:spPr bwMode="auto">
          <a:xfrm>
            <a:off x="5651500" y="4945063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nl-NL" altLang="nl-NL" sz="3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798" name="Rectangle 86"/>
          <p:cNvSpPr>
            <a:spLocks noChangeArrowheads="1"/>
          </p:cNvSpPr>
          <p:nvPr/>
        </p:nvSpPr>
        <p:spPr bwMode="auto">
          <a:xfrm>
            <a:off x="725488" y="4970463"/>
            <a:ext cx="504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nl-NL" altLang="nl-NL" sz="320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803" name="AutoShape 91"/>
          <p:cNvSpPr>
            <a:spLocks noChangeArrowheads="1"/>
          </p:cNvSpPr>
          <p:nvPr/>
        </p:nvSpPr>
        <p:spPr bwMode="auto">
          <a:xfrm>
            <a:off x="5003800" y="1268586"/>
            <a:ext cx="3995738" cy="1079500"/>
          </a:xfrm>
          <a:prstGeom prst="wedgeRoundRectCallout">
            <a:avLst>
              <a:gd name="adj1" fmla="val -69269"/>
              <a:gd name="adj2" fmla="val 27573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= 3 cm en b = 9 cm. De vergroting is 9/3 =3 keer!</a:t>
            </a:r>
          </a:p>
        </p:txBody>
      </p:sp>
      <p:sp>
        <p:nvSpPr>
          <p:cNvPr id="115806" name="AutoShape 94"/>
          <p:cNvSpPr>
            <a:spLocks noChangeArrowheads="1"/>
          </p:cNvSpPr>
          <p:nvPr/>
        </p:nvSpPr>
        <p:spPr bwMode="auto">
          <a:xfrm>
            <a:off x="4932363" y="44624"/>
            <a:ext cx="3586162" cy="1441450"/>
          </a:xfrm>
          <a:prstGeom prst="wedgeRoundRectCallout">
            <a:avLst>
              <a:gd name="adj1" fmla="val -149954"/>
              <a:gd name="adj2" fmla="val 28480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altLang="nl-NL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grootte</a:t>
            </a:r>
            <a:r>
              <a:rPr lang="nl-NL" altLang="nl-N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het voorwerp wordt afgekort met een </a:t>
            </a:r>
            <a:r>
              <a:rPr lang="nl-NL" altLang="nl-NL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  <a:r>
              <a:rPr lang="nl-NL" altLang="nl-N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V.</a:t>
            </a:r>
          </a:p>
        </p:txBody>
      </p:sp>
      <p:sp>
        <p:nvSpPr>
          <p:cNvPr id="115807" name="AutoShape 95"/>
          <p:cNvSpPr>
            <a:spLocks noChangeArrowheads="1"/>
          </p:cNvSpPr>
          <p:nvPr/>
        </p:nvSpPr>
        <p:spPr bwMode="auto">
          <a:xfrm>
            <a:off x="5580063" y="1916286"/>
            <a:ext cx="3297237" cy="1512888"/>
          </a:xfrm>
          <a:prstGeom prst="wedgeRoundRectCallout">
            <a:avLst>
              <a:gd name="adj1" fmla="val -39120"/>
              <a:gd name="adj2" fmla="val 13100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altLang="nl-NL" sz="2400" u="sng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grootte</a:t>
            </a:r>
            <a:r>
              <a:rPr lang="nl-NL" altLang="nl-NL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het beeld wordt afgekort met een </a:t>
            </a:r>
            <a:r>
              <a:rPr lang="nl-NL" altLang="nl-NL" sz="2400" u="sng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  <a:r>
              <a:rPr lang="nl-NL" altLang="nl-NL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B.</a:t>
            </a:r>
          </a:p>
        </p:txBody>
      </p:sp>
      <p:sp>
        <p:nvSpPr>
          <p:cNvPr id="115801" name="AutoShape 89"/>
          <p:cNvSpPr>
            <a:spLocks noChangeArrowheads="1"/>
          </p:cNvSpPr>
          <p:nvPr/>
        </p:nvSpPr>
        <p:spPr bwMode="auto">
          <a:xfrm>
            <a:off x="5091113" y="1124124"/>
            <a:ext cx="3995737" cy="1079500"/>
          </a:xfrm>
          <a:prstGeom prst="wedgeRoundRectCallout">
            <a:avLst>
              <a:gd name="adj1" fmla="val -35458"/>
              <a:gd name="adj2" fmla="val 27588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= 2 cm en B = 6 cm. De vergroting is 6/2 =3 keer!</a:t>
            </a:r>
          </a:p>
        </p:txBody>
      </p:sp>
    </p:spTree>
    <p:extLst>
      <p:ext uri="{BB962C8B-B14F-4D97-AF65-F5344CB8AC3E}">
        <p14:creationId xmlns:p14="http://schemas.microsoft.com/office/powerpoint/2010/main" val="21110228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1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1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1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5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11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15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1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15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7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15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8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utoUpdateAnimBg="0"/>
      <p:bldP spid="115782" grpId="0" autoUpdateAnimBg="0"/>
      <p:bldP spid="115783" grpId="0" autoUpdateAnimBg="0"/>
      <p:bldP spid="115799" grpId="0" autoUpdateAnimBg="0"/>
      <p:bldP spid="115800" grpId="0" autoUpdateAnimBg="0"/>
      <p:bldP spid="115714" grpId="0" autoUpdateAnimBg="0"/>
      <p:bldP spid="115715" grpId="0" autoUpdateAnimBg="0"/>
      <p:bldP spid="115724" grpId="0" animBg="1"/>
      <p:bldP spid="115727" grpId="0" animBg="1"/>
      <p:bldP spid="115728" grpId="0" animBg="1"/>
      <p:bldP spid="115784" grpId="0" autoUpdateAnimBg="0"/>
      <p:bldP spid="115790" grpId="0" animBg="1"/>
      <p:bldP spid="115791" grpId="0" animBg="1"/>
      <p:bldP spid="115792" grpId="0" autoUpdateAnimBg="0"/>
      <p:bldP spid="115795" grpId="0"/>
      <p:bldP spid="115796" grpId="0"/>
      <p:bldP spid="115797" grpId="0"/>
      <p:bldP spid="115798" grpId="0"/>
      <p:bldP spid="115803" grpId="0" animBg="1"/>
      <p:bldP spid="115806" grpId="0" animBg="1"/>
      <p:bldP spid="115807" grpId="0" animBg="1"/>
      <p:bldP spid="1158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pPr marL="838200" indent="-838200" algn="l"/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Vb. 1: </a:t>
            </a:r>
            <a:r>
              <a:rPr lang="en-US" altLang="nl-NL" sz="32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vlieg</a:t>
            </a: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2 cm zit 3 cm </a:t>
            </a:r>
            <a:r>
              <a:rPr lang="en-US" altLang="nl-NL" sz="32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lens.</a:t>
            </a:r>
            <a:b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Het </a:t>
            </a:r>
            <a:r>
              <a:rPr lang="en-US" altLang="nl-NL" sz="32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scherm</a:t>
            </a: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cm </a:t>
            </a:r>
            <a:r>
              <a:rPr lang="en-US" altLang="nl-NL" sz="32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achter</a:t>
            </a: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lens.</a:t>
            </a:r>
            <a:b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nl-NL" sz="32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hoe </a:t>
            </a:r>
            <a:r>
              <a:rPr lang="en-US" altLang="nl-NL" sz="32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groot</a:t>
            </a: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32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beeld</a:t>
            </a:r>
            <a:r>
              <a:rPr lang="en-US" altLang="nl-NL" sz="3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is.</a:t>
            </a:r>
            <a:endParaRPr lang="nl-NL" altLang="nl-NL" sz="3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34925" y="1379538"/>
            <a:ext cx="11525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Geg.:</a:t>
            </a:r>
            <a:endParaRPr lang="nl-NL" altLang="nl-NL" sz="32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95" name="Rectangle 59"/>
          <p:cNvSpPr>
            <a:spLocks noChangeArrowheads="1"/>
          </p:cNvSpPr>
          <p:nvPr/>
        </p:nvSpPr>
        <p:spPr bwMode="auto">
          <a:xfrm>
            <a:off x="1006475" y="1370013"/>
            <a:ext cx="22399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= 2 cm</a:t>
            </a:r>
            <a:endParaRPr lang="nl-NL" altLang="nl-NL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96" name="Rectangle 60"/>
          <p:cNvSpPr>
            <a:spLocks noChangeArrowheads="1"/>
          </p:cNvSpPr>
          <p:nvPr/>
        </p:nvSpPr>
        <p:spPr bwMode="auto">
          <a:xfrm>
            <a:off x="2700338" y="1366838"/>
            <a:ext cx="22336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=  3 cm</a:t>
            </a:r>
            <a:endParaRPr lang="nl-NL" altLang="nl-NL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98" name="Rectangle 62"/>
          <p:cNvSpPr>
            <a:spLocks noChangeArrowheads="1"/>
          </p:cNvSpPr>
          <p:nvPr/>
        </p:nvSpPr>
        <p:spPr bwMode="auto">
          <a:xfrm>
            <a:off x="14288" y="1831975"/>
            <a:ext cx="13668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Gevr.:</a:t>
            </a:r>
            <a:endParaRPr lang="nl-NL" altLang="nl-NL" sz="32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799" name="Rectangle 6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aphicFrame>
        <p:nvGraphicFramePr>
          <p:cNvPr id="116800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798570"/>
              </p:ext>
            </p:extLst>
          </p:nvPr>
        </p:nvGraphicFramePr>
        <p:xfrm>
          <a:off x="1185863" y="2052638"/>
          <a:ext cx="11049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Vergelijking" r:id="rId3" imgW="419040" imgH="380880" progId="Equation.3">
                  <p:embed/>
                </p:oleObj>
              </mc:Choice>
              <mc:Fallback>
                <p:oleObj name="Vergelijking" r:id="rId3" imgW="4190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052638"/>
                        <a:ext cx="11049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08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840485"/>
              </p:ext>
            </p:extLst>
          </p:nvPr>
        </p:nvGraphicFramePr>
        <p:xfrm>
          <a:off x="2459038" y="2027238"/>
          <a:ext cx="762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Vergelijking" r:id="rId5" imgW="279360" imgH="393480" progId="Equation.3">
                  <p:embed/>
                </p:oleObj>
              </mc:Choice>
              <mc:Fallback>
                <p:oleObj name="Vergelijking" r:id="rId5" imgW="279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2027238"/>
                        <a:ext cx="7620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10" name="Object 74"/>
          <p:cNvGraphicFramePr>
            <a:graphicFrameLocks noChangeAspect="1"/>
          </p:cNvGraphicFramePr>
          <p:nvPr/>
        </p:nvGraphicFramePr>
        <p:xfrm>
          <a:off x="3262313" y="2370138"/>
          <a:ext cx="60642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Vergelijking" r:id="rId7" imgW="253800" imgH="177480" progId="Equation.3">
                  <p:embed/>
                </p:oleObj>
              </mc:Choice>
              <mc:Fallback>
                <p:oleObj name="Vergelijking" r:id="rId7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2370138"/>
                        <a:ext cx="60642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11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724095"/>
              </p:ext>
            </p:extLst>
          </p:nvPr>
        </p:nvGraphicFramePr>
        <p:xfrm>
          <a:off x="3838575" y="2349500"/>
          <a:ext cx="12382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Vergelijking" r:id="rId9" imgW="469800" imgH="203040" progId="Equation.3">
                  <p:embed/>
                </p:oleObj>
              </mc:Choice>
              <mc:Fallback>
                <p:oleObj name="Vergelijking" r:id="rId9" imgW="469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2349500"/>
                        <a:ext cx="123825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812" name="Rectangle 76"/>
          <p:cNvSpPr>
            <a:spLocks noChangeArrowheads="1"/>
          </p:cNvSpPr>
          <p:nvPr/>
        </p:nvSpPr>
        <p:spPr bwMode="auto">
          <a:xfrm>
            <a:off x="4572000" y="1362075"/>
            <a:ext cx="21605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= 9 cm </a:t>
            </a:r>
            <a:endParaRPr lang="nl-NL" altLang="nl-NL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823" name="AutoShape 87"/>
          <p:cNvSpPr>
            <a:spLocks noChangeArrowheads="1"/>
          </p:cNvSpPr>
          <p:nvPr/>
        </p:nvSpPr>
        <p:spPr bwMode="auto">
          <a:xfrm>
            <a:off x="7451725" y="5086350"/>
            <a:ext cx="1728788" cy="1655763"/>
          </a:xfrm>
          <a:prstGeom prst="wedgeRoundRectCallout">
            <a:avLst>
              <a:gd name="adj1" fmla="val -111157"/>
              <a:gd name="adj2" fmla="val -2919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 = 6 cm klopt met de tekening!</a:t>
            </a:r>
          </a:p>
        </p:txBody>
      </p:sp>
      <p:grpSp>
        <p:nvGrpSpPr>
          <p:cNvPr id="116884" name="Group 148"/>
          <p:cNvGrpSpPr>
            <a:grpSpLocks/>
          </p:cNvGrpSpPr>
          <p:nvPr/>
        </p:nvGrpSpPr>
        <p:grpSpPr bwMode="auto">
          <a:xfrm>
            <a:off x="941388" y="3732213"/>
            <a:ext cx="6338887" cy="3225800"/>
            <a:chOff x="593" y="2396"/>
            <a:chExt cx="3993" cy="2032"/>
          </a:xfrm>
        </p:grpSpPr>
        <p:grpSp>
          <p:nvGrpSpPr>
            <p:cNvPr id="116824" name="Group 88"/>
            <p:cNvGrpSpPr>
              <a:grpSpLocks/>
            </p:cNvGrpSpPr>
            <p:nvPr/>
          </p:nvGrpSpPr>
          <p:grpSpPr bwMode="auto">
            <a:xfrm>
              <a:off x="1511" y="2858"/>
              <a:ext cx="240" cy="1153"/>
              <a:chOff x="1968" y="2544"/>
              <a:chExt cx="240" cy="1153"/>
            </a:xfrm>
          </p:grpSpPr>
          <p:grpSp>
            <p:nvGrpSpPr>
              <p:cNvPr id="116825" name="Group 89"/>
              <p:cNvGrpSpPr>
                <a:grpSpLocks/>
              </p:cNvGrpSpPr>
              <p:nvPr/>
            </p:nvGrpSpPr>
            <p:grpSpPr bwMode="auto">
              <a:xfrm>
                <a:off x="1968" y="2544"/>
                <a:ext cx="240" cy="1153"/>
                <a:chOff x="1968" y="2544"/>
                <a:chExt cx="240" cy="1153"/>
              </a:xfrm>
            </p:grpSpPr>
            <p:sp>
              <p:nvSpPr>
                <p:cNvPr id="116826" name="Arc 90"/>
                <p:cNvSpPr>
                  <a:spLocks/>
                </p:cNvSpPr>
                <p:nvPr/>
              </p:nvSpPr>
              <p:spPr bwMode="auto">
                <a:xfrm>
                  <a:off x="2067" y="2545"/>
                  <a:ext cx="141" cy="1152"/>
                </a:xfrm>
                <a:custGeom>
                  <a:avLst/>
                  <a:gdLst>
                    <a:gd name="G0" fmla="+- 1722 0 0"/>
                    <a:gd name="G1" fmla="+- 21600 0 0"/>
                    <a:gd name="G2" fmla="+- 21600 0 0"/>
                    <a:gd name="T0" fmla="*/ 1722 w 23322"/>
                    <a:gd name="T1" fmla="*/ 0 h 43200"/>
                    <a:gd name="T2" fmla="*/ 0 w 23322"/>
                    <a:gd name="T3" fmla="*/ 43131 h 43200"/>
                    <a:gd name="T4" fmla="*/ 1722 w 23322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322" h="43200" fill="none" extrusionOk="0">
                      <a:moveTo>
                        <a:pt x="1721" y="0"/>
                      </a:moveTo>
                      <a:cubicBezTo>
                        <a:pt x="13651" y="0"/>
                        <a:pt x="23322" y="9670"/>
                        <a:pt x="23322" y="21600"/>
                      </a:cubicBezTo>
                      <a:cubicBezTo>
                        <a:pt x="23322" y="33529"/>
                        <a:pt x="13651" y="43200"/>
                        <a:pt x="1722" y="43200"/>
                      </a:cubicBezTo>
                      <a:cubicBezTo>
                        <a:pt x="1147" y="43200"/>
                        <a:pt x="572" y="43177"/>
                        <a:pt x="-1" y="43131"/>
                      </a:cubicBezTo>
                    </a:path>
                    <a:path w="23322" h="43200" stroke="0" extrusionOk="0">
                      <a:moveTo>
                        <a:pt x="1721" y="0"/>
                      </a:moveTo>
                      <a:cubicBezTo>
                        <a:pt x="13651" y="0"/>
                        <a:pt x="23322" y="9670"/>
                        <a:pt x="23322" y="21600"/>
                      </a:cubicBezTo>
                      <a:cubicBezTo>
                        <a:pt x="23322" y="33529"/>
                        <a:pt x="13651" y="43200"/>
                        <a:pt x="1722" y="43200"/>
                      </a:cubicBezTo>
                      <a:cubicBezTo>
                        <a:pt x="1147" y="43200"/>
                        <a:pt x="572" y="43177"/>
                        <a:pt x="-1" y="43131"/>
                      </a:cubicBezTo>
                      <a:lnTo>
                        <a:pt x="1722" y="2160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827" name="Arc 91"/>
                <p:cNvSpPr>
                  <a:spLocks/>
                </p:cNvSpPr>
                <p:nvPr/>
              </p:nvSpPr>
              <p:spPr bwMode="auto">
                <a:xfrm flipH="1">
                  <a:off x="1968" y="2544"/>
                  <a:ext cx="141" cy="1152"/>
                </a:xfrm>
                <a:custGeom>
                  <a:avLst/>
                  <a:gdLst>
                    <a:gd name="G0" fmla="+- 1722 0 0"/>
                    <a:gd name="G1" fmla="+- 21600 0 0"/>
                    <a:gd name="G2" fmla="+- 21600 0 0"/>
                    <a:gd name="T0" fmla="*/ 1722 w 23322"/>
                    <a:gd name="T1" fmla="*/ 0 h 43200"/>
                    <a:gd name="T2" fmla="*/ 0 w 23322"/>
                    <a:gd name="T3" fmla="*/ 43131 h 43200"/>
                    <a:gd name="T4" fmla="*/ 1722 w 23322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322" h="43200" fill="none" extrusionOk="0">
                      <a:moveTo>
                        <a:pt x="1721" y="0"/>
                      </a:moveTo>
                      <a:cubicBezTo>
                        <a:pt x="13651" y="0"/>
                        <a:pt x="23322" y="9670"/>
                        <a:pt x="23322" y="21600"/>
                      </a:cubicBezTo>
                      <a:cubicBezTo>
                        <a:pt x="23322" y="33529"/>
                        <a:pt x="13651" y="43200"/>
                        <a:pt x="1722" y="43200"/>
                      </a:cubicBezTo>
                      <a:cubicBezTo>
                        <a:pt x="1147" y="43200"/>
                        <a:pt x="572" y="43177"/>
                        <a:pt x="-1" y="43131"/>
                      </a:cubicBezTo>
                    </a:path>
                    <a:path w="23322" h="43200" stroke="0" extrusionOk="0">
                      <a:moveTo>
                        <a:pt x="1721" y="0"/>
                      </a:moveTo>
                      <a:cubicBezTo>
                        <a:pt x="13651" y="0"/>
                        <a:pt x="23322" y="9670"/>
                        <a:pt x="23322" y="21600"/>
                      </a:cubicBezTo>
                      <a:cubicBezTo>
                        <a:pt x="23322" y="33529"/>
                        <a:pt x="13651" y="43200"/>
                        <a:pt x="1722" y="43200"/>
                      </a:cubicBezTo>
                      <a:cubicBezTo>
                        <a:pt x="1147" y="43200"/>
                        <a:pt x="572" y="43177"/>
                        <a:pt x="-1" y="43131"/>
                      </a:cubicBezTo>
                      <a:lnTo>
                        <a:pt x="1722" y="2160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16828" name="Group 92"/>
              <p:cNvGrpSpPr>
                <a:grpSpLocks/>
              </p:cNvGrpSpPr>
              <p:nvPr/>
            </p:nvGrpSpPr>
            <p:grpSpPr bwMode="auto">
              <a:xfrm>
                <a:off x="2052" y="3068"/>
                <a:ext cx="76" cy="104"/>
                <a:chOff x="2052" y="3068"/>
                <a:chExt cx="76" cy="104"/>
              </a:xfrm>
            </p:grpSpPr>
            <p:sp>
              <p:nvSpPr>
                <p:cNvPr id="116829" name="Freeform 93"/>
                <p:cNvSpPr>
                  <a:spLocks/>
                </p:cNvSpPr>
                <p:nvPr/>
              </p:nvSpPr>
              <p:spPr bwMode="auto">
                <a:xfrm>
                  <a:off x="2052" y="3120"/>
                  <a:ext cx="76" cy="1"/>
                </a:xfrm>
                <a:custGeom>
                  <a:avLst/>
                  <a:gdLst>
                    <a:gd name="T0" fmla="*/ 0 w 76"/>
                    <a:gd name="T1" fmla="*/ 0 h 1"/>
                    <a:gd name="T2" fmla="*/ 76 w 76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76" h="1">
                      <a:moveTo>
                        <a:pt x="0" y="0"/>
                      </a:moveTo>
                      <a:lnTo>
                        <a:pt x="76" y="0"/>
                      </a:lnTo>
                    </a:path>
                  </a:pathLst>
                </a:custGeom>
                <a:solidFill>
                  <a:srgbClr val="DDDDDD"/>
                </a:solidFill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830" name="Freeform 94"/>
                <p:cNvSpPr>
                  <a:spLocks/>
                </p:cNvSpPr>
                <p:nvPr/>
              </p:nvSpPr>
              <p:spPr bwMode="auto">
                <a:xfrm>
                  <a:off x="2092" y="3068"/>
                  <a:ext cx="1" cy="104"/>
                </a:xfrm>
                <a:custGeom>
                  <a:avLst/>
                  <a:gdLst>
                    <a:gd name="T0" fmla="*/ 0 w 1"/>
                    <a:gd name="T1" fmla="*/ 0 h 104"/>
                    <a:gd name="T2" fmla="*/ 0 w 1"/>
                    <a:gd name="T3" fmla="*/ 104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" h="104">
                      <a:moveTo>
                        <a:pt x="0" y="0"/>
                      </a:moveTo>
                      <a:lnTo>
                        <a:pt x="0" y="104"/>
                      </a:lnTo>
                    </a:path>
                  </a:pathLst>
                </a:custGeom>
                <a:solidFill>
                  <a:srgbClr val="DDDDDD"/>
                </a:solidFill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16831" name="Freeform 95"/>
            <p:cNvSpPr>
              <a:spLocks/>
            </p:cNvSpPr>
            <p:nvPr/>
          </p:nvSpPr>
          <p:spPr bwMode="auto">
            <a:xfrm>
              <a:off x="3651" y="2396"/>
              <a:ext cx="12" cy="2032"/>
            </a:xfrm>
            <a:custGeom>
              <a:avLst/>
              <a:gdLst>
                <a:gd name="T0" fmla="*/ 0 w 12"/>
                <a:gd name="T1" fmla="*/ 2032 h 2032"/>
                <a:gd name="T2" fmla="*/ 12 w 12"/>
                <a:gd name="T3" fmla="*/ 0 h 2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2032">
                  <a:moveTo>
                    <a:pt x="0" y="2032"/>
                  </a:moveTo>
                  <a:lnTo>
                    <a:pt x="12" y="0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6832" name="AutoShape 96"/>
            <p:cNvSpPr>
              <a:spLocks noChangeArrowheads="1"/>
            </p:cNvSpPr>
            <p:nvPr/>
          </p:nvSpPr>
          <p:spPr bwMode="auto">
            <a:xfrm rot="5400000">
              <a:off x="2970" y="3384"/>
              <a:ext cx="1360" cy="120"/>
            </a:xfrm>
            <a:prstGeom prst="rightArrow">
              <a:avLst>
                <a:gd name="adj1" fmla="val 54167"/>
                <a:gd name="adj2" fmla="val 37316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6833" name="AutoShape 97"/>
            <p:cNvSpPr>
              <a:spLocks noChangeArrowheads="1"/>
            </p:cNvSpPr>
            <p:nvPr/>
          </p:nvSpPr>
          <p:spPr bwMode="auto">
            <a:xfrm rot="16200000">
              <a:off x="732" y="3376"/>
              <a:ext cx="453" cy="113"/>
            </a:xfrm>
            <a:prstGeom prst="rightArrow">
              <a:avLst>
                <a:gd name="adj1" fmla="val 50009"/>
                <a:gd name="adj2" fmla="val 14240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grpSp>
          <p:nvGrpSpPr>
            <p:cNvPr id="116834" name="Group 98"/>
            <p:cNvGrpSpPr>
              <a:grpSpLocks/>
            </p:cNvGrpSpPr>
            <p:nvPr/>
          </p:nvGrpSpPr>
          <p:grpSpPr bwMode="auto">
            <a:xfrm>
              <a:off x="960" y="3220"/>
              <a:ext cx="673" cy="213"/>
              <a:chOff x="824" y="3084"/>
              <a:chExt cx="673" cy="213"/>
            </a:xfrm>
          </p:grpSpPr>
          <p:sp>
            <p:nvSpPr>
              <p:cNvPr id="116835" name="Freeform 99"/>
              <p:cNvSpPr>
                <a:spLocks/>
              </p:cNvSpPr>
              <p:nvPr/>
            </p:nvSpPr>
            <p:spPr bwMode="auto">
              <a:xfrm>
                <a:off x="824" y="3084"/>
                <a:ext cx="673" cy="213"/>
              </a:xfrm>
              <a:custGeom>
                <a:avLst/>
                <a:gdLst>
                  <a:gd name="T0" fmla="*/ 0 w 673"/>
                  <a:gd name="T1" fmla="*/ 0 h 213"/>
                  <a:gd name="T2" fmla="*/ 673 w 673"/>
                  <a:gd name="T3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73" h="213">
                    <a:moveTo>
                      <a:pt x="0" y="0"/>
                    </a:moveTo>
                    <a:lnTo>
                      <a:pt x="673" y="213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36" name="Freeform 100"/>
              <p:cNvSpPr>
                <a:spLocks/>
              </p:cNvSpPr>
              <p:nvPr/>
            </p:nvSpPr>
            <p:spPr bwMode="auto">
              <a:xfrm>
                <a:off x="1116" y="3180"/>
                <a:ext cx="150" cy="48"/>
              </a:xfrm>
              <a:custGeom>
                <a:avLst/>
                <a:gdLst>
                  <a:gd name="T0" fmla="*/ 0 w 150"/>
                  <a:gd name="T1" fmla="*/ 0 h 48"/>
                  <a:gd name="T2" fmla="*/ 150 w 150"/>
                  <a:gd name="T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0" h="48">
                    <a:moveTo>
                      <a:pt x="0" y="0"/>
                    </a:moveTo>
                    <a:lnTo>
                      <a:pt x="150" y="48"/>
                    </a:lnTo>
                  </a:path>
                </a:pathLst>
              </a:custGeom>
              <a:noFill/>
              <a:ln w="76200" cmpd="sng">
                <a:solidFill>
                  <a:srgbClr val="FF33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6837" name="Group 101"/>
            <p:cNvGrpSpPr>
              <a:grpSpLocks/>
            </p:cNvGrpSpPr>
            <p:nvPr/>
          </p:nvGrpSpPr>
          <p:grpSpPr bwMode="auto">
            <a:xfrm>
              <a:off x="961" y="3436"/>
              <a:ext cx="672" cy="227"/>
              <a:chOff x="825" y="3300"/>
              <a:chExt cx="672" cy="227"/>
            </a:xfrm>
          </p:grpSpPr>
          <p:sp>
            <p:nvSpPr>
              <p:cNvPr id="116838" name="Freeform 102"/>
              <p:cNvSpPr>
                <a:spLocks/>
              </p:cNvSpPr>
              <p:nvPr/>
            </p:nvSpPr>
            <p:spPr bwMode="auto">
              <a:xfrm>
                <a:off x="825" y="3300"/>
                <a:ext cx="672" cy="227"/>
              </a:xfrm>
              <a:custGeom>
                <a:avLst/>
                <a:gdLst>
                  <a:gd name="T0" fmla="*/ 0 w 672"/>
                  <a:gd name="T1" fmla="*/ 227 h 227"/>
                  <a:gd name="T2" fmla="*/ 672 w 672"/>
                  <a:gd name="T3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72" h="227">
                    <a:moveTo>
                      <a:pt x="0" y="227"/>
                    </a:moveTo>
                    <a:lnTo>
                      <a:pt x="672" y="0"/>
                    </a:lnTo>
                  </a:path>
                </a:pathLst>
              </a:cu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839" name="Freeform 103"/>
              <p:cNvSpPr>
                <a:spLocks/>
              </p:cNvSpPr>
              <p:nvPr/>
            </p:nvSpPr>
            <p:spPr bwMode="auto">
              <a:xfrm>
                <a:off x="1032" y="3408"/>
                <a:ext cx="156" cy="42"/>
              </a:xfrm>
              <a:custGeom>
                <a:avLst/>
                <a:gdLst>
                  <a:gd name="T0" fmla="*/ 0 w 156"/>
                  <a:gd name="T1" fmla="*/ 42 h 42"/>
                  <a:gd name="T2" fmla="*/ 156 w 156"/>
                  <a:gd name="T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6" h="42">
                    <a:moveTo>
                      <a:pt x="0" y="42"/>
                    </a:moveTo>
                    <a:lnTo>
                      <a:pt x="156" y="0"/>
                    </a:lnTo>
                  </a:path>
                </a:pathLst>
              </a:custGeom>
              <a:noFill/>
              <a:ln w="76200" cmpd="sng">
                <a:solidFill>
                  <a:srgbClr val="FF33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6840" name="Group 104"/>
            <p:cNvGrpSpPr>
              <a:grpSpLocks/>
            </p:cNvGrpSpPr>
            <p:nvPr/>
          </p:nvGrpSpPr>
          <p:grpSpPr bwMode="auto">
            <a:xfrm>
              <a:off x="929" y="2512"/>
              <a:ext cx="3657" cy="1823"/>
              <a:chOff x="793" y="1958"/>
              <a:chExt cx="3657" cy="1823"/>
            </a:xfrm>
          </p:grpSpPr>
          <p:grpSp>
            <p:nvGrpSpPr>
              <p:cNvPr id="116841" name="Group 105"/>
              <p:cNvGrpSpPr>
                <a:grpSpLocks/>
              </p:cNvGrpSpPr>
              <p:nvPr/>
            </p:nvGrpSpPr>
            <p:grpSpPr bwMode="auto">
              <a:xfrm>
                <a:off x="793" y="2000"/>
                <a:ext cx="3657" cy="1781"/>
                <a:chOff x="793" y="1990"/>
                <a:chExt cx="3657" cy="1781"/>
              </a:xfrm>
            </p:grpSpPr>
            <p:grpSp>
              <p:nvGrpSpPr>
                <p:cNvPr id="116842" name="Group 106"/>
                <p:cNvGrpSpPr>
                  <a:grpSpLocks/>
                </p:cNvGrpSpPr>
                <p:nvPr/>
              </p:nvGrpSpPr>
              <p:grpSpPr bwMode="auto">
                <a:xfrm>
                  <a:off x="809" y="2651"/>
                  <a:ext cx="3641" cy="448"/>
                  <a:chOff x="809" y="2651"/>
                  <a:chExt cx="3641" cy="448"/>
                </a:xfrm>
              </p:grpSpPr>
              <p:sp>
                <p:nvSpPr>
                  <p:cNvPr id="116843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651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44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872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45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809" y="3099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16846" name="Group 110"/>
                <p:cNvGrpSpPr>
                  <a:grpSpLocks/>
                </p:cNvGrpSpPr>
                <p:nvPr/>
              </p:nvGrpSpPr>
              <p:grpSpPr bwMode="auto">
                <a:xfrm>
                  <a:off x="793" y="1990"/>
                  <a:ext cx="3641" cy="448"/>
                  <a:chOff x="809" y="2651"/>
                  <a:chExt cx="3641" cy="448"/>
                </a:xfrm>
              </p:grpSpPr>
              <p:sp>
                <p:nvSpPr>
                  <p:cNvPr id="116847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651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48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872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49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809" y="3099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16850" name="Group 114"/>
                <p:cNvGrpSpPr>
                  <a:grpSpLocks/>
                </p:cNvGrpSpPr>
                <p:nvPr/>
              </p:nvGrpSpPr>
              <p:grpSpPr bwMode="auto">
                <a:xfrm>
                  <a:off x="793" y="3323"/>
                  <a:ext cx="3641" cy="448"/>
                  <a:chOff x="809" y="2651"/>
                  <a:chExt cx="3641" cy="448"/>
                </a:xfrm>
              </p:grpSpPr>
              <p:sp>
                <p:nvSpPr>
                  <p:cNvPr id="116851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651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52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872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5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809" y="3099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16854" name="Group 118"/>
              <p:cNvGrpSpPr>
                <a:grpSpLocks/>
              </p:cNvGrpSpPr>
              <p:nvPr/>
            </p:nvGrpSpPr>
            <p:grpSpPr bwMode="auto">
              <a:xfrm>
                <a:off x="827" y="1958"/>
                <a:ext cx="3576" cy="1822"/>
                <a:chOff x="827" y="1958"/>
                <a:chExt cx="3576" cy="1822"/>
              </a:xfrm>
            </p:grpSpPr>
            <p:grpSp>
              <p:nvGrpSpPr>
                <p:cNvPr id="116855" name="Group 119"/>
                <p:cNvGrpSpPr>
                  <a:grpSpLocks/>
                </p:cNvGrpSpPr>
                <p:nvPr/>
              </p:nvGrpSpPr>
              <p:grpSpPr bwMode="auto">
                <a:xfrm rot="5400000">
                  <a:off x="811" y="1982"/>
                  <a:ext cx="1814" cy="1781"/>
                  <a:chOff x="793" y="1990"/>
                  <a:chExt cx="3657" cy="1781"/>
                </a:xfrm>
              </p:grpSpPr>
              <p:grpSp>
                <p:nvGrpSpPr>
                  <p:cNvPr id="116856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809" y="2651"/>
                    <a:ext cx="3641" cy="448"/>
                    <a:chOff x="809" y="2651"/>
                    <a:chExt cx="3641" cy="448"/>
                  </a:xfrm>
                </p:grpSpPr>
                <p:sp>
                  <p:nvSpPr>
                    <p:cNvPr id="116857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23" y="2651"/>
                      <a:ext cx="362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6858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7" y="2872"/>
                      <a:ext cx="362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6859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09" y="3099"/>
                      <a:ext cx="362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16860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793" y="1990"/>
                    <a:ext cx="3641" cy="448"/>
                    <a:chOff x="809" y="2651"/>
                    <a:chExt cx="3641" cy="448"/>
                  </a:xfrm>
                </p:grpSpPr>
                <p:sp>
                  <p:nvSpPr>
                    <p:cNvPr id="116861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23" y="2651"/>
                      <a:ext cx="362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6862" name="Line 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7" y="2872"/>
                      <a:ext cx="362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6863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09" y="3099"/>
                      <a:ext cx="362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16864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793" y="3323"/>
                    <a:ext cx="3641" cy="448"/>
                    <a:chOff x="809" y="2651"/>
                    <a:chExt cx="3641" cy="448"/>
                  </a:xfrm>
                </p:grpSpPr>
                <p:sp>
                  <p:nvSpPr>
                    <p:cNvPr id="116865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23" y="2651"/>
                      <a:ext cx="362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6866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7" y="2872"/>
                      <a:ext cx="362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16867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09" y="3099"/>
                      <a:ext cx="362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16868" name="Group 132"/>
                <p:cNvGrpSpPr>
                  <a:grpSpLocks/>
                </p:cNvGrpSpPr>
                <p:nvPr/>
              </p:nvGrpSpPr>
              <p:grpSpPr bwMode="auto">
                <a:xfrm rot="5400000">
                  <a:off x="2827" y="2645"/>
                  <a:ext cx="1806" cy="448"/>
                  <a:chOff x="809" y="2651"/>
                  <a:chExt cx="3641" cy="448"/>
                </a:xfrm>
              </p:grpSpPr>
              <p:sp>
                <p:nvSpPr>
                  <p:cNvPr id="116869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651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70" name="Line 134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872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71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809" y="3099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1687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3503" y="2862"/>
                  <a:ext cx="17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873" name="Line 137"/>
                <p:cNvSpPr>
                  <a:spLocks noChangeShapeType="1"/>
                </p:cNvSpPr>
                <p:nvPr/>
              </p:nvSpPr>
              <p:spPr bwMode="auto">
                <a:xfrm rot="5400000">
                  <a:off x="3277" y="2858"/>
                  <a:ext cx="17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16874" name="Group 138"/>
                <p:cNvGrpSpPr>
                  <a:grpSpLocks/>
                </p:cNvGrpSpPr>
                <p:nvPr/>
              </p:nvGrpSpPr>
              <p:grpSpPr bwMode="auto">
                <a:xfrm rot="5400000">
                  <a:off x="2155" y="2637"/>
                  <a:ext cx="1806" cy="448"/>
                  <a:chOff x="809" y="2651"/>
                  <a:chExt cx="3641" cy="448"/>
                </a:xfrm>
              </p:grpSpPr>
              <p:sp>
                <p:nvSpPr>
                  <p:cNvPr id="11687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823" y="2651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76" name="Line 140"/>
                  <p:cNvSpPr>
                    <a:spLocks noChangeShapeType="1"/>
                  </p:cNvSpPr>
                  <p:nvPr/>
                </p:nvSpPr>
                <p:spPr bwMode="auto">
                  <a:xfrm>
                    <a:off x="817" y="2872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16877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809" y="3099"/>
                    <a:ext cx="36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 sz="240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116878" name="Freeform 142"/>
            <p:cNvSpPr>
              <a:spLocks/>
            </p:cNvSpPr>
            <p:nvPr/>
          </p:nvSpPr>
          <p:spPr bwMode="auto">
            <a:xfrm>
              <a:off x="1630" y="3436"/>
              <a:ext cx="2016" cy="669"/>
            </a:xfrm>
            <a:custGeom>
              <a:avLst/>
              <a:gdLst>
                <a:gd name="T0" fmla="*/ 0 w 2016"/>
                <a:gd name="T1" fmla="*/ 0 h 669"/>
                <a:gd name="T2" fmla="*/ 2016 w 2016"/>
                <a:gd name="T3" fmla="*/ 669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16" h="669">
                  <a:moveTo>
                    <a:pt x="0" y="0"/>
                  </a:moveTo>
                  <a:lnTo>
                    <a:pt x="2016" y="669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6879" name="Freeform 143"/>
            <p:cNvSpPr>
              <a:spLocks/>
            </p:cNvSpPr>
            <p:nvPr/>
          </p:nvSpPr>
          <p:spPr bwMode="auto">
            <a:xfrm>
              <a:off x="1633" y="2767"/>
              <a:ext cx="2007" cy="672"/>
            </a:xfrm>
            <a:custGeom>
              <a:avLst/>
              <a:gdLst>
                <a:gd name="T0" fmla="*/ 0 w 2007"/>
                <a:gd name="T1" fmla="*/ 672 h 672"/>
                <a:gd name="T2" fmla="*/ 2007 w 2007"/>
                <a:gd name="T3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7" h="672">
                  <a:moveTo>
                    <a:pt x="0" y="672"/>
                  </a:moveTo>
                  <a:lnTo>
                    <a:pt x="2007" y="0"/>
                  </a:ln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16880" name="Rectangle 144"/>
            <p:cNvSpPr>
              <a:spLocks noChangeArrowheads="1"/>
            </p:cNvSpPr>
            <p:nvPr/>
          </p:nvSpPr>
          <p:spPr bwMode="auto">
            <a:xfrm>
              <a:off x="2608" y="3251"/>
              <a:ext cx="31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17588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35175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52763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07035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275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9847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419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8991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6881" name="Rectangle 145"/>
            <p:cNvSpPr>
              <a:spLocks noChangeArrowheads="1"/>
            </p:cNvSpPr>
            <p:nvPr/>
          </p:nvSpPr>
          <p:spPr bwMode="auto">
            <a:xfrm>
              <a:off x="1079" y="3230"/>
              <a:ext cx="31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17588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35175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52763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07035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275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9847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419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8991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6882" name="Rectangle 146"/>
            <p:cNvSpPr>
              <a:spLocks noChangeArrowheads="1"/>
            </p:cNvSpPr>
            <p:nvPr/>
          </p:nvSpPr>
          <p:spPr bwMode="auto">
            <a:xfrm>
              <a:off x="3696" y="3251"/>
              <a:ext cx="31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17588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35175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52763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07035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275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9847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419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8991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</a:t>
              </a:r>
              <a:endPara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6883" name="Rectangle 147"/>
            <p:cNvSpPr>
              <a:spLocks noChangeArrowheads="1"/>
            </p:cNvSpPr>
            <p:nvPr/>
          </p:nvSpPr>
          <p:spPr bwMode="auto">
            <a:xfrm>
              <a:off x="593" y="3267"/>
              <a:ext cx="31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marL="83820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017588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2035175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3052763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4070350" indent="-838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45275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49847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54419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5899150" indent="-838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28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</a:t>
              </a:r>
              <a:endParaRPr lang="nl-NL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aphicFrame>
        <p:nvGraphicFramePr>
          <p:cNvPr id="116885" name="Object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983339"/>
              </p:ext>
            </p:extLst>
          </p:nvPr>
        </p:nvGraphicFramePr>
        <p:xfrm>
          <a:off x="1149350" y="3017838"/>
          <a:ext cx="1128713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Vergelijking" r:id="rId11" imgW="444240" imgH="380880" progId="Equation.3">
                  <p:embed/>
                </p:oleObj>
              </mc:Choice>
              <mc:Fallback>
                <p:oleObj name="Vergelijking" r:id="rId11" imgW="4442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3017838"/>
                        <a:ext cx="1128713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86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737282"/>
              </p:ext>
            </p:extLst>
          </p:nvPr>
        </p:nvGraphicFramePr>
        <p:xfrm>
          <a:off x="3305175" y="3025775"/>
          <a:ext cx="10683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Vergelijking" r:id="rId13" imgW="419040" imgH="380880" progId="Equation.3">
                  <p:embed/>
                </p:oleObj>
              </mc:Choice>
              <mc:Fallback>
                <p:oleObj name="Vergelijking" r:id="rId13" imgW="4190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3025775"/>
                        <a:ext cx="1068388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887" name="Rectangle 151"/>
          <p:cNvSpPr>
            <a:spLocks noChangeArrowheads="1"/>
          </p:cNvSpPr>
          <p:nvPr/>
        </p:nvSpPr>
        <p:spPr bwMode="auto">
          <a:xfrm>
            <a:off x="9525" y="2301875"/>
            <a:ext cx="11779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Opl.:</a:t>
            </a:r>
            <a:endParaRPr lang="nl-NL" altLang="nl-NL" sz="32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888" name="Rectangle 152"/>
          <p:cNvSpPr>
            <a:spLocks noChangeArrowheads="1"/>
          </p:cNvSpPr>
          <p:nvPr/>
        </p:nvSpPr>
        <p:spPr bwMode="auto">
          <a:xfrm>
            <a:off x="2482850" y="3221038"/>
            <a:ext cx="5762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→</a:t>
            </a:r>
          </a:p>
        </p:txBody>
      </p:sp>
      <p:sp>
        <p:nvSpPr>
          <p:cNvPr id="116889" name="Rectangle 153"/>
          <p:cNvSpPr>
            <a:spLocks noChangeArrowheads="1"/>
          </p:cNvSpPr>
          <p:nvPr/>
        </p:nvSpPr>
        <p:spPr bwMode="auto">
          <a:xfrm>
            <a:off x="4427538" y="3217863"/>
            <a:ext cx="5762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→</a:t>
            </a:r>
          </a:p>
        </p:txBody>
      </p:sp>
      <p:sp>
        <p:nvSpPr>
          <p:cNvPr id="116890" name="Rectangle 154"/>
          <p:cNvSpPr>
            <a:spLocks noChangeArrowheads="1"/>
          </p:cNvSpPr>
          <p:nvPr/>
        </p:nvSpPr>
        <p:spPr bwMode="auto">
          <a:xfrm>
            <a:off x="1252538" y="1831975"/>
            <a:ext cx="71913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nl-NL" altLang="nl-NL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892" name="AutoShape 156"/>
          <p:cNvSpPr>
            <a:spLocks noChangeArrowheads="1"/>
          </p:cNvSpPr>
          <p:nvPr/>
        </p:nvSpPr>
        <p:spPr bwMode="auto">
          <a:xfrm>
            <a:off x="7235825" y="3789363"/>
            <a:ext cx="1728788" cy="1655762"/>
          </a:xfrm>
          <a:prstGeom prst="wedgeRoundRectCallout">
            <a:avLst>
              <a:gd name="adj1" fmla="val -31083"/>
              <a:gd name="adj2" fmla="val -5211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Klopt dit met de tekening?</a:t>
            </a:r>
          </a:p>
        </p:txBody>
      </p:sp>
      <p:sp>
        <p:nvSpPr>
          <p:cNvPr id="116893" name="AutoShape 157"/>
          <p:cNvSpPr>
            <a:spLocks noChangeArrowheads="1"/>
          </p:cNvSpPr>
          <p:nvPr/>
        </p:nvSpPr>
        <p:spPr bwMode="auto">
          <a:xfrm>
            <a:off x="3632200" y="120650"/>
            <a:ext cx="927100" cy="3016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6894" name="AutoShape 158"/>
          <p:cNvSpPr>
            <a:spLocks noChangeArrowheads="1"/>
          </p:cNvSpPr>
          <p:nvPr/>
        </p:nvSpPr>
        <p:spPr bwMode="auto">
          <a:xfrm>
            <a:off x="3419475" y="1163638"/>
            <a:ext cx="2736850" cy="3016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6895" name="AutoShape 159"/>
          <p:cNvSpPr>
            <a:spLocks noChangeArrowheads="1"/>
          </p:cNvSpPr>
          <p:nvPr/>
        </p:nvSpPr>
        <p:spPr bwMode="auto">
          <a:xfrm>
            <a:off x="4178300" y="612775"/>
            <a:ext cx="935038" cy="3016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6896" name="AutoShape 160"/>
          <p:cNvSpPr>
            <a:spLocks noChangeArrowheads="1"/>
          </p:cNvSpPr>
          <p:nvPr/>
        </p:nvSpPr>
        <p:spPr bwMode="auto">
          <a:xfrm>
            <a:off x="5080000" y="115888"/>
            <a:ext cx="936625" cy="3016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116900" name="Group 164"/>
          <p:cNvGrpSpPr>
            <a:grpSpLocks/>
          </p:cNvGrpSpPr>
          <p:nvPr/>
        </p:nvGrpSpPr>
        <p:grpSpPr bwMode="auto">
          <a:xfrm>
            <a:off x="5003800" y="2204790"/>
            <a:ext cx="3960813" cy="792162"/>
            <a:chOff x="3152" y="1389"/>
            <a:chExt cx="2495" cy="499"/>
          </a:xfrm>
        </p:grpSpPr>
        <p:sp>
          <p:nvSpPr>
            <p:cNvPr id="116898" name="AutoShape 162"/>
            <p:cNvSpPr>
              <a:spLocks noChangeArrowheads="1"/>
            </p:cNvSpPr>
            <p:nvPr/>
          </p:nvSpPr>
          <p:spPr bwMode="auto">
            <a:xfrm>
              <a:off x="3152" y="1389"/>
              <a:ext cx="2495" cy="499"/>
            </a:xfrm>
            <a:prstGeom prst="wedgeRoundRectCallout">
              <a:avLst>
                <a:gd name="adj1" fmla="val -114611"/>
                <a:gd name="adj2" fmla="val -3509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graphicFrame>
          <p:nvGraphicFramePr>
            <p:cNvPr id="116899" name="Object 163"/>
            <p:cNvGraphicFramePr>
              <a:graphicFrameLocks noChangeAspect="1"/>
            </p:cNvGraphicFramePr>
            <p:nvPr/>
          </p:nvGraphicFramePr>
          <p:xfrm>
            <a:off x="3198" y="1389"/>
            <a:ext cx="2368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0" name="Vergelijking" r:id="rId15" imgW="1879560" imgH="380880" progId="Equation.3">
                    <p:embed/>
                  </p:oleObj>
                </mc:Choice>
                <mc:Fallback>
                  <p:oleObj name="Vergelijking" r:id="rId15" imgW="1879560" imgH="380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" y="1389"/>
                          <a:ext cx="2368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6903" name="Object 1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650074"/>
              </p:ext>
            </p:extLst>
          </p:nvPr>
        </p:nvGraphicFramePr>
        <p:xfrm>
          <a:off x="5094288" y="3316288"/>
          <a:ext cx="6794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Vergelijking" r:id="rId17" imgW="266400" imgH="164880" progId="Equation.3">
                  <p:embed/>
                </p:oleObj>
              </mc:Choice>
              <mc:Fallback>
                <p:oleObj name="Vergelijking" r:id="rId17" imgW="2664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3316288"/>
                        <a:ext cx="6794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904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857870"/>
              </p:ext>
            </p:extLst>
          </p:nvPr>
        </p:nvGraphicFramePr>
        <p:xfrm>
          <a:off x="5788025" y="3302000"/>
          <a:ext cx="12287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Vergelijking" r:id="rId19" imgW="482400" imgH="177480" progId="Equation.3">
                  <p:embed/>
                </p:oleObj>
              </mc:Choice>
              <mc:Fallback>
                <p:oleObj name="Vergelijking" r:id="rId19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3302000"/>
                        <a:ext cx="12287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905" name="Object 169"/>
          <p:cNvGraphicFramePr>
            <a:graphicFrameLocks noChangeAspect="1"/>
          </p:cNvGraphicFramePr>
          <p:nvPr/>
        </p:nvGraphicFramePr>
        <p:xfrm>
          <a:off x="7112000" y="3302000"/>
          <a:ext cx="3238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Vergelijking" r:id="rId21" imgW="126720" imgH="177480" progId="Equation.3">
                  <p:embed/>
                </p:oleObj>
              </mc:Choice>
              <mc:Fallback>
                <p:oleObj name="Vergelijking" r:id="rId2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0" y="3302000"/>
                        <a:ext cx="3238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906" name="Object 1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860529"/>
              </p:ext>
            </p:extLst>
          </p:nvPr>
        </p:nvGraphicFramePr>
        <p:xfrm>
          <a:off x="7562850" y="3327400"/>
          <a:ext cx="6810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Vergelijking" r:id="rId23" imgW="266400" imgH="152280" progId="Equation.3">
                  <p:embed/>
                </p:oleObj>
              </mc:Choice>
              <mc:Fallback>
                <p:oleObj name="Vergelijking" r:id="rId23" imgW="26640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2850" y="3327400"/>
                        <a:ext cx="681038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910" name="Group 174"/>
          <p:cNvGrpSpPr>
            <a:grpSpLocks/>
          </p:cNvGrpSpPr>
          <p:nvPr/>
        </p:nvGrpSpPr>
        <p:grpSpPr bwMode="auto">
          <a:xfrm>
            <a:off x="5580063" y="333375"/>
            <a:ext cx="3240087" cy="1511300"/>
            <a:chOff x="3515" y="210"/>
            <a:chExt cx="2041" cy="952"/>
          </a:xfrm>
        </p:grpSpPr>
        <p:sp>
          <p:nvSpPr>
            <p:cNvPr id="116908" name="AutoShape 172"/>
            <p:cNvSpPr>
              <a:spLocks noChangeArrowheads="1"/>
            </p:cNvSpPr>
            <p:nvPr/>
          </p:nvSpPr>
          <p:spPr bwMode="auto">
            <a:xfrm>
              <a:off x="3515" y="210"/>
              <a:ext cx="2041" cy="952"/>
            </a:xfrm>
            <a:prstGeom prst="wedgeRoundRectCallout">
              <a:avLst>
                <a:gd name="adj1" fmla="val -45639"/>
                <a:gd name="adj2" fmla="val 146954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Neem een simpel voorbeeld:</a:t>
              </a:r>
            </a:p>
          </p:txBody>
        </p:sp>
        <p:graphicFrame>
          <p:nvGraphicFramePr>
            <p:cNvPr id="116909" name="Object 173"/>
            <p:cNvGraphicFramePr>
              <a:graphicFrameLocks noChangeAspect="1"/>
            </p:cNvGraphicFramePr>
            <p:nvPr/>
          </p:nvGraphicFramePr>
          <p:xfrm>
            <a:off x="3750" y="701"/>
            <a:ext cx="1527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5" name="Vergelijking" r:id="rId25" imgW="1282680" imgH="380880" progId="Equation.3">
                    <p:embed/>
                  </p:oleObj>
                </mc:Choice>
                <mc:Fallback>
                  <p:oleObj name="Vergelijking" r:id="rId25" imgW="1282680" imgH="380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0" y="701"/>
                          <a:ext cx="1527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790554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6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6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8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169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11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1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8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1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1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1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1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1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1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1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16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1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1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5" grpId="0" autoUpdateAnimBg="0"/>
      <p:bldP spid="116746" grpId="0" autoUpdateAnimBg="0"/>
      <p:bldP spid="116795" grpId="0" autoUpdateAnimBg="0"/>
      <p:bldP spid="116796" grpId="0" autoUpdateAnimBg="0"/>
      <p:bldP spid="116798" grpId="0" autoUpdateAnimBg="0"/>
      <p:bldP spid="116812" grpId="0" autoUpdateAnimBg="0"/>
      <p:bldP spid="116823" grpId="0" animBg="1"/>
      <p:bldP spid="116887" grpId="0" autoUpdateAnimBg="0"/>
      <p:bldP spid="116888" grpId="0"/>
      <p:bldP spid="116889" grpId="0"/>
      <p:bldP spid="116890" grpId="0" autoUpdateAnimBg="0"/>
      <p:bldP spid="116892" grpId="0" animBg="1"/>
      <p:bldP spid="116893" grpId="0" animBg="1"/>
      <p:bldP spid="116894" grpId="0" animBg="1"/>
      <p:bldP spid="116895" grpId="0" animBg="1"/>
      <p:bldP spid="1168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marL="838200" indent="-838200" algn="l"/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Vb. 2: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1588" y="549275"/>
            <a:ext cx="9180512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8303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8479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8655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8831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53403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579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625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671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beamer is het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voorwerp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0,6 cm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hoog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scherm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staat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2,4 m van de lens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beeld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op het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scherm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is 24 cm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hoog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afstand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voorwerp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tot lens.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1131888" y="2565400"/>
            <a:ext cx="243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 = 0,6 cm,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-3175" y="3919538"/>
            <a:ext cx="48926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12954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7526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2098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66700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vergroting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berekenen</a:t>
            </a: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4697413" y="3538538"/>
          <a:ext cx="1366837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Vergelijking" r:id="rId3" imgW="444240" imgH="380880" progId="Equation.3">
                  <p:embed/>
                </p:oleObj>
              </mc:Choice>
              <mc:Fallback>
                <p:oleObj name="Vergelijking" r:id="rId3" imgW="4442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3538538"/>
                        <a:ext cx="1366837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1" name="Object 11"/>
          <p:cNvGraphicFramePr>
            <a:graphicFrameLocks noChangeAspect="1"/>
          </p:cNvGraphicFramePr>
          <p:nvPr/>
        </p:nvGraphicFramePr>
        <p:xfrm>
          <a:off x="6115050" y="3503613"/>
          <a:ext cx="12541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Vergelijking" r:id="rId5" imgW="393480" imgH="419040" progId="Equation.3">
                  <p:embed/>
                </p:oleObj>
              </mc:Choice>
              <mc:Fallback>
                <p:oleObj name="Vergelijking" r:id="rId5" imgW="393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050" y="3503613"/>
                        <a:ext cx="1254125" cy="134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2" name="Object 12"/>
          <p:cNvGraphicFramePr>
            <a:graphicFrameLocks noChangeAspect="1"/>
          </p:cNvGraphicFramePr>
          <p:nvPr/>
        </p:nvGraphicFramePr>
        <p:xfrm>
          <a:off x="7324725" y="3879850"/>
          <a:ext cx="10636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Vergelijking" r:id="rId7" imgW="342720" imgH="177480" progId="Equation.3">
                  <p:embed/>
                </p:oleObj>
              </mc:Choice>
              <mc:Fallback>
                <p:oleObj name="Vergelijking" r:id="rId7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725" y="3879850"/>
                        <a:ext cx="106362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-3175" y="4797425"/>
            <a:ext cx="32416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berekenen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845" name="AutoShape 85"/>
          <p:cNvSpPr>
            <a:spLocks noChangeArrowheads="1"/>
          </p:cNvSpPr>
          <p:nvPr/>
        </p:nvSpPr>
        <p:spPr bwMode="auto">
          <a:xfrm>
            <a:off x="5249863" y="549275"/>
            <a:ext cx="1152525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7849" name="AutoShape 89"/>
          <p:cNvSpPr>
            <a:spLocks noChangeArrowheads="1"/>
          </p:cNvSpPr>
          <p:nvPr/>
        </p:nvSpPr>
        <p:spPr bwMode="auto">
          <a:xfrm>
            <a:off x="1979613" y="2027238"/>
            <a:ext cx="4897437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7850" name="AutoShape 90"/>
          <p:cNvSpPr>
            <a:spLocks noChangeArrowheads="1"/>
          </p:cNvSpPr>
          <p:nvPr/>
        </p:nvSpPr>
        <p:spPr bwMode="auto">
          <a:xfrm>
            <a:off x="4419600" y="1519238"/>
            <a:ext cx="1093788" cy="4572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7851" name="AutoShape 91"/>
          <p:cNvSpPr>
            <a:spLocks noChangeArrowheads="1"/>
          </p:cNvSpPr>
          <p:nvPr/>
        </p:nvSpPr>
        <p:spPr bwMode="auto">
          <a:xfrm>
            <a:off x="2809875" y="1057275"/>
            <a:ext cx="1041400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117852" name="Rectangle 92"/>
          <p:cNvSpPr>
            <a:spLocks noChangeArrowheads="1"/>
          </p:cNvSpPr>
          <p:nvPr/>
        </p:nvSpPr>
        <p:spPr bwMode="auto">
          <a:xfrm>
            <a:off x="3348038" y="2565400"/>
            <a:ext cx="247808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b = 240 cm,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853" name="Rectangle 93"/>
          <p:cNvSpPr>
            <a:spLocks noChangeArrowheads="1"/>
          </p:cNvSpPr>
          <p:nvPr/>
        </p:nvSpPr>
        <p:spPr bwMode="auto">
          <a:xfrm>
            <a:off x="5579318" y="2565400"/>
            <a:ext cx="2305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B = 24 cm.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854" name="Rectangle 94"/>
          <p:cNvSpPr>
            <a:spLocks noChangeArrowheads="1"/>
          </p:cNvSpPr>
          <p:nvPr/>
        </p:nvSpPr>
        <p:spPr bwMode="auto">
          <a:xfrm>
            <a:off x="1238250" y="3217863"/>
            <a:ext cx="5254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/>
              <a:t>v </a:t>
            </a:r>
            <a:endParaRPr lang="nl-NL" altLang="nl-NL" sz="3200" dirty="0"/>
          </a:p>
        </p:txBody>
      </p:sp>
      <p:sp>
        <p:nvSpPr>
          <p:cNvPr id="117855" name="Rectangle 95"/>
          <p:cNvSpPr>
            <a:spLocks noChangeArrowheads="1"/>
          </p:cNvSpPr>
          <p:nvPr/>
        </p:nvSpPr>
        <p:spPr bwMode="auto">
          <a:xfrm>
            <a:off x="0" y="2566988"/>
            <a:ext cx="12080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Geg</a:t>
            </a:r>
            <a:r>
              <a:rPr lang="en-US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856" name="Rectangle 96"/>
          <p:cNvSpPr>
            <a:spLocks noChangeArrowheads="1"/>
          </p:cNvSpPr>
          <p:nvPr/>
        </p:nvSpPr>
        <p:spPr bwMode="auto">
          <a:xfrm>
            <a:off x="0" y="3221038"/>
            <a:ext cx="14763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Gevr.:</a:t>
            </a:r>
            <a:endParaRPr lang="nl-NL" altLang="nl-NL" sz="32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7861" name="Object 101"/>
          <p:cNvGraphicFramePr>
            <a:graphicFrameLocks noChangeAspect="1"/>
          </p:cNvGraphicFramePr>
          <p:nvPr/>
        </p:nvGraphicFramePr>
        <p:xfrm>
          <a:off x="76200" y="5338763"/>
          <a:ext cx="125412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Vergelijking" r:id="rId9" imgW="419040" imgH="380880" progId="Equation.3">
                  <p:embed/>
                </p:oleObj>
              </mc:Choice>
              <mc:Fallback>
                <p:oleObj name="Vergelijking" r:id="rId9" imgW="4190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338763"/>
                        <a:ext cx="1254125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862" name="Object 102"/>
          <p:cNvGraphicFramePr>
            <a:graphicFrameLocks noChangeAspect="1"/>
          </p:cNvGraphicFramePr>
          <p:nvPr/>
        </p:nvGraphicFramePr>
        <p:xfrm>
          <a:off x="2144713" y="5357813"/>
          <a:ext cx="19192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Vergelijking" r:id="rId11" imgW="660240" imgH="380880" progId="Equation.3">
                  <p:embed/>
                </p:oleObj>
              </mc:Choice>
              <mc:Fallback>
                <p:oleObj name="Vergelijking" r:id="rId11" imgW="6602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5357813"/>
                        <a:ext cx="1919287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63" name="Rectangle 103"/>
          <p:cNvSpPr>
            <a:spLocks noChangeArrowheads="1"/>
          </p:cNvSpPr>
          <p:nvPr/>
        </p:nvSpPr>
        <p:spPr bwMode="auto">
          <a:xfrm>
            <a:off x="1547813" y="5622925"/>
            <a:ext cx="5762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→</a:t>
            </a:r>
          </a:p>
        </p:txBody>
      </p:sp>
      <p:sp>
        <p:nvSpPr>
          <p:cNvPr id="117864" name="Rectangle 104"/>
          <p:cNvSpPr>
            <a:spLocks noChangeArrowheads="1"/>
          </p:cNvSpPr>
          <p:nvPr/>
        </p:nvSpPr>
        <p:spPr bwMode="auto">
          <a:xfrm>
            <a:off x="3995738" y="5635625"/>
            <a:ext cx="5762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83820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17588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035175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052763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070350" indent="-838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275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9847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4419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899150" indent="-838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→</a:t>
            </a:r>
          </a:p>
        </p:txBody>
      </p:sp>
      <p:graphicFrame>
        <p:nvGraphicFramePr>
          <p:cNvPr id="117866" name="Object 106"/>
          <p:cNvGraphicFramePr>
            <a:graphicFrameLocks noChangeAspect="1"/>
          </p:cNvGraphicFramePr>
          <p:nvPr/>
        </p:nvGraphicFramePr>
        <p:xfrm>
          <a:off x="4686300" y="5354638"/>
          <a:ext cx="1662113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Vergelijking" r:id="rId13" imgW="571320" imgH="393480" progId="Equation.3">
                  <p:embed/>
                </p:oleObj>
              </mc:Choice>
              <mc:Fallback>
                <p:oleObj name="Vergelijking" r:id="rId13" imgW="571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5354638"/>
                        <a:ext cx="1662113" cy="1147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867" name="Object 107"/>
          <p:cNvGraphicFramePr>
            <a:graphicFrameLocks noChangeAspect="1"/>
          </p:cNvGraphicFramePr>
          <p:nvPr/>
        </p:nvGraphicFramePr>
        <p:xfrm>
          <a:off x="6442075" y="5691188"/>
          <a:ext cx="7016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Vergelijking" r:id="rId15" imgW="241200" imgH="177480" progId="Equation.3">
                  <p:embed/>
                </p:oleObj>
              </mc:Choice>
              <mc:Fallback>
                <p:oleObj name="Vergelijking" r:id="rId15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075" y="5691188"/>
                        <a:ext cx="7016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868" name="Object 108"/>
          <p:cNvGraphicFramePr>
            <a:graphicFrameLocks noChangeAspect="1"/>
          </p:cNvGraphicFramePr>
          <p:nvPr/>
        </p:nvGraphicFramePr>
        <p:xfrm>
          <a:off x="7218363" y="5746750"/>
          <a:ext cx="7762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Vergelijking" r:id="rId17" imgW="266400" imgH="152280" progId="Equation.3">
                  <p:embed/>
                </p:oleObj>
              </mc:Choice>
              <mc:Fallback>
                <p:oleObj name="Vergelijking" r:id="rId17" imgW="26640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8363" y="5746750"/>
                        <a:ext cx="77628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7873" name="Group 113"/>
          <p:cNvGrpSpPr>
            <a:grpSpLocks/>
          </p:cNvGrpSpPr>
          <p:nvPr/>
        </p:nvGrpSpPr>
        <p:grpSpPr bwMode="auto">
          <a:xfrm>
            <a:off x="539750" y="5589588"/>
            <a:ext cx="3960813" cy="800100"/>
            <a:chOff x="249" y="3652"/>
            <a:chExt cx="2495" cy="504"/>
          </a:xfrm>
        </p:grpSpPr>
        <p:sp>
          <p:nvSpPr>
            <p:cNvPr id="117871" name="AutoShape 111"/>
            <p:cNvSpPr>
              <a:spLocks noChangeArrowheads="1"/>
            </p:cNvSpPr>
            <p:nvPr/>
          </p:nvSpPr>
          <p:spPr bwMode="auto">
            <a:xfrm>
              <a:off x="249" y="3657"/>
              <a:ext cx="2495" cy="499"/>
            </a:xfrm>
            <a:prstGeom prst="wedgeRoundRectCallout">
              <a:avLst>
                <a:gd name="adj1" fmla="val 75894"/>
                <a:gd name="adj2" fmla="val -216134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graphicFrame>
          <p:nvGraphicFramePr>
            <p:cNvPr id="117872" name="Object 112"/>
            <p:cNvGraphicFramePr>
              <a:graphicFrameLocks noChangeAspect="1"/>
            </p:cNvGraphicFramePr>
            <p:nvPr/>
          </p:nvGraphicFramePr>
          <p:xfrm>
            <a:off x="340" y="3652"/>
            <a:ext cx="2352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2" name="Vergelijking" r:id="rId19" imgW="1866600" imgH="380880" progId="Equation.3">
                    <p:embed/>
                  </p:oleObj>
                </mc:Choice>
                <mc:Fallback>
                  <p:oleObj name="Vergelijking" r:id="rId19" imgW="1866600" imgH="380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3652"/>
                          <a:ext cx="2352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7879" name="Group 119"/>
          <p:cNvGrpSpPr>
            <a:grpSpLocks/>
          </p:cNvGrpSpPr>
          <p:nvPr/>
        </p:nvGrpSpPr>
        <p:grpSpPr bwMode="auto">
          <a:xfrm>
            <a:off x="5580063" y="333375"/>
            <a:ext cx="3240087" cy="1562100"/>
            <a:chOff x="3515" y="210"/>
            <a:chExt cx="2041" cy="984"/>
          </a:xfrm>
        </p:grpSpPr>
        <p:sp>
          <p:nvSpPr>
            <p:cNvPr id="117877" name="AutoShape 117"/>
            <p:cNvSpPr>
              <a:spLocks noChangeArrowheads="1"/>
            </p:cNvSpPr>
            <p:nvPr/>
          </p:nvSpPr>
          <p:spPr bwMode="auto">
            <a:xfrm>
              <a:off x="3515" y="210"/>
              <a:ext cx="2041" cy="952"/>
            </a:xfrm>
            <a:prstGeom prst="wedgeRoundRectCallout">
              <a:avLst>
                <a:gd name="adj1" fmla="val -57005"/>
                <a:gd name="adj2" fmla="val 306616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108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Neem een simpel voorbeeld:</a:t>
              </a:r>
            </a:p>
          </p:txBody>
        </p:sp>
        <p:graphicFrame>
          <p:nvGraphicFramePr>
            <p:cNvPr id="117878" name="Object 118"/>
            <p:cNvGraphicFramePr>
              <a:graphicFrameLocks noChangeAspect="1"/>
            </p:cNvGraphicFramePr>
            <p:nvPr/>
          </p:nvGraphicFramePr>
          <p:xfrm>
            <a:off x="3878" y="725"/>
            <a:ext cx="1270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3" name="Vergelijking" r:id="rId21" imgW="1066680" imgH="393480" progId="Equation.3">
                    <p:embed/>
                  </p:oleObj>
                </mc:Choice>
                <mc:Fallback>
                  <p:oleObj name="Vergelijking" r:id="rId21" imgW="1066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725"/>
                          <a:ext cx="1270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7880" name="Text Box 120"/>
          <p:cNvSpPr txBox="1">
            <a:spLocks noChangeArrowheads="1"/>
          </p:cNvSpPr>
          <p:nvPr/>
        </p:nvSpPr>
        <p:spPr bwMode="auto">
          <a:xfrm>
            <a:off x="8101013" y="6400800"/>
            <a:ext cx="104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3" action="ppaction://hlinksldjump"/>
              </a:rPr>
              <a:t>menu</a:t>
            </a:r>
            <a:endParaRPr lang="nl-NL" altLang="nl-NL" sz="24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40706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7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7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7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7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7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7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1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1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7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17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8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1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11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1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11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178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1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1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3" grpId="0" autoUpdateAnimBg="0"/>
      <p:bldP spid="117764" grpId="0"/>
      <p:bldP spid="117766" grpId="0" autoUpdateAnimBg="0"/>
      <p:bldP spid="117778" grpId="0" autoUpdateAnimBg="0"/>
      <p:bldP spid="117845" grpId="0" animBg="1"/>
      <p:bldP spid="117849" grpId="0" animBg="1"/>
      <p:bldP spid="117850" grpId="0" animBg="1"/>
      <p:bldP spid="117851" grpId="0" animBg="1"/>
      <p:bldP spid="117852" grpId="0"/>
      <p:bldP spid="117853" grpId="0"/>
      <p:bldP spid="117854" grpId="0"/>
      <p:bldP spid="117855" grpId="0" autoUpdateAnimBg="0"/>
      <p:bldP spid="117856" grpId="0" autoUpdateAnimBg="0"/>
      <p:bldP spid="117863" grpId="0"/>
      <p:bldP spid="1178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37" name="Group 33"/>
          <p:cNvGrpSpPr>
            <a:grpSpLocks/>
          </p:cNvGrpSpPr>
          <p:nvPr/>
        </p:nvGrpSpPr>
        <p:grpSpPr bwMode="auto">
          <a:xfrm>
            <a:off x="2971800" y="1600200"/>
            <a:ext cx="4776788" cy="4302125"/>
            <a:chOff x="1872" y="1008"/>
            <a:chExt cx="3009" cy="2710"/>
          </a:xfrm>
        </p:grpSpPr>
        <p:grpSp>
          <p:nvGrpSpPr>
            <p:cNvPr id="47106" name="Group 2"/>
            <p:cNvGrpSpPr>
              <a:grpSpLocks/>
            </p:cNvGrpSpPr>
            <p:nvPr/>
          </p:nvGrpSpPr>
          <p:grpSpPr bwMode="auto">
            <a:xfrm>
              <a:off x="1872" y="1008"/>
              <a:ext cx="3009" cy="2710"/>
              <a:chOff x="1872" y="1008"/>
              <a:chExt cx="3009" cy="2710"/>
            </a:xfrm>
          </p:grpSpPr>
          <p:grpSp>
            <p:nvGrpSpPr>
              <p:cNvPr id="47107" name="Group 3"/>
              <p:cNvGrpSpPr>
                <a:grpSpLocks/>
              </p:cNvGrpSpPr>
              <p:nvPr/>
            </p:nvGrpSpPr>
            <p:grpSpPr bwMode="auto">
              <a:xfrm>
                <a:off x="1881" y="1056"/>
                <a:ext cx="2592" cy="2640"/>
                <a:chOff x="1872" y="1056"/>
                <a:chExt cx="2592" cy="2640"/>
              </a:xfrm>
            </p:grpSpPr>
            <p:sp>
              <p:nvSpPr>
                <p:cNvPr id="47108" name="Oval 4"/>
                <p:cNvSpPr>
                  <a:spLocks noChangeArrowheads="1"/>
                </p:cNvSpPr>
                <p:nvPr/>
              </p:nvSpPr>
              <p:spPr bwMode="auto">
                <a:xfrm>
                  <a:off x="1872" y="1056"/>
                  <a:ext cx="2592" cy="264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82745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7109" name="Freeform 5"/>
                <p:cNvSpPr>
                  <a:spLocks/>
                </p:cNvSpPr>
                <p:nvPr/>
              </p:nvSpPr>
              <p:spPr bwMode="auto">
                <a:xfrm>
                  <a:off x="1890" y="1920"/>
                  <a:ext cx="78" cy="222"/>
                </a:xfrm>
                <a:custGeom>
                  <a:avLst/>
                  <a:gdLst>
                    <a:gd name="T0" fmla="*/ 78 w 78"/>
                    <a:gd name="T1" fmla="*/ 0 h 222"/>
                    <a:gd name="T2" fmla="*/ 58 w 78"/>
                    <a:gd name="T3" fmla="*/ 132 h 222"/>
                    <a:gd name="T4" fmla="*/ 44 w 78"/>
                    <a:gd name="T5" fmla="*/ 186 h 222"/>
                    <a:gd name="T6" fmla="*/ 44 w 78"/>
                    <a:gd name="T7" fmla="*/ 222 h 222"/>
                    <a:gd name="T8" fmla="*/ 38 w 78"/>
                    <a:gd name="T9" fmla="*/ 208 h 222"/>
                    <a:gd name="T10" fmla="*/ 34 w 78"/>
                    <a:gd name="T11" fmla="*/ 198 h 222"/>
                    <a:gd name="T12" fmla="*/ 0 w 78"/>
                    <a:gd name="T13" fmla="*/ 186 h 222"/>
                    <a:gd name="T14" fmla="*/ 12 w 78"/>
                    <a:gd name="T15" fmla="*/ 165 h 222"/>
                    <a:gd name="T16" fmla="*/ 21 w 78"/>
                    <a:gd name="T17" fmla="*/ 129 h 222"/>
                    <a:gd name="T18" fmla="*/ 52 w 78"/>
                    <a:gd name="T19" fmla="*/ 60 h 222"/>
                    <a:gd name="T20" fmla="*/ 78 w 78"/>
                    <a:gd name="T21" fmla="*/ 0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8" h="222">
                      <a:moveTo>
                        <a:pt x="78" y="0"/>
                      </a:moveTo>
                      <a:lnTo>
                        <a:pt x="58" y="132"/>
                      </a:lnTo>
                      <a:lnTo>
                        <a:pt x="44" y="186"/>
                      </a:lnTo>
                      <a:lnTo>
                        <a:pt x="44" y="222"/>
                      </a:lnTo>
                      <a:lnTo>
                        <a:pt x="38" y="208"/>
                      </a:lnTo>
                      <a:lnTo>
                        <a:pt x="34" y="198"/>
                      </a:lnTo>
                      <a:lnTo>
                        <a:pt x="0" y="186"/>
                      </a:lnTo>
                      <a:lnTo>
                        <a:pt x="12" y="165"/>
                      </a:lnTo>
                      <a:lnTo>
                        <a:pt x="21" y="129"/>
                      </a:lnTo>
                      <a:lnTo>
                        <a:pt x="52" y="60"/>
                      </a:lnTo>
                      <a:lnTo>
                        <a:pt x="78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7110" name="Freeform 6"/>
                <p:cNvSpPr>
                  <a:spLocks/>
                </p:cNvSpPr>
                <p:nvPr/>
              </p:nvSpPr>
              <p:spPr bwMode="auto">
                <a:xfrm>
                  <a:off x="1883" y="2620"/>
                  <a:ext cx="78" cy="210"/>
                </a:xfrm>
                <a:custGeom>
                  <a:avLst/>
                  <a:gdLst>
                    <a:gd name="T0" fmla="*/ 78 w 78"/>
                    <a:gd name="T1" fmla="*/ 210 h 210"/>
                    <a:gd name="T2" fmla="*/ 32 w 78"/>
                    <a:gd name="T3" fmla="*/ 85 h 210"/>
                    <a:gd name="T4" fmla="*/ 19 w 78"/>
                    <a:gd name="T5" fmla="*/ 59 h 210"/>
                    <a:gd name="T6" fmla="*/ 13 w 78"/>
                    <a:gd name="T7" fmla="*/ 35 h 210"/>
                    <a:gd name="T8" fmla="*/ 0 w 78"/>
                    <a:gd name="T9" fmla="*/ 0 h 210"/>
                    <a:gd name="T10" fmla="*/ 12 w 78"/>
                    <a:gd name="T11" fmla="*/ 9 h 210"/>
                    <a:gd name="T12" fmla="*/ 21 w 78"/>
                    <a:gd name="T13" fmla="*/ 16 h 210"/>
                    <a:gd name="T14" fmla="*/ 42 w 78"/>
                    <a:gd name="T15" fmla="*/ 13 h 210"/>
                    <a:gd name="T16" fmla="*/ 47 w 78"/>
                    <a:gd name="T17" fmla="*/ 33 h 210"/>
                    <a:gd name="T18" fmla="*/ 52 w 78"/>
                    <a:gd name="T19" fmla="*/ 60 h 210"/>
                    <a:gd name="T20" fmla="*/ 72 w 78"/>
                    <a:gd name="T21" fmla="*/ 145 h 210"/>
                    <a:gd name="T22" fmla="*/ 78 w 78"/>
                    <a:gd name="T23" fmla="*/ 21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210">
                      <a:moveTo>
                        <a:pt x="78" y="210"/>
                      </a:moveTo>
                      <a:lnTo>
                        <a:pt x="32" y="85"/>
                      </a:lnTo>
                      <a:lnTo>
                        <a:pt x="19" y="59"/>
                      </a:lnTo>
                      <a:lnTo>
                        <a:pt x="13" y="35"/>
                      </a:lnTo>
                      <a:lnTo>
                        <a:pt x="0" y="0"/>
                      </a:lnTo>
                      <a:lnTo>
                        <a:pt x="12" y="9"/>
                      </a:lnTo>
                      <a:lnTo>
                        <a:pt x="21" y="16"/>
                      </a:lnTo>
                      <a:lnTo>
                        <a:pt x="42" y="13"/>
                      </a:lnTo>
                      <a:lnTo>
                        <a:pt x="47" y="33"/>
                      </a:lnTo>
                      <a:lnTo>
                        <a:pt x="52" y="60"/>
                      </a:lnTo>
                      <a:lnTo>
                        <a:pt x="72" y="145"/>
                      </a:lnTo>
                      <a:lnTo>
                        <a:pt x="78" y="21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175" cmpd="sng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7111" name="Arc 7"/>
              <p:cNvSpPr>
                <a:spLocks/>
              </p:cNvSpPr>
              <p:nvPr/>
            </p:nvSpPr>
            <p:spPr bwMode="auto">
              <a:xfrm rot="-9975286">
                <a:off x="1872" y="1056"/>
                <a:ext cx="2593" cy="264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3110 w 43110"/>
                  <a:gd name="T1" fmla="*/ 23568 h 43200"/>
                  <a:gd name="T2" fmla="*/ 40213 w 43110"/>
                  <a:gd name="T3" fmla="*/ 10640 h 43200"/>
                  <a:gd name="T4" fmla="*/ 21600 w 4311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10" h="43200" fill="none" extrusionOk="0">
                    <a:moveTo>
                      <a:pt x="43110" y="23568"/>
                    </a:moveTo>
                    <a:cubicBezTo>
                      <a:pt x="42092" y="34688"/>
                      <a:pt x="3276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9250" y="-1"/>
                      <a:pt x="36330" y="4047"/>
                      <a:pt x="40212" y="10640"/>
                    </a:cubicBezTo>
                  </a:path>
                  <a:path w="43110" h="43200" stroke="0" extrusionOk="0">
                    <a:moveTo>
                      <a:pt x="43110" y="23568"/>
                    </a:moveTo>
                    <a:cubicBezTo>
                      <a:pt x="42092" y="34688"/>
                      <a:pt x="32766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9250" y="-1"/>
                      <a:pt x="36330" y="4047"/>
                      <a:pt x="40212" y="1064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CC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12" name="Freeform 8"/>
              <p:cNvSpPr>
                <a:spLocks/>
              </p:cNvSpPr>
              <p:nvPr/>
            </p:nvSpPr>
            <p:spPr bwMode="auto">
              <a:xfrm>
                <a:off x="4269" y="3054"/>
                <a:ext cx="552" cy="258"/>
              </a:xfrm>
              <a:custGeom>
                <a:avLst/>
                <a:gdLst>
                  <a:gd name="T0" fmla="*/ 0 w 552"/>
                  <a:gd name="T1" fmla="*/ 0 h 258"/>
                  <a:gd name="T2" fmla="*/ 552 w 552"/>
                  <a:gd name="T3" fmla="*/ 258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52" h="258">
                    <a:moveTo>
                      <a:pt x="0" y="0"/>
                    </a:moveTo>
                    <a:lnTo>
                      <a:pt x="552" y="258"/>
                    </a:lnTo>
                  </a:path>
                </a:pathLst>
              </a:custGeom>
              <a:noFill/>
              <a:ln w="38100" cmpd="sng">
                <a:solidFill>
                  <a:srgbClr val="FFCC66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13" name="Freeform 9"/>
              <p:cNvSpPr>
                <a:spLocks/>
              </p:cNvSpPr>
              <p:nvPr/>
            </p:nvSpPr>
            <p:spPr bwMode="auto">
              <a:xfrm>
                <a:off x="4329" y="2946"/>
                <a:ext cx="552" cy="264"/>
              </a:xfrm>
              <a:custGeom>
                <a:avLst/>
                <a:gdLst>
                  <a:gd name="T0" fmla="*/ 0 w 552"/>
                  <a:gd name="T1" fmla="*/ 0 h 264"/>
                  <a:gd name="T2" fmla="*/ 552 w 552"/>
                  <a:gd name="T3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52" h="264">
                    <a:moveTo>
                      <a:pt x="0" y="0"/>
                    </a:moveTo>
                    <a:lnTo>
                      <a:pt x="552" y="264"/>
                    </a:lnTo>
                  </a:path>
                </a:pathLst>
              </a:custGeom>
              <a:noFill/>
              <a:ln w="38100" cmpd="sng">
                <a:solidFill>
                  <a:srgbClr val="FFCC66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14" name="Arc 10"/>
              <p:cNvSpPr>
                <a:spLocks/>
              </p:cNvSpPr>
              <p:nvPr/>
            </p:nvSpPr>
            <p:spPr bwMode="auto">
              <a:xfrm>
                <a:off x="1895" y="1008"/>
                <a:ext cx="2596" cy="2710"/>
              </a:xfrm>
              <a:custGeom>
                <a:avLst/>
                <a:gdLst>
                  <a:gd name="G0" fmla="+- 20402 0 0"/>
                  <a:gd name="G1" fmla="+- 21600 0 0"/>
                  <a:gd name="G2" fmla="+- 21600 0 0"/>
                  <a:gd name="T0" fmla="*/ 45 w 42002"/>
                  <a:gd name="T1" fmla="*/ 14378 h 43200"/>
                  <a:gd name="T2" fmla="*/ 0 w 42002"/>
                  <a:gd name="T3" fmla="*/ 28694 h 43200"/>
                  <a:gd name="T4" fmla="*/ 20402 w 42002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002" h="43200" fill="none" extrusionOk="0">
                    <a:moveTo>
                      <a:pt x="45" y="14378"/>
                    </a:moveTo>
                    <a:cubicBezTo>
                      <a:pt x="3102" y="5759"/>
                      <a:pt x="11256" y="-1"/>
                      <a:pt x="20402" y="0"/>
                    </a:cubicBezTo>
                    <a:cubicBezTo>
                      <a:pt x="32331" y="0"/>
                      <a:pt x="42002" y="9670"/>
                      <a:pt x="42002" y="21600"/>
                    </a:cubicBezTo>
                    <a:cubicBezTo>
                      <a:pt x="42002" y="33529"/>
                      <a:pt x="32331" y="43200"/>
                      <a:pt x="20402" y="43200"/>
                    </a:cubicBezTo>
                    <a:cubicBezTo>
                      <a:pt x="11207" y="43200"/>
                      <a:pt x="3019" y="37378"/>
                      <a:pt x="0" y="28693"/>
                    </a:cubicBezTo>
                  </a:path>
                  <a:path w="42002" h="43200" stroke="0" extrusionOk="0">
                    <a:moveTo>
                      <a:pt x="45" y="14378"/>
                    </a:moveTo>
                    <a:cubicBezTo>
                      <a:pt x="3102" y="5759"/>
                      <a:pt x="11256" y="-1"/>
                      <a:pt x="20402" y="0"/>
                    </a:cubicBezTo>
                    <a:cubicBezTo>
                      <a:pt x="32331" y="0"/>
                      <a:pt x="42002" y="9670"/>
                      <a:pt x="42002" y="21600"/>
                    </a:cubicBezTo>
                    <a:cubicBezTo>
                      <a:pt x="42002" y="33529"/>
                      <a:pt x="32331" y="43200"/>
                      <a:pt x="20402" y="43200"/>
                    </a:cubicBezTo>
                    <a:cubicBezTo>
                      <a:pt x="11207" y="43200"/>
                      <a:pt x="3019" y="37378"/>
                      <a:pt x="0" y="28693"/>
                    </a:cubicBezTo>
                    <a:lnTo>
                      <a:pt x="20402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115" name="Freeform 11"/>
              <p:cNvSpPr>
                <a:spLocks/>
              </p:cNvSpPr>
              <p:nvPr/>
            </p:nvSpPr>
            <p:spPr bwMode="auto">
              <a:xfrm>
                <a:off x="4167" y="2928"/>
                <a:ext cx="676" cy="328"/>
              </a:xfrm>
              <a:custGeom>
                <a:avLst/>
                <a:gdLst>
                  <a:gd name="T0" fmla="*/ 0 w 676"/>
                  <a:gd name="T1" fmla="*/ 0 h 328"/>
                  <a:gd name="T2" fmla="*/ 676 w 676"/>
                  <a:gd name="T3" fmla="*/ 32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76" h="328">
                    <a:moveTo>
                      <a:pt x="0" y="0"/>
                    </a:moveTo>
                    <a:lnTo>
                      <a:pt x="676" y="328"/>
                    </a:lnTo>
                  </a:path>
                </a:pathLst>
              </a:custGeom>
              <a:noFill/>
              <a:ln w="38100" cmpd="sng">
                <a:solidFill>
                  <a:srgbClr val="DDDDDD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7133" name="Freeform 29"/>
            <p:cNvSpPr>
              <a:spLocks/>
            </p:cNvSpPr>
            <p:nvPr/>
          </p:nvSpPr>
          <p:spPr bwMode="auto">
            <a:xfrm>
              <a:off x="4194" y="2940"/>
              <a:ext cx="666" cy="312"/>
            </a:xfrm>
            <a:custGeom>
              <a:avLst/>
              <a:gdLst>
                <a:gd name="T0" fmla="*/ 0 w 666"/>
                <a:gd name="T1" fmla="*/ 0 h 312"/>
                <a:gd name="T2" fmla="*/ 666 w 666"/>
                <a:gd name="T3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6" h="312">
                  <a:moveTo>
                    <a:pt x="0" y="0"/>
                  </a:moveTo>
                  <a:lnTo>
                    <a:pt x="666" y="312"/>
                  </a:lnTo>
                </a:path>
              </a:pathLst>
            </a:custGeom>
            <a:noFill/>
            <a:ln w="57150" cmpd="sng">
              <a:solidFill>
                <a:srgbClr val="DDDDDD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47116" name="Group 12"/>
          <p:cNvGrpSpPr>
            <a:grpSpLocks/>
          </p:cNvGrpSpPr>
          <p:nvPr/>
        </p:nvGrpSpPr>
        <p:grpSpPr bwMode="auto">
          <a:xfrm>
            <a:off x="5106988" y="1981200"/>
            <a:ext cx="2665412" cy="3551238"/>
            <a:chOff x="3217" y="1248"/>
            <a:chExt cx="1679" cy="2237"/>
          </a:xfrm>
        </p:grpSpPr>
        <p:sp>
          <p:nvSpPr>
            <p:cNvPr id="47117" name="Arc 13"/>
            <p:cNvSpPr>
              <a:spLocks/>
            </p:cNvSpPr>
            <p:nvPr/>
          </p:nvSpPr>
          <p:spPr bwMode="auto">
            <a:xfrm rot="-7628">
              <a:off x="3217" y="1248"/>
              <a:ext cx="1192" cy="2237"/>
            </a:xfrm>
            <a:custGeom>
              <a:avLst/>
              <a:gdLst>
                <a:gd name="G0" fmla="+- 0 0 0"/>
                <a:gd name="G1" fmla="+- 18938 0 0"/>
                <a:gd name="G2" fmla="+- 21600 0 0"/>
                <a:gd name="T0" fmla="*/ 10388 w 21600"/>
                <a:gd name="T1" fmla="*/ 0 h 37995"/>
                <a:gd name="T2" fmla="*/ 10168 w 21600"/>
                <a:gd name="T3" fmla="*/ 37995 h 37995"/>
                <a:gd name="T4" fmla="*/ 0 w 21600"/>
                <a:gd name="T5" fmla="*/ 18938 h 37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7995" fill="none" extrusionOk="0">
                  <a:moveTo>
                    <a:pt x="10388" y="-1"/>
                  </a:moveTo>
                  <a:cubicBezTo>
                    <a:pt x="17302" y="3792"/>
                    <a:pt x="21600" y="11051"/>
                    <a:pt x="21600" y="18938"/>
                  </a:cubicBezTo>
                  <a:cubicBezTo>
                    <a:pt x="21600" y="26913"/>
                    <a:pt x="17204" y="34240"/>
                    <a:pt x="10168" y="37995"/>
                  </a:cubicBezTo>
                </a:path>
                <a:path w="21600" h="37995" stroke="0" extrusionOk="0">
                  <a:moveTo>
                    <a:pt x="10388" y="-1"/>
                  </a:moveTo>
                  <a:cubicBezTo>
                    <a:pt x="17302" y="3792"/>
                    <a:pt x="21600" y="11051"/>
                    <a:pt x="21600" y="18938"/>
                  </a:cubicBezTo>
                  <a:cubicBezTo>
                    <a:pt x="21600" y="26913"/>
                    <a:pt x="17204" y="34240"/>
                    <a:pt x="10168" y="37995"/>
                  </a:cubicBezTo>
                  <a:lnTo>
                    <a:pt x="0" y="18938"/>
                  </a:lnTo>
                  <a:close/>
                </a:path>
              </a:pathLst>
            </a:custGeom>
            <a:noFill/>
            <a:ln w="762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7118" name="Rectangle 14"/>
            <p:cNvSpPr>
              <a:spLocks noChangeArrowheads="1"/>
            </p:cNvSpPr>
            <p:nvPr/>
          </p:nvSpPr>
          <p:spPr bwMode="auto">
            <a:xfrm rot="1474478">
              <a:off x="4224" y="3072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7120" name="Arc 16"/>
          <p:cNvSpPr>
            <a:spLocks/>
          </p:cNvSpPr>
          <p:nvPr/>
        </p:nvSpPr>
        <p:spPr bwMode="auto">
          <a:xfrm>
            <a:off x="4983163" y="2027238"/>
            <a:ext cx="1936750" cy="3554412"/>
          </a:xfrm>
          <a:custGeom>
            <a:avLst/>
            <a:gdLst>
              <a:gd name="G0" fmla="+- 0 0 0"/>
              <a:gd name="G1" fmla="+- 18428 0 0"/>
              <a:gd name="G2" fmla="+- 21600 0 0"/>
              <a:gd name="T0" fmla="*/ 11268 w 21600"/>
              <a:gd name="T1" fmla="*/ 0 h 37327"/>
              <a:gd name="T2" fmla="*/ 10459 w 21600"/>
              <a:gd name="T3" fmla="*/ 37327 h 37327"/>
              <a:gd name="T4" fmla="*/ 0 w 21600"/>
              <a:gd name="T5" fmla="*/ 18428 h 37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7327" fill="none" extrusionOk="0">
                <a:moveTo>
                  <a:pt x="11268" y="-1"/>
                </a:moveTo>
                <a:cubicBezTo>
                  <a:pt x="17686" y="3924"/>
                  <a:pt x="21600" y="10905"/>
                  <a:pt x="21600" y="18428"/>
                </a:cubicBezTo>
                <a:cubicBezTo>
                  <a:pt x="21600" y="26285"/>
                  <a:pt x="17333" y="33522"/>
                  <a:pt x="10458" y="37326"/>
                </a:cubicBezTo>
              </a:path>
              <a:path w="21600" h="37327" stroke="0" extrusionOk="0">
                <a:moveTo>
                  <a:pt x="11268" y="-1"/>
                </a:moveTo>
                <a:cubicBezTo>
                  <a:pt x="17686" y="3924"/>
                  <a:pt x="21600" y="10905"/>
                  <a:pt x="21600" y="18428"/>
                </a:cubicBezTo>
                <a:cubicBezTo>
                  <a:pt x="21600" y="26285"/>
                  <a:pt x="17333" y="33522"/>
                  <a:pt x="10458" y="37326"/>
                </a:cubicBezTo>
                <a:lnTo>
                  <a:pt x="0" y="18428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47124" name="Group 20"/>
          <p:cNvGrpSpPr>
            <a:grpSpLocks/>
          </p:cNvGrpSpPr>
          <p:nvPr/>
        </p:nvGrpSpPr>
        <p:grpSpPr bwMode="auto">
          <a:xfrm>
            <a:off x="2895600" y="3090863"/>
            <a:ext cx="161925" cy="1319212"/>
            <a:chOff x="1833" y="1944"/>
            <a:chExt cx="102" cy="831"/>
          </a:xfrm>
        </p:grpSpPr>
        <p:sp>
          <p:nvSpPr>
            <p:cNvPr id="47125" name="Freeform 21"/>
            <p:cNvSpPr>
              <a:spLocks/>
            </p:cNvSpPr>
            <p:nvPr/>
          </p:nvSpPr>
          <p:spPr bwMode="auto">
            <a:xfrm>
              <a:off x="1833" y="2487"/>
              <a:ext cx="87" cy="288"/>
            </a:xfrm>
            <a:custGeom>
              <a:avLst/>
              <a:gdLst>
                <a:gd name="T0" fmla="*/ 0 w 87"/>
                <a:gd name="T1" fmla="*/ 0 h 288"/>
                <a:gd name="T2" fmla="*/ 24 w 87"/>
                <a:gd name="T3" fmla="*/ 114 h 288"/>
                <a:gd name="T4" fmla="*/ 39 w 87"/>
                <a:gd name="T5" fmla="*/ 153 h 288"/>
                <a:gd name="T6" fmla="*/ 87 w 87"/>
                <a:gd name="T7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288">
                  <a:moveTo>
                    <a:pt x="0" y="0"/>
                  </a:moveTo>
                  <a:cubicBezTo>
                    <a:pt x="4" y="19"/>
                    <a:pt x="18" y="89"/>
                    <a:pt x="24" y="114"/>
                  </a:cubicBezTo>
                  <a:cubicBezTo>
                    <a:pt x="30" y="139"/>
                    <a:pt x="29" y="124"/>
                    <a:pt x="39" y="153"/>
                  </a:cubicBezTo>
                  <a:cubicBezTo>
                    <a:pt x="49" y="182"/>
                    <a:pt x="77" y="260"/>
                    <a:pt x="87" y="288"/>
                  </a:cubicBezTo>
                </a:path>
              </a:pathLst>
            </a:custGeom>
            <a:noFill/>
            <a:ln w="57150" cmpd="sng">
              <a:pattFill prst="lgConfetti">
                <a:fgClr>
                  <a:srgbClr val="663300"/>
                </a:fgClr>
                <a:bgClr>
                  <a:srgbClr val="996633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7126" name="Freeform 22"/>
            <p:cNvSpPr>
              <a:spLocks/>
            </p:cNvSpPr>
            <p:nvPr/>
          </p:nvSpPr>
          <p:spPr bwMode="auto">
            <a:xfrm>
              <a:off x="1833" y="1944"/>
              <a:ext cx="102" cy="324"/>
            </a:xfrm>
            <a:custGeom>
              <a:avLst/>
              <a:gdLst>
                <a:gd name="T0" fmla="*/ 102 w 102"/>
                <a:gd name="T1" fmla="*/ 0 h 324"/>
                <a:gd name="T2" fmla="*/ 48 w 102"/>
                <a:gd name="T3" fmla="*/ 135 h 324"/>
                <a:gd name="T4" fmla="*/ 21 w 102"/>
                <a:gd name="T5" fmla="*/ 213 h 324"/>
                <a:gd name="T6" fmla="*/ 0 w 102"/>
                <a:gd name="T7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324">
                  <a:moveTo>
                    <a:pt x="102" y="0"/>
                  </a:moveTo>
                  <a:cubicBezTo>
                    <a:pt x="93" y="22"/>
                    <a:pt x="61" y="100"/>
                    <a:pt x="48" y="135"/>
                  </a:cubicBezTo>
                  <a:cubicBezTo>
                    <a:pt x="35" y="170"/>
                    <a:pt x="29" y="182"/>
                    <a:pt x="21" y="213"/>
                  </a:cubicBezTo>
                  <a:cubicBezTo>
                    <a:pt x="13" y="244"/>
                    <a:pt x="5" y="301"/>
                    <a:pt x="0" y="324"/>
                  </a:cubicBezTo>
                </a:path>
              </a:pathLst>
            </a:custGeom>
            <a:noFill/>
            <a:ln w="57150" cmpd="sng">
              <a:pattFill prst="lgConfetti">
                <a:fgClr>
                  <a:srgbClr val="663300"/>
                </a:fgClr>
                <a:bgClr>
                  <a:srgbClr val="996633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7127" name="AutoShape 23"/>
          <p:cNvSpPr>
            <a:spLocks noChangeArrowheads="1"/>
          </p:cNvSpPr>
          <p:nvPr/>
        </p:nvSpPr>
        <p:spPr bwMode="auto">
          <a:xfrm>
            <a:off x="228600" y="1371600"/>
            <a:ext cx="3048000" cy="609600"/>
          </a:xfrm>
          <a:prstGeom prst="wedgeRoundRectCallout">
            <a:avLst>
              <a:gd name="adj1" fmla="val 37500"/>
              <a:gd name="adj2" fmla="val 25130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hoornvlies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28" name="AutoShape 24"/>
          <p:cNvSpPr>
            <a:spLocks noChangeArrowheads="1"/>
          </p:cNvSpPr>
          <p:nvPr/>
        </p:nvSpPr>
        <p:spPr bwMode="auto">
          <a:xfrm>
            <a:off x="228600" y="2438400"/>
            <a:ext cx="1295400" cy="609600"/>
          </a:xfrm>
          <a:prstGeom prst="wedgeRoundRectCallout">
            <a:avLst>
              <a:gd name="adj1" fmla="val 167648"/>
              <a:gd name="adj2" fmla="val 16067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lens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29" name="AutoShape 25"/>
          <p:cNvSpPr>
            <a:spLocks noChangeArrowheads="1"/>
          </p:cNvSpPr>
          <p:nvPr/>
        </p:nvSpPr>
        <p:spPr bwMode="auto">
          <a:xfrm>
            <a:off x="228600" y="3657600"/>
            <a:ext cx="1524000" cy="762000"/>
          </a:xfrm>
          <a:prstGeom prst="wedgeRoundRectCallout">
            <a:avLst>
              <a:gd name="adj1" fmla="val 125000"/>
              <a:gd name="adj2" fmla="val -2895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i="1">
                <a:latin typeface="Arial" panose="020B0604020202020204" pitchFamily="34" charset="0"/>
                <a:cs typeface="Arial" panose="020B0604020202020204" pitchFamily="34" charset="0"/>
              </a:rPr>
              <a:t>pupil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30" name="AutoShape 26"/>
          <p:cNvSpPr>
            <a:spLocks noChangeArrowheads="1"/>
          </p:cNvSpPr>
          <p:nvPr/>
        </p:nvSpPr>
        <p:spPr bwMode="auto">
          <a:xfrm>
            <a:off x="228600" y="4953000"/>
            <a:ext cx="1295400" cy="609600"/>
          </a:xfrm>
          <a:prstGeom prst="wedgeRoundRectCallout">
            <a:avLst>
              <a:gd name="adj1" fmla="val 160296"/>
              <a:gd name="adj2" fmla="val -17057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iris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7121" name="Group 17"/>
          <p:cNvGrpSpPr>
            <a:grpSpLocks/>
          </p:cNvGrpSpPr>
          <p:nvPr/>
        </p:nvGrpSpPr>
        <p:grpSpPr bwMode="auto">
          <a:xfrm>
            <a:off x="2954338" y="3352800"/>
            <a:ext cx="152400" cy="838200"/>
            <a:chOff x="1968" y="2544"/>
            <a:chExt cx="240" cy="1153"/>
          </a:xfrm>
        </p:grpSpPr>
        <p:sp>
          <p:nvSpPr>
            <p:cNvPr id="47122" name="Arc 18"/>
            <p:cNvSpPr>
              <a:spLocks/>
            </p:cNvSpPr>
            <p:nvPr/>
          </p:nvSpPr>
          <p:spPr bwMode="auto">
            <a:xfrm>
              <a:off x="2067" y="2545"/>
              <a:ext cx="141" cy="1152"/>
            </a:xfrm>
            <a:custGeom>
              <a:avLst/>
              <a:gdLst>
                <a:gd name="G0" fmla="+- 1722 0 0"/>
                <a:gd name="G1" fmla="+- 21600 0 0"/>
                <a:gd name="G2" fmla="+- 21600 0 0"/>
                <a:gd name="T0" fmla="*/ 1722 w 23322"/>
                <a:gd name="T1" fmla="*/ 0 h 43200"/>
                <a:gd name="T2" fmla="*/ 0 w 23322"/>
                <a:gd name="T3" fmla="*/ 43131 h 43200"/>
                <a:gd name="T4" fmla="*/ 1722 w 2332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2" h="43200" fill="none" extrusionOk="0">
                  <a:moveTo>
                    <a:pt x="1721" y="0"/>
                  </a:moveTo>
                  <a:cubicBezTo>
                    <a:pt x="13651" y="0"/>
                    <a:pt x="23322" y="9670"/>
                    <a:pt x="23322" y="21600"/>
                  </a:cubicBezTo>
                  <a:cubicBezTo>
                    <a:pt x="23322" y="33529"/>
                    <a:pt x="13651" y="43200"/>
                    <a:pt x="1722" y="43200"/>
                  </a:cubicBezTo>
                  <a:cubicBezTo>
                    <a:pt x="1147" y="43200"/>
                    <a:pt x="572" y="43177"/>
                    <a:pt x="-1" y="43131"/>
                  </a:cubicBezTo>
                </a:path>
                <a:path w="23322" h="43200" stroke="0" extrusionOk="0">
                  <a:moveTo>
                    <a:pt x="1721" y="0"/>
                  </a:moveTo>
                  <a:cubicBezTo>
                    <a:pt x="13651" y="0"/>
                    <a:pt x="23322" y="9670"/>
                    <a:pt x="23322" y="21600"/>
                  </a:cubicBezTo>
                  <a:cubicBezTo>
                    <a:pt x="23322" y="33529"/>
                    <a:pt x="13651" y="43200"/>
                    <a:pt x="1722" y="43200"/>
                  </a:cubicBezTo>
                  <a:cubicBezTo>
                    <a:pt x="1147" y="43200"/>
                    <a:pt x="572" y="43177"/>
                    <a:pt x="-1" y="43131"/>
                  </a:cubicBezTo>
                  <a:lnTo>
                    <a:pt x="172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215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7123" name="Arc 19"/>
            <p:cNvSpPr>
              <a:spLocks/>
            </p:cNvSpPr>
            <p:nvPr/>
          </p:nvSpPr>
          <p:spPr bwMode="auto">
            <a:xfrm flipH="1">
              <a:off x="1968" y="2544"/>
              <a:ext cx="141" cy="1152"/>
            </a:xfrm>
            <a:custGeom>
              <a:avLst/>
              <a:gdLst>
                <a:gd name="G0" fmla="+- 1722 0 0"/>
                <a:gd name="G1" fmla="+- 21600 0 0"/>
                <a:gd name="G2" fmla="+- 21600 0 0"/>
                <a:gd name="T0" fmla="*/ 1722 w 23322"/>
                <a:gd name="T1" fmla="*/ 0 h 43200"/>
                <a:gd name="T2" fmla="*/ 0 w 23322"/>
                <a:gd name="T3" fmla="*/ 43131 h 43200"/>
                <a:gd name="T4" fmla="*/ 1722 w 2332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322" h="43200" fill="none" extrusionOk="0">
                  <a:moveTo>
                    <a:pt x="1721" y="0"/>
                  </a:moveTo>
                  <a:cubicBezTo>
                    <a:pt x="13651" y="0"/>
                    <a:pt x="23322" y="9670"/>
                    <a:pt x="23322" y="21600"/>
                  </a:cubicBezTo>
                  <a:cubicBezTo>
                    <a:pt x="23322" y="33529"/>
                    <a:pt x="13651" y="43200"/>
                    <a:pt x="1722" y="43200"/>
                  </a:cubicBezTo>
                  <a:cubicBezTo>
                    <a:pt x="1147" y="43200"/>
                    <a:pt x="572" y="43177"/>
                    <a:pt x="-1" y="43131"/>
                  </a:cubicBezTo>
                </a:path>
                <a:path w="23322" h="43200" stroke="0" extrusionOk="0">
                  <a:moveTo>
                    <a:pt x="1721" y="0"/>
                  </a:moveTo>
                  <a:cubicBezTo>
                    <a:pt x="13651" y="0"/>
                    <a:pt x="23322" y="9670"/>
                    <a:pt x="23322" y="21600"/>
                  </a:cubicBezTo>
                  <a:cubicBezTo>
                    <a:pt x="23322" y="33529"/>
                    <a:pt x="13651" y="43200"/>
                    <a:pt x="1722" y="43200"/>
                  </a:cubicBezTo>
                  <a:cubicBezTo>
                    <a:pt x="1147" y="43200"/>
                    <a:pt x="572" y="43177"/>
                    <a:pt x="-1" y="43131"/>
                  </a:cubicBezTo>
                  <a:lnTo>
                    <a:pt x="172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215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7131" name="AutoShape 27"/>
          <p:cNvSpPr>
            <a:spLocks noChangeArrowheads="1"/>
          </p:cNvSpPr>
          <p:nvPr/>
        </p:nvSpPr>
        <p:spPr bwMode="auto">
          <a:xfrm>
            <a:off x="7010400" y="5486400"/>
            <a:ext cx="1905000" cy="609600"/>
          </a:xfrm>
          <a:prstGeom prst="wedgeRoundRectCallout">
            <a:avLst>
              <a:gd name="adj1" fmla="val -44000"/>
              <a:gd name="adj2" fmla="val -13932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zenuw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3352800" y="304800"/>
            <a:ext cx="3048000" cy="609600"/>
          </a:xfrm>
          <a:prstGeom prst="wedgeRoundRectCallout">
            <a:avLst>
              <a:gd name="adj1" fmla="val 58750"/>
              <a:gd name="adj2" fmla="val 66692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blinde</a:t>
            </a:r>
            <a:r>
              <a:rPr lang="en-US" alt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vlek</a:t>
            </a:r>
            <a:endParaRPr lang="nl-NL" altLang="nl-NL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32" name="AutoShape 28"/>
          <p:cNvSpPr>
            <a:spLocks noChangeArrowheads="1"/>
          </p:cNvSpPr>
          <p:nvPr/>
        </p:nvSpPr>
        <p:spPr bwMode="auto">
          <a:xfrm>
            <a:off x="6629400" y="1143000"/>
            <a:ext cx="2286000" cy="609600"/>
          </a:xfrm>
          <a:prstGeom prst="wedgeRoundRectCallout">
            <a:avLst>
              <a:gd name="adj1" fmla="val -56667"/>
              <a:gd name="adj2" fmla="val 17005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>
                <a:latin typeface="Arial" panose="020B0604020202020204" pitchFamily="34" charset="0"/>
                <a:cs typeface="Arial" panose="020B0604020202020204" pitchFamily="34" charset="0"/>
              </a:rPr>
              <a:t>netvlies</a:t>
            </a:r>
            <a:endParaRPr lang="nl-NL" altLang="nl-NL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38" name="Freeform 34"/>
          <p:cNvSpPr>
            <a:spLocks/>
          </p:cNvSpPr>
          <p:nvPr/>
        </p:nvSpPr>
        <p:spPr bwMode="auto">
          <a:xfrm>
            <a:off x="6657975" y="4667250"/>
            <a:ext cx="1076325" cy="514350"/>
          </a:xfrm>
          <a:custGeom>
            <a:avLst/>
            <a:gdLst>
              <a:gd name="T0" fmla="*/ 0 w 678"/>
              <a:gd name="T1" fmla="*/ 0 h 324"/>
              <a:gd name="T2" fmla="*/ 678 w 678"/>
              <a:gd name="T3" fmla="*/ 324 h 3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78" h="324">
                <a:moveTo>
                  <a:pt x="0" y="0"/>
                </a:moveTo>
                <a:lnTo>
                  <a:pt x="678" y="324"/>
                </a:lnTo>
              </a:path>
            </a:pathLst>
          </a:custGeom>
          <a:noFill/>
          <a:ln w="57150" cap="flat" cmpd="sng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grpSp>
        <p:nvGrpSpPr>
          <p:cNvPr id="47143" name="Group 39"/>
          <p:cNvGrpSpPr>
            <a:grpSpLocks/>
          </p:cNvGrpSpPr>
          <p:nvPr/>
        </p:nvGrpSpPr>
        <p:grpSpPr bwMode="auto">
          <a:xfrm>
            <a:off x="2765425" y="3028950"/>
            <a:ext cx="434975" cy="1447800"/>
            <a:chOff x="1742" y="1908"/>
            <a:chExt cx="274" cy="912"/>
          </a:xfrm>
        </p:grpSpPr>
        <p:sp>
          <p:nvSpPr>
            <p:cNvPr id="47119" name="Arc 15"/>
            <p:cNvSpPr>
              <a:spLocks/>
            </p:cNvSpPr>
            <p:nvPr/>
          </p:nvSpPr>
          <p:spPr bwMode="auto">
            <a:xfrm flipH="1">
              <a:off x="1776" y="1908"/>
              <a:ext cx="240" cy="912"/>
            </a:xfrm>
            <a:custGeom>
              <a:avLst/>
              <a:gdLst>
                <a:gd name="G0" fmla="+- 0 0 0"/>
                <a:gd name="G1" fmla="+- 19564 0 0"/>
                <a:gd name="G2" fmla="+- 21600 0 0"/>
                <a:gd name="T0" fmla="*/ 9155 w 21600"/>
                <a:gd name="T1" fmla="*/ 0 h 38838"/>
                <a:gd name="T2" fmla="*/ 9751 w 21600"/>
                <a:gd name="T3" fmla="*/ 38838 h 38838"/>
                <a:gd name="T4" fmla="*/ 0 w 21600"/>
                <a:gd name="T5" fmla="*/ 19564 h 38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838" fill="none" extrusionOk="0">
                  <a:moveTo>
                    <a:pt x="9154" y="0"/>
                  </a:moveTo>
                  <a:cubicBezTo>
                    <a:pt x="16748" y="3553"/>
                    <a:pt x="21600" y="11180"/>
                    <a:pt x="21600" y="19564"/>
                  </a:cubicBezTo>
                  <a:cubicBezTo>
                    <a:pt x="21600" y="27708"/>
                    <a:pt x="17018" y="35161"/>
                    <a:pt x="9750" y="38837"/>
                  </a:cubicBezTo>
                </a:path>
                <a:path w="21600" h="38838" stroke="0" extrusionOk="0">
                  <a:moveTo>
                    <a:pt x="9154" y="0"/>
                  </a:moveTo>
                  <a:cubicBezTo>
                    <a:pt x="16748" y="3553"/>
                    <a:pt x="21600" y="11180"/>
                    <a:pt x="21600" y="19564"/>
                  </a:cubicBezTo>
                  <a:cubicBezTo>
                    <a:pt x="21600" y="27708"/>
                    <a:pt x="17018" y="35161"/>
                    <a:pt x="9750" y="38837"/>
                  </a:cubicBezTo>
                  <a:lnTo>
                    <a:pt x="0" y="19564"/>
                  </a:lnTo>
                  <a:close/>
                </a:path>
              </a:pathLst>
            </a:custGeom>
            <a:noFill/>
            <a:ln w="38100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7141" name="Freeform 37"/>
            <p:cNvSpPr>
              <a:spLocks/>
            </p:cNvSpPr>
            <p:nvPr/>
          </p:nvSpPr>
          <p:spPr bwMode="auto">
            <a:xfrm>
              <a:off x="1742" y="2204"/>
              <a:ext cx="46" cy="326"/>
            </a:xfrm>
            <a:custGeom>
              <a:avLst/>
              <a:gdLst>
                <a:gd name="T0" fmla="*/ 46 w 46"/>
                <a:gd name="T1" fmla="*/ 0 h 326"/>
                <a:gd name="T2" fmla="*/ 0 w 46"/>
                <a:gd name="T3" fmla="*/ 180 h 326"/>
                <a:gd name="T4" fmla="*/ 46 w 46"/>
                <a:gd name="T5" fmla="*/ 32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26">
                  <a:moveTo>
                    <a:pt x="46" y="0"/>
                  </a:moveTo>
                  <a:cubicBezTo>
                    <a:pt x="38" y="30"/>
                    <a:pt x="0" y="126"/>
                    <a:pt x="0" y="180"/>
                  </a:cubicBezTo>
                  <a:cubicBezTo>
                    <a:pt x="0" y="234"/>
                    <a:pt x="37" y="296"/>
                    <a:pt x="46" y="326"/>
                  </a:cubicBezTo>
                </a:path>
              </a:pathLst>
            </a:custGeom>
            <a:noFill/>
            <a:ln w="38100" cap="flat" cmpd="sng">
              <a:solidFill>
                <a:srgbClr val="66CCFF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7142" name="Line 38"/>
            <p:cNvSpPr>
              <a:spLocks noChangeShapeType="1"/>
            </p:cNvSpPr>
            <p:nvPr/>
          </p:nvSpPr>
          <p:spPr bwMode="auto">
            <a:xfrm>
              <a:off x="1762" y="2326"/>
              <a:ext cx="0" cy="136"/>
            </a:xfrm>
            <a:prstGeom prst="line">
              <a:avLst/>
            </a:prstGeom>
            <a:noFill/>
            <a:ln w="38100">
              <a:solidFill>
                <a:srgbClr val="66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8101013" y="6400800"/>
            <a:ext cx="104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menu</a:t>
            </a:r>
            <a:endParaRPr lang="nl-NL" altLang="nl-NL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-36512" y="6351711"/>
            <a:ext cx="734695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pupil is geen gaatje maar een doorzicht gedeelte.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0920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0" grpId="0" animBg="1"/>
      <p:bldP spid="47127" grpId="0" animBg="1" autoUpdateAnimBg="0"/>
      <p:bldP spid="47128" grpId="0" animBg="1" autoUpdateAnimBg="0"/>
      <p:bldP spid="47129" grpId="0" animBg="1" autoUpdateAnimBg="0"/>
      <p:bldP spid="47130" grpId="0" animBg="1" autoUpdateAnimBg="0"/>
      <p:bldP spid="47131" grpId="0" animBg="1" autoUpdateAnimBg="0"/>
      <p:bldP spid="47134" grpId="0" animBg="1" autoUpdateAnimBg="0"/>
      <p:bldP spid="47132" grpId="0" animBg="1" autoUpdateAnimBg="0"/>
      <p:bldP spid="47138" grpId="0" animBg="1"/>
      <p:bldP spid="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557</Words>
  <Application>Microsoft Office PowerPoint</Application>
  <PresentationFormat>Diavoorstelling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9" baseType="lpstr">
      <vt:lpstr>Standaardontwerp</vt:lpstr>
      <vt:lpstr>Vergelijking</vt:lpstr>
      <vt:lpstr>Lenzen (klas 2)</vt:lpstr>
      <vt:lpstr>Lenssoorten</vt:lpstr>
      <vt:lpstr>Het beeld tekenen</vt:lpstr>
      <vt:lpstr>Een straal, afkomstig van een voorwerpspunt</vt:lpstr>
      <vt:lpstr>1. Scherm 1 is zo gezet dat . . . </vt:lpstr>
      <vt:lpstr>De vergroting:</vt:lpstr>
      <vt:lpstr>Vb. 1: Een vlieg van 2 cm zit 3 cm voor de lens.    Het scherm staat 9 cm achter de lens.    Bereken hoe groot het beeld is.</vt:lpstr>
      <vt:lpstr>Vb. 2:</vt:lpstr>
      <vt:lpstr>PowerPoint-presentatie</vt:lpstr>
      <vt:lpstr>Blinde vlek (ligt aan de “neuskant”)</vt:lpstr>
      <vt:lpstr>PowerPoint-presentatie</vt:lpstr>
      <vt:lpstr>PowerPoint-presentatie</vt:lpstr>
      <vt:lpstr>PowerPoint-presentatie</vt:lpstr>
      <vt:lpstr>De camera obscura met een groot gat . . .</vt:lpstr>
      <vt:lpstr>De camera obscura zonder lens . . .</vt:lpstr>
      <vt:lpstr>PowerPoint-presentatie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Licht (onderbouw)</dc:title>
  <dc:creator>Ton&amp;Els</dc:creator>
  <cp:lastModifiedBy>Ton&amp;Els</cp:lastModifiedBy>
  <cp:revision>14</cp:revision>
  <dcterms:created xsi:type="dcterms:W3CDTF">2018-10-14T21:28:17Z</dcterms:created>
  <dcterms:modified xsi:type="dcterms:W3CDTF">2021-04-26T13:05:50Z</dcterms:modified>
</cp:coreProperties>
</file>