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AB895-46C6-4619-B8A9-F70147C2C5B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9950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96A3-FD4C-41C2-A1C8-43FC0058E63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098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CC68-39CE-4A34-962E-DF507AC379E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05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06FB-7962-4809-B202-090A7D2CA67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315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A30D1-BE1D-4E4B-820F-4B5A59F954D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84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56B18-B683-4BEF-ABF7-DAA253E69BE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399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2CF-53F5-432C-90C9-F824CA42130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344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0D371-5069-4B83-89E9-94D9761CBE7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9925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079EC-C548-49A5-8C3F-7E95F7B0A13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140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5538A-9C52-4564-8EC6-EF658D872A2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628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37B7-3AAD-475F-8C35-B162E39CA0B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810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D09DF6-9F0F-4555-BC57-68F8465F4F0B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2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Trillingen en geluid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4025900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Oscilloscoop</a:t>
            </a:r>
            <a:endParaRPr lang="en-US" altLang="nl-NL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Trillingstijd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frequentie</a:t>
            </a:r>
            <a:endParaRPr lang="en-US" altLang="nl-NL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Geluidsterkte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deciBel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dB), 3 dB regel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Geluidsterkte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veiligheid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Arbo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-wet)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Gehoordrempel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gehoorverlies</a:t>
            </a:r>
            <a:r>
              <a:rPr lang="en-US" altLang="nl-NL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door </a:t>
            </a: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ouderdom</a:t>
            </a:r>
            <a:endParaRPr lang="en-US" altLang="nl-NL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en-US" altLang="nl-NL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1054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810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5410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4648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799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1000"/>
      <p:bldP spid="22532" grpId="0" autoUpdateAnimBg="0"/>
      <p:bldP spid="22534" grpId="0" autoUpdateAnimBg="0"/>
      <p:bldP spid="22535" grpId="0" autoUpdateAnimBg="0"/>
      <p:bldP spid="225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2209800"/>
          </a:xfrm>
        </p:spPr>
        <p:txBody>
          <a:bodyPr/>
          <a:lstStyle/>
          <a:p>
            <a:pPr marL="374650" indent="-374650" algn="l">
              <a:lnSpc>
                <a:spcPct val="80000"/>
              </a:lnSpc>
              <a:buClr>
                <a:srgbClr val="FF3300"/>
              </a:buClr>
              <a:buFontTx/>
              <a:buChar char="•"/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voetbalwedstrijd is bij 1000 supporters de geluidsterkte 80 dB. Leg uit wat de geluidsterkte is als</a:t>
            </a:r>
            <a:b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 2000 supporters juichen en</a:t>
            </a:r>
            <a:b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 500 supporters juichen.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2692400"/>
            <a:ext cx="853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 Maak een tabel:</a:t>
            </a:r>
          </a:p>
        </p:txBody>
      </p:sp>
      <p:graphicFrame>
        <p:nvGraphicFramePr>
          <p:cNvPr id="139303" name="Group 39"/>
          <p:cNvGraphicFramePr>
            <a:graphicFrameLocks noGrp="1"/>
          </p:cNvGraphicFramePr>
          <p:nvPr/>
        </p:nvGraphicFramePr>
        <p:xfrm>
          <a:off x="430213" y="3357563"/>
          <a:ext cx="8318500" cy="3311526"/>
        </p:xfrm>
        <a:graphic>
          <a:graphicData uri="http://schemas.openxmlformats.org/drawingml/2006/table">
            <a:tbl>
              <a:tblPr/>
              <a:tblGrid>
                <a:gridCol w="3925887"/>
                <a:gridCol w="4392613"/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Aantal supporters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Geluidsterkte in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500</a:t>
                      </a: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286" name="Rectangle 22"/>
          <p:cNvSpPr>
            <a:spLocks noChangeArrowheads="1"/>
          </p:cNvSpPr>
          <p:nvPr/>
        </p:nvSpPr>
        <p:spPr bwMode="auto">
          <a:xfrm>
            <a:off x="4284663" y="5026025"/>
            <a:ext cx="792162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83</a:t>
            </a:r>
          </a:p>
        </p:txBody>
      </p:sp>
      <p:sp>
        <p:nvSpPr>
          <p:cNvPr id="139287" name="Rectangle 23"/>
          <p:cNvSpPr>
            <a:spLocks noChangeArrowheads="1"/>
          </p:cNvSpPr>
          <p:nvPr/>
        </p:nvSpPr>
        <p:spPr bwMode="auto">
          <a:xfrm>
            <a:off x="4318000" y="5900738"/>
            <a:ext cx="7921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77</a:t>
            </a:r>
          </a:p>
        </p:txBody>
      </p:sp>
      <p:grpSp>
        <p:nvGrpSpPr>
          <p:cNvPr id="139288" name="Group 24"/>
          <p:cNvGrpSpPr>
            <a:grpSpLocks/>
          </p:cNvGrpSpPr>
          <p:nvPr/>
        </p:nvGrpSpPr>
        <p:grpSpPr bwMode="auto">
          <a:xfrm>
            <a:off x="1798638" y="4424363"/>
            <a:ext cx="792162" cy="1008062"/>
            <a:chOff x="1813" y="2795"/>
            <a:chExt cx="499" cy="635"/>
          </a:xfrm>
        </p:grpSpPr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>
              <a:off x="1837" y="2795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9290" name="Rectangle 26"/>
            <p:cNvSpPr>
              <a:spLocks noChangeArrowheads="1"/>
            </p:cNvSpPr>
            <p:nvPr/>
          </p:nvSpPr>
          <p:spPr bwMode="auto">
            <a:xfrm>
              <a:off x="1813" y="2808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x2</a:t>
              </a:r>
            </a:p>
          </p:txBody>
        </p:sp>
      </p:grpSp>
      <p:grpSp>
        <p:nvGrpSpPr>
          <p:cNvPr id="139291" name="Group 27"/>
          <p:cNvGrpSpPr>
            <a:grpSpLocks/>
          </p:cNvGrpSpPr>
          <p:nvPr/>
        </p:nvGrpSpPr>
        <p:grpSpPr bwMode="auto">
          <a:xfrm>
            <a:off x="5219700" y="4411663"/>
            <a:ext cx="1682750" cy="1046162"/>
            <a:chOff x="3288" y="2779"/>
            <a:chExt cx="1060" cy="659"/>
          </a:xfrm>
        </p:grpSpPr>
        <p:sp>
          <p:nvSpPr>
            <p:cNvPr id="139292" name="Line 28"/>
            <p:cNvSpPr>
              <a:spLocks noChangeShapeType="1"/>
            </p:cNvSpPr>
            <p:nvPr/>
          </p:nvSpPr>
          <p:spPr bwMode="auto">
            <a:xfrm>
              <a:off x="3288" y="2803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9293" name="Rectangle 29"/>
            <p:cNvSpPr>
              <a:spLocks noChangeArrowheads="1"/>
            </p:cNvSpPr>
            <p:nvPr/>
          </p:nvSpPr>
          <p:spPr bwMode="auto">
            <a:xfrm>
              <a:off x="3304" y="2779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+ 3 dB</a:t>
              </a:r>
            </a:p>
          </p:txBody>
        </p:sp>
      </p:grpSp>
      <p:grpSp>
        <p:nvGrpSpPr>
          <p:cNvPr id="139294" name="Group 30"/>
          <p:cNvGrpSpPr>
            <a:grpSpLocks/>
          </p:cNvGrpSpPr>
          <p:nvPr/>
        </p:nvGrpSpPr>
        <p:grpSpPr bwMode="auto">
          <a:xfrm>
            <a:off x="1692275" y="4378325"/>
            <a:ext cx="792163" cy="1871663"/>
            <a:chOff x="1746" y="2758"/>
            <a:chExt cx="499" cy="1179"/>
          </a:xfrm>
        </p:grpSpPr>
        <p:sp>
          <p:nvSpPr>
            <p:cNvPr id="139295" name="Line 31"/>
            <p:cNvSpPr>
              <a:spLocks noChangeShapeType="1"/>
            </p:cNvSpPr>
            <p:nvPr/>
          </p:nvSpPr>
          <p:spPr bwMode="auto">
            <a:xfrm>
              <a:off x="1762" y="2758"/>
              <a:ext cx="0" cy="1179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9296" name="Rectangle 32"/>
            <p:cNvSpPr>
              <a:spLocks noChangeArrowheads="1"/>
            </p:cNvSpPr>
            <p:nvPr/>
          </p:nvSpPr>
          <p:spPr bwMode="auto">
            <a:xfrm>
              <a:off x="1746" y="3430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:2</a:t>
              </a:r>
            </a:p>
          </p:txBody>
        </p:sp>
      </p:grpSp>
      <p:grpSp>
        <p:nvGrpSpPr>
          <p:cNvPr id="139297" name="Group 33"/>
          <p:cNvGrpSpPr>
            <a:grpSpLocks/>
          </p:cNvGrpSpPr>
          <p:nvPr/>
        </p:nvGrpSpPr>
        <p:grpSpPr bwMode="auto">
          <a:xfrm>
            <a:off x="5038725" y="4441825"/>
            <a:ext cx="2079625" cy="1871663"/>
            <a:chOff x="3174" y="2798"/>
            <a:chExt cx="1310" cy="1179"/>
          </a:xfrm>
        </p:grpSpPr>
        <p:sp>
          <p:nvSpPr>
            <p:cNvPr id="139298" name="Rectangle 34"/>
            <p:cNvSpPr>
              <a:spLocks noChangeArrowheads="1"/>
            </p:cNvSpPr>
            <p:nvPr/>
          </p:nvSpPr>
          <p:spPr bwMode="auto">
            <a:xfrm>
              <a:off x="3440" y="3406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66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- 3 dB</a:t>
              </a:r>
            </a:p>
          </p:txBody>
        </p:sp>
        <p:sp>
          <p:nvSpPr>
            <p:cNvPr id="139299" name="Line 35"/>
            <p:cNvSpPr>
              <a:spLocks noChangeShapeType="1"/>
            </p:cNvSpPr>
            <p:nvPr/>
          </p:nvSpPr>
          <p:spPr bwMode="auto">
            <a:xfrm>
              <a:off x="3174" y="2798"/>
              <a:ext cx="0" cy="1179"/>
            </a:xfrm>
            <a:prstGeom prst="line">
              <a:avLst/>
            </a:prstGeom>
            <a:noFill/>
            <a:ln w="57150">
              <a:solidFill>
                <a:srgbClr val="FF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527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67" grpId="0" build="allAtOnce" autoUpdateAnimBg="0"/>
      <p:bldP spid="139268" grpId="0" autoUpdateAnimBg="0"/>
      <p:bldP spid="139286" grpId="0"/>
      <p:bldP spid="1392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Gehoorbeschadiging: ARBO-wet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5248" name="Group 80"/>
          <p:cNvGraphicFramePr>
            <a:graphicFrameLocks noGrp="1"/>
          </p:cNvGraphicFramePr>
          <p:nvPr/>
        </p:nvGraphicFramePr>
        <p:xfrm>
          <a:off x="88900" y="3119438"/>
          <a:ext cx="4338638" cy="3657600"/>
        </p:xfrm>
        <a:graphic>
          <a:graphicData uri="http://schemas.openxmlformats.org/drawingml/2006/table">
            <a:tbl>
              <a:tblPr/>
              <a:tblGrid>
                <a:gridCol w="2682875"/>
                <a:gridCol w="1655763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Geluidsterkte (dB)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Veilige tijd</a:t>
                      </a:r>
                      <a:endParaRPr kumimoji="0" lang="nl-NL" altLang="nl-NL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uur 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249" name="Group 81"/>
          <p:cNvGraphicFramePr>
            <a:graphicFrameLocks noGrp="1"/>
          </p:cNvGraphicFramePr>
          <p:nvPr/>
        </p:nvGraphicFramePr>
        <p:xfrm>
          <a:off x="4478338" y="3119438"/>
          <a:ext cx="4392612" cy="3657600"/>
        </p:xfrm>
        <a:graphic>
          <a:graphicData uri="http://schemas.openxmlformats.org/drawingml/2006/table">
            <a:tbl>
              <a:tblPr/>
              <a:tblGrid>
                <a:gridCol w="2757487"/>
                <a:gridCol w="1635125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Geluidsterkte (dB)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Veilige tijd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229" name="Rectangle 61"/>
          <p:cNvSpPr>
            <a:spLocks noChangeArrowheads="1"/>
          </p:cNvSpPr>
          <p:nvPr/>
        </p:nvSpPr>
        <p:spPr bwMode="auto">
          <a:xfrm>
            <a:off x="0" y="514350"/>
            <a:ext cx="91440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Veilig is: 80 dB, 8 uur lang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(ARBO-wet voor werknemers).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30" name="Rectangle 62"/>
          <p:cNvSpPr>
            <a:spLocks noChangeArrowheads="1"/>
          </p:cNvSpPr>
          <p:nvPr/>
        </p:nvSpPr>
        <p:spPr bwMode="auto">
          <a:xfrm>
            <a:off x="0" y="1557338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Disco: 100-110 dB, geen wetgeving voor bezoekers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31" name="Rectangle 63"/>
          <p:cNvSpPr>
            <a:spLocks noChangeArrowheads="1"/>
          </p:cNvSpPr>
          <p:nvPr/>
        </p:nvSpPr>
        <p:spPr bwMode="auto">
          <a:xfrm>
            <a:off x="0" y="20351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mp3-speler: Geen wetgeving; 50% haalt 100 dB.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32" name="Rectangle 64"/>
          <p:cNvSpPr>
            <a:spLocks noChangeArrowheads="1"/>
          </p:cNvSpPr>
          <p:nvPr/>
        </p:nvSpPr>
        <p:spPr bwMode="auto">
          <a:xfrm>
            <a:off x="0" y="10826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Vuurwerk: Wetgeving: 153 dB op 2 m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33" name="AutoShape 65"/>
          <p:cNvSpPr>
            <a:spLocks noChangeArrowheads="1"/>
          </p:cNvSpPr>
          <p:nvPr/>
        </p:nvSpPr>
        <p:spPr bwMode="auto">
          <a:xfrm>
            <a:off x="6264275" y="1052513"/>
            <a:ext cx="2879725" cy="1223962"/>
          </a:xfrm>
          <a:prstGeom prst="wedgeRoundRectCallout">
            <a:avLst>
              <a:gd name="adj1" fmla="val -142560"/>
              <a:gd name="adj2" fmla="val 2056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dB er bij dan veilige tijd gehalveerd!</a:t>
            </a:r>
          </a:p>
        </p:txBody>
      </p:sp>
      <p:sp>
        <p:nvSpPr>
          <p:cNvPr id="135236" name="Rectangle 68"/>
          <p:cNvSpPr>
            <a:spLocks noChangeArrowheads="1"/>
          </p:cNvSpPr>
          <p:nvPr/>
        </p:nvSpPr>
        <p:spPr bwMode="auto">
          <a:xfrm>
            <a:off x="0" y="24923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Oordoppen dempen 10 dB tot 30 dB.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0" name="Rectangle 82"/>
          <p:cNvSpPr>
            <a:spLocks noChangeArrowheads="1"/>
          </p:cNvSpPr>
          <p:nvPr/>
        </p:nvSpPr>
        <p:spPr bwMode="auto">
          <a:xfrm>
            <a:off x="2746375" y="3894138"/>
            <a:ext cx="11509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uur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1" name="Rectangle 83"/>
          <p:cNvSpPr>
            <a:spLocks noChangeArrowheads="1"/>
          </p:cNvSpPr>
          <p:nvPr/>
        </p:nvSpPr>
        <p:spPr bwMode="auto">
          <a:xfrm>
            <a:off x="2733675" y="4386263"/>
            <a:ext cx="11509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uur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2" name="Rectangle 84"/>
          <p:cNvSpPr>
            <a:spLocks noChangeArrowheads="1"/>
          </p:cNvSpPr>
          <p:nvPr/>
        </p:nvSpPr>
        <p:spPr bwMode="auto">
          <a:xfrm>
            <a:off x="2754313" y="4860925"/>
            <a:ext cx="115093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uur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3" name="Rectangle 85"/>
          <p:cNvSpPr>
            <a:spLocks noChangeArrowheads="1"/>
          </p:cNvSpPr>
          <p:nvPr/>
        </p:nvSpPr>
        <p:spPr bwMode="auto">
          <a:xfrm>
            <a:off x="2728913" y="5313363"/>
            <a:ext cx="177165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4" name="Rectangle 86"/>
          <p:cNvSpPr>
            <a:spLocks noChangeArrowheads="1"/>
          </p:cNvSpPr>
          <p:nvPr/>
        </p:nvSpPr>
        <p:spPr bwMode="auto">
          <a:xfrm>
            <a:off x="2725738" y="5746750"/>
            <a:ext cx="115093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5" name="Rectangle 87"/>
          <p:cNvSpPr>
            <a:spLocks noChangeArrowheads="1"/>
          </p:cNvSpPr>
          <p:nvPr/>
        </p:nvSpPr>
        <p:spPr bwMode="auto">
          <a:xfrm>
            <a:off x="2720975" y="6215063"/>
            <a:ext cx="11509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7,5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6" name="Rectangle 88"/>
          <p:cNvSpPr>
            <a:spLocks noChangeArrowheads="1"/>
          </p:cNvSpPr>
          <p:nvPr/>
        </p:nvSpPr>
        <p:spPr bwMode="auto">
          <a:xfrm>
            <a:off x="7215188" y="3454400"/>
            <a:ext cx="1655762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3,8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7" name="Rectangle 89"/>
          <p:cNvSpPr>
            <a:spLocks noChangeArrowheads="1"/>
          </p:cNvSpPr>
          <p:nvPr/>
        </p:nvSpPr>
        <p:spPr bwMode="auto">
          <a:xfrm>
            <a:off x="7189788" y="3946525"/>
            <a:ext cx="115093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1,9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8" name="Rectangle 90"/>
          <p:cNvSpPr>
            <a:spLocks noChangeArrowheads="1"/>
          </p:cNvSpPr>
          <p:nvPr/>
        </p:nvSpPr>
        <p:spPr bwMode="auto">
          <a:xfrm>
            <a:off x="7189788" y="4411663"/>
            <a:ext cx="1150937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0,9 min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59" name="Rectangle 91"/>
          <p:cNvSpPr>
            <a:spLocks noChangeArrowheads="1"/>
          </p:cNvSpPr>
          <p:nvPr/>
        </p:nvSpPr>
        <p:spPr bwMode="auto">
          <a:xfrm>
            <a:off x="7235825" y="4868863"/>
            <a:ext cx="11509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28 s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60" name="Rectangle 92"/>
          <p:cNvSpPr>
            <a:spLocks noChangeArrowheads="1"/>
          </p:cNvSpPr>
          <p:nvPr/>
        </p:nvSpPr>
        <p:spPr bwMode="auto">
          <a:xfrm>
            <a:off x="7235825" y="5300663"/>
            <a:ext cx="11509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 s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61" name="Rectangle 93"/>
          <p:cNvSpPr>
            <a:spLocks noChangeArrowheads="1"/>
          </p:cNvSpPr>
          <p:nvPr/>
        </p:nvSpPr>
        <p:spPr bwMode="auto">
          <a:xfrm>
            <a:off x="7232650" y="5759450"/>
            <a:ext cx="115093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s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62" name="Rectangle 94"/>
          <p:cNvSpPr>
            <a:spLocks noChangeArrowheads="1"/>
          </p:cNvSpPr>
          <p:nvPr/>
        </p:nvSpPr>
        <p:spPr bwMode="auto">
          <a:xfrm>
            <a:off x="7240588" y="6208713"/>
            <a:ext cx="1150937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 s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235" name="AutoShape 67"/>
          <p:cNvSpPr>
            <a:spLocks noChangeArrowheads="1"/>
          </p:cNvSpPr>
          <p:nvPr/>
        </p:nvSpPr>
        <p:spPr bwMode="auto">
          <a:xfrm>
            <a:off x="323850" y="549275"/>
            <a:ext cx="2879725" cy="1225550"/>
          </a:xfrm>
          <a:prstGeom prst="wedgeRoundRectCallout">
            <a:avLst>
              <a:gd name="adj1" fmla="val 191069"/>
              <a:gd name="adj2" fmla="val 21075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100 dB is de veilige tijd ±4 min (onbeschermd)</a:t>
            </a:r>
          </a:p>
        </p:txBody>
      </p:sp>
    </p:spTree>
    <p:extLst>
      <p:ext uri="{BB962C8B-B14F-4D97-AF65-F5344CB8AC3E}">
        <p14:creationId xmlns:p14="http://schemas.microsoft.com/office/powerpoint/2010/main" val="885766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5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  <p:bldP spid="135229" grpId="0" autoUpdateAnimBg="0"/>
      <p:bldP spid="135230" grpId="0" autoUpdateAnimBg="0"/>
      <p:bldP spid="135231" grpId="0" autoUpdateAnimBg="0"/>
      <p:bldP spid="135232" grpId="0" autoUpdateAnimBg="0"/>
      <p:bldP spid="135233" grpId="0" animBg="1"/>
      <p:bldP spid="135236" grpId="0" autoUpdateAnimBg="0"/>
      <p:bldP spid="135250" grpId="0" autoUpdateAnimBg="0"/>
      <p:bldP spid="135251" grpId="0" autoUpdateAnimBg="0"/>
      <p:bldP spid="135252" grpId="0" autoUpdateAnimBg="0"/>
      <p:bldP spid="135253" grpId="0" autoUpdateAnimBg="0"/>
      <p:bldP spid="135254" grpId="0" autoUpdateAnimBg="0"/>
      <p:bldP spid="135255" grpId="0" autoUpdateAnimBg="0"/>
      <p:bldP spid="135256" grpId="0" autoUpdateAnimBg="0"/>
      <p:bldP spid="135257" grpId="0" autoUpdateAnimBg="0"/>
      <p:bldP spid="135258" grpId="0" autoUpdateAnimBg="0"/>
      <p:bldP spid="135259" grpId="0" autoUpdateAnimBg="0"/>
      <p:bldP spid="135260" grpId="0" autoUpdateAnimBg="0"/>
      <p:bldP spid="135261" grpId="0" autoUpdateAnimBg="0"/>
      <p:bldP spid="135262" grpId="0" autoUpdateAnimBg="0"/>
      <p:bldP spid="1352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635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Gehoordrempel en leeftijd.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087438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ouder je bent des te groter moet de geluidsterkte zijn om het te kunnen horen!</a:t>
            </a:r>
          </a:p>
        </p:txBody>
      </p:sp>
      <p:graphicFrame>
        <p:nvGraphicFramePr>
          <p:cNvPr id="140404" name="Group 116"/>
          <p:cNvGraphicFramePr>
            <a:graphicFrameLocks noGrp="1"/>
          </p:cNvGraphicFramePr>
          <p:nvPr/>
        </p:nvGraphicFramePr>
        <p:xfrm>
          <a:off x="179388" y="1844675"/>
          <a:ext cx="8713787" cy="4708209"/>
        </p:xfrm>
        <a:graphic>
          <a:graphicData uri="http://schemas.openxmlformats.org/drawingml/2006/table">
            <a:tbl>
              <a:tblPr/>
              <a:tblGrid>
                <a:gridCol w="1655762"/>
                <a:gridCol w="1357313"/>
                <a:gridCol w="1900237"/>
                <a:gridCol w="1900238"/>
                <a:gridCol w="1900237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 in Hz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Gehoordrempel in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18.000</a:t>
                      </a: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406" name="AutoShape 118"/>
          <p:cNvSpPr>
            <a:spLocks noChangeArrowheads="1"/>
          </p:cNvSpPr>
          <p:nvPr/>
        </p:nvSpPr>
        <p:spPr bwMode="auto">
          <a:xfrm>
            <a:off x="4500563" y="260350"/>
            <a:ext cx="3817937" cy="649288"/>
          </a:xfrm>
          <a:prstGeom prst="wedgeRoundRectCallout">
            <a:avLst>
              <a:gd name="adj1" fmla="val -25009"/>
              <a:gd name="adj2" fmla="val 71992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7 x 3 dB!</a:t>
            </a:r>
          </a:p>
        </p:txBody>
      </p:sp>
      <p:sp>
        <p:nvSpPr>
          <p:cNvPr id="140410" name="AutoShape 122"/>
          <p:cNvSpPr>
            <a:spLocks noChangeArrowheads="1"/>
          </p:cNvSpPr>
          <p:nvPr/>
        </p:nvSpPr>
        <p:spPr bwMode="auto">
          <a:xfrm>
            <a:off x="4572000" y="260350"/>
            <a:ext cx="4427538" cy="1655763"/>
          </a:xfrm>
          <a:prstGeom prst="wedgeRoundRectCallout">
            <a:avLst>
              <a:gd name="adj1" fmla="val -94889"/>
              <a:gd name="adj2" fmla="val 915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Gemiddelde gehoordrempel voor jonge mensen</a:t>
            </a:r>
          </a:p>
        </p:txBody>
      </p:sp>
      <p:sp>
        <p:nvSpPr>
          <p:cNvPr id="140408" name="AutoShape 120"/>
          <p:cNvSpPr>
            <a:spLocks noChangeArrowheads="1"/>
          </p:cNvSpPr>
          <p:nvPr/>
        </p:nvSpPr>
        <p:spPr bwMode="auto">
          <a:xfrm>
            <a:off x="468313" y="188913"/>
            <a:ext cx="3887787" cy="1800225"/>
          </a:xfrm>
          <a:prstGeom prst="wedgeRoundRectCallout">
            <a:avLst>
              <a:gd name="adj1" fmla="val 80218"/>
              <a:gd name="adj2" fmla="val 23095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rotje (toen je jong was) klinkt dus even hard als . . . . rotjes nu je 50 bent.</a:t>
            </a:r>
          </a:p>
        </p:txBody>
      </p:sp>
      <p:sp>
        <p:nvSpPr>
          <p:cNvPr id="140409" name="AutoShape 121"/>
          <p:cNvSpPr>
            <a:spLocks noChangeArrowheads="1"/>
          </p:cNvSpPr>
          <p:nvPr/>
        </p:nvSpPr>
        <p:spPr bwMode="auto">
          <a:xfrm>
            <a:off x="4643438" y="260350"/>
            <a:ext cx="3744912" cy="1655763"/>
          </a:xfrm>
          <a:prstGeom prst="wedgeRoundRectCallout">
            <a:avLst>
              <a:gd name="adj1" fmla="val -29694"/>
              <a:gd name="adj2" fmla="val 25498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 x 3 dB dus 1 rotje 7 maal verdubbelen: 1-2-4-8-16-32-64-128 rotjes!</a:t>
            </a:r>
          </a:p>
        </p:txBody>
      </p:sp>
      <p:sp>
        <p:nvSpPr>
          <p:cNvPr id="140412" name="AutoShape 124"/>
          <p:cNvSpPr>
            <a:spLocks noChangeArrowheads="1"/>
          </p:cNvSpPr>
          <p:nvPr/>
        </p:nvSpPr>
        <p:spPr bwMode="auto">
          <a:xfrm>
            <a:off x="2843213" y="260350"/>
            <a:ext cx="6080125" cy="936625"/>
          </a:xfrm>
          <a:prstGeom prst="wedgeRoundRectCallout">
            <a:avLst>
              <a:gd name="adj1" fmla="val -57468"/>
              <a:gd name="adj2" fmla="val 47949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Een toon van 8000 Hz kun je nog net horen als de geluidsterkte 10 dB is.</a:t>
            </a:r>
          </a:p>
        </p:txBody>
      </p:sp>
      <p:sp>
        <p:nvSpPr>
          <p:cNvPr id="140405" name="AutoShape 117"/>
          <p:cNvSpPr>
            <a:spLocks noChangeArrowheads="1"/>
          </p:cNvSpPr>
          <p:nvPr/>
        </p:nvSpPr>
        <p:spPr bwMode="auto">
          <a:xfrm>
            <a:off x="323850" y="260350"/>
            <a:ext cx="3240088" cy="792163"/>
          </a:xfrm>
          <a:prstGeom prst="wedgeRoundRectCallout">
            <a:avLst>
              <a:gd name="adj1" fmla="val 109921"/>
              <a:gd name="adj2" fmla="val 58106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Je gehoorverlies is 31 – 10 = 21 dB</a:t>
            </a:r>
          </a:p>
        </p:txBody>
      </p:sp>
    </p:spTree>
    <p:extLst>
      <p:ext uri="{BB962C8B-B14F-4D97-AF65-F5344CB8AC3E}">
        <p14:creationId xmlns:p14="http://schemas.microsoft.com/office/powerpoint/2010/main" val="222779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0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0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0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0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0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0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1" grpId="0" build="p" autoUpdateAnimBg="0" advAuto="1000"/>
      <p:bldP spid="140406" grpId="0" animBg="1"/>
      <p:bldP spid="140410" grpId="0" animBg="1"/>
      <p:bldP spid="140408" grpId="0" animBg="1"/>
      <p:bldP spid="140409" grpId="0" animBg="1"/>
      <p:bldP spid="140412" grpId="0" animBg="1"/>
      <p:bldP spid="1404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357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erkblad" r:id="rId3" imgW="7858351" imgH="5343887" progId="Excel.Sheet.8">
                  <p:embed/>
                </p:oleObj>
              </mc:Choice>
              <mc:Fallback>
                <p:oleObj name="Werkblad" r:id="rId3" imgW="7858351" imgH="5343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334000" y="15240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amplitude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787900" y="3124200"/>
            <a:ext cx="295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trillingstijd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521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  <p:bldP spid="532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erkblad" r:id="rId3" imgW="7858351" imgH="5343887" progId="Excel.Sheet.8">
                  <p:embed/>
                </p:oleObj>
              </mc:Choice>
              <mc:Fallback>
                <p:oleObj name="Werkblad" r:id="rId3" imgW="7858351" imgH="53438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454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hokje = 4 ms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68313" y="3500438"/>
            <a:ext cx="4968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ziet ___ trillingen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57200" y="4149725"/>
            <a:ext cx="4259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T = ___ hokjes =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395288" y="3068638"/>
            <a:ext cx="792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195513" y="3492500"/>
            <a:ext cx="792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958975" y="4157663"/>
            <a:ext cx="585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4633913" y="4149725"/>
            <a:ext cx="2459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. 4 ms =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829425" y="4149725"/>
            <a:ext cx="1558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ms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717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utoUpdateAnimBg="0"/>
      <p:bldP spid="57349" grpId="0" autoUpdateAnimBg="0"/>
      <p:bldP spid="57358" grpId="0" autoUpdateAnimBg="0"/>
      <p:bldP spid="57364" grpId="0" animBg="1"/>
      <p:bldP spid="57365" grpId="0"/>
      <p:bldP spid="57366" grpId="0"/>
      <p:bldP spid="57367" grpId="0" autoUpdateAnimBg="0"/>
      <p:bldP spid="573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Trillingstijd en frequentie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0" y="1989138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frequentie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= aantal trillingen per seconde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0" y="925513"/>
            <a:ext cx="655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trillingstijd of periode in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400800" y="930275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7620000" y="2613025"/>
            <a:ext cx="83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Hz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77838" y="3689350"/>
          <a:ext cx="20669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ergelijking" r:id="rId3" imgW="393480" imgH="380880" progId="Equation.3">
                  <p:embed/>
                </p:oleObj>
              </mc:Choice>
              <mc:Fallback>
                <p:oleObj name="Vergelijking" r:id="rId3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689350"/>
                        <a:ext cx="2066925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4602163" y="3856038"/>
          <a:ext cx="180022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ergelijking" r:id="rId5" imgW="393480" imgH="380880" progId="Equation.3">
                  <p:embed/>
                </p:oleObj>
              </mc:Choice>
              <mc:Fallback>
                <p:oleObj name="Vergelijking" r:id="rId5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3856038"/>
                        <a:ext cx="1800225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3203575" y="4221163"/>
            <a:ext cx="936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930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55" grpId="0" autoUpdateAnimBg="0"/>
      <p:bldP spid="125956" grpId="0" autoUpdateAnimBg="0"/>
      <p:bldP spid="125957" grpId="0" autoUpdateAnimBg="0"/>
      <p:bldP spid="125958" grpId="0" autoUpdateAnimBg="0"/>
      <p:bldP spid="1259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2797175"/>
            <a:ext cx="16192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009775" y="4005263"/>
            <a:ext cx="574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480175" y="4025900"/>
            <a:ext cx="1692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692150"/>
            <a:ext cx="91440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frequentie is 500 Hz.</a:t>
            </a:r>
            <a:b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de trillingstijd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1725613"/>
            <a:ext cx="1403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4500563" y="1916113"/>
            <a:ext cx="4465637" cy="576262"/>
          </a:xfrm>
          <a:prstGeom prst="wedgeRoundRectCallout">
            <a:avLst>
              <a:gd name="adj1" fmla="val -107449"/>
              <a:gd name="adj2" fmla="val 32768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1. Formule opschrijven</a:t>
            </a:r>
            <a:endParaRPr lang="el-GR" altLang="nl-NL" sz="240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0" y="2230438"/>
            <a:ext cx="15478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-100013" y="3295650"/>
          <a:ext cx="2000251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Vergelijking" r:id="rId3" imgW="380880" imgH="393480" progId="Equation.3">
                  <p:embed/>
                </p:oleObj>
              </mc:Choice>
              <mc:Fallback>
                <p:oleObj name="Vergelijking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0013" y="3295650"/>
                        <a:ext cx="2000251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2779713" y="3506788"/>
          <a:ext cx="1462087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Vergelijking" r:id="rId5" imgW="330120" imgH="393480" progId="Equation.3">
                  <p:embed/>
                </p:oleObj>
              </mc:Choice>
              <mc:Fallback>
                <p:oleObj name="Vergelijking" r:id="rId5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3506788"/>
                        <a:ext cx="1462087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4645025" y="4056063"/>
            <a:ext cx="574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5003800" y="4035425"/>
            <a:ext cx="1728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0,002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4572000" y="2349500"/>
            <a:ext cx="4357688" cy="574675"/>
          </a:xfrm>
          <a:prstGeom prst="wedgeRoundRectCallout">
            <a:avLst>
              <a:gd name="adj1" fmla="val -60384"/>
              <a:gd name="adj2" fmla="val 27099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2. Waarden invullen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2051050" y="5949950"/>
            <a:ext cx="2522538" cy="574675"/>
          </a:xfrm>
          <a:prstGeom prst="wedgeRoundRectCallout">
            <a:avLst>
              <a:gd name="adj1" fmla="val 89898"/>
              <a:gd name="adj2" fmla="val -2649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3. Uitkomst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6732588" y="5949950"/>
            <a:ext cx="2160587" cy="719138"/>
          </a:xfrm>
          <a:prstGeom prst="wedgeRoundRectCallout">
            <a:avLst>
              <a:gd name="adj1" fmla="val -50440"/>
              <a:gd name="adj2" fmla="val -2235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4. Eenheid</a:t>
            </a:r>
            <a:endParaRPr lang="el-GR" altLang="nl-NL" sz="24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1182688" y="1773238"/>
            <a:ext cx="2305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500 Hz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330325" y="2230438"/>
            <a:ext cx="720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1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6" grpId="0" autoUpdateAnimBg="0"/>
      <p:bldP spid="56327" grpId="0" autoUpdateAnimBg="0"/>
      <p:bldP spid="56328" grpId="0"/>
      <p:bldP spid="56330" grpId="0" autoUpdateAnimBg="0"/>
      <p:bldP spid="56331" grpId="0" autoUpdateAnimBg="0"/>
      <p:bldP spid="56332" grpId="0" animBg="1"/>
      <p:bldP spid="56333" grpId="0" autoUpdateAnimBg="0"/>
      <p:bldP spid="56336" grpId="0" autoUpdateAnimBg="0"/>
      <p:bldP spid="56338" grpId="0" autoUpdateAnimBg="0"/>
      <p:bldP spid="56339" grpId="0" animBg="1"/>
      <p:bldP spid="56340" grpId="0" animBg="1"/>
      <p:bldP spid="56341" grpId="0" animBg="1"/>
      <p:bldP spid="56342" grpId="0" autoUpdateAnimBg="0"/>
      <p:bldP spid="563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3382963"/>
            <a:ext cx="5397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173413" y="5737225"/>
            <a:ext cx="574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6624638" y="5722938"/>
            <a:ext cx="16922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Hz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0" y="692150"/>
            <a:ext cx="9144000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 het oscilloscoopscherm zie je trillingen.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Eén hokje = 2 ms.</a:t>
            </a:r>
            <a:b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 Bereken de trillingstijd.</a:t>
            </a:r>
            <a:b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 Bereken de frequentie.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31800" y="4233863"/>
            <a:ext cx="1403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Geg.: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19100" y="4911725"/>
            <a:ext cx="15478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Gevr.: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1692275" y="5373688"/>
          <a:ext cx="13938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ergelijking" r:id="rId3" imgW="380880" imgH="393480" progId="Equation.3">
                  <p:embed/>
                </p:oleObj>
              </mc:Choice>
              <mc:Fallback>
                <p:oleObj name="Vergelijking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373688"/>
                        <a:ext cx="1393825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3684588" y="5402263"/>
          <a:ext cx="1531937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Vergelijking" r:id="rId5" imgW="431640" imgH="406080" progId="Equation.3">
                  <p:embed/>
                </p:oleObj>
              </mc:Choice>
              <mc:Fallback>
                <p:oleObj name="Vergelijking" r:id="rId5" imgW="431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5402263"/>
                        <a:ext cx="1531937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5253038" y="5741988"/>
            <a:ext cx="574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5613400" y="5716588"/>
            <a:ext cx="1728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143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6991" name="AutoShape 15"/>
          <p:cNvSpPr>
            <a:spLocks noChangeArrowheads="1"/>
          </p:cNvSpPr>
          <p:nvPr/>
        </p:nvSpPr>
        <p:spPr bwMode="auto">
          <a:xfrm>
            <a:off x="5651500" y="4221163"/>
            <a:ext cx="3276600" cy="1008062"/>
          </a:xfrm>
          <a:prstGeom prst="wedgeRoundRectCallout">
            <a:avLst>
              <a:gd name="adj1" fmla="val -180523"/>
              <a:gd name="adj2" fmla="val 1155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nl-NL" altLang="nl-NL" sz="24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Formule, invullen, uitkomst, eenheid!</a:t>
            </a:r>
            <a:endParaRPr lang="el-GR" altLang="nl-NL" sz="240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1614488" y="4281488"/>
            <a:ext cx="2305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7 ms =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1776413" y="4906963"/>
            <a:ext cx="720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6995" name="Picture 19" descr="scoopbeel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1131888"/>
            <a:ext cx="29051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539750" y="3357563"/>
            <a:ext cx="40322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T = ___ hokjes =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4260850" y="3365500"/>
            <a:ext cx="2952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 . ____ =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6734175" y="3365500"/>
            <a:ext cx="1727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 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1763713" y="3357563"/>
            <a:ext cx="7921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5148263" y="3348038"/>
            <a:ext cx="11525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ms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6732588" y="3357563"/>
            <a:ext cx="12969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ms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0" y="4221163"/>
            <a:ext cx="9001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03" name="Rectangle 27"/>
          <p:cNvSpPr>
            <a:spLocks noChangeArrowheads="1"/>
          </p:cNvSpPr>
          <p:nvPr/>
        </p:nvSpPr>
        <p:spPr bwMode="auto">
          <a:xfrm>
            <a:off x="3851275" y="4279900"/>
            <a:ext cx="2305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0,007 s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395288" y="5734050"/>
            <a:ext cx="15478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6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899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79" grpId="0" autoUpdateAnimBg="0"/>
      <p:bldP spid="126980" grpId="0" autoUpdateAnimBg="0"/>
      <p:bldP spid="126981" grpId="0"/>
      <p:bldP spid="126982" grpId="0" autoUpdateAnimBg="0"/>
      <p:bldP spid="126983" grpId="0" autoUpdateAnimBg="0"/>
      <p:bldP spid="126985" grpId="0" autoUpdateAnimBg="0"/>
      <p:bldP spid="126988" grpId="0" autoUpdateAnimBg="0"/>
      <p:bldP spid="126989" grpId="0" autoUpdateAnimBg="0"/>
      <p:bldP spid="126991" grpId="0" animBg="1"/>
      <p:bldP spid="126993" grpId="0" autoUpdateAnimBg="0"/>
      <p:bldP spid="126994" grpId="0" autoUpdateAnimBg="0"/>
      <p:bldP spid="126996" grpId="0" autoUpdateAnimBg="0"/>
      <p:bldP spid="126997" grpId="0" autoUpdateAnimBg="0"/>
      <p:bldP spid="126998" grpId="0" autoUpdateAnimBg="0"/>
      <p:bldP spid="126999" grpId="0"/>
      <p:bldP spid="127000" grpId="0"/>
      <p:bldP spid="127001" grpId="0"/>
      <p:bldP spid="127002" grpId="0" autoUpdateAnimBg="0"/>
      <p:bldP spid="127003" grpId="0" autoUpdateAnimBg="0"/>
      <p:bldP spid="1270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Geluidsterkte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4343400" cy="8382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Geluidsterkte: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267200" y="1143000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eenheid is: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924800" y="1143000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0" y="23622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verband tussen het aantal geluidsbronnen en geluidsterkte is: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0" y="3962400"/>
            <a:ext cx="9144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4500" indent="-444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46188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8827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3163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035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607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179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751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323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Bij 2 x zoveel (even sterke)</a:t>
            </a:r>
            <a:b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geluidsbronnen wordt de totale geluidsterkte . . .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4476750" y="5254625"/>
            <a:ext cx="304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dB groter</a:t>
            </a: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251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build="p" autoUpdateAnimBg="0" advAuto="0"/>
      <p:bldP spid="130052" grpId="0" build="p" autoUpdateAnimBg="0" advAuto="0"/>
      <p:bldP spid="130053" grpId="0" autoUpdateAnimBg="0"/>
      <p:bldP spid="130054" grpId="0" build="p" autoUpdateAnimBg="0"/>
      <p:bldP spid="1300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8796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 je één rotje afsteekt is de geluidsterkte 90 dB. Leg uit wat de geluidsterkte is als je</a:t>
            </a:r>
            <a:b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tegelijkertijd meer rotjes afsteekt (zie tabel)</a:t>
            </a:r>
          </a:p>
        </p:txBody>
      </p:sp>
      <p:graphicFrame>
        <p:nvGraphicFramePr>
          <p:cNvPr id="138286" name="Group 46"/>
          <p:cNvGraphicFramePr>
            <a:graphicFrameLocks noGrp="1"/>
          </p:cNvGraphicFramePr>
          <p:nvPr/>
        </p:nvGraphicFramePr>
        <p:xfrm>
          <a:off x="395288" y="2492375"/>
          <a:ext cx="8253412" cy="4176714"/>
        </p:xfrm>
        <a:graphic>
          <a:graphicData uri="http://schemas.openxmlformats.org/drawingml/2006/table">
            <a:tbl>
              <a:tblPr/>
              <a:tblGrid>
                <a:gridCol w="3048000"/>
                <a:gridCol w="5205412"/>
              </a:tblGrid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Aantal rotjes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Geluidsterkte in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16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3492500" y="3935413"/>
            <a:ext cx="7921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93</a:t>
            </a:r>
          </a:p>
        </p:txBody>
      </p:sp>
      <p:grpSp>
        <p:nvGrpSpPr>
          <p:cNvPr id="138264" name="Group 24"/>
          <p:cNvGrpSpPr>
            <a:grpSpLocks/>
          </p:cNvGrpSpPr>
          <p:nvPr/>
        </p:nvGrpSpPr>
        <p:grpSpPr bwMode="auto">
          <a:xfrm>
            <a:off x="1200150" y="3332163"/>
            <a:ext cx="792163" cy="1008062"/>
            <a:chOff x="1813" y="2795"/>
            <a:chExt cx="499" cy="635"/>
          </a:xfrm>
        </p:grpSpPr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837" y="2795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266" name="Rectangle 26"/>
            <p:cNvSpPr>
              <a:spLocks noChangeArrowheads="1"/>
            </p:cNvSpPr>
            <p:nvPr/>
          </p:nvSpPr>
          <p:spPr bwMode="auto">
            <a:xfrm>
              <a:off x="1813" y="2808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x2</a:t>
              </a:r>
            </a:p>
          </p:txBody>
        </p:sp>
      </p:grpSp>
      <p:grpSp>
        <p:nvGrpSpPr>
          <p:cNvPr id="138267" name="Group 27"/>
          <p:cNvGrpSpPr>
            <a:grpSpLocks/>
          </p:cNvGrpSpPr>
          <p:nvPr/>
        </p:nvGrpSpPr>
        <p:grpSpPr bwMode="auto">
          <a:xfrm>
            <a:off x="4284663" y="3319463"/>
            <a:ext cx="1682750" cy="1046162"/>
            <a:chOff x="3288" y="2779"/>
            <a:chExt cx="1060" cy="659"/>
          </a:xfrm>
        </p:grpSpPr>
        <p:sp>
          <p:nvSpPr>
            <p:cNvPr id="138268" name="Line 28"/>
            <p:cNvSpPr>
              <a:spLocks noChangeShapeType="1"/>
            </p:cNvSpPr>
            <p:nvPr/>
          </p:nvSpPr>
          <p:spPr bwMode="auto">
            <a:xfrm>
              <a:off x="3288" y="2803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269" name="Rectangle 29"/>
            <p:cNvSpPr>
              <a:spLocks noChangeArrowheads="1"/>
            </p:cNvSpPr>
            <p:nvPr/>
          </p:nvSpPr>
          <p:spPr bwMode="auto">
            <a:xfrm>
              <a:off x="3304" y="2779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+ 3 dB</a:t>
              </a:r>
            </a:p>
          </p:txBody>
        </p:sp>
      </p:grpSp>
      <p:grpSp>
        <p:nvGrpSpPr>
          <p:cNvPr id="138287" name="Group 47"/>
          <p:cNvGrpSpPr>
            <a:grpSpLocks/>
          </p:cNvGrpSpPr>
          <p:nvPr/>
        </p:nvGrpSpPr>
        <p:grpSpPr bwMode="auto">
          <a:xfrm>
            <a:off x="1169988" y="4051300"/>
            <a:ext cx="792162" cy="1008063"/>
            <a:chOff x="1813" y="2795"/>
            <a:chExt cx="499" cy="635"/>
          </a:xfrm>
        </p:grpSpPr>
        <p:sp>
          <p:nvSpPr>
            <p:cNvPr id="138288" name="Line 48"/>
            <p:cNvSpPr>
              <a:spLocks noChangeShapeType="1"/>
            </p:cNvSpPr>
            <p:nvPr/>
          </p:nvSpPr>
          <p:spPr bwMode="auto">
            <a:xfrm>
              <a:off x="1837" y="2795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289" name="Rectangle 49"/>
            <p:cNvSpPr>
              <a:spLocks noChangeArrowheads="1"/>
            </p:cNvSpPr>
            <p:nvPr/>
          </p:nvSpPr>
          <p:spPr bwMode="auto">
            <a:xfrm>
              <a:off x="1813" y="2808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x2</a:t>
              </a:r>
            </a:p>
          </p:txBody>
        </p:sp>
      </p:grpSp>
      <p:grpSp>
        <p:nvGrpSpPr>
          <p:cNvPr id="138290" name="Group 50"/>
          <p:cNvGrpSpPr>
            <a:grpSpLocks/>
          </p:cNvGrpSpPr>
          <p:nvPr/>
        </p:nvGrpSpPr>
        <p:grpSpPr bwMode="auto">
          <a:xfrm>
            <a:off x="4254500" y="4038600"/>
            <a:ext cx="1682750" cy="1046163"/>
            <a:chOff x="3288" y="2779"/>
            <a:chExt cx="1060" cy="659"/>
          </a:xfrm>
        </p:grpSpPr>
        <p:sp>
          <p:nvSpPr>
            <p:cNvPr id="138291" name="Line 51"/>
            <p:cNvSpPr>
              <a:spLocks noChangeShapeType="1"/>
            </p:cNvSpPr>
            <p:nvPr/>
          </p:nvSpPr>
          <p:spPr bwMode="auto">
            <a:xfrm>
              <a:off x="3288" y="2803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8292" name="Rectangle 52"/>
            <p:cNvSpPr>
              <a:spLocks noChangeArrowheads="1"/>
            </p:cNvSpPr>
            <p:nvPr/>
          </p:nvSpPr>
          <p:spPr bwMode="auto">
            <a:xfrm>
              <a:off x="3304" y="2779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+ 3 dB</a:t>
              </a:r>
            </a:p>
          </p:txBody>
        </p:sp>
      </p:grpSp>
      <p:sp>
        <p:nvSpPr>
          <p:cNvPr id="138299" name="Rectangle 59"/>
          <p:cNvSpPr>
            <a:spLocks noChangeArrowheads="1"/>
          </p:cNvSpPr>
          <p:nvPr/>
        </p:nvSpPr>
        <p:spPr bwMode="auto">
          <a:xfrm>
            <a:off x="3505200" y="4597400"/>
            <a:ext cx="79216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</a:t>
            </a:r>
          </a:p>
        </p:txBody>
      </p:sp>
      <p:sp>
        <p:nvSpPr>
          <p:cNvPr id="138300" name="Rectangle 60"/>
          <p:cNvSpPr>
            <a:spLocks noChangeArrowheads="1"/>
          </p:cNvSpPr>
          <p:nvPr/>
        </p:nvSpPr>
        <p:spPr bwMode="auto">
          <a:xfrm>
            <a:off x="3492500" y="5232400"/>
            <a:ext cx="79216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99</a:t>
            </a:r>
          </a:p>
        </p:txBody>
      </p:sp>
      <p:sp>
        <p:nvSpPr>
          <p:cNvPr id="138301" name="Rectangle 61"/>
          <p:cNvSpPr>
            <a:spLocks noChangeArrowheads="1"/>
          </p:cNvSpPr>
          <p:nvPr/>
        </p:nvSpPr>
        <p:spPr bwMode="auto">
          <a:xfrm>
            <a:off x="3492500" y="5880100"/>
            <a:ext cx="10795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269135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8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  <p:bldP spid="138243" grpId="0" build="p"/>
      <p:bldP spid="138262" grpId="0"/>
      <p:bldP spid="138299" grpId="0"/>
      <p:bldP spid="138300" grpId="0"/>
      <p:bldP spid="138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22098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concert is de geluidsterkte van 100 luidsprekers 110 dB. Wat wordt dit als nog maar 25 (‘identieke’) luidsprekers werken?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0" y="2530475"/>
            <a:ext cx="91440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Maak een tabel</a:t>
            </a:r>
          </a:p>
        </p:txBody>
      </p:sp>
      <p:graphicFrame>
        <p:nvGraphicFramePr>
          <p:cNvPr id="131080" name="Group 8"/>
          <p:cNvGraphicFramePr>
            <a:graphicFrameLocks noGrp="1"/>
          </p:cNvGraphicFramePr>
          <p:nvPr/>
        </p:nvGraphicFramePr>
        <p:xfrm>
          <a:off x="1628775" y="3357563"/>
          <a:ext cx="7019925" cy="3311526"/>
        </p:xfrm>
        <a:graphic>
          <a:graphicData uri="http://schemas.openxmlformats.org/drawingml/2006/table">
            <a:tbl>
              <a:tblPr/>
              <a:tblGrid>
                <a:gridCol w="2592388"/>
                <a:gridCol w="4427537"/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Aantal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Geluidsterkte in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4284663" y="5026025"/>
            <a:ext cx="10795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107</a:t>
            </a: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4356100" y="5880100"/>
            <a:ext cx="10795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104</a:t>
            </a:r>
          </a:p>
        </p:txBody>
      </p:sp>
      <p:grpSp>
        <p:nvGrpSpPr>
          <p:cNvPr id="131099" name="Group 27"/>
          <p:cNvGrpSpPr>
            <a:grpSpLocks/>
          </p:cNvGrpSpPr>
          <p:nvPr/>
        </p:nvGrpSpPr>
        <p:grpSpPr bwMode="auto">
          <a:xfrm>
            <a:off x="2906713" y="4424363"/>
            <a:ext cx="792162" cy="1008062"/>
            <a:chOff x="1813" y="2795"/>
            <a:chExt cx="499" cy="635"/>
          </a:xfrm>
        </p:grpSpPr>
        <p:sp>
          <p:nvSpPr>
            <p:cNvPr id="131100" name="Line 28"/>
            <p:cNvSpPr>
              <a:spLocks noChangeShapeType="1"/>
            </p:cNvSpPr>
            <p:nvPr/>
          </p:nvSpPr>
          <p:spPr bwMode="auto">
            <a:xfrm>
              <a:off x="1837" y="2795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1101" name="Rectangle 29"/>
            <p:cNvSpPr>
              <a:spLocks noChangeArrowheads="1"/>
            </p:cNvSpPr>
            <p:nvPr/>
          </p:nvSpPr>
          <p:spPr bwMode="auto">
            <a:xfrm>
              <a:off x="1813" y="2808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:2</a:t>
              </a:r>
            </a:p>
          </p:txBody>
        </p:sp>
      </p:grpSp>
      <p:grpSp>
        <p:nvGrpSpPr>
          <p:cNvPr id="131102" name="Group 30"/>
          <p:cNvGrpSpPr>
            <a:grpSpLocks/>
          </p:cNvGrpSpPr>
          <p:nvPr/>
        </p:nvGrpSpPr>
        <p:grpSpPr bwMode="auto">
          <a:xfrm>
            <a:off x="5248275" y="4411663"/>
            <a:ext cx="1682750" cy="1046162"/>
            <a:chOff x="3288" y="2779"/>
            <a:chExt cx="1060" cy="659"/>
          </a:xfrm>
        </p:grpSpPr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3288" y="2803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1104" name="Rectangle 32"/>
            <p:cNvSpPr>
              <a:spLocks noChangeArrowheads="1"/>
            </p:cNvSpPr>
            <p:nvPr/>
          </p:nvSpPr>
          <p:spPr bwMode="auto">
            <a:xfrm>
              <a:off x="3304" y="2779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- 3 dB</a:t>
              </a:r>
            </a:p>
          </p:txBody>
        </p:sp>
      </p:grpSp>
      <p:grpSp>
        <p:nvGrpSpPr>
          <p:cNvPr id="131105" name="Group 33"/>
          <p:cNvGrpSpPr>
            <a:grpSpLocks/>
          </p:cNvGrpSpPr>
          <p:nvPr/>
        </p:nvGrpSpPr>
        <p:grpSpPr bwMode="auto">
          <a:xfrm>
            <a:off x="2916238" y="5348288"/>
            <a:ext cx="792162" cy="1008062"/>
            <a:chOff x="1813" y="2795"/>
            <a:chExt cx="499" cy="635"/>
          </a:xfrm>
        </p:grpSpPr>
        <p:sp>
          <p:nvSpPr>
            <p:cNvPr id="131106" name="Line 34"/>
            <p:cNvSpPr>
              <a:spLocks noChangeShapeType="1"/>
            </p:cNvSpPr>
            <p:nvPr/>
          </p:nvSpPr>
          <p:spPr bwMode="auto">
            <a:xfrm>
              <a:off x="1837" y="2795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1107" name="Rectangle 35"/>
            <p:cNvSpPr>
              <a:spLocks noChangeArrowheads="1"/>
            </p:cNvSpPr>
            <p:nvPr/>
          </p:nvSpPr>
          <p:spPr bwMode="auto">
            <a:xfrm>
              <a:off x="1813" y="2808"/>
              <a:ext cx="499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:2</a:t>
              </a:r>
            </a:p>
          </p:txBody>
        </p:sp>
      </p:grpSp>
      <p:grpSp>
        <p:nvGrpSpPr>
          <p:cNvPr id="131108" name="Group 36"/>
          <p:cNvGrpSpPr>
            <a:grpSpLocks/>
          </p:cNvGrpSpPr>
          <p:nvPr/>
        </p:nvGrpSpPr>
        <p:grpSpPr bwMode="auto">
          <a:xfrm>
            <a:off x="5257800" y="5335588"/>
            <a:ext cx="1682750" cy="1046162"/>
            <a:chOff x="3288" y="2779"/>
            <a:chExt cx="1060" cy="659"/>
          </a:xfrm>
        </p:grpSpPr>
        <p:sp>
          <p:nvSpPr>
            <p:cNvPr id="131109" name="Line 37"/>
            <p:cNvSpPr>
              <a:spLocks noChangeShapeType="1"/>
            </p:cNvSpPr>
            <p:nvPr/>
          </p:nvSpPr>
          <p:spPr bwMode="auto">
            <a:xfrm>
              <a:off x="3288" y="2803"/>
              <a:ext cx="0" cy="63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31110" name="Rectangle 38"/>
            <p:cNvSpPr>
              <a:spLocks noChangeArrowheads="1"/>
            </p:cNvSpPr>
            <p:nvPr/>
          </p:nvSpPr>
          <p:spPr bwMode="auto">
            <a:xfrm>
              <a:off x="3304" y="2779"/>
              <a:ext cx="1044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74650" indent="-374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01750" indent="-5334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94945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25209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092450" indent="-381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5496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0068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4640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921250" indent="-381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36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- 3 dB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889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  <p:bldP spid="131075" grpId="0" build="p" autoUpdateAnimBg="0" advAuto="1000"/>
      <p:bldP spid="131078" grpId="0" autoUpdateAnimBg="0"/>
      <p:bldP spid="131097" grpId="0" autoUpdateAnimBg="0"/>
      <p:bldP spid="131098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Diavoorstelling (4:3)</PresentationFormat>
  <Paragraphs>191</Paragraphs>
  <Slides>13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Standaardontwerp</vt:lpstr>
      <vt:lpstr>Werkblad</vt:lpstr>
      <vt:lpstr>Vergelijking</vt:lpstr>
      <vt:lpstr>Trillingen en geluid</vt:lpstr>
      <vt:lpstr>PowerPoint-presentatie</vt:lpstr>
      <vt:lpstr>PowerPoint-presentatie</vt:lpstr>
      <vt:lpstr>Trillingstijd en frequentie</vt:lpstr>
      <vt:lpstr>Voorbeeld:</vt:lpstr>
      <vt:lpstr>Voorbeeld:</vt:lpstr>
      <vt:lpstr>Geluidsterkte</vt:lpstr>
      <vt:lpstr>Voorbeeld:</vt:lpstr>
      <vt:lpstr>Voorbeeld:</vt:lpstr>
      <vt:lpstr>Voorbeeld:</vt:lpstr>
      <vt:lpstr>Gehoorbeschadiging: ARBO-wet</vt:lpstr>
      <vt:lpstr>Gehoordrempel en leeftijd.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Trillingen en geluid</dc:title>
  <dc:creator>Ton&amp;Els</dc:creator>
  <cp:lastModifiedBy>Ton&amp;Els</cp:lastModifiedBy>
  <cp:revision>2</cp:revision>
  <dcterms:created xsi:type="dcterms:W3CDTF">2018-10-05T20:04:01Z</dcterms:created>
  <dcterms:modified xsi:type="dcterms:W3CDTF">2018-10-19T12:45:20Z</dcterms:modified>
</cp:coreProperties>
</file>