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76" r:id="rId4"/>
    <p:sldId id="278" r:id="rId5"/>
    <p:sldId id="296" r:id="rId6"/>
    <p:sldId id="305" r:id="rId7"/>
    <p:sldId id="304" r:id="rId8"/>
    <p:sldId id="280" r:id="rId9"/>
    <p:sldId id="295" r:id="rId10"/>
    <p:sldId id="285" r:id="rId11"/>
    <p:sldId id="288" r:id="rId12"/>
    <p:sldId id="290" r:id="rId13"/>
    <p:sldId id="291" r:id="rId14"/>
    <p:sldId id="292" r:id="rId15"/>
    <p:sldId id="300" r:id="rId16"/>
    <p:sldId id="299" r:id="rId17"/>
    <p:sldId id="306" r:id="rId18"/>
    <p:sldId id="297" r:id="rId19"/>
    <p:sldId id="298" r:id="rId20"/>
    <p:sldId id="293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6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y-x</c:v>
          </c:tx>
          <c:spPr>
            <a:ln w="19050">
              <a:solidFill>
                <a:schemeClr val="tx1">
                  <a:shade val="95000"/>
                  <a:satMod val="105000"/>
                </a:schemeClr>
              </a:solidFill>
            </a:ln>
          </c:spPr>
          <c:marker>
            <c:symbol val="none"/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trendline>
            <c:spPr>
              <a:ln w="19050">
                <a:noFill/>
              </a:ln>
            </c:spPr>
            <c:trendlineType val="poly"/>
            <c:order val="2"/>
            <c:dispRSqr val="0"/>
            <c:dispEq val="0"/>
          </c:trendline>
          <c:xVal>
            <c:numRef>
              <c:f>Blad2!$B$13:$B$113</c:f>
              <c:numCache>
                <c:formatCode>0.00</c:formatCode>
                <c:ptCount val="101"/>
                <c:pt idx="0">
                  <c:v>0</c:v>
                </c:pt>
                <c:pt idx="1">
                  <c:v>0.03</c:v>
                </c:pt>
                <c:pt idx="2">
                  <c:v>0.12</c:v>
                </c:pt>
                <c:pt idx="3">
                  <c:v>0.18</c:v>
                </c:pt>
                <c:pt idx="4">
                  <c:v>0.24</c:v>
                </c:pt>
                <c:pt idx="5">
                  <c:v>0.3</c:v>
                </c:pt>
                <c:pt idx="6">
                  <c:v>0.36</c:v>
                </c:pt>
                <c:pt idx="7">
                  <c:v>0.42</c:v>
                </c:pt>
                <c:pt idx="8">
                  <c:v>0.48</c:v>
                </c:pt>
                <c:pt idx="9">
                  <c:v>0.54</c:v>
                </c:pt>
                <c:pt idx="10">
                  <c:v>0.6</c:v>
                </c:pt>
                <c:pt idx="11">
                  <c:v>0.65999999999999992</c:v>
                </c:pt>
                <c:pt idx="12">
                  <c:v>0.72</c:v>
                </c:pt>
                <c:pt idx="13">
                  <c:v>0.78</c:v>
                </c:pt>
                <c:pt idx="14">
                  <c:v>0.84</c:v>
                </c:pt>
                <c:pt idx="15">
                  <c:v>0.89999999999999991</c:v>
                </c:pt>
                <c:pt idx="16">
                  <c:v>0.96</c:v>
                </c:pt>
                <c:pt idx="17">
                  <c:v>1.02</c:v>
                </c:pt>
                <c:pt idx="18">
                  <c:v>1.08</c:v>
                </c:pt>
                <c:pt idx="19">
                  <c:v>1.1399999999999999</c:v>
                </c:pt>
                <c:pt idx="20">
                  <c:v>1.2</c:v>
                </c:pt>
                <c:pt idx="21">
                  <c:v>1.26</c:v>
                </c:pt>
                <c:pt idx="22">
                  <c:v>1.3199999999999998</c:v>
                </c:pt>
                <c:pt idx="23">
                  <c:v>1.38</c:v>
                </c:pt>
                <c:pt idx="24">
                  <c:v>1.44</c:v>
                </c:pt>
                <c:pt idx="25">
                  <c:v>1.5</c:v>
                </c:pt>
                <c:pt idx="26">
                  <c:v>1.56</c:v>
                </c:pt>
                <c:pt idx="27">
                  <c:v>1.6199999999999999</c:v>
                </c:pt>
                <c:pt idx="28">
                  <c:v>1.68</c:v>
                </c:pt>
                <c:pt idx="29">
                  <c:v>1.74</c:v>
                </c:pt>
                <c:pt idx="30">
                  <c:v>1.7999999999999998</c:v>
                </c:pt>
                <c:pt idx="31">
                  <c:v>1.8599999999999999</c:v>
                </c:pt>
                <c:pt idx="32">
                  <c:v>1.92</c:v>
                </c:pt>
                <c:pt idx="33">
                  <c:v>1.98</c:v>
                </c:pt>
                <c:pt idx="34">
                  <c:v>2.04</c:v>
                </c:pt>
                <c:pt idx="35">
                  <c:v>2.1</c:v>
                </c:pt>
                <c:pt idx="36">
                  <c:v>2.16</c:v>
                </c:pt>
                <c:pt idx="37">
                  <c:v>2.2199999999999998</c:v>
                </c:pt>
                <c:pt idx="38">
                  <c:v>2.2799999999999998</c:v>
                </c:pt>
                <c:pt idx="39">
                  <c:v>2.34</c:v>
                </c:pt>
                <c:pt idx="40">
                  <c:v>2.4</c:v>
                </c:pt>
                <c:pt idx="41">
                  <c:v>2.46</c:v>
                </c:pt>
                <c:pt idx="42">
                  <c:v>2.52</c:v>
                </c:pt>
                <c:pt idx="43">
                  <c:v>2.58</c:v>
                </c:pt>
                <c:pt idx="44">
                  <c:v>2.6399999999999997</c:v>
                </c:pt>
                <c:pt idx="45">
                  <c:v>2.6999999999999997</c:v>
                </c:pt>
                <c:pt idx="46">
                  <c:v>2.76</c:v>
                </c:pt>
                <c:pt idx="47">
                  <c:v>2.82</c:v>
                </c:pt>
                <c:pt idx="48">
                  <c:v>2.88</c:v>
                </c:pt>
                <c:pt idx="49">
                  <c:v>2.94</c:v>
                </c:pt>
                <c:pt idx="50">
                  <c:v>3</c:v>
                </c:pt>
                <c:pt idx="51">
                  <c:v>3.06</c:v>
                </c:pt>
                <c:pt idx="52">
                  <c:v>3.12</c:v>
                </c:pt>
                <c:pt idx="53">
                  <c:v>3.1799999999999997</c:v>
                </c:pt>
                <c:pt idx="54">
                  <c:v>3.2399999999999998</c:v>
                </c:pt>
                <c:pt idx="55">
                  <c:v>3.3</c:v>
                </c:pt>
                <c:pt idx="56">
                  <c:v>3.36</c:v>
                </c:pt>
                <c:pt idx="57">
                  <c:v>3.42</c:v>
                </c:pt>
                <c:pt idx="58">
                  <c:v>3.48</c:v>
                </c:pt>
                <c:pt idx="59">
                  <c:v>3.54</c:v>
                </c:pt>
                <c:pt idx="60">
                  <c:v>3.5999999999999996</c:v>
                </c:pt>
                <c:pt idx="61">
                  <c:v>3.6599999999999997</c:v>
                </c:pt>
                <c:pt idx="62">
                  <c:v>3.7199999999999998</c:v>
                </c:pt>
                <c:pt idx="63">
                  <c:v>3.78</c:v>
                </c:pt>
                <c:pt idx="64">
                  <c:v>3.84</c:v>
                </c:pt>
                <c:pt idx="65">
                  <c:v>3.9</c:v>
                </c:pt>
                <c:pt idx="66">
                  <c:v>3.96</c:v>
                </c:pt>
                <c:pt idx="67">
                  <c:v>4.0199999999999996</c:v>
                </c:pt>
                <c:pt idx="68">
                  <c:v>4.08</c:v>
                </c:pt>
                <c:pt idx="69">
                  <c:v>4.1399999999999997</c:v>
                </c:pt>
                <c:pt idx="70">
                  <c:v>4.2</c:v>
                </c:pt>
                <c:pt idx="71">
                  <c:v>4.26</c:v>
                </c:pt>
                <c:pt idx="72">
                  <c:v>4.32</c:v>
                </c:pt>
                <c:pt idx="73">
                  <c:v>4.38</c:v>
                </c:pt>
                <c:pt idx="74">
                  <c:v>4.4399999999999995</c:v>
                </c:pt>
                <c:pt idx="75">
                  <c:v>4.5</c:v>
                </c:pt>
                <c:pt idx="76">
                  <c:v>4.5599999999999996</c:v>
                </c:pt>
                <c:pt idx="77">
                  <c:v>4.62</c:v>
                </c:pt>
                <c:pt idx="78">
                  <c:v>4.68</c:v>
                </c:pt>
                <c:pt idx="79">
                  <c:v>4.74</c:v>
                </c:pt>
                <c:pt idx="80">
                  <c:v>4.8</c:v>
                </c:pt>
                <c:pt idx="81">
                  <c:v>4.8599999999999994</c:v>
                </c:pt>
                <c:pt idx="82">
                  <c:v>4.92</c:v>
                </c:pt>
                <c:pt idx="83">
                  <c:v>4.9799999999999995</c:v>
                </c:pt>
                <c:pt idx="84">
                  <c:v>5.04</c:v>
                </c:pt>
                <c:pt idx="85">
                  <c:v>5.0999999999999996</c:v>
                </c:pt>
                <c:pt idx="86">
                  <c:v>5.16</c:v>
                </c:pt>
                <c:pt idx="87">
                  <c:v>5.22</c:v>
                </c:pt>
                <c:pt idx="88">
                  <c:v>5.2799999999999994</c:v>
                </c:pt>
                <c:pt idx="89">
                  <c:v>5.34</c:v>
                </c:pt>
                <c:pt idx="90">
                  <c:v>5.3999999999999995</c:v>
                </c:pt>
                <c:pt idx="91">
                  <c:v>5.46</c:v>
                </c:pt>
                <c:pt idx="92">
                  <c:v>5.52</c:v>
                </c:pt>
                <c:pt idx="93">
                  <c:v>5.58</c:v>
                </c:pt>
                <c:pt idx="94">
                  <c:v>5.64</c:v>
                </c:pt>
                <c:pt idx="95">
                  <c:v>5.7</c:v>
                </c:pt>
                <c:pt idx="96">
                  <c:v>5.76</c:v>
                </c:pt>
                <c:pt idx="97">
                  <c:v>5.8199999999999994</c:v>
                </c:pt>
                <c:pt idx="98">
                  <c:v>5.88</c:v>
                </c:pt>
                <c:pt idx="99">
                  <c:v>5.9399999999999995</c:v>
                </c:pt>
                <c:pt idx="100">
                  <c:v>6</c:v>
                </c:pt>
              </c:numCache>
            </c:numRef>
          </c:xVal>
          <c:yVal>
            <c:numRef>
              <c:f>Blad2!$C$13:$C$113</c:f>
              <c:numCache>
                <c:formatCode>0.0</c:formatCode>
                <c:ptCount val="101"/>
                <c:pt idx="0">
                  <c:v>0</c:v>
                </c:pt>
                <c:pt idx="1">
                  <c:v>4.4664181190812062</c:v>
                </c:pt>
                <c:pt idx="2">
                  <c:v>17.470639924725383</c:v>
                </c:pt>
                <c:pt idx="3">
                  <c:v>25.820644418631545</c:v>
                </c:pt>
                <c:pt idx="4">
                  <c:v>33.92386898485276</c:v>
                </c:pt>
                <c:pt idx="5">
                  <c:v>41.787607072482658</c:v>
                </c:pt>
                <c:pt idx="6">
                  <c:v>49.4189365766184</c:v>
                </c:pt>
                <c:pt idx="7">
                  <c:v>56.824726208943879</c:v>
                </c:pt>
                <c:pt idx="8">
                  <c:v>64.011641680033961</c:v>
                </c:pt>
                <c:pt idx="9">
                  <c:v>70.986151698944056</c:v>
                </c:pt>
                <c:pt idx="10">
                  <c:v>77.754533795484633</c:v>
                </c:pt>
                <c:pt idx="11">
                  <c:v>84.32287997042215</c:v>
                </c:pt>
                <c:pt idx="12">
                  <c:v>90.697102178690699</c:v>
                </c:pt>
                <c:pt idx="13">
                  <c:v>96.882937650550602</c:v>
                </c:pt>
                <c:pt idx="14">
                  <c:v>102.88595405548297</c:v>
                </c:pt>
                <c:pt idx="15">
                  <c:v>108.711554513468</c:v>
                </c:pt>
                <c:pt idx="16">
                  <c:v>114.36498245815775</c:v>
                </c:pt>
                <c:pt idx="17">
                  <c:v>119.85132635632023</c:v>
                </c:pt>
                <c:pt idx="18">
                  <c:v>125.17552428780311</c:v>
                </c:pt>
                <c:pt idx="19">
                  <c:v>130.34236839013889</c:v>
                </c:pt>
                <c:pt idx="20">
                  <c:v>135.35650917179208</c:v>
                </c:pt>
                <c:pt idx="21">
                  <c:v>140.22245969793084</c:v>
                </c:pt>
                <c:pt idx="22">
                  <c:v>144.94459965249021</c:v>
                </c:pt>
                <c:pt idx="23">
                  <c:v>149.52717928018333</c:v>
                </c:pt>
                <c:pt idx="24">
                  <c:v>153.97432321200847</c:v>
                </c:pt>
                <c:pt idx="25">
                  <c:v>158.29003417769559</c:v>
                </c:pt>
                <c:pt idx="26">
                  <c:v>162.47819660843294</c:v>
                </c:pt>
                <c:pt idx="27">
                  <c:v>166.54258013311767</c:v>
                </c:pt>
                <c:pt idx="28">
                  <c:v>170.4868429712761</c:v>
                </c:pt>
                <c:pt idx="29">
                  <c:v>174.31453522570831</c:v>
                </c:pt>
                <c:pt idx="30">
                  <c:v>178.02910207782023</c:v>
                </c:pt>
                <c:pt idx="31">
                  <c:v>181.63388688851967</c:v>
                </c:pt>
                <c:pt idx="32">
                  <c:v>185.13213420746638</c:v>
                </c:pt>
                <c:pt idx="33">
                  <c:v>188.52699269338629</c:v>
                </c:pt>
                <c:pt idx="34">
                  <c:v>191.82151794807649</c:v>
                </c:pt>
                <c:pt idx="35">
                  <c:v>195.01867526665342</c:v>
                </c:pt>
                <c:pt idx="36">
                  <c:v>198.12134230651827</c:v>
                </c:pt>
                <c:pt idx="37">
                  <c:v>201.13231167744325</c:v>
                </c:pt>
                <c:pt idx="38">
                  <c:v>204.05429345510882</c:v>
                </c:pt>
                <c:pt idx="39">
                  <c:v>206.88991762035448</c:v>
                </c:pt>
                <c:pt idx="40">
                  <c:v>209.64173642633935</c:v>
                </c:pt>
                <c:pt idx="41">
                  <c:v>212.3122266957422</c:v>
                </c:pt>
                <c:pt idx="42">
                  <c:v>214.90379205006886</c:v>
                </c:pt>
                <c:pt idx="43">
                  <c:v>217.41876507307433</c:v>
                </c:pt>
                <c:pt idx="44">
                  <c:v>219.85940941024487</c:v>
                </c:pt>
                <c:pt idx="45">
                  <c:v>222.22792180623253</c:v>
                </c:pt>
                <c:pt idx="46">
                  <c:v>224.52643408207305</c:v>
                </c:pt>
                <c:pt idx="47">
                  <c:v>226.75701505396887</c:v>
                </c:pt>
                <c:pt idx="48">
                  <c:v>228.92167239536346</c:v>
                </c:pt>
                <c:pt idx="49">
                  <c:v>231.02235444398283</c:v>
                </c:pt>
                <c:pt idx="50">
                  <c:v>233.06095195547107</c:v>
                </c:pt>
                <c:pt idx="51">
                  <c:v>235.03929980519789</c:v>
                </c:pt>
                <c:pt idx="52">
                  <c:v>236.95917863977058</c:v>
                </c:pt>
                <c:pt idx="53">
                  <c:v>238.82231647973597</c:v>
                </c:pt>
                <c:pt idx="54">
                  <c:v>240.63039027491558</c:v>
                </c:pt>
                <c:pt idx="55">
                  <c:v>242.38502741377377</c:v>
                </c:pt>
                <c:pt idx="56">
                  <c:v>244.08780718817701</c:v>
                </c:pt>
                <c:pt idx="57">
                  <c:v>245.74026221486338</c:v>
                </c:pt>
                <c:pt idx="58">
                  <c:v>247.34387981490096</c:v>
                </c:pt>
                <c:pt idx="59">
                  <c:v>248.90010335237716</c:v>
                </c:pt>
                <c:pt idx="60">
                  <c:v>250.41033353352404</c:v>
                </c:pt>
                <c:pt idx="61">
                  <c:v>251.87592966744816</c:v>
                </c:pt>
                <c:pt idx="62">
                  <c:v>253.2982108896008</c:v>
                </c:pt>
                <c:pt idx="63">
                  <c:v>254.67845734908875</c:v>
                </c:pt>
                <c:pt idx="64">
                  <c:v>256.01791136089497</c:v>
                </c:pt>
                <c:pt idx="65">
                  <c:v>257.31777852404593</c:v>
                </c:pt>
                <c:pt idx="66">
                  <c:v>258.57922880673215</c:v>
                </c:pt>
                <c:pt idx="67">
                  <c:v>259.8033975993585</c:v>
                </c:pt>
                <c:pt idx="68">
                  <c:v>260.99138673647224</c:v>
                </c:pt>
                <c:pt idx="69">
                  <c:v>262.14426548848837</c:v>
                </c:pt>
                <c:pt idx="70">
                  <c:v>263.26307152410544</c:v>
                </c:pt>
                <c:pt idx="71">
                  <c:v>264.34881184427712</c:v>
                </c:pt>
                <c:pt idx="72">
                  <c:v>265.40246368858124</c:v>
                </c:pt>
                <c:pt idx="73">
                  <c:v>266.42497541480134</c:v>
                </c:pt>
                <c:pt idx="74">
                  <c:v>267.41726735251262</c:v>
                </c:pt>
                <c:pt idx="75">
                  <c:v>268.38023263144072</c:v>
                </c:pt>
                <c:pt idx="76">
                  <c:v>269.31473798533875</c:v>
                </c:pt>
                <c:pt idx="77">
                  <c:v>270.22162453210632</c:v>
                </c:pt>
                <c:pt idx="78">
                  <c:v>271.10170853085208</c:v>
                </c:pt>
                <c:pt idx="79">
                  <c:v>271.95578211658244</c:v>
                </c:pt>
                <c:pt idx="80">
                  <c:v>272.78461401317628</c:v>
                </c:pt>
                <c:pt idx="81">
                  <c:v>273.58895022528822</c:v>
                </c:pt>
                <c:pt idx="82">
                  <c:v>274.36951470980364</c:v>
                </c:pt>
                <c:pt idx="83">
                  <c:v>275.12701002744819</c:v>
                </c:pt>
                <c:pt idx="84">
                  <c:v>275.86211797514028</c:v>
                </c:pt>
                <c:pt idx="85">
                  <c:v>276.57550019965407</c:v>
                </c:pt>
                <c:pt idx="86">
                  <c:v>277.26779879314637</c:v>
                </c:pt>
                <c:pt idx="87">
                  <c:v>277.93963687108288</c:v>
                </c:pt>
                <c:pt idx="88">
                  <c:v>278.59161913308418</c:v>
                </c:pt>
                <c:pt idx="89">
                  <c:v>279.22433240719624</c:v>
                </c:pt>
                <c:pt idx="90">
                  <c:v>279.83834617807508</c:v>
                </c:pt>
                <c:pt idx="91">
                  <c:v>280.43421309956176</c:v>
                </c:pt>
                <c:pt idx="92">
                  <c:v>281.01246949210775</c:v>
                </c:pt>
                <c:pt idx="93">
                  <c:v>281.57363582549999</c:v>
                </c:pt>
                <c:pt idx="94">
                  <c:v>282.11821718731818</c:v>
                </c:pt>
                <c:pt idx="95">
                  <c:v>282.64670373754848</c:v>
                </c:pt>
                <c:pt idx="96">
                  <c:v>283.15957114975987</c:v>
                </c:pt>
                <c:pt idx="97">
                  <c:v>283.657281039243</c:v>
                </c:pt>
                <c:pt idx="98">
                  <c:v>284.14028137849488</c:v>
                </c:pt>
                <c:pt idx="99">
                  <c:v>284.60900690042428</c:v>
                </c:pt>
                <c:pt idx="100">
                  <c:v>285.06387948964084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785472"/>
        <c:axId val="27472256"/>
      </c:scatterChart>
      <c:valAx>
        <c:axId val="241785472"/>
        <c:scaling>
          <c:orientation val="minMax"/>
          <c:max val="6"/>
          <c:min val="0"/>
        </c:scaling>
        <c:delete val="0"/>
        <c:axPos val="b"/>
        <c:majorGridlines/>
        <c:min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Arial" panose="020B0604020202020204" pitchFamily="34" charset="0"/>
              </a:defRPr>
            </a:pPr>
            <a:endParaRPr lang="nl-NL"/>
          </a:p>
        </c:txPr>
        <c:crossAx val="27472256"/>
        <c:crosses val="autoZero"/>
        <c:crossBetween val="midCat"/>
        <c:majorUnit val="2"/>
        <c:minorUnit val="1"/>
      </c:valAx>
      <c:valAx>
        <c:axId val="27472256"/>
        <c:scaling>
          <c:orientation val="minMax"/>
          <c:max val="300"/>
          <c:min val="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Arial" panose="020B0604020202020204" pitchFamily="34" charset="0"/>
              </a:defRPr>
            </a:pPr>
            <a:endParaRPr lang="nl-NL"/>
          </a:p>
        </c:txPr>
        <c:crossAx val="241785472"/>
        <c:crosses val="autoZero"/>
        <c:crossBetween val="midCat"/>
        <c:majorUnit val="50"/>
        <c:min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BB1D-DA73-45AA-BADD-3DAF8F718B8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39403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7A64-F1BF-48EF-A248-136F3AA33E5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44276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8674-9648-4E57-9E92-F2C4AFF2EFF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0313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25FE8-217B-4550-BBE0-7FD94AF8E28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16728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ECBE5-18CA-4166-8188-DF53FD342E6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1392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5C4B-5DF2-4CB1-A07E-DB638BA9B8D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07913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33BE-4BF7-4F0A-867E-DEB82488E2D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70759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FA0-3112-469C-B3FC-33336B47040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88617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4633-F098-4E96-A475-B4E68C963AE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42299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18055-6E0D-46C7-A29A-67EC247C85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29445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1DCA-FD24-4C39-A81D-54534551BD1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57351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FB4340-D1A9-42A1-AF55-F2B96030CD19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0.xml"/><Relationship Id="rId7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16.xml"/><Relationship Id="rId10" Type="http://schemas.openxmlformats.org/officeDocument/2006/relationships/image" Target="../media/image2.png"/><Relationship Id="rId4" Type="http://schemas.openxmlformats.org/officeDocument/2006/relationships/slide" Target="slide11.xml"/><Relationship Id="rId9" Type="http://schemas.openxmlformats.org/officeDocument/2006/relationships/hyperlink" Target="http://www.agtijmensen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../Applets_simulaties/PhET/energy-skate-park_nl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7384"/>
            <a:ext cx="9144000" cy="472480"/>
          </a:xfrm>
        </p:spPr>
        <p:txBody>
          <a:bodyPr anchor="t" anchorCtr="0"/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7415"/>
            <a:ext cx="9144000" cy="4441825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Arbeid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Soorten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energie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Wet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behoud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energie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Wet 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arbeid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en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kinetische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energie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Vermogen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Rendement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Verkeersveiligheid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Einde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</a:pP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39788" y="6477000"/>
            <a:ext cx="8304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www.agtijmensen.nl</a:t>
            </a:r>
            <a:r>
              <a:rPr lang="en-US" altLang="nl-NL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28042021</a:t>
            </a:r>
            <a:endParaRPr lang="nl-NL" altLang="nl-NL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6519862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8072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3078" y="77061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84513" y="2299589"/>
            <a:ext cx="36477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871538" y="2861331"/>
            <a:ext cx="43728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mgh</a:t>
            </a:r>
            <a:r>
              <a:rPr lang="en-US" altLang="nl-NL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  <a:r>
              <a:rPr lang="nl-NL" altLang="nl-NL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Tabel 35A</a:t>
            </a: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-63078" y="287221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25037" y="2838984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zwaarteenergie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1789360" y="3420289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-63078" y="3431241"/>
            <a:ext cx="1877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 is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-63078" y="399027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954063" y="3976036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veerenergie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-63078" y="454930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939516" y="4536620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electrische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-63078" y="510833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1043608" y="5104939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chemische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7" name="AutoShape 21"/>
          <p:cNvSpPr>
            <a:spLocks noChangeArrowheads="1"/>
          </p:cNvSpPr>
          <p:nvPr/>
        </p:nvSpPr>
        <p:spPr bwMode="auto">
          <a:xfrm>
            <a:off x="6516216" y="2916981"/>
            <a:ext cx="2160588" cy="1152525"/>
          </a:xfrm>
          <a:prstGeom prst="wedgeRoundRectCallout">
            <a:avLst>
              <a:gd name="adj1" fmla="val -151015"/>
              <a:gd name="adj2" fmla="val -7264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Bewegings-energie</a:t>
            </a:r>
          </a:p>
        </p:txBody>
      </p:sp>
      <p:sp>
        <p:nvSpPr>
          <p:cNvPr id="152598" name="AutoShape 22"/>
          <p:cNvSpPr>
            <a:spLocks noChangeArrowheads="1"/>
          </p:cNvSpPr>
          <p:nvPr/>
        </p:nvSpPr>
        <p:spPr bwMode="auto">
          <a:xfrm>
            <a:off x="6084168" y="3636787"/>
            <a:ext cx="2160587" cy="1152525"/>
          </a:xfrm>
          <a:prstGeom prst="wedgeRoundRectCallout">
            <a:avLst>
              <a:gd name="adj1" fmla="val -146398"/>
              <a:gd name="adj2" fmla="val -9132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Hoogte-energie</a:t>
            </a:r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-63078" y="636091"/>
            <a:ext cx="9144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Nm of 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</a:t>
            </a:r>
            <a:endParaRPr lang="nl-NL" alt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-63078" y="1195121"/>
            <a:ext cx="91440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4375534" y="2307844"/>
                <a:ext cx="4559301" cy="632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32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NL" altLang="nl-NL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NL" altLang="nl-NL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</m:sub>
                    </m:sSub>
                    <m:r>
                      <a:rPr lang="nl-NL" altLang="nl-NL" sz="32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box>
                      <m:boxPr>
                        <m:ctrlPr>
                          <a:rPr lang="en-US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altLang="nl-NL" sz="3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nl-NL" altLang="nl-NL" sz="3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nl-NL" altLang="nl-NL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altLang="nl-NL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altLang="nl-NL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e>
                      <m:sup>
                        <m:r>
                          <a:rPr lang="nl-NL" altLang="nl-NL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altLang="nl-NL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BINAS Tabel 35A</a:t>
                </a:r>
                <a:endParaRPr lang="nl-NL" altLang="nl-NL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534" y="2307844"/>
                <a:ext cx="4559301" cy="632866"/>
              </a:xfrm>
              <a:prstGeom prst="rect">
                <a:avLst/>
              </a:prstGeom>
              <a:blipFill rotWithShape="1">
                <a:blip r:embed="rId3"/>
                <a:stretch>
                  <a:fillRect t="-13592" r="-1203" b="-233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-63078" y="231318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668252" y="5113334"/>
            <a:ext cx="46085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Tabel 35A</a:t>
            </a:r>
            <a:r>
              <a:rPr lang="en-US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nl-NL" altLang="nl-NL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617714" y="5667361"/>
            <a:ext cx="52108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nl-NL" altLang="nl-NL" sz="3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Tabel 35A</a:t>
            </a: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-63078" y="6175011"/>
            <a:ext cx="92070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nl-NL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stookwaarde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in J/kg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nl-NL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stookwaarde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J/m</a:t>
            </a:r>
            <a:r>
              <a:rPr lang="en-US" alt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ctieknop: Verder of Volgende 2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1474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81" grpId="0" autoUpdateAnimBg="0"/>
      <p:bldP spid="152582" grpId="0" autoUpdateAnimBg="0"/>
      <p:bldP spid="152583" grpId="0" autoUpdateAnimBg="0"/>
      <p:bldP spid="152584" grpId="0" autoUpdateAnimBg="0"/>
      <p:bldP spid="152586" grpId="0" autoUpdateAnimBg="0"/>
      <p:bldP spid="152587" grpId="0" autoUpdateAnimBg="0"/>
      <p:bldP spid="152589" grpId="0" autoUpdateAnimBg="0"/>
      <p:bldP spid="152590" grpId="0" autoUpdateAnimBg="0"/>
      <p:bldP spid="152592" grpId="0" autoUpdateAnimBg="0"/>
      <p:bldP spid="152593" grpId="0" autoUpdateAnimBg="0"/>
      <p:bldP spid="152595" grpId="0" autoUpdateAnimBg="0"/>
      <p:bldP spid="152596" grpId="0" autoUpdateAnimBg="0"/>
      <p:bldP spid="152597" grpId="0" animBg="1"/>
      <p:bldP spid="152598" grpId="0" animBg="1"/>
      <p:bldP spid="152599" grpId="0" autoUpdateAnimBg="0"/>
      <p:bldP spid="152600" grpId="0" autoUpdateAnimBg="0"/>
      <p:bldP spid="2" grpId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van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behoud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-1587" y="62385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nooit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verloren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3949" y="1247706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soort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tot,begin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tot,eind</a:t>
            </a:r>
            <a:endParaRPr lang="nl-NL" altLang="nl-NL" sz="32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32384" y="466644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4155994" y="4615580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5248695" y="4636223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6153236" y="4638145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0" y="5228747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auto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heuvel</a:t>
            </a:r>
            <a:endParaRPr lang="en-US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op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043608" y="6221933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2088183" y="6093430"/>
            <a:ext cx="1079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3024808" y="6223687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236400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Hierbij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het begin = </a:t>
            </a:r>
          </a:p>
          <a:p>
            <a:pPr marL="0" indent="0" algn="r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-1587" y="410415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503642" y="4055053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516133" y="4068361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452758" y="4054241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ctieknop: Verder of Volgende 2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4553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autoUpdateAnimBg="0"/>
      <p:bldP spid="143364" grpId="0" autoUpdateAnimBg="0"/>
      <p:bldP spid="143365" grpId="0" autoUpdateAnimBg="0"/>
      <p:bldP spid="143366" grpId="0" autoUpdateAnimBg="0"/>
      <p:bldP spid="143367" grpId="0" autoUpdateAnimBg="0"/>
      <p:bldP spid="143368" grpId="0" autoUpdateAnimBg="0"/>
      <p:bldP spid="143369" grpId="0" autoUpdateAnimBg="0"/>
      <p:bldP spid="143370" grpId="0" autoUpdateAnimBg="0"/>
      <p:bldP spid="143371" grpId="0" autoUpdateAnimBg="0"/>
      <p:bldP spid="143372" grpId="0" autoUpdateAnimBg="0"/>
      <p:bldP spid="143373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-76200" y="69750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bal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0,10 kg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vanaf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2,0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weggegooid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met 5,0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m/s.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wrijving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76200" y="0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>
              <a:buClr>
                <a:srgbClr val="FF3300"/>
              </a:buClr>
            </a:pP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wet van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behoud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-76200" y="3774893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-76200" y="3077391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-76200" y="237988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grond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1475656" y="376433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3294856" y="3764330"/>
            <a:ext cx="358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½mv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1034752" y="4472395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0,10.9,81.2,0 + ½.0,10.5,0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6950758" y="4471766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3,2 J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-76200" y="5169897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1603906" y="5165819"/>
            <a:ext cx="388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½mv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+ 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-76200" y="5867400"/>
            <a:ext cx="4792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3,2   =   ½.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0,10.v</a:t>
            </a:r>
            <a:r>
              <a:rPr lang="en-US" altLang="nl-NL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 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422" name="Group 14"/>
          <p:cNvGrpSpPr>
            <a:grpSpLocks/>
          </p:cNvGrpSpPr>
          <p:nvPr/>
        </p:nvGrpSpPr>
        <p:grpSpPr bwMode="auto">
          <a:xfrm>
            <a:off x="1891850" y="5226268"/>
            <a:ext cx="533400" cy="609600"/>
            <a:chOff x="4800" y="1920"/>
            <a:chExt cx="336" cy="384"/>
          </a:xfrm>
        </p:grpSpPr>
        <p:sp>
          <p:nvSpPr>
            <p:cNvPr id="145423" name="Line 15"/>
            <p:cNvSpPr>
              <a:spLocks noChangeShapeType="1"/>
            </p:cNvSpPr>
            <p:nvPr/>
          </p:nvSpPr>
          <p:spPr bwMode="auto">
            <a:xfrm rot="1346993" flipH="1">
              <a:off x="4800" y="1920"/>
              <a:ext cx="336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 rot="-2197961">
              <a:off x="4848" y="1920"/>
              <a:ext cx="22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5490106" y="5179780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(h = 0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Q = 0)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426" name="Group 18"/>
          <p:cNvGrpSpPr>
            <a:grpSpLocks/>
          </p:cNvGrpSpPr>
          <p:nvPr/>
        </p:nvGrpSpPr>
        <p:grpSpPr bwMode="auto">
          <a:xfrm>
            <a:off x="4355976" y="5165834"/>
            <a:ext cx="533400" cy="609600"/>
            <a:chOff x="4800" y="1920"/>
            <a:chExt cx="336" cy="384"/>
          </a:xfrm>
        </p:grpSpPr>
        <p:sp>
          <p:nvSpPr>
            <p:cNvPr id="145427" name="Line 19"/>
            <p:cNvSpPr>
              <a:spLocks noChangeShapeType="1"/>
            </p:cNvSpPr>
            <p:nvPr/>
          </p:nvSpPr>
          <p:spPr bwMode="auto">
            <a:xfrm rot="1346993" flipH="1">
              <a:off x="4800" y="1920"/>
              <a:ext cx="336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5428" name="Line 20"/>
            <p:cNvSpPr>
              <a:spLocks noChangeShapeType="1"/>
            </p:cNvSpPr>
            <p:nvPr/>
          </p:nvSpPr>
          <p:spPr bwMode="auto">
            <a:xfrm rot="-2197961">
              <a:off x="4848" y="1920"/>
              <a:ext cx="22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4223878" y="5867400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= 8,0 m/s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ctieknop: Verder of Volgende 2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5077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1" grpId="0" autoUpdateAnimBg="0"/>
      <p:bldP spid="145412" grpId="0" autoUpdateAnimBg="0"/>
      <p:bldP spid="145413" grpId="0" autoUpdateAnimBg="0"/>
      <p:bldP spid="145414" grpId="0" autoUpdateAnimBg="0"/>
      <p:bldP spid="145415" grpId="0" autoUpdateAnimBg="0"/>
      <p:bldP spid="145416" grpId="0" autoUpdateAnimBg="0"/>
      <p:bldP spid="145417" grpId="0" autoUpdateAnimBg="0"/>
      <p:bldP spid="145418" grpId="0" autoUpdateAnimBg="0"/>
      <p:bldP spid="145419" grpId="0" autoUpdateAnimBg="0"/>
      <p:bldP spid="145420" grpId="0" autoUpdateAnimBg="0"/>
      <p:bldP spid="145421" grpId="0"/>
      <p:bldP spid="145425" grpId="0" autoUpdateAnimBg="0"/>
      <p:bldP spid="14543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51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78904"/>
            <a:ext cx="9144000" cy="685800"/>
          </a:xfrm>
        </p:spPr>
        <p:txBody>
          <a:bodyPr/>
          <a:lstStyle/>
          <a:p>
            <a:pPr algn="l"/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n-US" altLang="nl-NL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wrijving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-133350" y="838200"/>
            <a:ext cx="9590088" cy="5724525"/>
            <a:chOff x="-133350" y="838200"/>
            <a:chExt cx="9590088" cy="5724525"/>
          </a:xfrm>
        </p:grpSpPr>
        <p:grpSp>
          <p:nvGrpSpPr>
            <p:cNvPr id="146434" name="Group 2"/>
            <p:cNvGrpSpPr>
              <a:grpSpLocks/>
            </p:cNvGrpSpPr>
            <p:nvPr/>
          </p:nvGrpSpPr>
          <p:grpSpPr bwMode="auto">
            <a:xfrm>
              <a:off x="1066800" y="838200"/>
              <a:ext cx="8389938" cy="5724525"/>
              <a:chOff x="192" y="528"/>
              <a:chExt cx="5285" cy="3606"/>
            </a:xfrm>
          </p:grpSpPr>
          <p:grpSp>
            <p:nvGrpSpPr>
              <p:cNvPr id="146435" name="Group 3"/>
              <p:cNvGrpSpPr>
                <a:grpSpLocks/>
              </p:cNvGrpSpPr>
              <p:nvPr/>
            </p:nvGrpSpPr>
            <p:grpSpPr bwMode="auto">
              <a:xfrm>
                <a:off x="192" y="528"/>
                <a:ext cx="5285" cy="3606"/>
                <a:chOff x="192" y="528"/>
                <a:chExt cx="5285" cy="3606"/>
              </a:xfrm>
            </p:grpSpPr>
            <p:sp>
              <p:nvSpPr>
                <p:cNvPr id="14643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92" y="528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3,2</a:t>
                  </a:r>
                  <a:endParaRPr lang="nl-NL" altLang="nl-NL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6437" name="Group 5"/>
                <p:cNvGrpSpPr>
                  <a:grpSpLocks/>
                </p:cNvGrpSpPr>
                <p:nvPr/>
              </p:nvGrpSpPr>
              <p:grpSpPr bwMode="auto">
                <a:xfrm>
                  <a:off x="192" y="624"/>
                  <a:ext cx="5285" cy="3510"/>
                  <a:chOff x="192" y="624"/>
                  <a:chExt cx="5285" cy="3510"/>
                </a:xfrm>
              </p:grpSpPr>
              <p:grpSp>
                <p:nvGrpSpPr>
                  <p:cNvPr id="146438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768" y="624"/>
                    <a:ext cx="4416" cy="3072"/>
                    <a:chOff x="768" y="960"/>
                    <a:chExt cx="4416" cy="2736"/>
                  </a:xfrm>
                </p:grpSpPr>
                <p:sp>
                  <p:nvSpPr>
                    <p:cNvPr id="146439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960"/>
                      <a:ext cx="0" cy="27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40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96"/>
                      <a:ext cx="441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4644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080" y="3702"/>
                    <a:ext cx="635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nl-NL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 </a:t>
                    </a:r>
                    <a:r>
                      <a:rPr lang="en-US" altLang="nl-NL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→</a:t>
                    </a:r>
                    <a:endParaRPr lang="nl-NL" altLang="nl-NL" sz="2800" b="1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2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96" y="672"/>
                    <a:ext cx="0" cy="302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3696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eind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77" y="3774"/>
                    <a:ext cx="90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begin</a:t>
                    </a:r>
                    <a:endParaRPr lang="nl-NL" altLang="nl-NL" sz="24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2448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1,2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623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2,0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7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8" y="1824"/>
                    <a:ext cx="41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8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8" y="2592"/>
                    <a:ext cx="41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46450" name="Line 18"/>
              <p:cNvSpPr>
                <a:spLocks noChangeShapeType="1"/>
              </p:cNvSpPr>
              <p:nvPr/>
            </p:nvSpPr>
            <p:spPr bwMode="auto">
              <a:xfrm>
                <a:off x="768" y="672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6452" name="Rectangle 20"/>
            <p:cNvSpPr>
              <a:spLocks noChangeArrowheads="1"/>
            </p:cNvSpPr>
            <p:nvPr/>
          </p:nvSpPr>
          <p:spPr bwMode="auto">
            <a:xfrm>
              <a:off x="95672" y="4687416"/>
              <a:ext cx="15240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nl-NL" sz="3200" baseline="-250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453" name="Rectangle 21"/>
            <p:cNvSpPr>
              <a:spLocks noChangeArrowheads="1"/>
            </p:cNvSpPr>
            <p:nvPr/>
          </p:nvSpPr>
          <p:spPr bwMode="auto">
            <a:xfrm>
              <a:off x="95250" y="3200400"/>
              <a:ext cx="15240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nl-NL" sz="3200" baseline="-25000" dirty="0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454" name="Rectangle 22"/>
            <p:cNvSpPr>
              <a:spLocks noChangeArrowheads="1"/>
            </p:cNvSpPr>
            <p:nvPr/>
          </p:nvSpPr>
          <p:spPr bwMode="auto">
            <a:xfrm>
              <a:off x="-133350" y="1484784"/>
              <a:ext cx="17526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</a:t>
              </a:r>
              <a:r>
                <a:rPr lang="en-US" altLang="nl-NL" sz="3200" baseline="-25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6455" name="Freeform 23"/>
          <p:cNvSpPr>
            <a:spLocks/>
          </p:cNvSpPr>
          <p:nvPr/>
        </p:nvSpPr>
        <p:spPr bwMode="auto">
          <a:xfrm>
            <a:off x="1998290" y="1066800"/>
            <a:ext cx="6553200" cy="3048000"/>
          </a:xfrm>
          <a:custGeom>
            <a:avLst/>
            <a:gdLst>
              <a:gd name="T0" fmla="*/ 0 w 4176"/>
              <a:gd name="T1" fmla="*/ 0 h 2133"/>
              <a:gd name="T2" fmla="*/ 4176 w 4176"/>
              <a:gd name="T3" fmla="*/ 2133 h 21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76" h="2133">
                <a:moveTo>
                  <a:pt x="0" y="0"/>
                </a:moveTo>
                <a:lnTo>
                  <a:pt x="4176" y="2133"/>
                </a:lnTo>
              </a:path>
            </a:pathLst>
          </a:custGeom>
          <a:noFill/>
          <a:ln w="38100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>
            <a:off x="1998290" y="1066800"/>
            <a:ext cx="655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7" name="Freeform 25"/>
          <p:cNvSpPr>
            <a:spLocks/>
          </p:cNvSpPr>
          <p:nvPr/>
        </p:nvSpPr>
        <p:spPr bwMode="auto">
          <a:xfrm>
            <a:off x="1998290" y="2895600"/>
            <a:ext cx="6553200" cy="2971800"/>
          </a:xfrm>
          <a:custGeom>
            <a:avLst/>
            <a:gdLst>
              <a:gd name="T0" fmla="*/ 0 w 4128"/>
              <a:gd name="T1" fmla="*/ 2034 h 2034"/>
              <a:gd name="T2" fmla="*/ 4128 w 4128"/>
              <a:gd name="T3" fmla="*/ 0 h 20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28" h="2034">
                <a:moveTo>
                  <a:pt x="0" y="2034"/>
                </a:moveTo>
                <a:lnTo>
                  <a:pt x="4128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8" name="AutoShape 26"/>
          <p:cNvSpPr>
            <a:spLocks noChangeArrowheads="1"/>
          </p:cNvSpPr>
          <p:nvPr/>
        </p:nvSpPr>
        <p:spPr bwMode="auto">
          <a:xfrm>
            <a:off x="2200275" y="2636912"/>
            <a:ext cx="3024188" cy="1653703"/>
          </a:xfrm>
          <a:prstGeom prst="wedgeRoundRectCallout">
            <a:avLst>
              <a:gd name="adj1" fmla="val 30630"/>
              <a:gd name="adj2" fmla="val -6865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Tijdens de val  neemt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toe. Dus E</a:t>
            </a:r>
            <a:r>
              <a:rPr lang="nl-NL" altLang="nl-NL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½mv</a:t>
            </a:r>
            <a:r>
              <a:rPr lang="en-US" alt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neemt toe.</a:t>
            </a:r>
          </a:p>
        </p:txBody>
      </p:sp>
      <p:sp>
        <p:nvSpPr>
          <p:cNvPr id="146459" name="AutoShape 27"/>
          <p:cNvSpPr>
            <a:spLocks noChangeArrowheads="1"/>
          </p:cNvSpPr>
          <p:nvPr/>
        </p:nvSpPr>
        <p:spPr bwMode="auto">
          <a:xfrm>
            <a:off x="5601494" y="4342283"/>
            <a:ext cx="2879725" cy="1448917"/>
          </a:xfrm>
          <a:prstGeom prst="wedgeRoundRectCallout">
            <a:avLst>
              <a:gd name="adj1" fmla="val -19297"/>
              <a:gd name="adj2" fmla="val -8186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Tijdens de val  neemt h af. Dus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neemt af</a:t>
            </a:r>
          </a:p>
        </p:txBody>
      </p:sp>
      <p:sp>
        <p:nvSpPr>
          <p:cNvPr id="146460" name="AutoShape 28"/>
          <p:cNvSpPr>
            <a:spLocks noChangeArrowheads="1"/>
          </p:cNvSpPr>
          <p:nvPr/>
        </p:nvSpPr>
        <p:spPr bwMode="auto">
          <a:xfrm>
            <a:off x="5868144" y="1844229"/>
            <a:ext cx="2519363" cy="936699"/>
          </a:xfrm>
          <a:prstGeom prst="wedgeRoundRectCallout">
            <a:avLst>
              <a:gd name="adj1" fmla="val -89510"/>
              <a:gd name="adj2" fmla="val -11999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is constant 3,2 J</a:t>
            </a:r>
          </a:p>
        </p:txBody>
      </p:sp>
      <p:sp>
        <p:nvSpPr>
          <p:cNvPr id="3" name="Ovaal 2"/>
          <p:cNvSpPr>
            <a:spLocks noChangeAspect="1"/>
          </p:cNvSpPr>
          <p:nvPr/>
        </p:nvSpPr>
        <p:spPr>
          <a:xfrm>
            <a:off x="8742363" y="6858000"/>
            <a:ext cx="252000" cy="2520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ctieknop: Verder of Volgende 3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075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6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51" grpId="0" autoUpdateAnimBg="0"/>
      <p:bldP spid="146455" grpId="0" animBg="1"/>
      <p:bldP spid="146456" grpId="0" animBg="1"/>
      <p:bldP spid="146457" grpId="0" animBg="1"/>
      <p:bldP spid="146458" grpId="0" animBg="1"/>
      <p:bldP spid="146459" grpId="0" animBg="1"/>
      <p:bldP spid="146460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3419475" y="-14288"/>
            <a:ext cx="1165225" cy="6873876"/>
            <a:chOff x="1669" y="-63"/>
            <a:chExt cx="734" cy="4375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/>
          </p:nvSpPr>
          <p:spPr bwMode="auto">
            <a:xfrm>
              <a:off x="1669" y="3985"/>
              <a:ext cx="72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2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tot</a:t>
              </a:r>
              <a:r>
                <a:rPr lang="en-US" altLang="nl-NL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=?</a:t>
              </a:r>
              <a:endParaRPr lang="nl-NL" altLang="nl-NL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29" name="Group 5"/>
          <p:cNvGrpSpPr>
            <a:grpSpLocks/>
          </p:cNvGrpSpPr>
          <p:nvPr/>
        </p:nvGrpSpPr>
        <p:grpSpPr bwMode="auto">
          <a:xfrm>
            <a:off x="7740650" y="-22225"/>
            <a:ext cx="1165225" cy="6873875"/>
            <a:chOff x="1669" y="-63"/>
            <a:chExt cx="734" cy="4375"/>
          </a:xfrm>
        </p:grpSpPr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 </a:t>
              </a:r>
              <a:r>
                <a:rPr lang="en-US" altLang="nl-NL" sz="24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6300788" y="11113"/>
            <a:ext cx="1165225" cy="6873875"/>
            <a:chOff x="1669" y="-63"/>
            <a:chExt cx="734" cy="4375"/>
          </a:xfrm>
        </p:grpSpPr>
        <p:sp>
          <p:nvSpPr>
            <p:cNvPr id="154633" name="Rectangle 9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 </a:t>
              </a:r>
              <a:r>
                <a:rPr lang="en-US" altLang="nl-NL" sz="24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5" name="Group 11"/>
          <p:cNvGrpSpPr>
            <a:grpSpLocks/>
          </p:cNvGrpSpPr>
          <p:nvPr/>
        </p:nvGrpSpPr>
        <p:grpSpPr bwMode="auto">
          <a:xfrm>
            <a:off x="4860925" y="-9525"/>
            <a:ext cx="1165225" cy="6873875"/>
            <a:chOff x="1669" y="-63"/>
            <a:chExt cx="734" cy="4375"/>
          </a:xfrm>
        </p:grpSpPr>
        <p:sp>
          <p:nvSpPr>
            <p:cNvPr id="154636" name="Rectangle 12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 </a:t>
              </a: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6313488" y="11113"/>
            <a:ext cx="1152525" cy="6873875"/>
            <a:chOff x="3878" y="-27"/>
            <a:chExt cx="726" cy="4379"/>
          </a:xfrm>
        </p:grpSpPr>
        <p:sp>
          <p:nvSpPr>
            <p:cNvPr id="154639" name="Rectangle 15"/>
            <p:cNvSpPr>
              <a:spLocks noChangeArrowheads="1"/>
            </p:cNvSpPr>
            <p:nvPr/>
          </p:nvSpPr>
          <p:spPr bwMode="auto">
            <a:xfrm>
              <a:off x="3878" y="-27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/>
          </p:nvSpPr>
          <p:spPr bwMode="auto">
            <a:xfrm>
              <a:off x="4023" y="3920"/>
              <a:ext cx="432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nl-NL" altLang="nl-NL" sz="36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54641" name="Rectangle 17"/>
          <p:cNvSpPr>
            <a:spLocks noGrp="1" noChangeArrowheads="1"/>
          </p:cNvSpPr>
          <p:nvPr>
            <p:ph type="title"/>
          </p:nvPr>
        </p:nvSpPr>
        <p:spPr>
          <a:xfrm>
            <a:off x="-3969" y="14288"/>
            <a:ext cx="3221038" cy="1077218"/>
          </a:xfrm>
          <a:noFill/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Energieën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vrije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4642" name="Group 18"/>
          <p:cNvGrpSpPr>
            <a:grpSpLocks/>
          </p:cNvGrpSpPr>
          <p:nvPr/>
        </p:nvGrpSpPr>
        <p:grpSpPr bwMode="auto">
          <a:xfrm>
            <a:off x="3432175" y="0"/>
            <a:ext cx="1152525" cy="6873875"/>
            <a:chOff x="930" y="-1"/>
            <a:chExt cx="726" cy="4375"/>
          </a:xfrm>
        </p:grpSpPr>
        <p:sp>
          <p:nvSpPr>
            <p:cNvPr id="154643" name="Rectangle 19"/>
            <p:cNvSpPr>
              <a:spLocks noChangeArrowheads="1"/>
            </p:cNvSpPr>
            <p:nvPr/>
          </p:nvSpPr>
          <p:spPr bwMode="auto">
            <a:xfrm>
              <a:off x="930" y="-1"/>
              <a:ext cx="726" cy="4375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/>
          </p:nvSpPr>
          <p:spPr bwMode="auto">
            <a:xfrm>
              <a:off x="983" y="8"/>
              <a:ext cx="62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  <a:r>
                <a:rPr lang="en-US" altLang="nl-NL" sz="3200" b="1" baseline="-250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nl-NL" altLang="nl-NL" sz="3200" b="1" baseline="-250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645" name="Oval 21"/>
          <p:cNvSpPr>
            <a:spLocks noChangeArrowheads="1"/>
          </p:cNvSpPr>
          <p:nvPr/>
        </p:nvSpPr>
        <p:spPr bwMode="auto">
          <a:xfrm>
            <a:off x="1085850" y="5678488"/>
            <a:ext cx="914400" cy="914400"/>
          </a:xfrm>
          <a:prstGeom prst="ellipse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54646" name="Group 22"/>
          <p:cNvGrpSpPr>
            <a:grpSpLocks/>
          </p:cNvGrpSpPr>
          <p:nvPr/>
        </p:nvGrpSpPr>
        <p:grpSpPr bwMode="auto">
          <a:xfrm>
            <a:off x="6313488" y="3175"/>
            <a:ext cx="1152525" cy="6873875"/>
            <a:chOff x="3878" y="-17"/>
            <a:chExt cx="726" cy="4375"/>
          </a:xfrm>
        </p:grpSpPr>
        <p:sp>
          <p:nvSpPr>
            <p:cNvPr id="154647" name="Rectangle 23"/>
            <p:cNvSpPr>
              <a:spLocks noChangeArrowheads="1"/>
            </p:cNvSpPr>
            <p:nvPr/>
          </p:nvSpPr>
          <p:spPr bwMode="auto">
            <a:xfrm>
              <a:off x="3878" y="-17"/>
              <a:ext cx="726" cy="4375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/>
          </p:nvSpPr>
          <p:spPr bwMode="auto">
            <a:xfrm>
              <a:off x="3951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nl-NL" altLang="nl-NL" sz="36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49" name="Group 25"/>
          <p:cNvGrpSpPr>
            <a:grpSpLocks/>
          </p:cNvGrpSpPr>
          <p:nvPr/>
        </p:nvGrpSpPr>
        <p:grpSpPr bwMode="auto">
          <a:xfrm>
            <a:off x="4873625" y="-1588"/>
            <a:ext cx="1152525" cy="6873876"/>
            <a:chOff x="2880" y="0"/>
            <a:chExt cx="726" cy="4382"/>
          </a:xfrm>
        </p:grpSpPr>
        <p:sp>
          <p:nvSpPr>
            <p:cNvPr id="154650" name="Rectangle 26"/>
            <p:cNvSpPr>
              <a:spLocks noChangeArrowheads="1"/>
            </p:cNvSpPr>
            <p:nvPr/>
          </p:nvSpPr>
          <p:spPr bwMode="auto">
            <a:xfrm>
              <a:off x="2880" y="7"/>
              <a:ext cx="726" cy="4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/>
          </p:nvSpPr>
          <p:spPr bwMode="auto">
            <a:xfrm>
              <a:off x="2952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</a:t>
              </a:r>
              <a:endParaRPr lang="nl-NL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52" name="Group 28"/>
          <p:cNvGrpSpPr>
            <a:grpSpLocks/>
          </p:cNvGrpSpPr>
          <p:nvPr/>
        </p:nvGrpSpPr>
        <p:grpSpPr bwMode="auto">
          <a:xfrm>
            <a:off x="6313488" y="11113"/>
            <a:ext cx="1152525" cy="6873875"/>
            <a:chOff x="3878" y="-27"/>
            <a:chExt cx="726" cy="4379"/>
          </a:xfrm>
        </p:grpSpPr>
        <p:sp>
          <p:nvSpPr>
            <p:cNvPr id="154653" name="Rectangle 29"/>
            <p:cNvSpPr>
              <a:spLocks noChangeArrowheads="1"/>
            </p:cNvSpPr>
            <p:nvPr/>
          </p:nvSpPr>
          <p:spPr bwMode="auto">
            <a:xfrm>
              <a:off x="3878" y="-27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/>
          </p:nvSpPr>
          <p:spPr bwMode="auto">
            <a:xfrm>
              <a:off x="4023" y="3920"/>
              <a:ext cx="432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nl-NL" altLang="nl-NL" sz="3200" baseline="-250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655" name="Group 31"/>
          <p:cNvGrpSpPr>
            <a:grpSpLocks/>
          </p:cNvGrpSpPr>
          <p:nvPr/>
        </p:nvGrpSpPr>
        <p:grpSpPr bwMode="auto">
          <a:xfrm>
            <a:off x="7740650" y="-7938"/>
            <a:ext cx="1152525" cy="6873876"/>
            <a:chOff x="4912" y="-8"/>
            <a:chExt cx="726" cy="4353"/>
          </a:xfrm>
        </p:grpSpPr>
        <p:sp>
          <p:nvSpPr>
            <p:cNvPr id="154656" name="Rectangle 32"/>
            <p:cNvSpPr>
              <a:spLocks noChangeArrowheads="1"/>
            </p:cNvSpPr>
            <p:nvPr/>
          </p:nvSpPr>
          <p:spPr bwMode="auto">
            <a:xfrm>
              <a:off x="4912" y="-8"/>
              <a:ext cx="726" cy="435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auto">
            <a:xfrm>
              <a:off x="4985" y="3879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00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  <a:endParaRPr lang="nl-NL" altLang="nl-NL" sz="36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58" name="Group 34"/>
          <p:cNvGrpSpPr>
            <a:grpSpLocks/>
          </p:cNvGrpSpPr>
          <p:nvPr/>
        </p:nvGrpSpPr>
        <p:grpSpPr bwMode="auto">
          <a:xfrm>
            <a:off x="4872038" y="-1067"/>
            <a:ext cx="1152525" cy="6873875"/>
            <a:chOff x="3470" y="-509"/>
            <a:chExt cx="726" cy="4323"/>
          </a:xfrm>
        </p:grpSpPr>
        <p:sp>
          <p:nvSpPr>
            <p:cNvPr id="154659" name="Rectangle 35"/>
            <p:cNvSpPr>
              <a:spLocks noChangeArrowheads="1"/>
            </p:cNvSpPr>
            <p:nvPr/>
          </p:nvSpPr>
          <p:spPr bwMode="auto">
            <a:xfrm>
              <a:off x="3470" y="-509"/>
              <a:ext cx="726" cy="432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60" name="Rectangle 36"/>
            <p:cNvSpPr>
              <a:spLocks noChangeArrowheads="1"/>
            </p:cNvSpPr>
            <p:nvPr/>
          </p:nvSpPr>
          <p:spPr bwMode="auto">
            <a:xfrm>
              <a:off x="3531" y="3385"/>
              <a:ext cx="589" cy="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nl-NL" altLang="nl-NL" sz="3200" baseline="-25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661" name="Group 37"/>
          <p:cNvGrpSpPr>
            <a:grpSpLocks/>
          </p:cNvGrpSpPr>
          <p:nvPr/>
        </p:nvGrpSpPr>
        <p:grpSpPr bwMode="auto">
          <a:xfrm>
            <a:off x="7748588" y="-14288"/>
            <a:ext cx="1152525" cy="6873876"/>
            <a:chOff x="4912" y="0"/>
            <a:chExt cx="726" cy="4354"/>
          </a:xfrm>
        </p:grpSpPr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4912" y="1"/>
              <a:ext cx="726" cy="43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63" name="Rectangle 39"/>
            <p:cNvSpPr>
              <a:spLocks noChangeArrowheads="1"/>
            </p:cNvSpPr>
            <p:nvPr/>
          </p:nvSpPr>
          <p:spPr bwMode="auto">
            <a:xfrm>
              <a:off x="4985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nl-NL" altLang="nl-NL" sz="3200" baseline="-25000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664" name="Rectangle 40"/>
          <p:cNvSpPr>
            <a:spLocks noChangeArrowheads="1"/>
          </p:cNvSpPr>
          <p:nvPr/>
        </p:nvSpPr>
        <p:spPr bwMode="auto">
          <a:xfrm>
            <a:off x="190500" y="6597650"/>
            <a:ext cx="3059113" cy="2603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" name="Actieknop: Verder of Volgende 4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tangle 17"/>
          <p:cNvSpPr txBox="1">
            <a:spLocks noChangeArrowheads="1"/>
          </p:cNvSpPr>
          <p:nvPr/>
        </p:nvSpPr>
        <p:spPr bwMode="auto">
          <a:xfrm>
            <a:off x="-3969" y="1714893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7"/>
          <p:cNvSpPr txBox="1">
            <a:spLocks noChangeArrowheads="1"/>
          </p:cNvSpPr>
          <p:nvPr/>
        </p:nvSpPr>
        <p:spPr bwMode="auto">
          <a:xfrm>
            <a:off x="-3969" y="2923055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17"/>
          <p:cNvSpPr txBox="1">
            <a:spLocks noChangeArrowheads="1"/>
          </p:cNvSpPr>
          <p:nvPr/>
        </p:nvSpPr>
        <p:spPr bwMode="auto">
          <a:xfrm>
            <a:off x="-3969" y="3527137"/>
            <a:ext cx="351869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botsing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grond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17"/>
          <p:cNvSpPr txBox="1">
            <a:spLocks noChangeArrowheads="1"/>
          </p:cNvSpPr>
          <p:nvPr/>
        </p:nvSpPr>
        <p:spPr bwMode="auto">
          <a:xfrm>
            <a:off x="-3969" y="2318974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kern="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kern="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toe.</a:t>
            </a:r>
            <a:endParaRPr lang="nl-NL" altLang="nl-NL" sz="3200" kern="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7"/>
          <p:cNvSpPr txBox="1">
            <a:spLocks noChangeArrowheads="1"/>
          </p:cNvSpPr>
          <p:nvPr/>
        </p:nvSpPr>
        <p:spPr bwMode="auto">
          <a:xfrm>
            <a:off x="-3969" y="1110812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n-US" altLang="nl-NL" sz="32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constant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7404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utoUpdateAnimBg="0"/>
      <p:bldP spid="154645" grpId="0" animBg="1"/>
      <p:bldP spid="43" grpId="0" autoUpdateAnimBg="0"/>
      <p:bldP spid="44" grpId="0" autoUpdateAnimBg="0"/>
      <p:bldP spid="45" grpId="0" autoUpdateAnimBg="0"/>
      <p:bldP spid="47" grpId="0" autoUpdateAnimBg="0"/>
      <p:bldP spid="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file"/>
              </a:rPr>
              <a:t>Rollerskater simulatie </a:t>
            </a:r>
            <a:r>
              <a:rPr lang="nl-NL" dirty="0" err="1" smtClean="0">
                <a:hlinkClick r:id="rId2" action="ppaction://hlinkfile"/>
              </a:rPr>
              <a:t>Phet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Pak de skater met de muis en laat hem op of boven de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halfpipe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los.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44482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indent="96838" algn="l"/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wet van 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0" y="995363"/>
            <a:ext cx="91440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verandert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2060575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gelijk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verandering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389" name="Rectangle 5"/>
              <p:cNvSpPr>
                <a:spLocks noChangeArrowheads="1"/>
              </p:cNvSpPr>
              <p:nvPr/>
            </p:nvSpPr>
            <p:spPr bwMode="auto">
              <a:xfrm>
                <a:off x="0" y="3386138"/>
                <a:ext cx="9144000" cy="792162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374650" indent="-3746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7954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8241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8528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8815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53387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7959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62531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67103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altLang="nl-NL" sz="3200" b="0" i="0" dirty="0" smtClean="0">
                        <a:solidFill>
                          <a:srgbClr val="FF33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W</m:t>
                    </m:r>
                    <m:r>
                      <m:rPr>
                        <m:sty m:val="p"/>
                      </m:rPr>
                      <a:rPr lang="nl-NL" altLang="nl-NL" sz="3200" b="0" i="0" baseline="-25000" dirty="0" smtClean="0">
                        <a:solidFill>
                          <a:srgbClr val="FF33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tot</m:t>
                    </m:r>
                  </m:oMath>
                </a14:m>
                <a:r>
                  <a:rPr lang="en-US" altLang="nl-NL" sz="32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3200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</a:t>
                </a:r>
                <a:r>
                  <a:rPr lang="en-US" altLang="nl-NL" sz="3200" dirty="0" err="1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E</a:t>
                </a:r>
                <a:r>
                  <a:rPr lang="en-US" altLang="nl-NL" sz="3200" baseline="-25000" dirty="0" err="1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k</a:t>
                </a:r>
                <a:r>
                  <a:rPr lang="en-US" altLang="nl-NL" sz="3200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              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BINAS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tabel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35A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43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386138"/>
                <a:ext cx="9144000" cy="792162"/>
              </a:xfrm>
              <a:prstGeom prst="rect">
                <a:avLst/>
              </a:prstGeom>
              <a:blipFill rotWithShape="1">
                <a:blip r:embed="rId2"/>
                <a:stretch>
                  <a:fillRect b="-10448"/>
                </a:stretch>
              </a:blipFill>
              <a:ln w="254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907704" y="5301231"/>
            <a:ext cx="3960440" cy="1440137"/>
          </a:xfrm>
          <a:prstGeom prst="wedgeRoundRectCallout">
            <a:avLst>
              <a:gd name="adj1" fmla="val -64468"/>
              <a:gd name="adj2" fmla="val -13543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Symbol"/>
              <a:buChar char="D"/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Delta, De Griekse 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De D van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Difference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(verschil)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tieknop: Verder of Volgende 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197920" y="3933056"/>
            <a:ext cx="5639593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Deze wet is goed te begrijpen: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Als er bijvoorbeeld 50 J arbeid wordt verricht, wordt er 50 J overgedragen.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Als de kinetische energie 100 J was zal hij dus 150 J worden!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7396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  <p:bldP spid="144388" grpId="0" autoUpdateAnimBg="0"/>
      <p:bldP spid="144389" grpId="0" animBg="1" autoUpdateAnimBg="0"/>
      <p:bldP spid="12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4846" y="33719"/>
            <a:ext cx="9144000" cy="685800"/>
          </a:xfrm>
        </p:spPr>
        <p:txBody>
          <a:bodyPr/>
          <a:lstStyle/>
          <a:p>
            <a:pPr indent="96838"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-44846" y="739838"/>
            <a:ext cx="9142215" cy="128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geeft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van 0,20 kg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trap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waarbij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cm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contact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houdt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met de val.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verlaat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voet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m/s.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-44846" y="264676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389" name="Rectangle 5"/>
              <p:cNvSpPr>
                <a:spLocks noChangeArrowheads="1"/>
              </p:cNvSpPr>
              <p:nvPr/>
            </p:nvSpPr>
            <p:spPr bwMode="auto">
              <a:xfrm>
                <a:off x="-44846" y="4462042"/>
                <a:ext cx="2267744" cy="58477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t" anchorCtr="0">
                <a:spAutoFit/>
              </a:bodyPr>
              <a:lstStyle>
                <a:lvl1pPr marL="374650" indent="-3746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7954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8241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8528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8815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53387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7959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62531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67103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9525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altLang="nl-NL" sz="3200" b="0" i="0" dirty="0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W</m:t>
                    </m:r>
                    <m:r>
                      <m:rPr>
                        <m:sty m:val="p"/>
                      </m:rPr>
                      <a:rPr lang="nl-NL" altLang="nl-NL" sz="3200" b="0" i="0" baseline="-25000" dirty="0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tot</m:t>
                    </m:r>
                  </m:oMath>
                </a14:m>
                <a:r>
                  <a:rPr lang="en-US" altLang="nl-NL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32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</a:t>
                </a:r>
                <a:r>
                  <a:rPr lang="en-US" altLang="nl-NL" sz="32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E</a:t>
                </a:r>
                <a:r>
                  <a:rPr lang="en-US" altLang="nl-NL" sz="3200" baseline="-250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k</a:t>
                </a:r>
                <a:endParaRPr lang="nl-NL" altLang="nl-NL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43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44846" y="4462042"/>
                <a:ext cx="226774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3542" b="-33333"/>
                </a:stretch>
              </a:blipFill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tieknop: Verder of Volgende 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44847" y="3856948"/>
            <a:ext cx="91422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½mv² = ½.0,20.20² = 40 J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090017" y="4475212"/>
            <a:ext cx="644242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k,eind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k,begin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-44846" y="6277323"/>
            <a:ext cx="534723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200 N = 0,20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-44846" y="2041666"/>
            <a:ext cx="91422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spierkracht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-44846" y="325185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het begin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½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mv² =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 want v=0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-44846" y="5672230"/>
            <a:ext cx="644242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.0,20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-44846" y="5067136"/>
            <a:ext cx="4290615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377" y="1740615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5825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  <p:bldP spid="144388" grpId="0" autoUpdateAnimBg="0"/>
      <p:bldP spid="144389" grpId="0"/>
      <p:bldP spid="13" grpId="0" autoUpdateAnimBg="0"/>
      <p:bldP spid="15" grpId="0"/>
      <p:bldP spid="19" grpId="0"/>
      <p:bldP spid="20" grpId="0" autoUpdateAnimBg="0"/>
      <p:bldP spid="22" grpId="0" autoUpdateAnimBg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33337" y="10510"/>
            <a:ext cx="9144000" cy="685800"/>
          </a:xfrm>
        </p:spPr>
        <p:txBody>
          <a:bodyPr/>
          <a:lstStyle/>
          <a:p>
            <a:pPr indent="95250"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-5423" y="2018928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733931" y="2141623"/>
            <a:ext cx="853460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% (of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-5423" y="2706884"/>
            <a:ext cx="167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1431407" y="2829909"/>
            <a:ext cx="801055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J = Nm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-5423" y="3394841"/>
            <a:ext cx="1371600" cy="68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940622" y="3484650"/>
            <a:ext cx="842410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toegevoerde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J = Nm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-1" y="908720"/>
                <a:ext cx="7004353" cy="89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9525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η</m:t>
                    </m:r>
                    <m:r>
                      <a:rPr lang="nl-NL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nl-NL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nuttig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in</m:t>
                            </m:r>
                          </m:sub>
                        </m:sSub>
                      </m:den>
                    </m:f>
                    <m:r>
                      <a:rPr lang="nl-NL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nl-NL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nuttig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in</m:t>
                            </m:r>
                          </m:sub>
                        </m:sSub>
                      </m:den>
                    </m:f>
                  </m:oMath>
                </a14:m>
                <a:r>
                  <a:rPr lang="nl-NL" sz="3200" dirty="0" smtClean="0"/>
                  <a:t>      </a:t>
                </a:r>
                <a:r>
                  <a:rPr lang="nl-NL" sz="2800" dirty="0" smtClean="0"/>
                  <a:t>BINAS Tabel 32A</a:t>
                </a:r>
                <a:endParaRPr lang="nl-NL" sz="28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908720"/>
                <a:ext cx="7004353" cy="897746"/>
              </a:xfrm>
              <a:prstGeom prst="rect">
                <a:avLst/>
              </a:prstGeom>
              <a:blipFill rotWithShape="1">
                <a:blip r:embed="rId3"/>
                <a:stretch>
                  <a:fillRect r="-322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AutoShape 20"/>
              <p:cNvSpPr>
                <a:spLocks noChangeArrowheads="1"/>
              </p:cNvSpPr>
              <p:nvPr/>
            </p:nvSpPr>
            <p:spPr bwMode="auto">
              <a:xfrm>
                <a:off x="5218038" y="3145883"/>
                <a:ext cx="3098377" cy="937168"/>
              </a:xfrm>
              <a:prstGeom prst="wedgeRoundRectCallout">
                <a:avLst>
                  <a:gd name="adj1" fmla="val -198456"/>
                  <a:gd name="adj2" fmla="val -215292"/>
                  <a:gd name="adj3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40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η</m:t>
                    </m:r>
                  </m:oMath>
                </a14:m>
                <a:r>
                  <a:rPr lang="nl-NL" altLang="nl-NL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spreek uit als </a:t>
                </a:r>
                <a:r>
                  <a:rPr lang="nl-NL" altLang="nl-NL" sz="2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èta</a:t>
                </a:r>
                <a:r>
                  <a:rPr lang="nl-NL" altLang="nl-NL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 Griekse è</a:t>
                </a:r>
                <a:endParaRPr lang="nl-NL" altLang="nl-NL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8038" y="3145883"/>
                <a:ext cx="3098377" cy="937168"/>
              </a:xfrm>
              <a:prstGeom prst="wedgeRoundRectCallout">
                <a:avLst>
                  <a:gd name="adj1" fmla="val -198456"/>
                  <a:gd name="adj2" fmla="val -215292"/>
                  <a:gd name="adj3" fmla="val 16667"/>
                </a:avLst>
              </a:prstGeom>
              <a:blipFill rotWithShape="1">
                <a:blip r:embed="rId4"/>
                <a:stretch>
                  <a:fillRect b="-2906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173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173" grpId="0" autoUpdateAnimBg="0"/>
      <p:bldP spid="135174" grpId="0" autoUpdateAnimBg="0"/>
      <p:bldP spid="135176" grpId="0" autoUpdateAnimBg="0"/>
      <p:bldP spid="135177" grpId="0" autoUpdateAnimBg="0"/>
      <p:bldP spid="135179" grpId="0" autoUpdateAnimBg="0"/>
      <p:bldP spid="135180" grpId="0" autoUpdateAnimBg="0"/>
      <p:bldP spid="2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74664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1 km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0,11 L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benzine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Daar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zit 3,6.10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1,5.10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J.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0" y="628015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=  42 %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9256"/>
            <a:ext cx="9144000" cy="584775"/>
          </a:xfrm>
        </p:spPr>
        <p:txBody>
          <a:bodyPr anchor="t" anchorCtr="0">
            <a:spAutoFit/>
          </a:bodyPr>
          <a:lstStyle/>
          <a:p>
            <a:pPr algn="l"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5612761"/>
            <a:ext cx="50914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1,5.10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/ 3,6.10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.100%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3066311"/>
            <a:ext cx="91418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Geg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3,6.10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0" y="4945371"/>
            <a:ext cx="48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nutigt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100%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0" y="4277981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0" y="23989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3891512" y="1624803"/>
            <a:ext cx="1976632" cy="8382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275" name="Oval 11"/>
          <p:cNvSpPr>
            <a:spLocks noChangeArrowheads="1"/>
          </p:cNvSpPr>
          <p:nvPr/>
        </p:nvSpPr>
        <p:spPr bwMode="auto">
          <a:xfrm>
            <a:off x="1482892" y="1197794"/>
            <a:ext cx="1488907" cy="680284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276" name="Oval 12"/>
          <p:cNvSpPr>
            <a:spLocks noChangeArrowheads="1"/>
          </p:cNvSpPr>
          <p:nvPr/>
        </p:nvSpPr>
        <p:spPr bwMode="auto">
          <a:xfrm>
            <a:off x="2269428" y="2348880"/>
            <a:ext cx="2367758" cy="838200"/>
          </a:xfrm>
          <a:prstGeom prst="ellips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3672146"/>
            <a:ext cx="24512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Gevr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0300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/>
      <p:bldP spid="139268" grpId="0"/>
      <p:bldP spid="139269" grpId="0"/>
      <p:bldP spid="139270" grpId="0"/>
      <p:bldP spid="139271" grpId="0"/>
      <p:bldP spid="139272" grpId="0"/>
      <p:bldP spid="139273" grpId="0"/>
      <p:bldP spid="139274" grpId="0" animBg="1"/>
      <p:bldP spid="139275" grpId="0" animBg="1"/>
      <p:bldP spid="139276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-36512" y="38961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6"/>
          <p:cNvSpPr txBox="1">
            <a:spLocks noChangeArrowheads="1"/>
          </p:cNvSpPr>
          <p:nvPr/>
        </p:nvSpPr>
        <p:spPr bwMode="auto">
          <a:xfrm>
            <a:off x="-2632" y="733374"/>
            <a:ext cx="9146631" cy="111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in het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dagelijks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endParaRPr lang="en-US" altLang="nl-NL" sz="3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5250" algn="l"/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(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meestal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6"/>
          <p:cNvSpPr txBox="1">
            <a:spLocks noChangeArrowheads="1"/>
          </p:cNvSpPr>
          <p:nvPr/>
        </p:nvSpPr>
        <p:spPr bwMode="auto">
          <a:xfrm>
            <a:off x="-21764" y="1878804"/>
            <a:ext cx="9146631" cy="111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natuurkunde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endParaRPr lang="en-US" altLang="nl-NL" sz="3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voorwerp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u="sng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verplaatst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 bwMode="auto">
          <a:xfrm>
            <a:off x="-8731" y="2996952"/>
            <a:ext cx="9146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Bijvoorbeeld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voortduwen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afremmen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6"/>
          <p:cNvSpPr txBox="1">
            <a:spLocks noChangeArrowheads="1"/>
          </p:cNvSpPr>
          <p:nvPr/>
        </p:nvSpPr>
        <p:spPr bwMode="auto">
          <a:xfrm>
            <a:off x="251520" y="5775647"/>
            <a:ext cx="4536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verricht de spierkracht </a:t>
            </a:r>
            <a:r>
              <a:rPr lang="nl-NL" altLang="nl-NL" sz="2400" u="sng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arbeid.</a:t>
            </a:r>
            <a:endParaRPr lang="nl-NL" altLang="nl-NL" sz="2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Bewegende gewichtheffen plaatjes en Sport plaatjes voor jouw forum, website  of facebook. LEUKE-PLAATJES.COM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3900467"/>
            <a:ext cx="16764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3907814"/>
            <a:ext cx="1676400" cy="1524000"/>
          </a:xfrm>
          <a:prstGeom prst="rect">
            <a:avLst/>
          </a:prstGeom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644008" y="5775647"/>
            <a:ext cx="44808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nl-NL" altLang="nl-NL" sz="2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verricht de spierkracht </a:t>
            </a:r>
            <a:r>
              <a:rPr lang="nl-NL" altLang="nl-NL" sz="2400" u="sng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nl-NL" altLang="nl-NL" sz="2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arbeid.</a:t>
            </a:r>
          </a:p>
        </p:txBody>
      </p:sp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89243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/>
      <p:bldP spid="128006" grpId="0" autoUpdateAnimBg="0"/>
      <p:bldP spid="33" grpId="0" autoUpdateAnimBg="0"/>
      <p:bldP spid="34" grpId="0" autoUpdateAnimBg="0"/>
      <p:bldP spid="36" grpId="0" autoUpdateAnimBg="0"/>
      <p:bldP spid="37" grpId="0" autoUpdateAnimBg="0"/>
      <p:bldP spid="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nl-NL" sz="32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</a:t>
            </a:r>
            <a:endParaRPr lang="nl-NL" altLang="nl-NL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6151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-2036" y="1502668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058305" y="1502668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(Work)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-2036" y="73764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35A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-2036" y="-27384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596049" y="1502668"/>
            <a:ext cx="251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Nm =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-2036" y="2324292"/>
            <a:ext cx="1403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971193" y="2324292"/>
            <a:ext cx="4678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(Force)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4649688" y="2340058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-2036" y="3037428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871182" y="3037428"/>
            <a:ext cx="4633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afstand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3357590" y="3073037"/>
            <a:ext cx="10773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5456563" y="3856414"/>
            <a:ext cx="615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435475" y="2463552"/>
            <a:ext cx="3529013" cy="972033"/>
            <a:chOff x="5435475" y="2463552"/>
            <a:chExt cx="3529013" cy="972033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5435475" y="2490148"/>
              <a:ext cx="3529013" cy="719138"/>
              <a:chOff x="3288" y="1750"/>
              <a:chExt cx="2223" cy="453"/>
            </a:xfrm>
          </p:grpSpPr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3288" y="2069"/>
                <a:ext cx="22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3833" y="1933"/>
                <a:ext cx="136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 rot="1440000" flipV="1">
                <a:off x="4041" y="1750"/>
                <a:ext cx="998" cy="45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 rot="16200000">
                <a:off x="4354" y="1629"/>
                <a:ext cx="0" cy="7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8302631" y="2463552"/>
              <a:ext cx="422591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endParaRPr lang="nl-NL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7448921" y="2902185"/>
              <a:ext cx="497212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nl-NL" alt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Actieknop: Verder of Volgende 3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821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75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75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3" grpId="0" autoUpdateAnimBg="0"/>
      <p:bldP spid="128004" grpId="0"/>
      <p:bldP spid="128005" grpId="0"/>
      <p:bldP spid="128006" grpId="0"/>
      <p:bldP spid="128007" grpId="0" autoUpdateAnimBg="0"/>
      <p:bldP spid="128008" grpId="0" autoUpdateAnimBg="0"/>
      <p:bldP spid="128009" grpId="0" autoUpdateAnimBg="0"/>
      <p:bldP spid="128010" grpId="0" autoUpdateAnimBg="0"/>
      <p:bldP spid="128011" grpId="0" autoUpdateAnimBg="0"/>
      <p:bldP spid="128012" grpId="0" autoUpdateAnimBg="0"/>
      <p:bldP spid="128013" grpId="0" autoUpdateAnimBg="0"/>
      <p:bldP spid="1280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550" y="272192"/>
            <a:ext cx="2813071" cy="21365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2098" name="Rectangle 2"/>
              <p:cNvSpPr>
                <a:spLocks noChangeArrowheads="1"/>
              </p:cNvSpPr>
              <p:nvPr/>
            </p:nvSpPr>
            <p:spPr bwMode="auto">
              <a:xfrm>
                <a:off x="6350" y="3577213"/>
                <a:ext cx="520324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indent="9525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.s</a:t>
                </a:r>
                <a14:m>
                  <m:oMath xmlns:m="http://schemas.openxmlformats.org/officeDocument/2006/math"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209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0" y="3577213"/>
                <a:ext cx="5203245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68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6712" y="-69825"/>
            <a:ext cx="9144000" cy="685800"/>
          </a:xfrm>
        </p:spPr>
        <p:txBody>
          <a:bodyPr anchor="t" anchorCtr="0"/>
          <a:lstStyle/>
          <a:p>
            <a:pPr indent="95250"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350" y="494085"/>
            <a:ext cx="54975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500 m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helling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op.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195736" y="3573016"/>
            <a:ext cx="27520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500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4786750" y="3576061"/>
            <a:ext cx="208950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5437029" y="457780"/>
            <a:ext cx="3805831" cy="2099490"/>
            <a:chOff x="5437029" y="457780"/>
            <a:chExt cx="3805831" cy="2099490"/>
          </a:xfrm>
        </p:grpSpPr>
        <p:grpSp>
          <p:nvGrpSpPr>
            <p:cNvPr id="132105" name="Group 9"/>
            <p:cNvGrpSpPr>
              <a:grpSpLocks/>
            </p:cNvGrpSpPr>
            <p:nvPr/>
          </p:nvGrpSpPr>
          <p:grpSpPr bwMode="auto">
            <a:xfrm>
              <a:off x="5437029" y="795139"/>
              <a:ext cx="3266173" cy="1762131"/>
              <a:chOff x="2615" y="246"/>
              <a:chExt cx="2714" cy="1145"/>
            </a:xfrm>
          </p:grpSpPr>
          <p:sp>
            <p:nvSpPr>
              <p:cNvPr id="132106" name="AutoShape 10"/>
              <p:cNvSpPr>
                <a:spLocks noChangeArrowheads="1"/>
              </p:cNvSpPr>
              <p:nvPr/>
            </p:nvSpPr>
            <p:spPr bwMode="auto">
              <a:xfrm flipH="1">
                <a:off x="2615" y="246"/>
                <a:ext cx="2714" cy="975"/>
              </a:xfrm>
              <a:prstGeom prst="rtTriangl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32107" name="Group 11"/>
              <p:cNvGrpSpPr>
                <a:grpSpLocks/>
              </p:cNvGrpSpPr>
              <p:nvPr/>
            </p:nvGrpSpPr>
            <p:grpSpPr bwMode="auto">
              <a:xfrm>
                <a:off x="3847" y="362"/>
                <a:ext cx="1265" cy="1029"/>
                <a:chOff x="3182" y="551"/>
                <a:chExt cx="1265" cy="1029"/>
              </a:xfrm>
            </p:grpSpPr>
            <p:sp>
              <p:nvSpPr>
                <p:cNvPr id="132109" name="Freeform 13"/>
                <p:cNvSpPr>
                  <a:spLocks/>
                </p:cNvSpPr>
                <p:nvPr/>
              </p:nvSpPr>
              <p:spPr bwMode="auto">
                <a:xfrm rot="21240000">
                  <a:off x="3570" y="551"/>
                  <a:ext cx="877" cy="238"/>
                </a:xfrm>
                <a:custGeom>
                  <a:avLst/>
                  <a:gdLst>
                    <a:gd name="T0" fmla="*/ 0 w 877"/>
                    <a:gd name="T1" fmla="*/ 238 h 238"/>
                    <a:gd name="T2" fmla="*/ 877 w 877"/>
                    <a:gd name="T3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77" h="238">
                      <a:moveTo>
                        <a:pt x="0" y="238"/>
                      </a:moveTo>
                      <a:lnTo>
                        <a:pt x="877" y="0"/>
                      </a:lnTo>
                    </a:path>
                  </a:pathLst>
                </a:custGeom>
                <a:noFill/>
                <a:ln w="25400" cmpd="sng">
                  <a:solidFill>
                    <a:srgbClr val="FF3300"/>
                  </a:solidFill>
                  <a:round/>
                  <a:headEnd type="none" w="med" len="med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10" name="Line 14"/>
                <p:cNvSpPr>
                  <a:spLocks noChangeShapeType="1"/>
                </p:cNvSpPr>
                <p:nvPr/>
              </p:nvSpPr>
              <p:spPr bwMode="auto">
                <a:xfrm>
                  <a:off x="3592" y="809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12" name="Freeform 16"/>
                <p:cNvSpPr>
                  <a:spLocks/>
                </p:cNvSpPr>
                <p:nvPr/>
              </p:nvSpPr>
              <p:spPr bwMode="auto">
                <a:xfrm rot="21420000">
                  <a:off x="3182" y="835"/>
                  <a:ext cx="397" cy="115"/>
                </a:xfrm>
                <a:custGeom>
                  <a:avLst/>
                  <a:gdLst>
                    <a:gd name="T0" fmla="*/ 397 w 397"/>
                    <a:gd name="T1" fmla="*/ 0 h 115"/>
                    <a:gd name="T2" fmla="*/ 0 w 397"/>
                    <a:gd name="T3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97" h="115">
                      <a:moveTo>
                        <a:pt x="397" y="0"/>
                      </a:moveTo>
                      <a:lnTo>
                        <a:pt x="0" y="115"/>
                      </a:lnTo>
                    </a:path>
                  </a:pathLst>
                </a:custGeom>
                <a:noFill/>
                <a:ln w="31750" cmpd="sng">
                  <a:solidFill>
                    <a:schemeClr val="accent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32113" name="Rectangle 17"/>
            <p:cNvSpPr>
              <a:spLocks noChangeArrowheads="1"/>
            </p:cNvSpPr>
            <p:nvPr/>
          </p:nvSpPr>
          <p:spPr bwMode="auto">
            <a:xfrm>
              <a:off x="7296477" y="457780"/>
              <a:ext cx="1946383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nl-NL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4,0 </a:t>
              </a:r>
              <a:r>
                <a:rPr lang="en-US" altLang="nl-NL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</a:t>
              </a:r>
              <a:endPara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17" name="Rectangle 21"/>
            <p:cNvSpPr>
              <a:spLocks noChangeArrowheads="1"/>
            </p:cNvSpPr>
            <p:nvPr/>
          </p:nvSpPr>
          <p:spPr bwMode="auto">
            <a:xfrm>
              <a:off x="5842595" y="1859042"/>
              <a:ext cx="1609725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>
                  <a:solidFill>
                    <a:srgbClr val="000000"/>
                  </a:solidFill>
                  <a:latin typeface="Symbol" pitchFamily="18" charset="2"/>
                </a:rPr>
                <a:t>a</a:t>
              </a:r>
              <a:r>
                <a:rPr lang="en-US" altLang="nl-NL" sz="2800" dirty="0">
                  <a:solidFill>
                    <a:srgbClr val="000000"/>
                  </a:solidFill>
                </a:rPr>
                <a:t> = 20°</a:t>
              </a:r>
              <a:endParaRPr lang="nl-NL" altLang="nl-NL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2133" name="Rectangle 37"/>
          <p:cNvSpPr>
            <a:spLocks noChangeArrowheads="1"/>
          </p:cNvSpPr>
          <p:nvPr/>
        </p:nvSpPr>
        <p:spPr bwMode="auto">
          <a:xfrm>
            <a:off x="6349" y="1484784"/>
            <a:ext cx="520324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van de motor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Actieknop: Verder of Volgende 4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7144" y="3078430"/>
            <a:ext cx="12316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3955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100" grpId="0" autoUpdateAnimBg="0"/>
      <p:bldP spid="132101" grpId="0" autoUpdateAnimBg="0"/>
      <p:bldP spid="132102" grpId="0"/>
      <p:bldP spid="132104" grpId="0"/>
      <p:bldP spid="132133" grpId="0" autoUpdateAnimBg="0"/>
      <p:bldP spid="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-1" y="620688"/>
            <a:ext cx="91424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ontstaat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5042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de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10370" y="17984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7362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utoUpdateAnimBg="0"/>
      <p:bldP spid="142339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hoek 34"/>
          <p:cNvSpPr/>
          <p:nvPr/>
        </p:nvSpPr>
        <p:spPr>
          <a:xfrm>
            <a:off x="5539647" y="1946934"/>
            <a:ext cx="2808000" cy="1224000"/>
          </a:xfrm>
          <a:prstGeom prst="rect">
            <a:avLst/>
          </a:prstGeom>
          <a:pattFill prst="lt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2796" y="0"/>
            <a:ext cx="84582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nl-NL" sz="3200" dirty="0" smtClean="0">
                <a:solidFill>
                  <a:srgbClr val="FF0000"/>
                </a:solidFill>
              </a:rPr>
              <a:t>Arbeid door een constante kracht.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-22796" y="1403946"/>
            <a:ext cx="515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Hoeveel  arbeid, verricht 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-22797" y="517307"/>
            <a:ext cx="9165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de grafiek is de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uitgezet tegen de afstand s bij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val van een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voorwerp.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7105" y="3759630"/>
            <a:ext cx="3168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7105" y="4770496"/>
            <a:ext cx="9166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Conclusie:</a:t>
            </a:r>
          </a:p>
          <a:p>
            <a:pPr indent="95250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grootte van de arbeid, verricht door een kracht F is</a:t>
            </a:r>
          </a:p>
          <a:p>
            <a:pPr indent="95250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gelijk aan de oppervlakte onder de F-s grafiek.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oelichting met afgeronde rechthoek 44"/>
          <p:cNvSpPr/>
          <p:nvPr/>
        </p:nvSpPr>
        <p:spPr>
          <a:xfrm>
            <a:off x="755576" y="2295446"/>
            <a:ext cx="3562542" cy="948232"/>
          </a:xfrm>
          <a:prstGeom prst="wedgeRoundRectCallout">
            <a:avLst>
              <a:gd name="adj1" fmla="val 6553"/>
              <a:gd name="adj2" fmla="val 10751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40.0,5 is de oppervlakte onder de grafiek!</a:t>
            </a: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-31204" y="6155491"/>
            <a:ext cx="844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Opm. 1: Dit geldt ook als de kracht niet constant is.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2123728" y="3759630"/>
            <a:ext cx="422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40.0,50.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-20 J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ep 50"/>
          <p:cNvGrpSpPr/>
          <p:nvPr/>
        </p:nvGrpSpPr>
        <p:grpSpPr>
          <a:xfrm>
            <a:off x="4318118" y="1628800"/>
            <a:ext cx="4646370" cy="1991754"/>
            <a:chOff x="4318118" y="1628800"/>
            <a:chExt cx="4646370" cy="1991754"/>
          </a:xfrm>
        </p:grpSpPr>
        <p:grpSp>
          <p:nvGrpSpPr>
            <p:cNvPr id="42" name="Groep 41"/>
            <p:cNvGrpSpPr/>
            <p:nvPr/>
          </p:nvGrpSpPr>
          <p:grpSpPr>
            <a:xfrm>
              <a:off x="4318118" y="1628800"/>
              <a:ext cx="4646370" cy="1991754"/>
              <a:chOff x="508954" y="1860331"/>
              <a:chExt cx="4646370" cy="1991754"/>
            </a:xfrm>
          </p:grpSpPr>
          <p:sp>
            <p:nvSpPr>
              <p:cNvPr id="32" name="Vrije vorm 31"/>
              <p:cNvSpPr/>
              <p:nvPr/>
            </p:nvSpPr>
            <p:spPr>
              <a:xfrm>
                <a:off x="1702676" y="1860331"/>
                <a:ext cx="3452648" cy="1545021"/>
              </a:xfrm>
              <a:custGeom>
                <a:avLst/>
                <a:gdLst>
                  <a:gd name="connsiteX0" fmla="*/ 0 w 3452648"/>
                  <a:gd name="connsiteY0" fmla="*/ 0 h 1545021"/>
                  <a:gd name="connsiteX1" fmla="*/ 15765 w 3452648"/>
                  <a:gd name="connsiteY1" fmla="*/ 1545021 h 1545021"/>
                  <a:gd name="connsiteX2" fmla="*/ 3452648 w 3452648"/>
                  <a:gd name="connsiteY2" fmla="*/ 1545021 h 154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52648" h="1545021">
                    <a:moveTo>
                      <a:pt x="0" y="0"/>
                    </a:moveTo>
                    <a:lnTo>
                      <a:pt x="15765" y="1545021"/>
                    </a:lnTo>
                    <a:lnTo>
                      <a:pt x="3452648" y="1545021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1" name="Groep 40"/>
              <p:cNvGrpSpPr/>
              <p:nvPr/>
            </p:nvGrpSpPr>
            <p:grpSpPr>
              <a:xfrm>
                <a:off x="508954" y="1926733"/>
                <a:ext cx="4646370" cy="1925352"/>
                <a:chOff x="508954" y="1974031"/>
                <a:chExt cx="4646370" cy="1925352"/>
              </a:xfrm>
            </p:grpSpPr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1702676" y="2204864"/>
                  <a:ext cx="2853623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kstvak 35"/>
                <p:cNvSpPr txBox="1"/>
                <p:nvPr/>
              </p:nvSpPr>
              <p:spPr>
                <a:xfrm>
                  <a:off x="580846" y="2574275"/>
                  <a:ext cx="10801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2400" dirty="0" err="1" smtClean="0"/>
                    <a:t>F</a:t>
                  </a:r>
                  <a:r>
                    <a:rPr lang="nl-NL" sz="2400" baseline="-25000" dirty="0" err="1" smtClean="0"/>
                    <a:t>z</a:t>
                  </a:r>
                  <a:r>
                    <a:rPr lang="nl-NL" sz="2400" dirty="0" smtClean="0"/>
                    <a:t> (N)</a:t>
                  </a:r>
                  <a:endParaRPr lang="nl-NL" sz="2400" dirty="0"/>
                </a:p>
              </p:txBody>
            </p:sp>
            <p:sp>
              <p:nvSpPr>
                <p:cNvPr id="37" name="Tekstvak 36"/>
                <p:cNvSpPr txBox="1"/>
                <p:nvPr/>
              </p:nvSpPr>
              <p:spPr>
                <a:xfrm>
                  <a:off x="2876090" y="3437718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s in m</a:t>
                  </a:r>
                  <a:endParaRPr lang="nl-NL" sz="2400" dirty="0"/>
                </a:p>
              </p:txBody>
            </p:sp>
            <p:sp>
              <p:nvSpPr>
                <p:cNvPr id="38" name="Tekstvak 37"/>
                <p:cNvSpPr txBox="1"/>
                <p:nvPr/>
              </p:nvSpPr>
              <p:spPr>
                <a:xfrm>
                  <a:off x="508954" y="1974031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2400" dirty="0" smtClean="0"/>
                    <a:t>40</a:t>
                  </a:r>
                  <a:endParaRPr lang="nl-NL" sz="2400" dirty="0"/>
                </a:p>
              </p:txBody>
            </p:sp>
            <p:sp>
              <p:nvSpPr>
                <p:cNvPr id="39" name="Tekstvak 38"/>
                <p:cNvSpPr txBox="1"/>
                <p:nvPr/>
              </p:nvSpPr>
              <p:spPr>
                <a:xfrm>
                  <a:off x="4191198" y="3373820"/>
                  <a:ext cx="9641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0,50</a:t>
                  </a:r>
                  <a:endParaRPr lang="nl-NL" sz="2400" dirty="0"/>
                </a:p>
              </p:txBody>
            </p:sp>
            <p:sp>
              <p:nvSpPr>
                <p:cNvPr id="40" name="Tekstvak 39"/>
                <p:cNvSpPr txBox="1"/>
                <p:nvPr/>
              </p:nvSpPr>
              <p:spPr>
                <a:xfrm>
                  <a:off x="1294748" y="3342288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O</a:t>
                  </a:r>
                  <a:endParaRPr lang="nl-NL" sz="2400" dirty="0"/>
                </a:p>
              </p:txBody>
            </p:sp>
          </p:grpSp>
        </p:grpSp>
        <p:cxnSp>
          <p:nvCxnSpPr>
            <p:cNvPr id="50" name="Rechte verbindingslijn 49"/>
            <p:cNvCxnSpPr/>
            <p:nvPr/>
          </p:nvCxnSpPr>
          <p:spPr>
            <a:xfrm flipV="1">
              <a:off x="8334339" y="1927165"/>
              <a:ext cx="0" cy="123172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9879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/>
      <p:bldP spid="28" grpId="0"/>
      <p:bldP spid="29" grpId="0"/>
      <p:bldP spid="43" grpId="0"/>
      <p:bldP spid="44" grpId="0"/>
      <p:bldP spid="45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/>
        </p:nvSpPr>
        <p:spPr>
          <a:xfrm>
            <a:off x="4499968" y="3229816"/>
            <a:ext cx="720080" cy="54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5967301" y="1794359"/>
            <a:ext cx="720080" cy="198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232900" y="2331464"/>
            <a:ext cx="720080" cy="144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6703432" y="1473017"/>
            <a:ext cx="720080" cy="2304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7439370" y="1290705"/>
            <a:ext cx="720080" cy="2484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8162449" y="1185161"/>
            <a:ext cx="720080" cy="2592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8077" y="0"/>
            <a:ext cx="84582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nl-NL" sz="3200" dirty="0" smtClean="0">
                <a:solidFill>
                  <a:srgbClr val="FF0000"/>
                </a:solidFill>
              </a:rPr>
              <a:t>Arbeid door een niet constante kracht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0266" y="5478501"/>
            <a:ext cx="8872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•De oppervlakte van elk hokje is </a:t>
            </a:r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52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0,010m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50N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0,50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-33711" y="6381328"/>
            <a:ext cx="9142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24,7x0,50 Nm =12,4 Nm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119632" y="26539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4,3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629126" y="33840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1,3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8268303" y="2222998"/>
            <a:ext cx="63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5,6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603996" y="23507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5,4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846238" y="25092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4,9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391746" y="304927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3,1</a:t>
            </a:r>
            <a:endParaRPr lang="nl-NL" dirty="0"/>
          </a:p>
        </p:txBody>
      </p:sp>
      <p:grpSp>
        <p:nvGrpSpPr>
          <p:cNvPr id="6" name="Groep 5"/>
          <p:cNvGrpSpPr/>
          <p:nvPr/>
        </p:nvGrpSpPr>
        <p:grpSpPr>
          <a:xfrm>
            <a:off x="4487715" y="1176754"/>
            <a:ext cx="4386877" cy="2047288"/>
            <a:chOff x="4005461" y="1381712"/>
            <a:chExt cx="4386877" cy="2047288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4005461" y="342900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4733432" y="2547488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483443" y="197896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199400" y="1673512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942653" y="1484784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672258" y="1381712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/>
          <p:cNvSpPr txBox="1"/>
          <p:nvPr/>
        </p:nvSpPr>
        <p:spPr>
          <a:xfrm>
            <a:off x="0" y="5006564"/>
            <a:ext cx="393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•Tel het aantal hokjes.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-8077" y="533492"/>
            <a:ext cx="3794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Een veer wordt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6,0 cm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uitgerekt.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-8077" y="2770028"/>
            <a:ext cx="3794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•Teken een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trap-</a:t>
            </a:r>
          </a:p>
          <a:p>
            <a:pPr indent="952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grafiek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dezelfde</a:t>
            </a:r>
          </a:p>
          <a:p>
            <a:pPr indent="952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-8077" y="4103740"/>
            <a:ext cx="4436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•Bepaal 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</a:p>
          <a:p>
            <a:pPr indent="952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onder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“trap-grafiek”.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8430" y="1436316"/>
            <a:ext cx="3794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 de arbeid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verricht door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spierkracht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547562" y="5052396"/>
            <a:ext cx="393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 zijn er 24,7.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troomdiagram: Proces 37"/>
          <p:cNvSpPr/>
          <p:nvPr/>
        </p:nvSpPr>
        <p:spPr>
          <a:xfrm>
            <a:off x="251520" y="4375287"/>
            <a:ext cx="3378726" cy="120032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</a:rPr>
              <a:t>Je kunt ook meteen de oppervlakte van elke “strook” bereken: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40" name="Stroomdiagram: Proces 39"/>
          <p:cNvSpPr/>
          <p:nvPr/>
        </p:nvSpPr>
        <p:spPr>
          <a:xfrm>
            <a:off x="251520" y="5724721"/>
            <a:ext cx="7607679" cy="46166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</a:rPr>
              <a:t>Uitkomst: 0,65+1,6+2,1+2,5+2,7+2,8 = 12,35 = 12 Nm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ep 34"/>
          <p:cNvGrpSpPr/>
          <p:nvPr/>
        </p:nvGrpSpPr>
        <p:grpSpPr>
          <a:xfrm>
            <a:off x="2699792" y="764704"/>
            <a:ext cx="6408712" cy="3678445"/>
            <a:chOff x="2699792" y="764704"/>
            <a:chExt cx="6408712" cy="3678445"/>
          </a:xfrm>
        </p:grpSpPr>
        <p:graphicFrame>
          <p:nvGraphicFramePr>
            <p:cNvPr id="7" name="Grafiek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5976623"/>
                </p:ext>
              </p:extLst>
            </p:nvPr>
          </p:nvGraphicFramePr>
          <p:xfrm>
            <a:off x="3770363" y="764704"/>
            <a:ext cx="5338141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3" name="Tekstvak 32"/>
            <p:cNvSpPr txBox="1"/>
            <p:nvPr/>
          </p:nvSpPr>
          <p:spPr>
            <a:xfrm>
              <a:off x="2699792" y="954328"/>
              <a:ext cx="122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sp</a:t>
              </a:r>
              <a:r>
                <a:rPr lang="nl-NL" sz="2400" dirty="0" smtClean="0"/>
                <a:t> </a:t>
              </a:r>
              <a:r>
                <a:rPr lang="nl-NL" sz="2400" dirty="0" smtClean="0"/>
                <a:t>(N)</a:t>
              </a:r>
              <a:endParaRPr lang="nl-NL" sz="24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575766" y="3981484"/>
              <a:ext cx="1081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u (cm)</a:t>
              </a:r>
              <a:endParaRPr lang="nl-NL" sz="2400" dirty="0"/>
            </a:p>
          </p:txBody>
        </p:sp>
      </p:grpSp>
      <p:sp>
        <p:nvSpPr>
          <p:cNvPr id="39" name="Toelichting met afgeronde rechthoek 38"/>
          <p:cNvSpPr/>
          <p:nvPr/>
        </p:nvSpPr>
        <p:spPr>
          <a:xfrm>
            <a:off x="236832" y="3051464"/>
            <a:ext cx="3566317" cy="919401"/>
          </a:xfrm>
          <a:prstGeom prst="wedgeRoundRectCallout">
            <a:avLst>
              <a:gd name="adj1" fmla="val 76700"/>
              <a:gd name="adj2" fmla="val 539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 =  </a:t>
            </a:r>
          </a:p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65N.0,01m = 0,65 Nm.</a:t>
            </a: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333142"/>
            <a:ext cx="2059605" cy="250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231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/>
      <p:bldP spid="8" grpId="0"/>
      <p:bldP spid="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6" grpId="0"/>
      <p:bldP spid="37" grpId="0"/>
      <p:bldP spid="38" grpId="0" animBg="1"/>
      <p:bldP spid="40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94312" y="-19050"/>
            <a:ext cx="9144000" cy="504000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(Power)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-94312" y="3261368"/>
            <a:ext cx="13716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905368" y="3293740"/>
            <a:ext cx="475243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(Power)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5441776" y="3293740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J/s = W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-94312" y="3833772"/>
            <a:ext cx="8734176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 is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(Work) in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Nm 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-94312" y="4406176"/>
            <a:ext cx="349188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-94312" y="5550984"/>
            <a:ext cx="3969544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N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-94312" y="6123384"/>
            <a:ext cx="5436096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m/s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4" name="AutoShape 20"/>
          <p:cNvSpPr>
            <a:spLocks noChangeArrowheads="1"/>
          </p:cNvSpPr>
          <p:nvPr/>
        </p:nvSpPr>
        <p:spPr bwMode="auto">
          <a:xfrm>
            <a:off x="3970482" y="5972730"/>
            <a:ext cx="2947392" cy="630238"/>
          </a:xfrm>
          <a:prstGeom prst="wedgeRoundRectCallout">
            <a:avLst>
              <a:gd name="adj1" fmla="val -138226"/>
              <a:gd name="adj2" fmla="val -50443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W/t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/t =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F.v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-94312" y="2688964"/>
                <a:ext cx="9128125" cy="50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95250"/>
                <a:r>
                  <a:rPr lang="nl-NL" sz="32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nl-NL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2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W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box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box>
                      <m:boxPr>
                        <m:ctrlPr>
                          <a:rPr lang="nl-NL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box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Fv</m:t>
                    </m:r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BINAS</m:t>
                    </m:r>
                    <m: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Tabel</m:t>
                    </m:r>
                    <m: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 35</m:t>
                    </m:r>
                  </m:oMath>
                </a14:m>
                <a:endParaRPr lang="nl-NL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312" y="2688964"/>
                <a:ext cx="9128125" cy="504000"/>
              </a:xfrm>
              <a:prstGeom prst="rect">
                <a:avLst/>
              </a:prstGeom>
              <a:blipFill rotWithShape="1">
                <a:blip r:embed="rId3"/>
                <a:stretch>
                  <a:fillRect l="-668" t="-15663" b="-54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ctieknop: Verder of Volgende 1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-94312" y="1621159"/>
            <a:ext cx="9238312" cy="9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omgezette</a:t>
            </a:r>
            <a:endParaRPr lang="en-US" altLang="nl-N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per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tijdseenheid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94312" y="553354"/>
            <a:ext cx="9238312" cy="9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Elke machine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maar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kunnen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allemaal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dezelfde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-94312" y="4978580"/>
            <a:ext cx="9138815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omgezette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oelichting met afgeronde rechthoek 2"/>
          <p:cNvSpPr/>
          <p:nvPr/>
        </p:nvSpPr>
        <p:spPr>
          <a:xfrm>
            <a:off x="4437523" y="4943223"/>
            <a:ext cx="4329438" cy="1532334"/>
          </a:xfrm>
          <a:prstGeom prst="wedgeRoundRectCallout">
            <a:avLst>
              <a:gd name="adj1" fmla="val -152"/>
              <a:gd name="adj2" fmla="val -12646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wat verwarrend. W kan arbeid betekenen meer ook Watt.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323528" y="3922871"/>
            <a:ext cx="5018256" cy="2485787"/>
          </a:xfrm>
          <a:prstGeom prst="wedgeRoundRectCallout">
            <a:avLst>
              <a:gd name="adj1" fmla="val 73692"/>
              <a:gd name="adj2" fmla="val -5916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Daarom wordt in je boek en in </a:t>
            </a:r>
            <a:r>
              <a:rPr lang="nl-N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een grootheid </a:t>
            </a:r>
            <a:r>
              <a:rPr 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cursief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geschreven.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 W = Watt en </a:t>
            </a:r>
            <a:r>
              <a:rPr 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arbeid.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9655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  <p:bldP spid="134149" grpId="0"/>
      <p:bldP spid="134150" grpId="0"/>
      <p:bldP spid="134151" grpId="0"/>
      <p:bldP spid="134152" grpId="0"/>
      <p:bldP spid="134155" grpId="0"/>
      <p:bldP spid="134158" grpId="0"/>
      <p:bldP spid="134161" grpId="0"/>
      <p:bldP spid="134164" grpId="0" animBg="1"/>
      <p:bldP spid="2" grpId="0"/>
      <p:bldP spid="15" grpId="0"/>
      <p:bldP spid="16" grpId="0"/>
      <p:bldP spid="19" grpId="0"/>
      <p:bldP spid="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2104" y="697141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auto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1,0 km met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25 m/s.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kN.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4954502" y="4380032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3,8.10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104" y="0"/>
            <a:ext cx="5845299" cy="68104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722254" y="4356393"/>
            <a:ext cx="22461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1500 . 25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-2104" y="2339961"/>
            <a:ext cx="1432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1023873" y="4333526"/>
            <a:ext cx="2667000" cy="5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F.v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-2104" y="3631625"/>
            <a:ext cx="1752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-2104" y="179046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007921" y="4988074"/>
            <a:ext cx="7728196" cy="57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 =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.1,0.10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-2104" y="4919268"/>
            <a:ext cx="129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1087812" y="6215872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 = W/t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629906" y="6204336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1,5.10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/40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4752332" y="6220102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3,8.10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2596252" y="622736"/>
            <a:ext cx="1277516" cy="654968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2387050" y="1124604"/>
            <a:ext cx="1411096" cy="609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434263" y="1212230"/>
            <a:ext cx="1600200" cy="57823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2321064" y="1799223"/>
            <a:ext cx="2120890" cy="590133"/>
          </a:xfrm>
          <a:prstGeom prst="ellips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-2104" y="2940837"/>
            <a:ext cx="2189154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Gevr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18738" y="3707689"/>
            <a:ext cx="7306621" cy="5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 is constant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118283" y="5621169"/>
            <a:ext cx="4526452" cy="57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s/v = 1000/25 = 40 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146915" y="23893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= 1,0 km,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25 m/s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=1,5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1158149" y="2954910"/>
            <a:ext cx="2189154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ctieknop: Verder of Volgende 2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2688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  <p:bldP spid="138250" grpId="0"/>
      <p:bldP spid="138251" grpId="0"/>
      <p:bldP spid="138252" grpId="0"/>
      <p:bldP spid="138253" grpId="0"/>
      <p:bldP spid="138254" grpId="0"/>
      <p:bldP spid="138255" grpId="0" animBg="1"/>
      <p:bldP spid="138256" grpId="0" animBg="1"/>
      <p:bldP spid="138257" grpId="0" animBg="1"/>
      <p:bldP spid="138258" grpId="0" animBg="1"/>
      <p:bldP spid="138259" grpId="0"/>
      <p:bldP spid="23" grpId="0"/>
      <p:bldP spid="25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2D82F4"/>
      </a:folHlink>
    </a:clrScheme>
    <a:fontScheme name="T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1358</Words>
  <Application>Microsoft Office PowerPoint</Application>
  <PresentationFormat>Diavoorstelling (4:3)</PresentationFormat>
  <Paragraphs>276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Standaardontwerp</vt:lpstr>
      <vt:lpstr>Arbeid en energie [havo]</vt:lpstr>
      <vt:lpstr>Arbeid verricht door een kracht</vt:lpstr>
      <vt:lpstr>Arbeid verricht door een kracht</vt:lpstr>
      <vt:lpstr>Voorbeeld 2.</vt:lpstr>
      <vt:lpstr>Arbeid door de wrijvingskracht</vt:lpstr>
      <vt:lpstr>Arbeid door een constante kracht.</vt:lpstr>
      <vt:lpstr>Arbeid door een niet constante kracht</vt:lpstr>
      <vt:lpstr>Vermogen (Power)</vt:lpstr>
      <vt:lpstr>Voorbeeld:</vt:lpstr>
      <vt:lpstr>Soorten energie</vt:lpstr>
      <vt:lpstr>Wet van behoud van energie</vt:lpstr>
      <vt:lpstr>Voorbeeld wet van behoud van energie:</vt:lpstr>
      <vt:lpstr>De grafieken van Ez, Ek en Etot bij een val zonder wrijving: </vt:lpstr>
      <vt:lpstr>Energieën bij een vrije val.</vt:lpstr>
      <vt:lpstr>Rollerskater simulatie Phet</vt:lpstr>
      <vt:lpstr>De wet van arbeid en kinetische energie</vt:lpstr>
      <vt:lpstr>Voorbeeld.</vt:lpstr>
      <vt:lpstr>Rendement</vt:lpstr>
      <vt:lpstr>Voorbeeld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 en energie</dc:title>
  <dc:creator>Ton&amp;Els</dc:creator>
  <cp:lastModifiedBy>Ton&amp;Els</cp:lastModifiedBy>
  <cp:revision>130</cp:revision>
  <dcterms:created xsi:type="dcterms:W3CDTF">2018-10-17T19:24:26Z</dcterms:created>
  <dcterms:modified xsi:type="dcterms:W3CDTF">2021-05-03T19:00:00Z</dcterms:modified>
</cp:coreProperties>
</file>