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4" r:id="rId3"/>
    <p:sldId id="276" r:id="rId4"/>
    <p:sldId id="277" r:id="rId5"/>
    <p:sldId id="278" r:id="rId6"/>
    <p:sldId id="296" r:id="rId7"/>
    <p:sldId id="303" r:id="rId8"/>
    <p:sldId id="305" r:id="rId9"/>
    <p:sldId id="304" r:id="rId10"/>
    <p:sldId id="280" r:id="rId11"/>
    <p:sldId id="295" r:id="rId12"/>
    <p:sldId id="285" r:id="rId13"/>
    <p:sldId id="288" r:id="rId14"/>
    <p:sldId id="290" r:id="rId15"/>
    <p:sldId id="291" r:id="rId16"/>
    <p:sldId id="292" r:id="rId17"/>
    <p:sldId id="300" r:id="rId18"/>
    <p:sldId id="299" r:id="rId19"/>
    <p:sldId id="306" r:id="rId20"/>
    <p:sldId id="297" r:id="rId21"/>
    <p:sldId id="298" r:id="rId22"/>
    <p:sldId id="293" r:id="rId2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66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Parabool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c:spPr>
          </c:marker>
          <c:xVal>
            <c:numRef>
              <c:f>Blad1!$C$17:$C$37</c:f>
              <c:numCache>
                <c:formatCode>General</c:formatCode>
                <c:ptCount val="21"/>
                <c:pt idx="0">
                  <c:v>0</c:v>
                </c:pt>
                <c:pt idx="1">
                  <c:v>0.34671842424226212</c:v>
                </c:pt>
                <c:pt idx="2">
                  <c:v>0.69343684848452425</c:v>
                </c:pt>
                <c:pt idx="3">
                  <c:v>1.0401552727267862</c:v>
                </c:pt>
                <c:pt idx="4">
                  <c:v>1.3868736969690485</c:v>
                </c:pt>
                <c:pt idx="5">
                  <c:v>1.7335921212113106</c:v>
                </c:pt>
                <c:pt idx="6">
                  <c:v>2.0803105454535724</c:v>
                </c:pt>
                <c:pt idx="7">
                  <c:v>2.4270289696958347</c:v>
                </c:pt>
                <c:pt idx="8">
                  <c:v>2.773747393938097</c:v>
                </c:pt>
                <c:pt idx="9">
                  <c:v>3.1204658181803588</c:v>
                </c:pt>
                <c:pt idx="10">
                  <c:v>3.4671842424226211</c:v>
                </c:pt>
                <c:pt idx="11">
                  <c:v>3.813902666664883</c:v>
                </c:pt>
                <c:pt idx="12">
                  <c:v>4.1606210909071448</c:v>
                </c:pt>
                <c:pt idx="13">
                  <c:v>4.5073395151494076</c:v>
                </c:pt>
                <c:pt idx="14">
                  <c:v>4.8540579393916694</c:v>
                </c:pt>
                <c:pt idx="15">
                  <c:v>5.2007763636339321</c:v>
                </c:pt>
                <c:pt idx="16">
                  <c:v>5.547494787876194</c:v>
                </c:pt>
                <c:pt idx="17">
                  <c:v>5.8942132121184549</c:v>
                </c:pt>
                <c:pt idx="18">
                  <c:v>6.2409316363607177</c:v>
                </c:pt>
                <c:pt idx="19">
                  <c:v>6.5876500606029795</c:v>
                </c:pt>
                <c:pt idx="20">
                  <c:v>6.9343684848452423</c:v>
                </c:pt>
              </c:numCache>
            </c:numRef>
          </c:xVal>
          <c:yVal>
            <c:numRef>
              <c:f>Blad1!$D$17:$D$37</c:f>
              <c:numCache>
                <c:formatCode>General</c:formatCode>
                <c:ptCount val="21"/>
                <c:pt idx="0">
                  <c:v>2.5</c:v>
                </c:pt>
                <c:pt idx="1">
                  <c:v>2.8231325030301493</c:v>
                </c:pt>
                <c:pt idx="2">
                  <c:v>3.0990931636360717</c:v>
                </c:pt>
                <c:pt idx="3">
                  <c:v>3.3278819818177685</c:v>
                </c:pt>
                <c:pt idx="4">
                  <c:v>3.5094989575752384</c:v>
                </c:pt>
                <c:pt idx="5">
                  <c:v>3.6439440909084837</c:v>
                </c:pt>
                <c:pt idx="6">
                  <c:v>3.7312173818175012</c:v>
                </c:pt>
                <c:pt idx="7">
                  <c:v>3.7713188303022931</c:v>
                </c:pt>
                <c:pt idx="8">
                  <c:v>3.7642484363628581</c:v>
                </c:pt>
                <c:pt idx="9">
                  <c:v>3.7100061999991971</c:v>
                </c:pt>
                <c:pt idx="10">
                  <c:v>3.608592121211311</c:v>
                </c:pt>
                <c:pt idx="11">
                  <c:v>3.460006199999198</c:v>
                </c:pt>
                <c:pt idx="12">
                  <c:v>3.2642484363628586</c:v>
                </c:pt>
                <c:pt idx="13">
                  <c:v>3.0213188303022935</c:v>
                </c:pt>
                <c:pt idx="14">
                  <c:v>2.731217381817503</c:v>
                </c:pt>
                <c:pt idx="15">
                  <c:v>2.3939440909084837</c:v>
                </c:pt>
                <c:pt idx="16">
                  <c:v>2.0094989575752393</c:v>
                </c:pt>
                <c:pt idx="17">
                  <c:v>1.5778819818177698</c:v>
                </c:pt>
                <c:pt idx="18">
                  <c:v>1.0990931636360717</c:v>
                </c:pt>
                <c:pt idx="19">
                  <c:v>0.57313250303015018</c:v>
                </c:pt>
                <c:pt idx="2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608896"/>
        <c:axId val="210611584"/>
      </c:scatterChart>
      <c:valAx>
        <c:axId val="210608896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crossAx val="210611584"/>
        <c:crosses val="autoZero"/>
        <c:crossBetween val="midCat"/>
      </c:valAx>
      <c:valAx>
        <c:axId val="21061158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crossAx val="210608896"/>
        <c:crosses val="autoZero"/>
        <c:crossBetween val="midCat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y-x</c:v>
          </c:tx>
          <c:spPr>
            <a:ln w="19050">
              <a:solidFill>
                <a:schemeClr val="tx1">
                  <a:shade val="95000"/>
                  <a:satMod val="105000"/>
                </a:schemeClr>
              </a:solidFill>
            </a:ln>
          </c:spPr>
          <c:marker>
            <c:symbol val="none"/>
          </c:marker>
          <c:trendline>
            <c:spPr>
              <a:ln>
                <a:noFill/>
              </a:ln>
            </c:spPr>
            <c:trendlineType val="linear"/>
            <c:dispRSqr val="0"/>
            <c:dispEq val="0"/>
          </c:trendline>
          <c:trendline>
            <c:spPr>
              <a:ln w="19050">
                <a:noFill/>
              </a:ln>
            </c:spPr>
            <c:trendlineType val="poly"/>
            <c:order val="2"/>
            <c:dispRSqr val="0"/>
            <c:dispEq val="0"/>
          </c:trendline>
          <c:xVal>
            <c:numRef>
              <c:f>Blad2!$B$13:$B$113</c:f>
              <c:numCache>
                <c:formatCode>0.00</c:formatCode>
                <c:ptCount val="101"/>
                <c:pt idx="0">
                  <c:v>0</c:v>
                </c:pt>
                <c:pt idx="1">
                  <c:v>0.03</c:v>
                </c:pt>
                <c:pt idx="2">
                  <c:v>0.12</c:v>
                </c:pt>
                <c:pt idx="3">
                  <c:v>0.18</c:v>
                </c:pt>
                <c:pt idx="4">
                  <c:v>0.24</c:v>
                </c:pt>
                <c:pt idx="5">
                  <c:v>0.3</c:v>
                </c:pt>
                <c:pt idx="6">
                  <c:v>0.36</c:v>
                </c:pt>
                <c:pt idx="7">
                  <c:v>0.42</c:v>
                </c:pt>
                <c:pt idx="8">
                  <c:v>0.48</c:v>
                </c:pt>
                <c:pt idx="9">
                  <c:v>0.54</c:v>
                </c:pt>
                <c:pt idx="10">
                  <c:v>0.6</c:v>
                </c:pt>
                <c:pt idx="11">
                  <c:v>0.65999999999999992</c:v>
                </c:pt>
                <c:pt idx="12">
                  <c:v>0.72</c:v>
                </c:pt>
                <c:pt idx="13">
                  <c:v>0.78</c:v>
                </c:pt>
                <c:pt idx="14">
                  <c:v>0.84</c:v>
                </c:pt>
                <c:pt idx="15">
                  <c:v>0.89999999999999991</c:v>
                </c:pt>
                <c:pt idx="16">
                  <c:v>0.96</c:v>
                </c:pt>
                <c:pt idx="17">
                  <c:v>1.02</c:v>
                </c:pt>
                <c:pt idx="18">
                  <c:v>1.08</c:v>
                </c:pt>
                <c:pt idx="19">
                  <c:v>1.1399999999999999</c:v>
                </c:pt>
                <c:pt idx="20">
                  <c:v>1.2</c:v>
                </c:pt>
                <c:pt idx="21">
                  <c:v>1.26</c:v>
                </c:pt>
                <c:pt idx="22">
                  <c:v>1.3199999999999998</c:v>
                </c:pt>
                <c:pt idx="23">
                  <c:v>1.38</c:v>
                </c:pt>
                <c:pt idx="24">
                  <c:v>1.44</c:v>
                </c:pt>
                <c:pt idx="25">
                  <c:v>1.5</c:v>
                </c:pt>
                <c:pt idx="26">
                  <c:v>1.56</c:v>
                </c:pt>
                <c:pt idx="27">
                  <c:v>1.6199999999999999</c:v>
                </c:pt>
                <c:pt idx="28">
                  <c:v>1.68</c:v>
                </c:pt>
                <c:pt idx="29">
                  <c:v>1.74</c:v>
                </c:pt>
                <c:pt idx="30">
                  <c:v>1.7999999999999998</c:v>
                </c:pt>
                <c:pt idx="31">
                  <c:v>1.8599999999999999</c:v>
                </c:pt>
                <c:pt idx="32">
                  <c:v>1.92</c:v>
                </c:pt>
                <c:pt idx="33">
                  <c:v>1.98</c:v>
                </c:pt>
                <c:pt idx="34">
                  <c:v>2.04</c:v>
                </c:pt>
                <c:pt idx="35">
                  <c:v>2.1</c:v>
                </c:pt>
                <c:pt idx="36">
                  <c:v>2.16</c:v>
                </c:pt>
                <c:pt idx="37">
                  <c:v>2.2199999999999998</c:v>
                </c:pt>
                <c:pt idx="38">
                  <c:v>2.2799999999999998</c:v>
                </c:pt>
                <c:pt idx="39">
                  <c:v>2.34</c:v>
                </c:pt>
                <c:pt idx="40">
                  <c:v>2.4</c:v>
                </c:pt>
                <c:pt idx="41">
                  <c:v>2.46</c:v>
                </c:pt>
                <c:pt idx="42">
                  <c:v>2.52</c:v>
                </c:pt>
                <c:pt idx="43">
                  <c:v>2.58</c:v>
                </c:pt>
                <c:pt idx="44">
                  <c:v>2.6399999999999997</c:v>
                </c:pt>
                <c:pt idx="45">
                  <c:v>2.6999999999999997</c:v>
                </c:pt>
                <c:pt idx="46">
                  <c:v>2.76</c:v>
                </c:pt>
                <c:pt idx="47">
                  <c:v>2.82</c:v>
                </c:pt>
                <c:pt idx="48">
                  <c:v>2.88</c:v>
                </c:pt>
                <c:pt idx="49">
                  <c:v>2.94</c:v>
                </c:pt>
                <c:pt idx="50">
                  <c:v>3</c:v>
                </c:pt>
                <c:pt idx="51">
                  <c:v>3.06</c:v>
                </c:pt>
                <c:pt idx="52">
                  <c:v>3.12</c:v>
                </c:pt>
                <c:pt idx="53">
                  <c:v>3.1799999999999997</c:v>
                </c:pt>
                <c:pt idx="54">
                  <c:v>3.2399999999999998</c:v>
                </c:pt>
                <c:pt idx="55">
                  <c:v>3.3</c:v>
                </c:pt>
                <c:pt idx="56">
                  <c:v>3.36</c:v>
                </c:pt>
                <c:pt idx="57">
                  <c:v>3.42</c:v>
                </c:pt>
                <c:pt idx="58">
                  <c:v>3.48</c:v>
                </c:pt>
                <c:pt idx="59">
                  <c:v>3.54</c:v>
                </c:pt>
                <c:pt idx="60">
                  <c:v>3.5999999999999996</c:v>
                </c:pt>
                <c:pt idx="61">
                  <c:v>3.6599999999999997</c:v>
                </c:pt>
                <c:pt idx="62">
                  <c:v>3.7199999999999998</c:v>
                </c:pt>
                <c:pt idx="63">
                  <c:v>3.78</c:v>
                </c:pt>
                <c:pt idx="64">
                  <c:v>3.84</c:v>
                </c:pt>
                <c:pt idx="65">
                  <c:v>3.9</c:v>
                </c:pt>
                <c:pt idx="66">
                  <c:v>3.96</c:v>
                </c:pt>
                <c:pt idx="67">
                  <c:v>4.0199999999999996</c:v>
                </c:pt>
                <c:pt idx="68">
                  <c:v>4.08</c:v>
                </c:pt>
                <c:pt idx="69">
                  <c:v>4.1399999999999997</c:v>
                </c:pt>
                <c:pt idx="70">
                  <c:v>4.2</c:v>
                </c:pt>
                <c:pt idx="71">
                  <c:v>4.26</c:v>
                </c:pt>
                <c:pt idx="72">
                  <c:v>4.32</c:v>
                </c:pt>
                <c:pt idx="73">
                  <c:v>4.38</c:v>
                </c:pt>
                <c:pt idx="74">
                  <c:v>4.4399999999999995</c:v>
                </c:pt>
                <c:pt idx="75">
                  <c:v>4.5</c:v>
                </c:pt>
                <c:pt idx="76">
                  <c:v>4.5599999999999996</c:v>
                </c:pt>
                <c:pt idx="77">
                  <c:v>4.62</c:v>
                </c:pt>
                <c:pt idx="78">
                  <c:v>4.68</c:v>
                </c:pt>
                <c:pt idx="79">
                  <c:v>4.74</c:v>
                </c:pt>
                <c:pt idx="80">
                  <c:v>4.8</c:v>
                </c:pt>
                <c:pt idx="81">
                  <c:v>4.8599999999999994</c:v>
                </c:pt>
                <c:pt idx="82">
                  <c:v>4.92</c:v>
                </c:pt>
                <c:pt idx="83">
                  <c:v>4.9799999999999995</c:v>
                </c:pt>
                <c:pt idx="84">
                  <c:v>5.04</c:v>
                </c:pt>
                <c:pt idx="85">
                  <c:v>5.0999999999999996</c:v>
                </c:pt>
                <c:pt idx="86">
                  <c:v>5.16</c:v>
                </c:pt>
                <c:pt idx="87">
                  <c:v>5.22</c:v>
                </c:pt>
                <c:pt idx="88">
                  <c:v>5.2799999999999994</c:v>
                </c:pt>
                <c:pt idx="89">
                  <c:v>5.34</c:v>
                </c:pt>
                <c:pt idx="90">
                  <c:v>5.3999999999999995</c:v>
                </c:pt>
                <c:pt idx="91">
                  <c:v>5.46</c:v>
                </c:pt>
                <c:pt idx="92">
                  <c:v>5.52</c:v>
                </c:pt>
                <c:pt idx="93">
                  <c:v>5.58</c:v>
                </c:pt>
                <c:pt idx="94">
                  <c:v>5.64</c:v>
                </c:pt>
                <c:pt idx="95">
                  <c:v>5.7</c:v>
                </c:pt>
                <c:pt idx="96">
                  <c:v>5.76</c:v>
                </c:pt>
                <c:pt idx="97">
                  <c:v>5.8199999999999994</c:v>
                </c:pt>
                <c:pt idx="98">
                  <c:v>5.88</c:v>
                </c:pt>
                <c:pt idx="99">
                  <c:v>5.9399999999999995</c:v>
                </c:pt>
                <c:pt idx="100">
                  <c:v>6</c:v>
                </c:pt>
              </c:numCache>
            </c:numRef>
          </c:xVal>
          <c:yVal>
            <c:numRef>
              <c:f>Blad2!$C$13:$C$113</c:f>
              <c:numCache>
                <c:formatCode>0.0</c:formatCode>
                <c:ptCount val="101"/>
                <c:pt idx="0">
                  <c:v>0</c:v>
                </c:pt>
                <c:pt idx="1">
                  <c:v>4.4664181190812062</c:v>
                </c:pt>
                <c:pt idx="2">
                  <c:v>17.470639924725383</c:v>
                </c:pt>
                <c:pt idx="3">
                  <c:v>25.820644418631545</c:v>
                </c:pt>
                <c:pt idx="4">
                  <c:v>33.92386898485276</c:v>
                </c:pt>
                <c:pt idx="5">
                  <c:v>41.787607072482658</c:v>
                </c:pt>
                <c:pt idx="6">
                  <c:v>49.4189365766184</c:v>
                </c:pt>
                <c:pt idx="7">
                  <c:v>56.824726208943879</c:v>
                </c:pt>
                <c:pt idx="8">
                  <c:v>64.011641680033961</c:v>
                </c:pt>
                <c:pt idx="9">
                  <c:v>70.986151698944056</c:v>
                </c:pt>
                <c:pt idx="10">
                  <c:v>77.754533795484633</c:v>
                </c:pt>
                <c:pt idx="11">
                  <c:v>84.32287997042215</c:v>
                </c:pt>
                <c:pt idx="12">
                  <c:v>90.697102178690699</c:v>
                </c:pt>
                <c:pt idx="13">
                  <c:v>96.882937650550602</c:v>
                </c:pt>
                <c:pt idx="14">
                  <c:v>102.88595405548297</c:v>
                </c:pt>
                <c:pt idx="15">
                  <c:v>108.711554513468</c:v>
                </c:pt>
                <c:pt idx="16">
                  <c:v>114.36498245815775</c:v>
                </c:pt>
                <c:pt idx="17">
                  <c:v>119.85132635632023</c:v>
                </c:pt>
                <c:pt idx="18">
                  <c:v>125.17552428780311</c:v>
                </c:pt>
                <c:pt idx="19">
                  <c:v>130.34236839013889</c:v>
                </c:pt>
                <c:pt idx="20">
                  <c:v>135.35650917179208</c:v>
                </c:pt>
                <c:pt idx="21">
                  <c:v>140.22245969793084</c:v>
                </c:pt>
                <c:pt idx="22">
                  <c:v>144.94459965249021</c:v>
                </c:pt>
                <c:pt idx="23">
                  <c:v>149.52717928018333</c:v>
                </c:pt>
                <c:pt idx="24">
                  <c:v>153.97432321200847</c:v>
                </c:pt>
                <c:pt idx="25">
                  <c:v>158.29003417769559</c:v>
                </c:pt>
                <c:pt idx="26">
                  <c:v>162.47819660843294</c:v>
                </c:pt>
                <c:pt idx="27">
                  <c:v>166.54258013311767</c:v>
                </c:pt>
                <c:pt idx="28">
                  <c:v>170.4868429712761</c:v>
                </c:pt>
                <c:pt idx="29">
                  <c:v>174.31453522570831</c:v>
                </c:pt>
                <c:pt idx="30">
                  <c:v>178.02910207782023</c:v>
                </c:pt>
                <c:pt idx="31">
                  <c:v>181.63388688851967</c:v>
                </c:pt>
                <c:pt idx="32">
                  <c:v>185.13213420746638</c:v>
                </c:pt>
                <c:pt idx="33">
                  <c:v>188.52699269338629</c:v>
                </c:pt>
                <c:pt idx="34">
                  <c:v>191.82151794807649</c:v>
                </c:pt>
                <c:pt idx="35">
                  <c:v>195.01867526665342</c:v>
                </c:pt>
                <c:pt idx="36">
                  <c:v>198.12134230651827</c:v>
                </c:pt>
                <c:pt idx="37">
                  <c:v>201.13231167744325</c:v>
                </c:pt>
                <c:pt idx="38">
                  <c:v>204.05429345510882</c:v>
                </c:pt>
                <c:pt idx="39">
                  <c:v>206.88991762035448</c:v>
                </c:pt>
                <c:pt idx="40">
                  <c:v>209.64173642633935</c:v>
                </c:pt>
                <c:pt idx="41">
                  <c:v>212.3122266957422</c:v>
                </c:pt>
                <c:pt idx="42">
                  <c:v>214.90379205006886</c:v>
                </c:pt>
                <c:pt idx="43">
                  <c:v>217.41876507307433</c:v>
                </c:pt>
                <c:pt idx="44">
                  <c:v>219.85940941024487</c:v>
                </c:pt>
                <c:pt idx="45">
                  <c:v>222.22792180623253</c:v>
                </c:pt>
                <c:pt idx="46">
                  <c:v>224.52643408207305</c:v>
                </c:pt>
                <c:pt idx="47">
                  <c:v>226.75701505396887</c:v>
                </c:pt>
                <c:pt idx="48">
                  <c:v>228.92167239536346</c:v>
                </c:pt>
                <c:pt idx="49">
                  <c:v>231.02235444398283</c:v>
                </c:pt>
                <c:pt idx="50">
                  <c:v>233.06095195547107</c:v>
                </c:pt>
                <c:pt idx="51">
                  <c:v>235.03929980519789</c:v>
                </c:pt>
                <c:pt idx="52">
                  <c:v>236.95917863977058</c:v>
                </c:pt>
                <c:pt idx="53">
                  <c:v>238.82231647973597</c:v>
                </c:pt>
                <c:pt idx="54">
                  <c:v>240.63039027491558</c:v>
                </c:pt>
                <c:pt idx="55">
                  <c:v>242.38502741377377</c:v>
                </c:pt>
                <c:pt idx="56">
                  <c:v>244.08780718817701</c:v>
                </c:pt>
                <c:pt idx="57">
                  <c:v>245.74026221486338</c:v>
                </c:pt>
                <c:pt idx="58">
                  <c:v>247.34387981490096</c:v>
                </c:pt>
                <c:pt idx="59">
                  <c:v>248.90010335237716</c:v>
                </c:pt>
                <c:pt idx="60">
                  <c:v>250.41033353352404</c:v>
                </c:pt>
                <c:pt idx="61">
                  <c:v>251.87592966744816</c:v>
                </c:pt>
                <c:pt idx="62">
                  <c:v>253.2982108896008</c:v>
                </c:pt>
                <c:pt idx="63">
                  <c:v>254.67845734908875</c:v>
                </c:pt>
                <c:pt idx="64">
                  <c:v>256.01791136089497</c:v>
                </c:pt>
                <c:pt idx="65">
                  <c:v>257.31777852404593</c:v>
                </c:pt>
                <c:pt idx="66">
                  <c:v>258.57922880673215</c:v>
                </c:pt>
                <c:pt idx="67">
                  <c:v>259.8033975993585</c:v>
                </c:pt>
                <c:pt idx="68">
                  <c:v>260.99138673647224</c:v>
                </c:pt>
                <c:pt idx="69">
                  <c:v>262.14426548848837</c:v>
                </c:pt>
                <c:pt idx="70">
                  <c:v>263.26307152410544</c:v>
                </c:pt>
                <c:pt idx="71">
                  <c:v>264.34881184427712</c:v>
                </c:pt>
                <c:pt idx="72">
                  <c:v>265.40246368858124</c:v>
                </c:pt>
                <c:pt idx="73">
                  <c:v>266.42497541480134</c:v>
                </c:pt>
                <c:pt idx="74">
                  <c:v>267.41726735251262</c:v>
                </c:pt>
                <c:pt idx="75">
                  <c:v>268.38023263144072</c:v>
                </c:pt>
                <c:pt idx="76">
                  <c:v>269.31473798533875</c:v>
                </c:pt>
                <c:pt idx="77">
                  <c:v>270.22162453210632</c:v>
                </c:pt>
                <c:pt idx="78">
                  <c:v>271.10170853085208</c:v>
                </c:pt>
                <c:pt idx="79">
                  <c:v>271.95578211658244</c:v>
                </c:pt>
                <c:pt idx="80">
                  <c:v>272.78461401317628</c:v>
                </c:pt>
                <c:pt idx="81">
                  <c:v>273.58895022528822</c:v>
                </c:pt>
                <c:pt idx="82">
                  <c:v>274.36951470980364</c:v>
                </c:pt>
                <c:pt idx="83">
                  <c:v>275.12701002744819</c:v>
                </c:pt>
                <c:pt idx="84">
                  <c:v>275.86211797514028</c:v>
                </c:pt>
                <c:pt idx="85">
                  <c:v>276.57550019965407</c:v>
                </c:pt>
                <c:pt idx="86">
                  <c:v>277.26779879314637</c:v>
                </c:pt>
                <c:pt idx="87">
                  <c:v>277.93963687108288</c:v>
                </c:pt>
                <c:pt idx="88">
                  <c:v>278.59161913308418</c:v>
                </c:pt>
                <c:pt idx="89">
                  <c:v>279.22433240719624</c:v>
                </c:pt>
                <c:pt idx="90">
                  <c:v>279.83834617807508</c:v>
                </c:pt>
                <c:pt idx="91">
                  <c:v>280.43421309956176</c:v>
                </c:pt>
                <c:pt idx="92">
                  <c:v>281.01246949210775</c:v>
                </c:pt>
                <c:pt idx="93">
                  <c:v>281.57363582549999</c:v>
                </c:pt>
                <c:pt idx="94">
                  <c:v>282.11821718731818</c:v>
                </c:pt>
                <c:pt idx="95">
                  <c:v>282.64670373754848</c:v>
                </c:pt>
                <c:pt idx="96">
                  <c:v>283.15957114975987</c:v>
                </c:pt>
                <c:pt idx="97">
                  <c:v>283.657281039243</c:v>
                </c:pt>
                <c:pt idx="98">
                  <c:v>284.14028137849488</c:v>
                </c:pt>
                <c:pt idx="99">
                  <c:v>284.60900690042428</c:v>
                </c:pt>
                <c:pt idx="100">
                  <c:v>285.06387948964084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4447872"/>
        <c:axId val="244490624"/>
      </c:scatterChart>
      <c:valAx>
        <c:axId val="244447872"/>
        <c:scaling>
          <c:orientation val="minMax"/>
          <c:max val="6"/>
          <c:min val="0"/>
        </c:scaling>
        <c:delete val="0"/>
        <c:axPos val="b"/>
        <c:majorGridlines/>
        <c:min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2000" baseline="0">
                <a:latin typeface="Arial" panose="020B0604020202020204" pitchFamily="34" charset="0"/>
              </a:defRPr>
            </a:pPr>
            <a:endParaRPr lang="nl-NL"/>
          </a:p>
        </c:txPr>
        <c:crossAx val="244490624"/>
        <c:crosses val="autoZero"/>
        <c:crossBetween val="midCat"/>
        <c:majorUnit val="2"/>
        <c:minorUnit val="1"/>
      </c:valAx>
      <c:valAx>
        <c:axId val="244490624"/>
        <c:scaling>
          <c:orientation val="minMax"/>
          <c:max val="300"/>
          <c:min val="0"/>
        </c:scaling>
        <c:delete val="0"/>
        <c:axPos val="l"/>
        <c:majorGridlines/>
        <c:min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2000" baseline="0">
                <a:latin typeface="Arial" panose="020B0604020202020204" pitchFamily="34" charset="0"/>
              </a:defRPr>
            </a:pPr>
            <a:endParaRPr lang="nl-NL"/>
          </a:p>
        </c:txPr>
        <c:crossAx val="244447872"/>
        <c:crosses val="autoZero"/>
        <c:crossBetween val="midCat"/>
        <c:majorUnit val="50"/>
        <c:minorUnit val="50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0BB1D-DA73-45AA-BADD-3DAF8F718B85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639403"/>
      </p:ext>
    </p:extLst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27A64-F1BF-48EF-A248-136F3AA33E51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444276"/>
      </p:ext>
    </p:extLst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18674-9648-4E57-9E92-F2C4AFF2EFF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40313"/>
      </p:ext>
    </p:extLst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25FE8-217B-4550-BBE0-7FD94AF8E28E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016728"/>
      </p:ext>
    </p:extLst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ECBE5-18CA-4166-8188-DF53FD342E62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21392"/>
      </p:ext>
    </p:extLst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65C4B-5DF2-4CB1-A07E-DB638BA9B8D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707913"/>
      </p:ext>
    </p:extLst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B33BE-4BF7-4F0A-867E-DEB82488E2D1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370759"/>
      </p:ext>
    </p:extLst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3FFA0-3112-469C-B3FC-33336B47040D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788617"/>
      </p:ext>
    </p:extLst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74633-F098-4E96-A475-B4E68C963AE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542299"/>
      </p:ext>
    </p:extLst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18055-6E0D-46C7-A29A-67EC247C85C6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429445"/>
      </p:ext>
    </p:extLst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71DCA-FD24-4C39-A81D-54534551BD1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57351"/>
      </p:ext>
    </p:extLst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FB4340-D1A9-42A1-AF55-F2B96030CD19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14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500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slide" Target="slide12.xml"/><Relationship Id="rId7" Type="http://schemas.openxmlformats.org/officeDocument/2006/relationships/slide" Target="slide2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18.xml"/><Relationship Id="rId10" Type="http://schemas.openxmlformats.org/officeDocument/2006/relationships/image" Target="../media/image2.png"/><Relationship Id="rId4" Type="http://schemas.openxmlformats.org/officeDocument/2006/relationships/slide" Target="slide13.xml"/><Relationship Id="rId9" Type="http://schemas.openxmlformats.org/officeDocument/2006/relationships/hyperlink" Target="http://www.agtijmensen.nl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../Applets_simulaties/PhET/energy-skate-park_nl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image" Target="../media/image1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slide" Target="slide1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27384"/>
            <a:ext cx="9144000" cy="472480"/>
          </a:xfrm>
        </p:spPr>
        <p:txBody>
          <a:bodyPr anchor="t" anchorCtr="0"/>
          <a:lstStyle/>
          <a:p>
            <a:pPr algn="l"/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vwo</a:t>
            </a:r>
            <a:r>
              <a:rPr lang="en-US" alt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7415"/>
            <a:ext cx="9144000" cy="4441825"/>
          </a:xfrm>
        </p:spPr>
        <p:txBody>
          <a:bodyPr/>
          <a:lstStyle/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Arbeid</a:t>
            </a:r>
            <a:endParaRPr lang="en-US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dirty="0" err="1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Soorten</a:t>
            </a: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 </a:t>
            </a:r>
            <a:r>
              <a:rPr lang="en-US" altLang="nl-NL" dirty="0" err="1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energie</a:t>
            </a:r>
            <a:endParaRPr lang="en-US" alt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Wet 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van </a:t>
            </a: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behoud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 van </a:t>
            </a: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energie</a:t>
            </a:r>
            <a:endParaRPr lang="en-US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Wet van </a:t>
            </a: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arbeid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 </a:t>
            </a: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en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 </a:t>
            </a: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kinetische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 </a:t>
            </a:r>
            <a:r>
              <a:rPr lang="en-US" altLang="nl-NL" dirty="0" err="1" smtClean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energie</a:t>
            </a:r>
            <a:endParaRPr lang="en-US" alt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Vermogen</a:t>
            </a:r>
            <a:endParaRPr lang="en-US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Rendement</a:t>
            </a:r>
            <a:endParaRPr lang="en-US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Verkeersveiligheid</a:t>
            </a:r>
            <a:endParaRPr lang="en-US" alt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dirty="0" err="1" smtClean="0"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Einde</a:t>
            </a: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</a:pPr>
            <a:endParaRPr lang="nl-NL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839788" y="6477000"/>
            <a:ext cx="83042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www.agtijmensen.nl</a:t>
            </a:r>
            <a:r>
              <a:rPr lang="en-US" altLang="nl-NL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28042021</a:t>
            </a:r>
            <a:endParaRPr lang="nl-NL" altLang="nl-NL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449580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6519862"/>
            <a:ext cx="8382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380722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 advAuto="0"/>
      <p:bldP spid="2253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94312" y="-19050"/>
            <a:ext cx="9144000" cy="504000"/>
          </a:xfrm>
        </p:spPr>
        <p:txBody>
          <a:bodyPr anchor="t" anchorCtr="0">
            <a:spAutoFit/>
          </a:bodyPr>
          <a:lstStyle/>
          <a:p>
            <a:pPr indent="95250" algn="l"/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Vermogen</a:t>
            </a:r>
            <a:r>
              <a:rPr lang="en-US" alt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(Power)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-94312" y="3261368"/>
            <a:ext cx="13716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P is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905368" y="3293740"/>
            <a:ext cx="475243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vermogen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(Power) in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5441776" y="3293740"/>
            <a:ext cx="2514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J/s = W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152" name="Rectangle 8"/>
          <p:cNvSpPr>
            <a:spLocks noChangeArrowheads="1"/>
          </p:cNvSpPr>
          <p:nvPr/>
        </p:nvSpPr>
        <p:spPr bwMode="auto">
          <a:xfrm>
            <a:off x="-94312" y="3833772"/>
            <a:ext cx="8734176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W is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(Work) in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Nm =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155" name="Rectangle 11"/>
          <p:cNvSpPr>
            <a:spLocks noChangeArrowheads="1"/>
          </p:cNvSpPr>
          <p:nvPr/>
        </p:nvSpPr>
        <p:spPr bwMode="auto">
          <a:xfrm>
            <a:off x="-94312" y="4406176"/>
            <a:ext cx="349188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 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tijd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 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158" name="Rectangle 14"/>
          <p:cNvSpPr>
            <a:spLocks noChangeArrowheads="1"/>
          </p:cNvSpPr>
          <p:nvPr/>
        </p:nvSpPr>
        <p:spPr bwMode="auto">
          <a:xfrm>
            <a:off x="-94312" y="5550984"/>
            <a:ext cx="3969544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 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kracht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 N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161" name="Rectangle 17"/>
          <p:cNvSpPr>
            <a:spLocks noChangeArrowheads="1"/>
          </p:cNvSpPr>
          <p:nvPr/>
        </p:nvSpPr>
        <p:spPr bwMode="auto">
          <a:xfrm>
            <a:off x="-94312" y="6123384"/>
            <a:ext cx="5436096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 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snelheid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 m/s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164" name="AutoShape 20"/>
          <p:cNvSpPr>
            <a:spLocks noChangeArrowheads="1"/>
          </p:cNvSpPr>
          <p:nvPr/>
        </p:nvSpPr>
        <p:spPr bwMode="auto">
          <a:xfrm>
            <a:off x="3970482" y="5972730"/>
            <a:ext cx="2947392" cy="630238"/>
          </a:xfrm>
          <a:prstGeom prst="wedgeRoundRectCallout">
            <a:avLst>
              <a:gd name="adj1" fmla="val -138226"/>
              <a:gd name="adj2" fmla="val -504434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W/t 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nl-NL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F.s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/t = </a:t>
            </a:r>
            <a:r>
              <a:rPr lang="nl-NL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F.v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/>
              <p:cNvSpPr txBox="1"/>
              <p:nvPr/>
            </p:nvSpPr>
            <p:spPr>
              <a:xfrm>
                <a:off x="-94312" y="2688964"/>
                <a:ext cx="9128125" cy="504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indent="95250"/>
                <a:r>
                  <a:rPr lang="nl-NL" sz="32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nl-NL" sz="3200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nl-NL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nl-NL" sz="32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nl-NL" sz="32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W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nl-NL" sz="32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t</m:t>
                            </m:r>
                          </m:den>
                        </m:f>
                      </m:e>
                    </m:box>
                    <m:r>
                      <a:rPr lang="nl-NL" sz="3200" b="0" i="0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box>
                      <m:boxPr>
                        <m:ctrlPr>
                          <a:rPr lang="nl-NL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nl-NL" sz="32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nl-NL" sz="32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E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nl-NL" sz="32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t</m:t>
                            </m:r>
                          </m:den>
                        </m:f>
                      </m:e>
                    </m:box>
                    <m:r>
                      <a:rPr lang="nl-NL" sz="3200" b="0" i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nl-NL" sz="3200" b="0" i="0" smtClean="0">
                        <a:solidFill>
                          <a:srgbClr val="FF0000"/>
                        </a:solidFill>
                        <a:latin typeface="Cambria Math"/>
                      </a:rPr>
                      <m:t>Fv</m:t>
                    </m:r>
                    <m:r>
                      <a:rPr lang="nl-NL" sz="3200" b="0" i="0" smtClean="0">
                        <a:solidFill>
                          <a:srgbClr val="FF0000"/>
                        </a:solidFill>
                        <a:latin typeface="Cambria Math"/>
                      </a:rPr>
                      <m:t>          </m:t>
                    </m:r>
                    <m:r>
                      <m:rPr>
                        <m:sty m:val="p"/>
                      </m:rPr>
                      <a:rPr lang="nl-NL" sz="3200" b="0" i="0" smtClean="0">
                        <a:solidFill>
                          <a:schemeClr val="tx1"/>
                        </a:solidFill>
                        <a:latin typeface="Cambria Math"/>
                      </a:rPr>
                      <m:t>BINAS</m:t>
                    </m:r>
                    <m:r>
                      <a:rPr lang="nl-NL" sz="32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nl-NL" sz="3200" b="0" i="0" smtClean="0">
                        <a:solidFill>
                          <a:schemeClr val="tx1"/>
                        </a:solidFill>
                        <a:latin typeface="Cambria Math"/>
                      </a:rPr>
                      <m:t>Tabel</m:t>
                    </m:r>
                    <m:r>
                      <a:rPr lang="nl-NL" sz="3200" b="0" i="0" smtClean="0">
                        <a:solidFill>
                          <a:schemeClr val="tx1"/>
                        </a:solidFill>
                        <a:latin typeface="Cambria Math"/>
                      </a:rPr>
                      <m:t> 35</m:t>
                    </m:r>
                  </m:oMath>
                </a14:m>
                <a:endParaRPr lang="nl-NL" sz="3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4312" y="2688964"/>
                <a:ext cx="9128125" cy="504000"/>
              </a:xfrm>
              <a:prstGeom prst="rect">
                <a:avLst/>
              </a:prstGeom>
              <a:blipFill rotWithShape="1">
                <a:blip r:embed="rId3"/>
                <a:stretch>
                  <a:fillRect l="-668" t="-15663" b="-54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ctieknop: Verder of Volgende 12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-94312" y="1621159"/>
            <a:ext cx="9238312" cy="999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Vermogen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is 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verrichte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(of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omgezette</a:t>
            </a:r>
            <a:endParaRPr lang="en-US" altLang="nl-NL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95250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per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tijdseenheid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-94312" y="553354"/>
            <a:ext cx="9238312" cy="999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Elke machine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veel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verrichten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maar</a:t>
            </a:r>
          </a:p>
          <a:p>
            <a:pPr marL="0" indent="95250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kunnen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allemaal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dezelfde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tijd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-94312" y="4978580"/>
            <a:ext cx="9138815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 is 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omgezette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 J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oelichting met afgeronde rechthoek 2"/>
          <p:cNvSpPr/>
          <p:nvPr/>
        </p:nvSpPr>
        <p:spPr>
          <a:xfrm>
            <a:off x="4437523" y="4943223"/>
            <a:ext cx="4329438" cy="1532334"/>
          </a:xfrm>
          <a:prstGeom prst="wedgeRoundRectCallout">
            <a:avLst>
              <a:gd name="adj1" fmla="val -152"/>
              <a:gd name="adj2" fmla="val -126467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/>
            <a:r>
              <a:rPr lang="nl-N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is wat verwarrend. W kan arbeid betekenen meer ook Watt.</a:t>
            </a:r>
            <a:endParaRPr lang="nl-NL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oelichting met afgeronde rechthoek 17"/>
          <p:cNvSpPr/>
          <p:nvPr/>
        </p:nvSpPr>
        <p:spPr>
          <a:xfrm>
            <a:off x="323528" y="3922871"/>
            <a:ext cx="5018256" cy="2485787"/>
          </a:xfrm>
          <a:prstGeom prst="wedgeRoundRectCallout">
            <a:avLst>
              <a:gd name="adj1" fmla="val 73692"/>
              <a:gd name="adj2" fmla="val -59168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/>
            <a:r>
              <a:rPr lang="nl-N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Daarom wordt in je boek en in </a:t>
            </a:r>
            <a:r>
              <a:rPr lang="nl-NL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BINAS</a:t>
            </a:r>
            <a:r>
              <a:rPr lang="nl-N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een grootheid </a:t>
            </a:r>
            <a:r>
              <a:rPr lang="nl-NL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cursief</a:t>
            </a:r>
            <a:r>
              <a:rPr lang="nl-N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geschreven.</a:t>
            </a:r>
          </a:p>
          <a:p>
            <a:pPr algn="ctr"/>
            <a:r>
              <a:rPr lang="nl-N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Dus W = Watt en </a:t>
            </a:r>
            <a:r>
              <a:rPr lang="nl-NL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nl-N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arbeid.</a:t>
            </a:r>
            <a:endParaRPr lang="nl-NL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696554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4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/>
      <p:bldP spid="134149" grpId="0"/>
      <p:bldP spid="134150" grpId="0"/>
      <p:bldP spid="134151" grpId="0"/>
      <p:bldP spid="134152" grpId="0"/>
      <p:bldP spid="134155" grpId="0"/>
      <p:bldP spid="134158" grpId="0"/>
      <p:bldP spid="134161" grpId="0"/>
      <p:bldP spid="134164" grpId="0" animBg="1"/>
      <p:bldP spid="2" grpId="0"/>
      <p:bldP spid="15" grpId="0"/>
      <p:bldP spid="16" grpId="0"/>
      <p:bldP spid="19" grpId="0"/>
      <p:bldP spid="3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-2104" y="697141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38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25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12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799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71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43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15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087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auto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rijdt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1,0 km met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constante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snelheid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van 25 m/s. 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wrijvingskracht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1,5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kN.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4954502" y="4380032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3,8.10</a:t>
            </a:r>
            <a:r>
              <a:rPr lang="en-US" altLang="nl-NL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W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2104" y="0"/>
            <a:ext cx="5845299" cy="68104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</a:t>
            </a:r>
            <a:r>
              <a:rPr lang="en-US" alt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2722254" y="4356393"/>
            <a:ext cx="22461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1500 . 25 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-2104" y="2339961"/>
            <a:ext cx="14328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Geg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1023873" y="4333526"/>
            <a:ext cx="2667000" cy="569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P =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F.v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-2104" y="3631625"/>
            <a:ext cx="1752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Opl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-2104" y="179046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38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25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12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799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71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43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15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087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Bereken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vermogen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0" name="Rectangle 10"/>
          <p:cNvSpPr>
            <a:spLocks noChangeArrowheads="1"/>
          </p:cNvSpPr>
          <p:nvPr/>
        </p:nvSpPr>
        <p:spPr bwMode="auto">
          <a:xfrm>
            <a:off x="1007921" y="4988074"/>
            <a:ext cx="7728196" cy="578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 =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F.s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1,5.10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.1,0.10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=1,5.10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1" name="Rectangle 11"/>
          <p:cNvSpPr>
            <a:spLocks noChangeArrowheads="1"/>
          </p:cNvSpPr>
          <p:nvPr/>
        </p:nvSpPr>
        <p:spPr bwMode="auto">
          <a:xfrm>
            <a:off x="-2104" y="4919268"/>
            <a:ext cx="1295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OF: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2" name="Rectangle 12"/>
          <p:cNvSpPr>
            <a:spLocks noChangeArrowheads="1"/>
          </p:cNvSpPr>
          <p:nvPr/>
        </p:nvSpPr>
        <p:spPr bwMode="auto">
          <a:xfrm>
            <a:off x="1087812" y="6215872"/>
            <a:ext cx="2209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P = W/t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3" name="Rectangle 13"/>
          <p:cNvSpPr>
            <a:spLocks noChangeArrowheads="1"/>
          </p:cNvSpPr>
          <p:nvPr/>
        </p:nvSpPr>
        <p:spPr bwMode="auto">
          <a:xfrm>
            <a:off x="2629906" y="6204336"/>
            <a:ext cx="297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1,5.10</a:t>
            </a:r>
            <a:r>
              <a:rPr lang="en-US" altLang="nl-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/40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4" name="Rectangle 14"/>
          <p:cNvSpPr>
            <a:spLocks noChangeArrowheads="1"/>
          </p:cNvSpPr>
          <p:nvPr/>
        </p:nvSpPr>
        <p:spPr bwMode="auto">
          <a:xfrm>
            <a:off x="4752332" y="6220102"/>
            <a:ext cx="297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3,8.10</a:t>
            </a:r>
            <a:r>
              <a:rPr lang="en-US" altLang="nl-NL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W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255" name="Oval 15"/>
          <p:cNvSpPr>
            <a:spLocks noChangeArrowheads="1"/>
          </p:cNvSpPr>
          <p:nvPr/>
        </p:nvSpPr>
        <p:spPr bwMode="auto">
          <a:xfrm>
            <a:off x="2596252" y="622736"/>
            <a:ext cx="1277516" cy="654968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8256" name="Oval 16"/>
          <p:cNvSpPr>
            <a:spLocks noChangeArrowheads="1"/>
          </p:cNvSpPr>
          <p:nvPr/>
        </p:nvSpPr>
        <p:spPr bwMode="auto">
          <a:xfrm>
            <a:off x="2387050" y="1124604"/>
            <a:ext cx="1411096" cy="6096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8257" name="Oval 17"/>
          <p:cNvSpPr>
            <a:spLocks noChangeArrowheads="1"/>
          </p:cNvSpPr>
          <p:nvPr/>
        </p:nvSpPr>
        <p:spPr bwMode="auto">
          <a:xfrm>
            <a:off x="7434263" y="1212230"/>
            <a:ext cx="1600200" cy="57823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8258" name="Oval 18"/>
          <p:cNvSpPr>
            <a:spLocks noChangeArrowheads="1"/>
          </p:cNvSpPr>
          <p:nvPr/>
        </p:nvSpPr>
        <p:spPr bwMode="auto">
          <a:xfrm>
            <a:off x="2321064" y="1799223"/>
            <a:ext cx="2120890" cy="590133"/>
          </a:xfrm>
          <a:prstGeom prst="ellips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8259" name="Rectangle 19"/>
          <p:cNvSpPr>
            <a:spLocks noChangeArrowheads="1"/>
          </p:cNvSpPr>
          <p:nvPr/>
        </p:nvSpPr>
        <p:spPr bwMode="auto">
          <a:xfrm>
            <a:off x="-2104" y="2940837"/>
            <a:ext cx="2189154" cy="67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Gevr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018738" y="3707689"/>
            <a:ext cx="7306621" cy="569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 is constant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dus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motor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ook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1,5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1118283" y="5621169"/>
            <a:ext cx="4526452" cy="578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= s/v = 1000/25 = 40 s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1146915" y="238935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 = 1,0 km,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 25 m/s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nl-NL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=1,5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19"/>
          <p:cNvSpPr>
            <a:spLocks noChangeArrowheads="1"/>
          </p:cNvSpPr>
          <p:nvPr/>
        </p:nvSpPr>
        <p:spPr bwMode="auto">
          <a:xfrm>
            <a:off x="1158149" y="2954910"/>
            <a:ext cx="2189154" cy="67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Actieknop: Verder of Volgende 2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326881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  <p:bldP spid="138243" grpId="0"/>
      <p:bldP spid="138244" grpId="0"/>
      <p:bldP spid="138245" grpId="0"/>
      <p:bldP spid="138246" grpId="0"/>
      <p:bldP spid="138247" grpId="0"/>
      <p:bldP spid="138248" grpId="0"/>
      <p:bldP spid="138249" grpId="0"/>
      <p:bldP spid="138250" grpId="0"/>
      <p:bldP spid="138251" grpId="0"/>
      <p:bldP spid="138252" grpId="0"/>
      <p:bldP spid="138253" grpId="0"/>
      <p:bldP spid="138254" grpId="0"/>
      <p:bldP spid="138255" grpId="0" animBg="1"/>
      <p:bldP spid="138256" grpId="0" animBg="1"/>
      <p:bldP spid="138257" grpId="0" animBg="1"/>
      <p:bldP spid="138258" grpId="0" animBg="1"/>
      <p:bldP spid="138259" grpId="0"/>
      <p:bldP spid="23" grpId="0"/>
      <p:bldP spid="25" grpId="0"/>
      <p:bldP spid="26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63078" y="77061"/>
            <a:ext cx="9144000" cy="584775"/>
          </a:xfrm>
        </p:spPr>
        <p:txBody>
          <a:bodyPr anchor="t" anchorCtr="0">
            <a:spAutoFit/>
          </a:bodyPr>
          <a:lstStyle/>
          <a:p>
            <a:pPr algn="l"/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Soorten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endParaRPr lang="nl-NL" altLang="nl-NL" sz="32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884513" y="2299589"/>
            <a:ext cx="36477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kinetische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3871538" y="2861331"/>
            <a:ext cx="437287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z</a:t>
            </a:r>
            <a:r>
              <a:rPr lang="en-US" altLang="nl-NL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= </a:t>
            </a:r>
            <a:r>
              <a:rPr lang="en-US" altLang="nl-NL" sz="3200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mgh</a:t>
            </a:r>
            <a:r>
              <a:rPr lang="en-US" altLang="nl-NL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 </a:t>
            </a:r>
            <a:r>
              <a:rPr lang="nl-NL" altLang="nl-NL" dirty="0" err="1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BINAS</a:t>
            </a:r>
            <a:r>
              <a:rPr lang="nl-NL" altLang="nl-NL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nl-NL" altLang="nl-NL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Tabel 35A</a:t>
            </a:r>
            <a:r>
              <a:rPr lang="en-US" altLang="nl-NL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   </a:t>
            </a:r>
            <a:endParaRPr lang="nl-NL" altLang="nl-NL" dirty="0">
              <a:solidFill>
                <a:srgbClr val="FF00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-63078" y="2872211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925037" y="2838984"/>
            <a:ext cx="4829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zwaarteenergie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86" name="Rectangle 10"/>
          <p:cNvSpPr>
            <a:spLocks noChangeArrowheads="1"/>
          </p:cNvSpPr>
          <p:nvPr/>
        </p:nvSpPr>
        <p:spPr bwMode="auto">
          <a:xfrm>
            <a:off x="1789360" y="3420289"/>
            <a:ext cx="4829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warmte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87" name="Rectangle 11"/>
          <p:cNvSpPr>
            <a:spLocks noChangeArrowheads="1"/>
          </p:cNvSpPr>
          <p:nvPr/>
        </p:nvSpPr>
        <p:spPr bwMode="auto">
          <a:xfrm>
            <a:off x="-63078" y="3431241"/>
            <a:ext cx="18774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nl-NL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Q is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89" name="Rectangle 13"/>
          <p:cNvSpPr>
            <a:spLocks noChangeArrowheads="1"/>
          </p:cNvSpPr>
          <p:nvPr/>
        </p:nvSpPr>
        <p:spPr bwMode="auto">
          <a:xfrm>
            <a:off x="-63078" y="3990271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90" name="Rectangle 14"/>
          <p:cNvSpPr>
            <a:spLocks noChangeArrowheads="1"/>
          </p:cNvSpPr>
          <p:nvPr/>
        </p:nvSpPr>
        <p:spPr bwMode="auto">
          <a:xfrm>
            <a:off x="954063" y="3976036"/>
            <a:ext cx="4829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veerenergie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92" name="Rectangle 16"/>
          <p:cNvSpPr>
            <a:spLocks noChangeArrowheads="1"/>
          </p:cNvSpPr>
          <p:nvPr/>
        </p:nvSpPr>
        <p:spPr bwMode="auto">
          <a:xfrm>
            <a:off x="-63078" y="4549301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93" name="Rectangle 17"/>
          <p:cNvSpPr>
            <a:spLocks noChangeArrowheads="1"/>
          </p:cNvSpPr>
          <p:nvPr/>
        </p:nvSpPr>
        <p:spPr bwMode="auto">
          <a:xfrm>
            <a:off x="939516" y="4536620"/>
            <a:ext cx="4829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electrische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95" name="Rectangle 19"/>
          <p:cNvSpPr>
            <a:spLocks noChangeArrowheads="1"/>
          </p:cNvSpPr>
          <p:nvPr/>
        </p:nvSpPr>
        <p:spPr bwMode="auto">
          <a:xfrm>
            <a:off x="-63078" y="5108331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96" name="Rectangle 20"/>
          <p:cNvSpPr>
            <a:spLocks noChangeArrowheads="1"/>
          </p:cNvSpPr>
          <p:nvPr/>
        </p:nvSpPr>
        <p:spPr bwMode="auto">
          <a:xfrm>
            <a:off x="1043608" y="5104939"/>
            <a:ext cx="4829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chemische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597" name="AutoShape 21"/>
          <p:cNvSpPr>
            <a:spLocks noChangeArrowheads="1"/>
          </p:cNvSpPr>
          <p:nvPr/>
        </p:nvSpPr>
        <p:spPr bwMode="auto">
          <a:xfrm>
            <a:off x="6516216" y="2916981"/>
            <a:ext cx="2160588" cy="1152525"/>
          </a:xfrm>
          <a:prstGeom prst="wedgeRoundRectCallout">
            <a:avLst>
              <a:gd name="adj1" fmla="val -151015"/>
              <a:gd name="adj2" fmla="val -72642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latin typeface="Arial" panose="020B0604020202020204" pitchFamily="34" charset="0"/>
                <a:cs typeface="Arial" panose="020B0604020202020204" pitchFamily="34" charset="0"/>
              </a:rPr>
              <a:t>Bewegings-energie</a:t>
            </a:r>
          </a:p>
        </p:txBody>
      </p:sp>
      <p:sp>
        <p:nvSpPr>
          <p:cNvPr id="152598" name="AutoShape 22"/>
          <p:cNvSpPr>
            <a:spLocks noChangeArrowheads="1"/>
          </p:cNvSpPr>
          <p:nvPr/>
        </p:nvSpPr>
        <p:spPr bwMode="auto">
          <a:xfrm>
            <a:off x="6084168" y="3636787"/>
            <a:ext cx="2160587" cy="1152525"/>
          </a:xfrm>
          <a:prstGeom prst="wedgeRoundRectCallout">
            <a:avLst>
              <a:gd name="adj1" fmla="val -146398"/>
              <a:gd name="adj2" fmla="val -91324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Hoogte-energie</a:t>
            </a:r>
          </a:p>
        </p:txBody>
      </p:sp>
      <p:sp>
        <p:nvSpPr>
          <p:cNvPr id="152599" name="Rectangle 23"/>
          <p:cNvSpPr>
            <a:spLocks noChangeArrowheads="1"/>
          </p:cNvSpPr>
          <p:nvPr/>
        </p:nvSpPr>
        <p:spPr bwMode="auto">
          <a:xfrm>
            <a:off x="-63078" y="636091"/>
            <a:ext cx="91440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eenheid</a:t>
            </a:r>
            <a:r>
              <a:rPr lang="en-US" altLang="nl-N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altLang="nl-NL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Nm of 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</a:t>
            </a:r>
            <a:endParaRPr lang="nl-NL" altLang="nl-NL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600" name="Rectangle 24"/>
          <p:cNvSpPr>
            <a:spLocks noChangeArrowheads="1"/>
          </p:cNvSpPr>
          <p:nvPr/>
        </p:nvSpPr>
        <p:spPr bwMode="auto">
          <a:xfrm>
            <a:off x="-63078" y="1195121"/>
            <a:ext cx="914400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kracht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verricht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omgezet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altLang="nl-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andere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soort</a:t>
            </a:r>
            <a:r>
              <a:rPr lang="en-US" alt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hoek 1"/>
              <p:cNvSpPr/>
              <p:nvPr/>
            </p:nvSpPr>
            <p:spPr>
              <a:xfrm>
                <a:off x="4375534" y="2307844"/>
                <a:ext cx="4559301" cy="632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nl-NL" sz="32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nl-NL" altLang="nl-NL" sz="3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E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nl-NL" altLang="nl-NL" sz="3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k</m:t>
                        </m:r>
                      </m:sub>
                    </m:sSub>
                    <m:r>
                      <a:rPr lang="nl-NL" altLang="nl-NL" sz="32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box>
                      <m:boxPr>
                        <m:ctrlPr>
                          <a:rPr lang="en-US" altLang="nl-NL" sz="3200" i="1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nl-NL" sz="32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nl-NL" altLang="nl-NL" sz="3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nl-NL" altLang="nl-NL" sz="32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r>
                  <a:rPr lang="nl-NL" altLang="nl-NL" sz="32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altLang="nl-NL" sz="2400" i="1" dirty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altLang="nl-NL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v</m:t>
                        </m:r>
                      </m:e>
                      <m:sup>
                        <m:r>
                          <a:rPr lang="nl-NL" altLang="nl-NL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nl-NL" altLang="nl-NL" sz="24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BINAS Tabel 35A</a:t>
                </a:r>
                <a:endParaRPr lang="nl-NL" altLang="nl-NL" sz="24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hthoe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534" y="2307844"/>
                <a:ext cx="4559301" cy="632866"/>
              </a:xfrm>
              <a:prstGeom prst="rect">
                <a:avLst/>
              </a:prstGeom>
              <a:blipFill rotWithShape="1">
                <a:blip r:embed="rId3"/>
                <a:stretch>
                  <a:fillRect t="-13592" r="-1203" b="-233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-63078" y="2313181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4668252" y="5113334"/>
            <a:ext cx="460851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</a:t>
            </a:r>
            <a:r>
              <a:rPr lang="en-US" altLang="nl-NL" sz="32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= </a:t>
            </a:r>
            <a:r>
              <a:rPr lang="en-US" altLang="nl-NL" sz="3200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r</a:t>
            </a:r>
            <a:r>
              <a:rPr lang="en-US" altLang="nl-NL" sz="3200" baseline="-25000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</a:t>
            </a:r>
            <a:r>
              <a:rPr lang="en-US" altLang="nl-NL" sz="3200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</a:t>
            </a:r>
            <a:r>
              <a:rPr lang="en-US" altLang="nl-NL" sz="32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nl-NL" altLang="nl-NL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BINAS</a:t>
            </a:r>
            <a:r>
              <a:rPr lang="nl-NL" altLang="nl-NL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Tabel 35A</a:t>
            </a:r>
            <a:r>
              <a:rPr lang="en-US" altLang="nl-NL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nl-NL" altLang="nl-NL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4617714" y="5667361"/>
            <a:ext cx="521087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</a:t>
            </a:r>
            <a:r>
              <a:rPr lang="en-US" altLang="nl-NL" sz="32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= </a:t>
            </a:r>
            <a:r>
              <a:rPr lang="en-US" altLang="nl-NL" sz="3200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r</a:t>
            </a:r>
            <a:r>
              <a:rPr lang="en-US" altLang="nl-NL" sz="3200" baseline="-25000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m</a:t>
            </a:r>
            <a:r>
              <a:rPr lang="en-US" altLang="nl-NL" sz="3200" dirty="0" err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m</a:t>
            </a:r>
            <a:r>
              <a:rPr lang="nl-NL" altLang="nl-NL" sz="32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nl-NL" altLang="nl-NL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BINAS</a:t>
            </a:r>
            <a:r>
              <a:rPr lang="nl-NL" altLang="nl-NL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Tabel 35A</a:t>
            </a:r>
            <a:r>
              <a:rPr lang="en-US" altLang="nl-NL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     </a:t>
            </a:r>
            <a:endParaRPr lang="nl-NL" altLang="nl-NL" dirty="0">
              <a:solidFill>
                <a:srgbClr val="FF0000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-63078" y="6175011"/>
            <a:ext cx="92070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nl-NL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alt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stookwaarde</a:t>
            </a: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</a:rPr>
              <a:t>in J/kg </a:t>
            </a: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nl-NL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</a:rPr>
              <a:t>stookwaarde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J/m</a:t>
            </a:r>
            <a:r>
              <a:rPr lang="en-US" altLang="nl-NL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nl-NL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Actieknop: Verder of Volgende 27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814742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25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25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5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5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autoUpdateAnimBg="0"/>
      <p:bldP spid="152581" grpId="0" autoUpdateAnimBg="0"/>
      <p:bldP spid="152582" grpId="0" autoUpdateAnimBg="0"/>
      <p:bldP spid="152583" grpId="0" autoUpdateAnimBg="0"/>
      <p:bldP spid="152584" grpId="0" autoUpdateAnimBg="0"/>
      <p:bldP spid="152586" grpId="0" autoUpdateAnimBg="0"/>
      <p:bldP spid="152587" grpId="0" autoUpdateAnimBg="0"/>
      <p:bldP spid="152589" grpId="0" autoUpdateAnimBg="0"/>
      <p:bldP spid="152590" grpId="0" autoUpdateAnimBg="0"/>
      <p:bldP spid="152592" grpId="0" autoUpdateAnimBg="0"/>
      <p:bldP spid="152593" grpId="0" autoUpdateAnimBg="0"/>
      <p:bldP spid="152595" grpId="0" autoUpdateAnimBg="0"/>
      <p:bldP spid="152596" grpId="0" autoUpdateAnimBg="0"/>
      <p:bldP spid="152597" grpId="0" animBg="1"/>
      <p:bldP spid="152598" grpId="0" animBg="1"/>
      <p:bldP spid="152599" grpId="0" autoUpdateAnimBg="0"/>
      <p:bldP spid="152600" grpId="0" autoUpdateAnimBg="0"/>
      <p:bldP spid="2" grpId="0"/>
      <p:bldP spid="24" grpId="0" autoUpdateAnimBg="0"/>
      <p:bldP spid="25" grpId="0" autoUpdateAnimBg="0"/>
      <p:bldP spid="26" grpId="0" autoUpdateAnimBg="0"/>
      <p:bldP spid="2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84775"/>
          </a:xfrm>
        </p:spPr>
        <p:txBody>
          <a:bodyPr anchor="t" anchorCtr="0">
            <a:spAutoFit/>
          </a:bodyPr>
          <a:lstStyle/>
          <a:p>
            <a:pPr algn="l"/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Wet van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behoud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-1587" y="623853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nooit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verloren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gaan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43949" y="1247706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wel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omgezet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worden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andere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soort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0" y="3356992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tot,begin</a:t>
            </a:r>
            <a:r>
              <a:rPr lang="en-US" alt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tot,eind</a:t>
            </a:r>
            <a:endParaRPr lang="nl-NL" altLang="nl-NL" sz="3200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32384" y="4666449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Vb.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auto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rijdt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weg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7" name="Rectangle 7"/>
          <p:cNvSpPr>
            <a:spLocks noChangeArrowheads="1"/>
          </p:cNvSpPr>
          <p:nvPr/>
        </p:nvSpPr>
        <p:spPr bwMode="auto">
          <a:xfrm>
            <a:off x="4155994" y="4615580"/>
            <a:ext cx="12588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5248695" y="4636223"/>
            <a:ext cx="1079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9" name="Rectangle 9"/>
          <p:cNvSpPr>
            <a:spLocks noChangeArrowheads="1"/>
          </p:cNvSpPr>
          <p:nvPr/>
        </p:nvSpPr>
        <p:spPr bwMode="auto">
          <a:xfrm>
            <a:off x="6153236" y="4638145"/>
            <a:ext cx="1079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70" name="Rectangle 10"/>
          <p:cNvSpPr>
            <a:spLocks noChangeArrowheads="1"/>
          </p:cNvSpPr>
          <p:nvPr/>
        </p:nvSpPr>
        <p:spPr bwMode="auto">
          <a:xfrm>
            <a:off x="0" y="5228747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Vb.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3: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auto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gaat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met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constante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snelheid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heuvel</a:t>
            </a:r>
            <a:endParaRPr lang="en-US" altLang="nl-N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op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71" name="Rectangle 11"/>
          <p:cNvSpPr>
            <a:spLocks noChangeArrowheads="1"/>
          </p:cNvSpPr>
          <p:nvPr/>
        </p:nvSpPr>
        <p:spPr bwMode="auto">
          <a:xfrm>
            <a:off x="1043608" y="6221933"/>
            <a:ext cx="12588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72" name="Rectangle 12"/>
          <p:cNvSpPr>
            <a:spLocks noChangeArrowheads="1"/>
          </p:cNvSpPr>
          <p:nvPr/>
        </p:nvSpPr>
        <p:spPr bwMode="auto">
          <a:xfrm>
            <a:off x="2088183" y="6093430"/>
            <a:ext cx="10795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73" name="Rectangle 13"/>
          <p:cNvSpPr>
            <a:spLocks noChangeArrowheads="1"/>
          </p:cNvSpPr>
          <p:nvPr/>
        </p:nvSpPr>
        <p:spPr bwMode="auto">
          <a:xfrm>
            <a:off x="3024808" y="6223687"/>
            <a:ext cx="1079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2364002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Hierbij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is 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totale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 het begin = </a:t>
            </a:r>
          </a:p>
          <a:p>
            <a:pPr marL="0" indent="0" algn="r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totale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op het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eind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-1587" y="4104151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Vb.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1: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503642" y="4055053"/>
            <a:ext cx="12588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4516133" y="4068361"/>
            <a:ext cx="1079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5452758" y="4054241"/>
            <a:ext cx="1079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Actieknop: Verder of Volgende 21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245538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4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utoUpdateAnimBg="0"/>
      <p:bldP spid="143363" grpId="0" autoUpdateAnimBg="0"/>
      <p:bldP spid="143364" grpId="0" autoUpdateAnimBg="0"/>
      <p:bldP spid="143365" grpId="0" autoUpdateAnimBg="0"/>
      <p:bldP spid="143366" grpId="0" autoUpdateAnimBg="0"/>
      <p:bldP spid="143367" grpId="0" autoUpdateAnimBg="0"/>
      <p:bldP spid="143368" grpId="0" autoUpdateAnimBg="0"/>
      <p:bldP spid="143369" grpId="0" autoUpdateAnimBg="0"/>
      <p:bldP spid="143370" grpId="0" autoUpdateAnimBg="0"/>
      <p:bldP spid="143371" grpId="0" autoUpdateAnimBg="0"/>
      <p:bldP spid="143372" grpId="0" autoUpdateAnimBg="0"/>
      <p:bldP spid="143373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-76200" y="697502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38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25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12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799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71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43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15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087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bal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van 0,10 kg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vanaf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2,0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schuin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weggegooid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met 5,0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m/s.</a:t>
            </a:r>
          </a:p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geen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wrijving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-76200" y="0"/>
            <a:ext cx="9144000" cy="584775"/>
          </a:xfrm>
        </p:spPr>
        <p:txBody>
          <a:bodyPr anchor="t" anchorCtr="0">
            <a:spAutoFit/>
          </a:bodyPr>
          <a:lstStyle/>
          <a:p>
            <a:pPr indent="95250" algn="l">
              <a:buClr>
                <a:srgbClr val="FF3300"/>
              </a:buClr>
            </a:pP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wet van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behoud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-76200" y="3774893"/>
            <a:ext cx="2057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begin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-76200" y="3077391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Opl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-76200" y="2379889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38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25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12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799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71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43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15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087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Bereken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snelheid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vlak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grond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1475656" y="3764330"/>
            <a:ext cx="2362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nl-NL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16" name="Rectangle 8"/>
          <p:cNvSpPr>
            <a:spLocks noChangeArrowheads="1"/>
          </p:cNvSpPr>
          <p:nvPr/>
        </p:nvSpPr>
        <p:spPr bwMode="auto">
          <a:xfrm>
            <a:off x="3294856" y="3764330"/>
            <a:ext cx="3581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mgh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+ ½mv</a:t>
            </a:r>
            <a:r>
              <a:rPr lang="en-US" altLang="nl-NL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nl-NL" altLang="nl-NL" sz="3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17" name="Rectangle 9"/>
          <p:cNvSpPr>
            <a:spLocks noChangeArrowheads="1"/>
          </p:cNvSpPr>
          <p:nvPr/>
        </p:nvSpPr>
        <p:spPr bwMode="auto">
          <a:xfrm>
            <a:off x="1034752" y="4472395"/>
            <a:ext cx="6705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= 0,10.9,81.2,0 + ½.0,10.5,0</a:t>
            </a:r>
            <a:r>
              <a:rPr lang="en-US" altLang="nl-NL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nl-NL" altLang="nl-NL" sz="3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18" name="Rectangle 10"/>
          <p:cNvSpPr>
            <a:spLocks noChangeArrowheads="1"/>
          </p:cNvSpPr>
          <p:nvPr/>
        </p:nvSpPr>
        <p:spPr bwMode="auto">
          <a:xfrm>
            <a:off x="6950758" y="4471766"/>
            <a:ext cx="1295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3,2 J</a:t>
            </a:r>
            <a:endParaRPr lang="nl-NL" altLang="nl-NL" sz="3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19" name="Rectangle 11"/>
          <p:cNvSpPr>
            <a:spLocks noChangeArrowheads="1"/>
          </p:cNvSpPr>
          <p:nvPr/>
        </p:nvSpPr>
        <p:spPr bwMode="auto">
          <a:xfrm>
            <a:off x="-76200" y="5169897"/>
            <a:ext cx="2057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eind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20" name="Rectangle 12"/>
          <p:cNvSpPr>
            <a:spLocks noChangeArrowheads="1"/>
          </p:cNvSpPr>
          <p:nvPr/>
        </p:nvSpPr>
        <p:spPr bwMode="auto">
          <a:xfrm>
            <a:off x="1603906" y="5165819"/>
            <a:ext cx="3886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mgh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+ ½mv</a:t>
            </a:r>
            <a:r>
              <a:rPr lang="en-US" altLang="nl-NL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+ Q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421" name="Rectangle 13"/>
          <p:cNvSpPr>
            <a:spLocks noChangeArrowheads="1"/>
          </p:cNvSpPr>
          <p:nvPr/>
        </p:nvSpPr>
        <p:spPr bwMode="auto">
          <a:xfrm>
            <a:off x="-76200" y="5867400"/>
            <a:ext cx="47922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3,2   =   ½.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0,10.v</a:t>
            </a:r>
            <a:r>
              <a:rPr lang="en-US" altLang="nl-NL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  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5422" name="Group 14"/>
          <p:cNvGrpSpPr>
            <a:grpSpLocks/>
          </p:cNvGrpSpPr>
          <p:nvPr/>
        </p:nvGrpSpPr>
        <p:grpSpPr bwMode="auto">
          <a:xfrm>
            <a:off x="1891850" y="5226268"/>
            <a:ext cx="533400" cy="609600"/>
            <a:chOff x="4800" y="1920"/>
            <a:chExt cx="336" cy="384"/>
          </a:xfrm>
        </p:grpSpPr>
        <p:sp>
          <p:nvSpPr>
            <p:cNvPr id="145423" name="Line 15"/>
            <p:cNvSpPr>
              <a:spLocks noChangeShapeType="1"/>
            </p:cNvSpPr>
            <p:nvPr/>
          </p:nvSpPr>
          <p:spPr bwMode="auto">
            <a:xfrm rot="1346993" flipH="1">
              <a:off x="4800" y="1920"/>
              <a:ext cx="336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t" anchorCtr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424" name="Line 16"/>
            <p:cNvSpPr>
              <a:spLocks noChangeShapeType="1"/>
            </p:cNvSpPr>
            <p:nvPr/>
          </p:nvSpPr>
          <p:spPr bwMode="auto">
            <a:xfrm rot="-2197961">
              <a:off x="4848" y="1920"/>
              <a:ext cx="222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t" anchorCtr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5425" name="Rectangle 17"/>
          <p:cNvSpPr>
            <a:spLocks noChangeArrowheads="1"/>
          </p:cNvSpPr>
          <p:nvPr/>
        </p:nvSpPr>
        <p:spPr bwMode="auto">
          <a:xfrm>
            <a:off x="5490106" y="5179780"/>
            <a:ext cx="335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(h = 0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Q = 0)</a:t>
            </a:r>
            <a:endParaRPr lang="nl-NL" altLang="nl-NL" sz="3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5426" name="Group 18"/>
          <p:cNvGrpSpPr>
            <a:grpSpLocks/>
          </p:cNvGrpSpPr>
          <p:nvPr/>
        </p:nvGrpSpPr>
        <p:grpSpPr bwMode="auto">
          <a:xfrm>
            <a:off x="4355976" y="5165834"/>
            <a:ext cx="533400" cy="609600"/>
            <a:chOff x="4800" y="1920"/>
            <a:chExt cx="336" cy="384"/>
          </a:xfrm>
        </p:grpSpPr>
        <p:sp>
          <p:nvSpPr>
            <p:cNvPr id="145427" name="Line 19"/>
            <p:cNvSpPr>
              <a:spLocks noChangeShapeType="1"/>
            </p:cNvSpPr>
            <p:nvPr/>
          </p:nvSpPr>
          <p:spPr bwMode="auto">
            <a:xfrm rot="1346993" flipH="1">
              <a:off x="4800" y="1920"/>
              <a:ext cx="336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45428" name="Line 20"/>
            <p:cNvSpPr>
              <a:spLocks noChangeShapeType="1"/>
            </p:cNvSpPr>
            <p:nvPr/>
          </p:nvSpPr>
          <p:spPr bwMode="auto">
            <a:xfrm rot="-2197961">
              <a:off x="4848" y="1920"/>
              <a:ext cx="222" cy="38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45430" name="Rectangle 22"/>
          <p:cNvSpPr>
            <a:spLocks noChangeArrowheads="1"/>
          </p:cNvSpPr>
          <p:nvPr/>
        </p:nvSpPr>
        <p:spPr bwMode="auto">
          <a:xfrm>
            <a:off x="4223878" y="5867400"/>
            <a:ext cx="335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v = 8,0 m/s</a:t>
            </a:r>
            <a:endParaRPr lang="nl-NL" altLang="nl-NL" sz="3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Actieknop: Verder of Volgende 22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950771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4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4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4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4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autoUpdateAnimBg="0"/>
      <p:bldP spid="145411" grpId="0" autoUpdateAnimBg="0"/>
      <p:bldP spid="145412" grpId="0" autoUpdateAnimBg="0"/>
      <p:bldP spid="145413" grpId="0" autoUpdateAnimBg="0"/>
      <p:bldP spid="145414" grpId="0" autoUpdateAnimBg="0"/>
      <p:bldP spid="145415" grpId="0" autoUpdateAnimBg="0"/>
      <p:bldP spid="145416" grpId="0" autoUpdateAnimBg="0"/>
      <p:bldP spid="145417" grpId="0" autoUpdateAnimBg="0"/>
      <p:bldP spid="145418" grpId="0" autoUpdateAnimBg="0"/>
      <p:bldP spid="145419" grpId="0" autoUpdateAnimBg="0"/>
      <p:bldP spid="145420" grpId="0" autoUpdateAnimBg="0"/>
      <p:bldP spid="145421" grpId="0"/>
      <p:bldP spid="145425" grpId="0" autoUpdateAnimBg="0"/>
      <p:bldP spid="14543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51" name="Rectangle 19"/>
          <p:cNvSpPr>
            <a:spLocks noGrp="1" noChangeArrowheads="1"/>
          </p:cNvSpPr>
          <p:nvPr>
            <p:ph type="title"/>
          </p:nvPr>
        </p:nvSpPr>
        <p:spPr>
          <a:xfrm>
            <a:off x="0" y="78904"/>
            <a:ext cx="9144000" cy="685800"/>
          </a:xfrm>
        </p:spPr>
        <p:txBody>
          <a:bodyPr/>
          <a:lstStyle/>
          <a:p>
            <a:pPr algn="l"/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grafieken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28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28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28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</a:t>
            </a:r>
            <a:r>
              <a:rPr lang="en-US" altLang="nl-NL" sz="28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zonder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wrijving</a:t>
            </a:r>
            <a:r>
              <a:rPr lang="en-US" alt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nl-NL" altLang="nl-NL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ep 1"/>
          <p:cNvGrpSpPr/>
          <p:nvPr/>
        </p:nvGrpSpPr>
        <p:grpSpPr>
          <a:xfrm>
            <a:off x="-133350" y="838200"/>
            <a:ext cx="9590088" cy="5724525"/>
            <a:chOff x="-133350" y="838200"/>
            <a:chExt cx="9590088" cy="5724525"/>
          </a:xfrm>
        </p:grpSpPr>
        <p:grpSp>
          <p:nvGrpSpPr>
            <p:cNvPr id="146434" name="Group 2"/>
            <p:cNvGrpSpPr>
              <a:grpSpLocks/>
            </p:cNvGrpSpPr>
            <p:nvPr/>
          </p:nvGrpSpPr>
          <p:grpSpPr bwMode="auto">
            <a:xfrm>
              <a:off x="1066800" y="838200"/>
              <a:ext cx="8389938" cy="5724525"/>
              <a:chOff x="192" y="528"/>
              <a:chExt cx="5285" cy="3606"/>
            </a:xfrm>
          </p:grpSpPr>
          <p:grpSp>
            <p:nvGrpSpPr>
              <p:cNvPr id="146435" name="Group 3"/>
              <p:cNvGrpSpPr>
                <a:grpSpLocks/>
              </p:cNvGrpSpPr>
              <p:nvPr/>
            </p:nvGrpSpPr>
            <p:grpSpPr bwMode="auto">
              <a:xfrm>
                <a:off x="192" y="528"/>
                <a:ext cx="5285" cy="3606"/>
                <a:chOff x="192" y="528"/>
                <a:chExt cx="5285" cy="3606"/>
              </a:xfrm>
            </p:grpSpPr>
            <p:sp>
              <p:nvSpPr>
                <p:cNvPr id="146436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192" y="528"/>
                  <a:ext cx="57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r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240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3,2</a:t>
                  </a:r>
                  <a:endParaRPr lang="nl-NL" altLang="nl-NL" sz="2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46437" name="Group 5"/>
                <p:cNvGrpSpPr>
                  <a:grpSpLocks/>
                </p:cNvGrpSpPr>
                <p:nvPr/>
              </p:nvGrpSpPr>
              <p:grpSpPr bwMode="auto">
                <a:xfrm>
                  <a:off x="192" y="624"/>
                  <a:ext cx="5285" cy="3510"/>
                  <a:chOff x="192" y="624"/>
                  <a:chExt cx="5285" cy="3510"/>
                </a:xfrm>
              </p:grpSpPr>
              <p:grpSp>
                <p:nvGrpSpPr>
                  <p:cNvPr id="146438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768" y="624"/>
                    <a:ext cx="4416" cy="3072"/>
                    <a:chOff x="768" y="960"/>
                    <a:chExt cx="4416" cy="2736"/>
                  </a:xfrm>
                </p:grpSpPr>
                <p:sp>
                  <p:nvSpPr>
                    <p:cNvPr id="146439" name="Line 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8" y="960"/>
                      <a:ext cx="0" cy="27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6440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8" y="3696"/>
                      <a:ext cx="441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146441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3080" y="3702"/>
                    <a:ext cx="635" cy="43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4572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13716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1828800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nl-NL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h </a:t>
                    </a:r>
                    <a:r>
                      <a:rPr lang="en-US" altLang="nl-NL" sz="2800" b="1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→</a:t>
                    </a:r>
                    <a:endParaRPr lang="nl-NL" altLang="nl-NL" sz="2800" b="1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6442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96" y="672"/>
                    <a:ext cx="0" cy="3024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644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4" y="3696"/>
                    <a:ext cx="576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24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eind</a:t>
                    </a:r>
                    <a:endParaRPr lang="nl-NL" altLang="nl-NL" sz="2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6444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77" y="3774"/>
                    <a:ext cx="900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begin</a:t>
                    </a:r>
                    <a:endParaRPr lang="nl-NL" altLang="nl-NL" sz="240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6445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" y="2448"/>
                    <a:ext cx="576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r"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24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1,2</a:t>
                    </a:r>
                    <a:endParaRPr lang="nl-NL" altLang="nl-NL" sz="2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6446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" y="1623"/>
                    <a:ext cx="576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r"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nl-NL" sz="24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2,0</a:t>
                    </a:r>
                    <a:endParaRPr lang="nl-NL" altLang="nl-NL" sz="24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6447" name="Line 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68" y="1824"/>
                    <a:ext cx="412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6448" name="Line 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68" y="2592"/>
                    <a:ext cx="412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46450" name="Line 18"/>
              <p:cNvSpPr>
                <a:spLocks noChangeShapeType="1"/>
              </p:cNvSpPr>
              <p:nvPr/>
            </p:nvSpPr>
            <p:spPr bwMode="auto">
              <a:xfrm>
                <a:off x="768" y="672"/>
                <a:ext cx="41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6452" name="Rectangle 20"/>
            <p:cNvSpPr>
              <a:spLocks noChangeArrowheads="1"/>
            </p:cNvSpPr>
            <p:nvPr/>
          </p:nvSpPr>
          <p:spPr bwMode="auto">
            <a:xfrm>
              <a:off x="95672" y="4687416"/>
              <a:ext cx="1524000" cy="685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US" altLang="nl-NL" sz="3200" baseline="-250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en-US" altLang="nl-NL" sz="3200" baseline="-250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nl-NL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J</a:t>
              </a:r>
              <a:endParaRPr lang="nl-NL" altLang="nl-NL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453" name="Rectangle 21"/>
            <p:cNvSpPr>
              <a:spLocks noChangeArrowheads="1"/>
            </p:cNvSpPr>
            <p:nvPr/>
          </p:nvSpPr>
          <p:spPr bwMode="auto">
            <a:xfrm>
              <a:off x="95250" y="3200400"/>
              <a:ext cx="1524000" cy="685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dirty="0" err="1" smtClean="0">
                  <a:solidFill>
                    <a:srgbClr val="FF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US" altLang="nl-NL" sz="3200" baseline="-25000" dirty="0" err="1" smtClean="0">
                  <a:solidFill>
                    <a:srgbClr val="FF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altLang="nl-NL" sz="3200" baseline="-25000" dirty="0" smtClean="0">
                  <a:solidFill>
                    <a:srgbClr val="FF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nl-NL" sz="3200" dirty="0" smtClean="0">
                  <a:solidFill>
                    <a:srgbClr val="FF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J</a:t>
              </a:r>
              <a:endParaRPr lang="nl-NL" altLang="nl-NL" sz="3200" dirty="0">
                <a:solidFill>
                  <a:srgbClr val="FF66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454" name="Rectangle 22"/>
            <p:cNvSpPr>
              <a:spLocks noChangeArrowheads="1"/>
            </p:cNvSpPr>
            <p:nvPr/>
          </p:nvSpPr>
          <p:spPr bwMode="auto">
            <a:xfrm>
              <a:off x="-133350" y="1484784"/>
              <a:ext cx="1752600" cy="685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US" altLang="nl-NL" sz="3200" baseline="-250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tot</a:t>
              </a:r>
              <a:r>
                <a:rPr lang="en-US" altLang="nl-NL" sz="3200" baseline="-250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nl-NL" sz="32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J</a:t>
              </a:r>
              <a:endParaRPr lang="nl-NL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6455" name="Freeform 23"/>
          <p:cNvSpPr>
            <a:spLocks/>
          </p:cNvSpPr>
          <p:nvPr/>
        </p:nvSpPr>
        <p:spPr bwMode="auto">
          <a:xfrm>
            <a:off x="1998290" y="1066800"/>
            <a:ext cx="6553200" cy="3048000"/>
          </a:xfrm>
          <a:custGeom>
            <a:avLst/>
            <a:gdLst>
              <a:gd name="T0" fmla="*/ 0 w 4176"/>
              <a:gd name="T1" fmla="*/ 0 h 2133"/>
              <a:gd name="T2" fmla="*/ 4176 w 4176"/>
              <a:gd name="T3" fmla="*/ 2133 h 213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176" h="2133">
                <a:moveTo>
                  <a:pt x="0" y="0"/>
                </a:moveTo>
                <a:lnTo>
                  <a:pt x="4176" y="2133"/>
                </a:lnTo>
              </a:path>
            </a:pathLst>
          </a:custGeom>
          <a:noFill/>
          <a:ln w="38100" cmpd="sng">
            <a:solidFill>
              <a:srgbClr val="FF66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6456" name="Line 24"/>
          <p:cNvSpPr>
            <a:spLocks noChangeShapeType="1"/>
          </p:cNvSpPr>
          <p:nvPr/>
        </p:nvSpPr>
        <p:spPr bwMode="auto">
          <a:xfrm>
            <a:off x="1998290" y="1066800"/>
            <a:ext cx="6553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6457" name="Freeform 25"/>
          <p:cNvSpPr>
            <a:spLocks/>
          </p:cNvSpPr>
          <p:nvPr/>
        </p:nvSpPr>
        <p:spPr bwMode="auto">
          <a:xfrm>
            <a:off x="1998290" y="2895600"/>
            <a:ext cx="6553200" cy="2971800"/>
          </a:xfrm>
          <a:custGeom>
            <a:avLst/>
            <a:gdLst>
              <a:gd name="T0" fmla="*/ 0 w 4128"/>
              <a:gd name="T1" fmla="*/ 2034 h 2034"/>
              <a:gd name="T2" fmla="*/ 4128 w 4128"/>
              <a:gd name="T3" fmla="*/ 0 h 203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128" h="2034">
                <a:moveTo>
                  <a:pt x="0" y="2034"/>
                </a:moveTo>
                <a:lnTo>
                  <a:pt x="4128" y="0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6458" name="AutoShape 26"/>
          <p:cNvSpPr>
            <a:spLocks noChangeArrowheads="1"/>
          </p:cNvSpPr>
          <p:nvPr/>
        </p:nvSpPr>
        <p:spPr bwMode="auto">
          <a:xfrm>
            <a:off x="2200275" y="2636912"/>
            <a:ext cx="3024188" cy="1653703"/>
          </a:xfrm>
          <a:prstGeom prst="wedgeRoundRectCallout">
            <a:avLst>
              <a:gd name="adj1" fmla="val 30630"/>
              <a:gd name="adj2" fmla="val -68654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Tijdens de val  neemt 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toe. Dus E</a:t>
            </a:r>
            <a:r>
              <a:rPr lang="nl-NL" altLang="nl-NL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½mv</a:t>
            </a:r>
            <a:r>
              <a:rPr lang="en-US" altLang="nl-NL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neemt toe.</a:t>
            </a:r>
          </a:p>
        </p:txBody>
      </p:sp>
      <p:sp>
        <p:nvSpPr>
          <p:cNvPr id="146459" name="AutoShape 27"/>
          <p:cNvSpPr>
            <a:spLocks noChangeArrowheads="1"/>
          </p:cNvSpPr>
          <p:nvPr/>
        </p:nvSpPr>
        <p:spPr bwMode="auto">
          <a:xfrm>
            <a:off x="5601494" y="4342283"/>
            <a:ext cx="2879725" cy="1448917"/>
          </a:xfrm>
          <a:prstGeom prst="wedgeRoundRectCallout">
            <a:avLst>
              <a:gd name="adj1" fmla="val -19297"/>
              <a:gd name="adj2" fmla="val -81869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Tijdens de val  neemt h af. Dus </a:t>
            </a:r>
            <a:r>
              <a:rPr lang="nl-NL" alt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altLang="nl-NL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nl-NL" altLang="nl-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mgh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neemt af</a:t>
            </a:r>
          </a:p>
        </p:txBody>
      </p:sp>
      <p:sp>
        <p:nvSpPr>
          <p:cNvPr id="146460" name="AutoShape 28"/>
          <p:cNvSpPr>
            <a:spLocks noChangeArrowheads="1"/>
          </p:cNvSpPr>
          <p:nvPr/>
        </p:nvSpPr>
        <p:spPr bwMode="auto">
          <a:xfrm>
            <a:off x="5868144" y="1844229"/>
            <a:ext cx="2519363" cy="936699"/>
          </a:xfrm>
          <a:prstGeom prst="wedgeRoundRectCallout">
            <a:avLst>
              <a:gd name="adj1" fmla="val -89510"/>
              <a:gd name="adj2" fmla="val -119993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altLang="nl-NL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tot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is constant 3,2 J</a:t>
            </a:r>
          </a:p>
        </p:txBody>
      </p:sp>
      <p:sp>
        <p:nvSpPr>
          <p:cNvPr id="3" name="Ovaal 2"/>
          <p:cNvSpPr>
            <a:spLocks noChangeAspect="1"/>
          </p:cNvSpPr>
          <p:nvPr/>
        </p:nvSpPr>
        <p:spPr>
          <a:xfrm>
            <a:off x="8742363" y="6858000"/>
            <a:ext cx="252000" cy="252000"/>
          </a:xfrm>
          <a:prstGeom prst="ellipse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ctieknop: Verder of Volgende 30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70753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3000"/>
                                        <p:tgtEl>
                                          <p:spTgt spid="14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3000"/>
                                        <p:tgtEl>
                                          <p:spTgt spid="14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3000"/>
                                        <p:tgtEl>
                                          <p:spTgt spid="14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64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64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64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51" grpId="0" autoUpdateAnimBg="0"/>
      <p:bldP spid="146455" grpId="0" animBg="1"/>
      <p:bldP spid="146456" grpId="0" animBg="1"/>
      <p:bldP spid="146457" grpId="0" animBg="1"/>
      <p:bldP spid="146458" grpId="0" animBg="1"/>
      <p:bldP spid="146459" grpId="0" animBg="1"/>
      <p:bldP spid="146460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626" name="Group 2"/>
          <p:cNvGrpSpPr>
            <a:grpSpLocks/>
          </p:cNvGrpSpPr>
          <p:nvPr/>
        </p:nvGrpSpPr>
        <p:grpSpPr bwMode="auto">
          <a:xfrm>
            <a:off x="3419475" y="-14288"/>
            <a:ext cx="1165225" cy="6873876"/>
            <a:chOff x="1669" y="-63"/>
            <a:chExt cx="734" cy="4375"/>
          </a:xfrm>
        </p:grpSpPr>
        <p:sp>
          <p:nvSpPr>
            <p:cNvPr id="154627" name="Rectangle 3"/>
            <p:cNvSpPr>
              <a:spLocks noChangeArrowheads="1"/>
            </p:cNvSpPr>
            <p:nvPr/>
          </p:nvSpPr>
          <p:spPr bwMode="auto">
            <a:xfrm>
              <a:off x="1677" y="-63"/>
              <a:ext cx="726" cy="4375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4628" name="Rectangle 4"/>
            <p:cNvSpPr>
              <a:spLocks noChangeArrowheads="1"/>
            </p:cNvSpPr>
            <p:nvPr/>
          </p:nvSpPr>
          <p:spPr bwMode="auto">
            <a:xfrm>
              <a:off x="1669" y="3985"/>
              <a:ext cx="725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</a:t>
              </a:r>
              <a:r>
                <a:rPr lang="en-US" altLang="nl-NL" sz="2200" b="1" baseline="-250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tot</a:t>
              </a:r>
              <a:r>
                <a:rPr lang="en-US" altLang="nl-NL" sz="2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=?</a:t>
              </a:r>
              <a:endParaRPr lang="nl-NL" altLang="nl-NL" sz="2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54629" name="Group 5"/>
          <p:cNvGrpSpPr>
            <a:grpSpLocks/>
          </p:cNvGrpSpPr>
          <p:nvPr/>
        </p:nvGrpSpPr>
        <p:grpSpPr bwMode="auto">
          <a:xfrm>
            <a:off x="7740650" y="-22225"/>
            <a:ext cx="1165225" cy="6873875"/>
            <a:chOff x="1669" y="-63"/>
            <a:chExt cx="734" cy="4375"/>
          </a:xfrm>
        </p:grpSpPr>
        <p:sp>
          <p:nvSpPr>
            <p:cNvPr id="154630" name="Rectangle 6"/>
            <p:cNvSpPr>
              <a:spLocks noChangeArrowheads="1"/>
            </p:cNvSpPr>
            <p:nvPr/>
          </p:nvSpPr>
          <p:spPr bwMode="auto">
            <a:xfrm>
              <a:off x="1677" y="-63"/>
              <a:ext cx="726" cy="4375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/>
          </p:nvSpPr>
          <p:spPr bwMode="auto">
            <a:xfrm>
              <a:off x="1669" y="3985"/>
              <a:ext cx="72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4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</a:t>
              </a:r>
              <a:r>
                <a:rPr lang="en-US" altLang="nl-NL" sz="2400" b="1" baseline="-25000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w </a:t>
              </a:r>
              <a:r>
                <a:rPr lang="en-US" altLang="nl-NL" sz="24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= ?</a:t>
              </a:r>
              <a:endParaRPr lang="nl-NL" altLang="nl-NL" sz="2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54632" name="Group 8"/>
          <p:cNvGrpSpPr>
            <a:grpSpLocks/>
          </p:cNvGrpSpPr>
          <p:nvPr/>
        </p:nvGrpSpPr>
        <p:grpSpPr bwMode="auto">
          <a:xfrm>
            <a:off x="6300788" y="11113"/>
            <a:ext cx="1165225" cy="6873875"/>
            <a:chOff x="1669" y="-63"/>
            <a:chExt cx="734" cy="4375"/>
          </a:xfrm>
        </p:grpSpPr>
        <p:sp>
          <p:nvSpPr>
            <p:cNvPr id="154633" name="Rectangle 9"/>
            <p:cNvSpPr>
              <a:spLocks noChangeArrowheads="1"/>
            </p:cNvSpPr>
            <p:nvPr/>
          </p:nvSpPr>
          <p:spPr bwMode="auto">
            <a:xfrm>
              <a:off x="1677" y="-63"/>
              <a:ext cx="726" cy="4375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4634" name="Rectangle 10"/>
            <p:cNvSpPr>
              <a:spLocks noChangeArrowheads="1"/>
            </p:cNvSpPr>
            <p:nvPr/>
          </p:nvSpPr>
          <p:spPr bwMode="auto">
            <a:xfrm>
              <a:off x="1669" y="3985"/>
              <a:ext cx="72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400" b="1">
                  <a:solidFill>
                    <a:srgbClr val="FF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</a:t>
              </a:r>
              <a:r>
                <a:rPr lang="en-US" altLang="nl-NL" sz="2400" b="1" baseline="-25000">
                  <a:solidFill>
                    <a:srgbClr val="FF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k </a:t>
              </a:r>
              <a:r>
                <a:rPr lang="en-US" altLang="nl-NL" sz="2400" b="1">
                  <a:solidFill>
                    <a:srgbClr val="FF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= ?</a:t>
              </a:r>
              <a:endPara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54635" name="Group 11"/>
          <p:cNvGrpSpPr>
            <a:grpSpLocks/>
          </p:cNvGrpSpPr>
          <p:nvPr/>
        </p:nvGrpSpPr>
        <p:grpSpPr bwMode="auto">
          <a:xfrm>
            <a:off x="4860925" y="-9525"/>
            <a:ext cx="1165225" cy="6873875"/>
            <a:chOff x="1669" y="-63"/>
            <a:chExt cx="734" cy="4375"/>
          </a:xfrm>
        </p:grpSpPr>
        <p:sp>
          <p:nvSpPr>
            <p:cNvPr id="154636" name="Rectangle 12"/>
            <p:cNvSpPr>
              <a:spLocks noChangeArrowheads="1"/>
            </p:cNvSpPr>
            <p:nvPr/>
          </p:nvSpPr>
          <p:spPr bwMode="auto">
            <a:xfrm>
              <a:off x="1677" y="-63"/>
              <a:ext cx="726" cy="4375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4637" name="Rectangle 13"/>
            <p:cNvSpPr>
              <a:spLocks noChangeArrowheads="1"/>
            </p:cNvSpPr>
            <p:nvPr/>
          </p:nvSpPr>
          <p:spPr bwMode="auto">
            <a:xfrm>
              <a:off x="1669" y="3985"/>
              <a:ext cx="72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</a:t>
              </a:r>
              <a:r>
                <a:rPr lang="en-US" altLang="nl-NL" sz="24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z </a:t>
              </a:r>
              <a:r>
                <a:rPr lang="en-US" altLang="nl-NL" sz="2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= ?</a:t>
              </a:r>
              <a:endPara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54638" name="Group 14"/>
          <p:cNvGrpSpPr>
            <a:grpSpLocks/>
          </p:cNvGrpSpPr>
          <p:nvPr/>
        </p:nvGrpSpPr>
        <p:grpSpPr bwMode="auto">
          <a:xfrm>
            <a:off x="6313488" y="11113"/>
            <a:ext cx="1152525" cy="6873875"/>
            <a:chOff x="3878" y="-27"/>
            <a:chExt cx="726" cy="4379"/>
          </a:xfrm>
        </p:grpSpPr>
        <p:sp>
          <p:nvSpPr>
            <p:cNvPr id="154639" name="Rectangle 15"/>
            <p:cNvSpPr>
              <a:spLocks noChangeArrowheads="1"/>
            </p:cNvSpPr>
            <p:nvPr/>
          </p:nvSpPr>
          <p:spPr bwMode="auto">
            <a:xfrm>
              <a:off x="3878" y="-27"/>
              <a:ext cx="726" cy="4375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4640" name="Rectangle 16"/>
            <p:cNvSpPr>
              <a:spLocks noChangeArrowheads="1"/>
            </p:cNvSpPr>
            <p:nvPr/>
          </p:nvSpPr>
          <p:spPr bwMode="auto">
            <a:xfrm>
              <a:off x="4023" y="3920"/>
              <a:ext cx="432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FF66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</a:t>
              </a:r>
              <a:r>
                <a:rPr lang="en-US" altLang="nl-NL" sz="3600" b="1" baseline="-25000">
                  <a:solidFill>
                    <a:srgbClr val="FF66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</a:t>
              </a:r>
              <a:endParaRPr lang="nl-NL" altLang="nl-NL" sz="3600" b="1" baseline="-25000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54641" name="Rectangle 17"/>
          <p:cNvSpPr>
            <a:spLocks noGrp="1" noChangeArrowheads="1"/>
          </p:cNvSpPr>
          <p:nvPr>
            <p:ph type="title"/>
          </p:nvPr>
        </p:nvSpPr>
        <p:spPr>
          <a:xfrm>
            <a:off x="-3969" y="14288"/>
            <a:ext cx="3221038" cy="1077218"/>
          </a:xfrm>
          <a:noFill/>
        </p:spPr>
        <p:txBody>
          <a:bodyPr anchor="t" anchorCtr="0">
            <a:spAutoFit/>
          </a:bodyPr>
          <a:lstStyle/>
          <a:p>
            <a:pPr algn="l"/>
            <a:r>
              <a:rPr lang="en-US" altLang="nl-NL" sz="32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Energieën</a:t>
            </a:r>
            <a:r>
              <a:rPr lang="en-US" altLang="nl-NL" sz="32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32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vrije</a:t>
            </a:r>
            <a:r>
              <a:rPr lang="en-US" altLang="nl-NL" sz="32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val.</a:t>
            </a:r>
            <a:endParaRPr lang="nl-NL" altLang="nl-NL" sz="32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4642" name="Group 18"/>
          <p:cNvGrpSpPr>
            <a:grpSpLocks/>
          </p:cNvGrpSpPr>
          <p:nvPr/>
        </p:nvGrpSpPr>
        <p:grpSpPr bwMode="auto">
          <a:xfrm>
            <a:off x="3432175" y="0"/>
            <a:ext cx="1152525" cy="6873875"/>
            <a:chOff x="930" y="-1"/>
            <a:chExt cx="726" cy="4375"/>
          </a:xfrm>
        </p:grpSpPr>
        <p:sp>
          <p:nvSpPr>
            <p:cNvPr id="154643" name="Rectangle 19"/>
            <p:cNvSpPr>
              <a:spLocks noChangeArrowheads="1"/>
            </p:cNvSpPr>
            <p:nvPr/>
          </p:nvSpPr>
          <p:spPr bwMode="auto">
            <a:xfrm>
              <a:off x="930" y="-1"/>
              <a:ext cx="726" cy="4375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644" name="Rectangle 20"/>
            <p:cNvSpPr>
              <a:spLocks noChangeArrowheads="1"/>
            </p:cNvSpPr>
            <p:nvPr/>
          </p:nvSpPr>
          <p:spPr bwMode="auto">
            <a:xfrm>
              <a:off x="983" y="8"/>
              <a:ext cx="624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dirty="0" err="1">
                  <a:solidFill>
                    <a:srgbClr val="FF33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US" altLang="nl-NL" sz="3200" baseline="-25000" dirty="0" err="1">
                  <a:solidFill>
                    <a:srgbClr val="FF33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</a:t>
              </a:r>
              <a:r>
                <a:rPr lang="en-US" altLang="nl-NL" sz="3200" b="1" baseline="-25000" dirty="0" err="1">
                  <a:solidFill>
                    <a:srgbClr val="FF33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endParaRPr lang="nl-NL" altLang="nl-NL" sz="3200" b="1" baseline="-250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4645" name="Oval 21"/>
          <p:cNvSpPr>
            <a:spLocks noChangeArrowheads="1"/>
          </p:cNvSpPr>
          <p:nvPr/>
        </p:nvSpPr>
        <p:spPr bwMode="auto">
          <a:xfrm>
            <a:off x="1085850" y="5678488"/>
            <a:ext cx="914400" cy="914400"/>
          </a:xfrm>
          <a:prstGeom prst="ellipse">
            <a:avLst/>
          </a:prstGeom>
          <a:gradFill rotWithShape="1">
            <a:gsLst>
              <a:gs pos="0">
                <a:srgbClr val="996633"/>
              </a:gs>
              <a:gs pos="100000">
                <a:srgbClr val="996633">
                  <a:gamma/>
                  <a:shade val="46275"/>
                  <a:invGamma/>
                </a:srgb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154646" name="Group 22"/>
          <p:cNvGrpSpPr>
            <a:grpSpLocks/>
          </p:cNvGrpSpPr>
          <p:nvPr/>
        </p:nvGrpSpPr>
        <p:grpSpPr bwMode="auto">
          <a:xfrm>
            <a:off x="6313488" y="3175"/>
            <a:ext cx="1152525" cy="6873875"/>
            <a:chOff x="3878" y="-17"/>
            <a:chExt cx="726" cy="4375"/>
          </a:xfrm>
        </p:grpSpPr>
        <p:sp>
          <p:nvSpPr>
            <p:cNvPr id="154647" name="Rectangle 23"/>
            <p:cNvSpPr>
              <a:spLocks noChangeArrowheads="1"/>
            </p:cNvSpPr>
            <p:nvPr/>
          </p:nvSpPr>
          <p:spPr bwMode="auto">
            <a:xfrm>
              <a:off x="3878" y="-17"/>
              <a:ext cx="726" cy="4375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4648" name="Rectangle 24"/>
            <p:cNvSpPr>
              <a:spLocks noChangeArrowheads="1"/>
            </p:cNvSpPr>
            <p:nvPr/>
          </p:nvSpPr>
          <p:spPr bwMode="auto">
            <a:xfrm>
              <a:off x="3951" y="0"/>
              <a:ext cx="589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FF66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</a:t>
              </a:r>
              <a:r>
                <a:rPr lang="en-US" altLang="nl-NL" sz="3600" b="1" baseline="-25000">
                  <a:solidFill>
                    <a:srgbClr val="FF66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</a:t>
              </a:r>
              <a:endParaRPr lang="nl-NL" altLang="nl-NL" sz="3600" b="1" baseline="-25000">
                <a:solidFill>
                  <a:srgbClr val="FF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54649" name="Group 25"/>
          <p:cNvGrpSpPr>
            <a:grpSpLocks/>
          </p:cNvGrpSpPr>
          <p:nvPr/>
        </p:nvGrpSpPr>
        <p:grpSpPr bwMode="auto">
          <a:xfrm>
            <a:off x="4873625" y="-1588"/>
            <a:ext cx="1152525" cy="6873876"/>
            <a:chOff x="2880" y="0"/>
            <a:chExt cx="726" cy="4382"/>
          </a:xfrm>
        </p:grpSpPr>
        <p:sp>
          <p:nvSpPr>
            <p:cNvPr id="154650" name="Rectangle 26"/>
            <p:cNvSpPr>
              <a:spLocks noChangeArrowheads="1"/>
            </p:cNvSpPr>
            <p:nvPr/>
          </p:nvSpPr>
          <p:spPr bwMode="auto">
            <a:xfrm>
              <a:off x="2880" y="7"/>
              <a:ext cx="726" cy="437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4651" name="Rectangle 27"/>
            <p:cNvSpPr>
              <a:spLocks noChangeArrowheads="1"/>
            </p:cNvSpPr>
            <p:nvPr/>
          </p:nvSpPr>
          <p:spPr bwMode="auto">
            <a:xfrm>
              <a:off x="2952" y="0"/>
              <a:ext cx="589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33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</a:t>
              </a:r>
              <a:r>
                <a:rPr lang="en-US" altLang="nl-NL" sz="36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z</a:t>
              </a:r>
              <a:endParaRPr lang="nl-NL" altLang="nl-NL" sz="36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54652" name="Group 28"/>
          <p:cNvGrpSpPr>
            <a:grpSpLocks/>
          </p:cNvGrpSpPr>
          <p:nvPr/>
        </p:nvGrpSpPr>
        <p:grpSpPr bwMode="auto">
          <a:xfrm>
            <a:off x="6313488" y="11113"/>
            <a:ext cx="1152525" cy="6873875"/>
            <a:chOff x="3878" y="-27"/>
            <a:chExt cx="726" cy="4379"/>
          </a:xfrm>
        </p:grpSpPr>
        <p:sp>
          <p:nvSpPr>
            <p:cNvPr id="154653" name="Rectangle 29"/>
            <p:cNvSpPr>
              <a:spLocks noChangeArrowheads="1"/>
            </p:cNvSpPr>
            <p:nvPr/>
          </p:nvSpPr>
          <p:spPr bwMode="auto">
            <a:xfrm>
              <a:off x="3878" y="-27"/>
              <a:ext cx="726" cy="4375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/>
          </p:nvSpPr>
          <p:spPr bwMode="auto">
            <a:xfrm>
              <a:off x="4023" y="3920"/>
              <a:ext cx="432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dirty="0" err="1">
                  <a:solidFill>
                    <a:srgbClr val="FF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US" altLang="nl-NL" sz="3200" baseline="-25000" dirty="0" err="1">
                  <a:solidFill>
                    <a:srgbClr val="FF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endParaRPr lang="nl-NL" altLang="nl-NL" sz="3200" baseline="-25000" dirty="0">
                <a:solidFill>
                  <a:srgbClr val="FF66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4655" name="Group 31"/>
          <p:cNvGrpSpPr>
            <a:grpSpLocks/>
          </p:cNvGrpSpPr>
          <p:nvPr/>
        </p:nvGrpSpPr>
        <p:grpSpPr bwMode="auto">
          <a:xfrm>
            <a:off x="7740650" y="-7938"/>
            <a:ext cx="1152525" cy="6873876"/>
            <a:chOff x="4912" y="-8"/>
            <a:chExt cx="726" cy="4353"/>
          </a:xfrm>
        </p:grpSpPr>
        <p:sp>
          <p:nvSpPr>
            <p:cNvPr id="154656" name="Rectangle 32"/>
            <p:cNvSpPr>
              <a:spLocks noChangeArrowheads="1"/>
            </p:cNvSpPr>
            <p:nvPr/>
          </p:nvSpPr>
          <p:spPr bwMode="auto">
            <a:xfrm>
              <a:off x="4912" y="-8"/>
              <a:ext cx="726" cy="4353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4657" name="Rectangle 33"/>
            <p:cNvSpPr>
              <a:spLocks noChangeArrowheads="1"/>
            </p:cNvSpPr>
            <p:nvPr/>
          </p:nvSpPr>
          <p:spPr bwMode="auto">
            <a:xfrm>
              <a:off x="4985" y="3879"/>
              <a:ext cx="589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00CC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</a:t>
              </a:r>
              <a:r>
                <a:rPr lang="en-US" altLang="nl-NL" sz="3600" b="1" baseline="-25000">
                  <a:solidFill>
                    <a:srgbClr val="00CC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</a:t>
              </a:r>
              <a:endParaRPr lang="nl-NL" altLang="nl-NL" sz="3600" b="1" baseline="-25000">
                <a:solidFill>
                  <a:srgbClr val="00CC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54658" name="Group 34"/>
          <p:cNvGrpSpPr>
            <a:grpSpLocks/>
          </p:cNvGrpSpPr>
          <p:nvPr/>
        </p:nvGrpSpPr>
        <p:grpSpPr bwMode="auto">
          <a:xfrm>
            <a:off x="4872038" y="-1067"/>
            <a:ext cx="1152525" cy="6873875"/>
            <a:chOff x="3470" y="-509"/>
            <a:chExt cx="726" cy="4323"/>
          </a:xfrm>
        </p:grpSpPr>
        <p:sp>
          <p:nvSpPr>
            <p:cNvPr id="154659" name="Rectangle 35"/>
            <p:cNvSpPr>
              <a:spLocks noChangeArrowheads="1"/>
            </p:cNvSpPr>
            <p:nvPr/>
          </p:nvSpPr>
          <p:spPr bwMode="auto">
            <a:xfrm>
              <a:off x="3470" y="-509"/>
              <a:ext cx="726" cy="4323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660" name="Rectangle 36"/>
            <p:cNvSpPr>
              <a:spLocks noChangeArrowheads="1"/>
            </p:cNvSpPr>
            <p:nvPr/>
          </p:nvSpPr>
          <p:spPr bwMode="auto">
            <a:xfrm>
              <a:off x="3531" y="3385"/>
              <a:ext cx="589" cy="4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US" altLang="nl-NL" sz="3200" baseline="-250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nl-NL" altLang="nl-NL" sz="3200" baseline="-250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4661" name="Group 37"/>
          <p:cNvGrpSpPr>
            <a:grpSpLocks/>
          </p:cNvGrpSpPr>
          <p:nvPr/>
        </p:nvGrpSpPr>
        <p:grpSpPr bwMode="auto">
          <a:xfrm>
            <a:off x="7748588" y="-14288"/>
            <a:ext cx="1152525" cy="6873876"/>
            <a:chOff x="4912" y="0"/>
            <a:chExt cx="726" cy="4354"/>
          </a:xfrm>
        </p:grpSpPr>
        <p:sp>
          <p:nvSpPr>
            <p:cNvPr id="154662" name="Rectangle 38"/>
            <p:cNvSpPr>
              <a:spLocks noChangeArrowheads="1"/>
            </p:cNvSpPr>
            <p:nvPr/>
          </p:nvSpPr>
          <p:spPr bwMode="auto">
            <a:xfrm>
              <a:off x="4912" y="1"/>
              <a:ext cx="726" cy="43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663" name="Rectangle 39"/>
            <p:cNvSpPr>
              <a:spLocks noChangeArrowheads="1"/>
            </p:cNvSpPr>
            <p:nvPr/>
          </p:nvSpPr>
          <p:spPr bwMode="auto">
            <a:xfrm>
              <a:off x="4985" y="0"/>
              <a:ext cx="589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dirty="0" err="1">
                  <a:solidFill>
                    <a:srgbClr val="00CC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US" altLang="nl-NL" sz="3200" baseline="-25000" dirty="0" err="1">
                  <a:solidFill>
                    <a:srgbClr val="00CC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endParaRPr lang="nl-NL" altLang="nl-NL" sz="3200" baseline="-25000" dirty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4664" name="Rectangle 40"/>
          <p:cNvSpPr>
            <a:spLocks noChangeArrowheads="1"/>
          </p:cNvSpPr>
          <p:nvPr/>
        </p:nvSpPr>
        <p:spPr bwMode="auto">
          <a:xfrm>
            <a:off x="190500" y="6597650"/>
            <a:ext cx="3059113" cy="26035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2" name="Actieknop: Verder of Volgende 41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Rectangle 17"/>
          <p:cNvSpPr txBox="1">
            <a:spLocks noChangeArrowheads="1"/>
          </p:cNvSpPr>
          <p:nvPr/>
        </p:nvSpPr>
        <p:spPr bwMode="auto">
          <a:xfrm>
            <a:off x="-3969" y="1714893"/>
            <a:ext cx="322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nl-NL" sz="3200" kern="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kern="0" baseline="-25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nl-NL" sz="32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neemt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17"/>
          <p:cNvSpPr txBox="1">
            <a:spLocks noChangeArrowheads="1"/>
          </p:cNvSpPr>
          <p:nvPr/>
        </p:nvSpPr>
        <p:spPr bwMode="auto">
          <a:xfrm>
            <a:off x="-3969" y="2923055"/>
            <a:ext cx="322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nl-NL" sz="3200" kern="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kern="0" baseline="-250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32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todat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. .</a:t>
            </a:r>
            <a:endParaRPr lang="nl-NL" altLang="nl-NL" sz="3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17"/>
          <p:cNvSpPr txBox="1">
            <a:spLocks noChangeArrowheads="1"/>
          </p:cNvSpPr>
          <p:nvPr/>
        </p:nvSpPr>
        <p:spPr bwMode="auto">
          <a:xfrm>
            <a:off x="-3969" y="3527137"/>
            <a:ext cx="351869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nl-NL" sz="3200" kern="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r>
              <a:rPr lang="en-US" altLang="nl-NL" sz="32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32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3200" kern="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botsing</a:t>
            </a:r>
            <a:r>
              <a:rPr lang="en-US" altLang="nl-NL" sz="32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 de </a:t>
            </a:r>
            <a:r>
              <a:rPr lang="en-US" altLang="nl-NL" sz="3200" kern="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grond</a:t>
            </a:r>
            <a:r>
              <a:rPr lang="en-US" altLang="nl-NL" sz="32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r>
              <a:rPr lang="en-US" altLang="nl-NL" sz="32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omgezet</a:t>
            </a:r>
            <a:r>
              <a:rPr lang="en-US" altLang="nl-NL" sz="32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altLang="nl-NL" sz="3200" kern="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kern="0" baseline="-250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3200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kern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17"/>
          <p:cNvSpPr txBox="1">
            <a:spLocks noChangeArrowheads="1"/>
          </p:cNvSpPr>
          <p:nvPr/>
        </p:nvSpPr>
        <p:spPr bwMode="auto">
          <a:xfrm>
            <a:off x="-3969" y="2318974"/>
            <a:ext cx="322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nl-NL" sz="3200" kern="0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kern="0" baseline="-25000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nl-NL" sz="3200" kern="0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neemt</a:t>
            </a:r>
            <a:r>
              <a:rPr lang="en-US" altLang="nl-NL" sz="3200" kern="0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toe.</a:t>
            </a:r>
            <a:endParaRPr lang="nl-NL" altLang="nl-NL" sz="3200" kern="0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17"/>
          <p:cNvSpPr txBox="1">
            <a:spLocks noChangeArrowheads="1"/>
          </p:cNvSpPr>
          <p:nvPr/>
        </p:nvSpPr>
        <p:spPr bwMode="auto">
          <a:xfrm>
            <a:off x="-3969" y="1110812"/>
            <a:ext cx="322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nl-NL" sz="3200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kern="0" baseline="-25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</a:t>
            </a:r>
            <a:r>
              <a:rPr lang="en-US" altLang="nl-NL" sz="32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constant</a:t>
            </a:r>
            <a:endParaRPr lang="nl-NL" altLang="nl-NL" sz="3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274046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54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54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4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4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4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4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41" grpId="0" autoUpdateAnimBg="0"/>
      <p:bldP spid="154645" grpId="0" animBg="1"/>
      <p:bldP spid="43" grpId="0" autoUpdateAnimBg="0"/>
      <p:bldP spid="44" grpId="0" autoUpdateAnimBg="0"/>
      <p:bldP spid="45" grpId="0" autoUpdateAnimBg="0"/>
      <p:bldP spid="47" grpId="0" autoUpdateAnimBg="0"/>
      <p:bldP spid="4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hlinkClick r:id="rId2" action="ppaction://hlinkfile"/>
              </a:rPr>
              <a:t>Rollerskater simulatie </a:t>
            </a:r>
            <a:r>
              <a:rPr lang="nl-NL" dirty="0" err="1" smtClean="0">
                <a:hlinkClick r:id="rId2" action="ppaction://hlinkfile"/>
              </a:rPr>
              <a:t>Phet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Pak de skater met de muis en laat hem op of boven de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halfpipe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los.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ctieknop: Verder of Volgende 3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44482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indent="96838" algn="l"/>
            <a:r>
              <a:rPr lang="en-US" altLang="nl-NL" sz="32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wet van </a:t>
            </a:r>
            <a:r>
              <a:rPr lang="en-US" altLang="nl-NL" sz="3200" dirty="0" err="1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32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kinetische</a:t>
            </a:r>
            <a:r>
              <a:rPr lang="en-US" altLang="nl-NL" sz="32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endParaRPr lang="nl-NL" altLang="nl-NL" sz="32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0" y="836712"/>
            <a:ext cx="9144000" cy="106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verricht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verandert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kinetische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0" y="198884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totale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gelijk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aan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verandering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van 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kinetische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4389" name="Rectangle 5"/>
              <p:cNvSpPr>
                <a:spLocks noChangeArrowheads="1"/>
              </p:cNvSpPr>
              <p:nvPr/>
            </p:nvSpPr>
            <p:spPr bwMode="auto">
              <a:xfrm>
                <a:off x="0" y="3140968"/>
                <a:ext cx="9144000" cy="79216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374650" indent="-3746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795463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824163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852863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881563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5338763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795963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6253163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6710363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indent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14:m>
                  <m:oMath xmlns:m="http://schemas.openxmlformats.org/officeDocument/2006/math">
                    <m:r>
                      <a:rPr lang="nl-NL" altLang="nl-NL" sz="3200" b="0" i="0" dirty="0" smtClean="0">
                        <a:solidFill>
                          <a:srgbClr val="FF3300"/>
                        </a:solidFill>
                        <a:latin typeface="Cambria Math"/>
                        <a:cs typeface="Arial" panose="020B0604020202020204" pitchFamily="34" charset="0"/>
                        <a:sym typeface="Symbol"/>
                      </a:rPr>
                      <m:t></m:t>
                    </m:r>
                    <m:r>
                      <m:rPr>
                        <m:sty m:val="p"/>
                      </m:rPr>
                      <a:rPr lang="nl-NL" altLang="nl-NL" sz="3200" b="0" i="0" dirty="0" smtClean="0">
                        <a:solidFill>
                          <a:srgbClr val="FF3300"/>
                        </a:solidFill>
                        <a:latin typeface="Cambria Math"/>
                        <a:cs typeface="Arial" panose="020B0604020202020204" pitchFamily="34" charset="0"/>
                        <a:sym typeface="Symbol"/>
                      </a:rPr>
                      <m:t>W</m:t>
                    </m:r>
                  </m:oMath>
                </a14:m>
                <a:r>
                  <a:rPr lang="en-US" altLang="nl-NL" sz="3200" dirty="0">
                    <a:solidFill>
                      <a:srgbClr val="FF33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altLang="nl-NL" sz="3200" dirty="0" smtClean="0">
                    <a:solidFill>
                      <a:srgbClr val="FF33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</a:t>
                </a:r>
                <a:r>
                  <a:rPr lang="en-US" altLang="nl-NL" sz="3200" dirty="0" err="1" smtClean="0">
                    <a:solidFill>
                      <a:srgbClr val="FF33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E</a:t>
                </a:r>
                <a:r>
                  <a:rPr lang="en-US" altLang="nl-NL" sz="3200" baseline="-25000" dirty="0" err="1" smtClean="0">
                    <a:solidFill>
                      <a:srgbClr val="FF33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k</a:t>
                </a:r>
                <a:r>
                  <a:rPr lang="en-US" altLang="nl-NL" sz="3200" dirty="0" smtClean="0">
                    <a:solidFill>
                      <a:srgbClr val="FF33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               </a:t>
                </a:r>
                <a:r>
                  <a:rPr lang="en-US" altLang="nl-NL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BINAS</a:t>
                </a: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nl-NL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tabel</a:t>
                </a:r>
                <a:r>
                  <a:rPr lang="en-US" altLang="nl-N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35A</a:t>
                </a:r>
                <a:endParaRPr lang="nl-NL" altLang="nl-N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4389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140968"/>
                <a:ext cx="9144000" cy="792162"/>
              </a:xfrm>
              <a:prstGeom prst="rect">
                <a:avLst/>
              </a:prstGeom>
              <a:blipFill rotWithShape="1">
                <a:blip r:embed="rId2"/>
                <a:stretch>
                  <a:fillRect b="-12308"/>
                </a:stretch>
              </a:blipFill>
              <a:ln w="25400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4390" name="AutoShape 6"/>
          <p:cNvSpPr>
            <a:spLocks noChangeArrowheads="1"/>
          </p:cNvSpPr>
          <p:nvPr/>
        </p:nvSpPr>
        <p:spPr bwMode="auto">
          <a:xfrm>
            <a:off x="114300" y="4509120"/>
            <a:ext cx="3131840" cy="1341438"/>
          </a:xfrm>
          <a:prstGeom prst="wedgeRoundRectCallout">
            <a:avLst>
              <a:gd name="adj1" fmla="val -45176"/>
              <a:gd name="adj2" fmla="val -105982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 typeface="Symbol"/>
              <a:buChar char="S"/>
            </a:pPr>
            <a:r>
              <a:rPr lang="nl-NL" altLang="nl-NL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Sigma, de Griekse S. De  S van Som (totaal)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4393" name="Rectangle 9"/>
              <p:cNvSpPr>
                <a:spLocks noChangeArrowheads="1"/>
              </p:cNvSpPr>
              <p:nvPr/>
            </p:nvSpPr>
            <p:spPr bwMode="auto">
              <a:xfrm>
                <a:off x="0" y="6065838"/>
                <a:ext cx="9144000" cy="792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374650" indent="-3746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795463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824163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852863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881563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5338763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795963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6253163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6710363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indent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14:m>
                  <m:oMath xmlns:m="http://schemas.openxmlformats.org/officeDocument/2006/math">
                    <m:r>
                      <a:rPr lang="nl-NL" altLang="nl-NL" sz="3200" dirty="0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  <a:sym typeface="Symbol"/>
                      </a:rPr>
                      <m:t></m:t>
                    </m:r>
                    <m:r>
                      <a:rPr lang="nl-NL" altLang="nl-NL" sz="3200" i="1" dirty="0">
                        <a:solidFill>
                          <a:srgbClr val="FF3300"/>
                        </a:solidFill>
                        <a:latin typeface="Cambria Math"/>
                        <a:cs typeface="Arial" panose="020B0604020202020204" pitchFamily="34" charset="0"/>
                        <a:sym typeface="Symbol"/>
                      </a:rPr>
                      <m:t> </m:t>
                    </m:r>
                  </m:oMath>
                </a14:m>
                <a:r>
                  <a:rPr lang="en-US" altLang="nl-NL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W &gt; 0 </a:t>
                </a:r>
                <a:r>
                  <a:rPr lang="en-US" altLang="nl-NL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dan</a:t>
                </a:r>
                <a:r>
                  <a:rPr lang="en-US" altLang="nl-NL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nl-NL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neemt</a:t>
                </a:r>
                <a:r>
                  <a:rPr lang="en-US" altLang="nl-NL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de </a:t>
                </a:r>
                <a:r>
                  <a:rPr lang="en-US" altLang="nl-NL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snelheid</a:t>
                </a:r>
                <a:r>
                  <a:rPr lang="en-US" altLang="nl-NL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toe . . .</a:t>
                </a:r>
                <a:endParaRPr lang="nl-NL" altLang="nl-NL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4393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065838"/>
                <a:ext cx="9144000" cy="792162"/>
              </a:xfrm>
              <a:prstGeom prst="rect">
                <a:avLst/>
              </a:prstGeom>
              <a:blipFill rotWithShape="1">
                <a:blip r:embed="rId4"/>
                <a:stretch>
                  <a:fillRect b="-123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1680220" y="4998867"/>
            <a:ext cx="3960440" cy="1440137"/>
          </a:xfrm>
          <a:prstGeom prst="wedgeRoundRectCallout">
            <a:avLst>
              <a:gd name="adj1" fmla="val -62544"/>
              <a:gd name="adj2" fmla="val -134108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 typeface="Symbol"/>
              <a:buChar char="D"/>
            </a:pPr>
            <a:r>
              <a:rPr lang="nl-NL" altLang="nl-NL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 Delta, De Griekse D.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De D van </a:t>
            </a:r>
            <a:r>
              <a:rPr lang="nl-NL" altLang="nl-NL" sz="24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Difference</a:t>
            </a:r>
            <a:r>
              <a:rPr lang="nl-NL" altLang="nl-NL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(verschil)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ctieknop: Verder of Volgende 9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3197920" y="3933056"/>
            <a:ext cx="5639593" cy="1938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Deze wet is goed te begrijpen:</a:t>
            </a: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Als er bijvoorbeeld 50 J arbeid wordt verricht, wordt er 50 J overgedragen.</a:t>
            </a: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Als de kinetische energie 100 J was zal hij dus 150 J worden!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573961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43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autoUpdateAnimBg="0"/>
      <p:bldP spid="144387" grpId="0" autoUpdateAnimBg="0"/>
      <p:bldP spid="144388" grpId="0" autoUpdateAnimBg="0"/>
      <p:bldP spid="144389" grpId="0"/>
      <p:bldP spid="144390" grpId="0" animBg="1"/>
      <p:bldP spid="144393" grpId="0" autoUpdateAnimBg="0"/>
      <p:bldP spid="12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44846" y="33719"/>
            <a:ext cx="9144000" cy="685800"/>
          </a:xfrm>
        </p:spPr>
        <p:txBody>
          <a:bodyPr/>
          <a:lstStyle/>
          <a:p>
            <a:pPr indent="96838" algn="l"/>
            <a:r>
              <a:rPr lang="en-US" altLang="nl-NL" sz="3200" dirty="0" err="1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</a:t>
            </a:r>
            <a:r>
              <a:rPr lang="en-US" altLang="nl-NL" sz="32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-44846" y="679328"/>
            <a:ext cx="9142215" cy="1281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van 0,20 kg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nadert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met 20 m/s. Je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vangt</a:t>
            </a:r>
            <a:endParaRPr lang="en-US" altLang="nl-NL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hem op in je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handen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waarbij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handen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zich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 cm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verplaatsen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naar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lichaam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toe.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-44846" y="2465232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Opl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4389" name="Rectangle 5"/>
              <p:cNvSpPr>
                <a:spLocks noChangeArrowheads="1"/>
              </p:cNvSpPr>
              <p:nvPr/>
            </p:nvSpPr>
            <p:spPr bwMode="auto">
              <a:xfrm>
                <a:off x="-44846" y="4098987"/>
                <a:ext cx="2267744" cy="58477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t" anchorCtr="0">
                <a:spAutoFit/>
              </a:bodyPr>
              <a:lstStyle>
                <a:lvl1pPr marL="374650" indent="-3746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795463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824163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852863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881563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5338763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795963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6253163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6710363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indent="9525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14:m>
                  <m:oMath xmlns:m="http://schemas.openxmlformats.org/officeDocument/2006/math">
                    <m:r>
                      <a:rPr lang="nl-NL" altLang="nl-NL" sz="3200" b="0" i="0" dirty="0" smtClean="0">
                        <a:solidFill>
                          <a:srgbClr val="FF0000"/>
                        </a:solidFill>
                        <a:latin typeface="Cambria Math"/>
                        <a:cs typeface="Arial" panose="020B0604020202020204" pitchFamily="34" charset="0"/>
                        <a:sym typeface="Symbol"/>
                      </a:rPr>
                      <m:t></m:t>
                    </m:r>
                    <m:r>
                      <m:rPr>
                        <m:sty m:val="p"/>
                      </m:rPr>
                      <a:rPr lang="nl-NL" altLang="nl-NL" sz="3200" b="0" i="0" dirty="0" smtClean="0">
                        <a:solidFill>
                          <a:srgbClr val="FF0000"/>
                        </a:solidFill>
                        <a:latin typeface="Cambria Math"/>
                        <a:cs typeface="Arial" panose="020B0604020202020204" pitchFamily="34" charset="0"/>
                        <a:sym typeface="Symbol"/>
                      </a:rPr>
                      <m:t>W</m:t>
                    </m:r>
                  </m:oMath>
                </a14:m>
                <a:r>
                  <a:rPr lang="en-US" altLang="nl-NL" sz="3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altLang="nl-NL" sz="32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</a:t>
                </a:r>
                <a:r>
                  <a:rPr lang="en-US" altLang="nl-NL" sz="3200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E</a:t>
                </a:r>
                <a:r>
                  <a:rPr lang="en-US" altLang="nl-NL" sz="3200" baseline="-25000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k</a:t>
                </a:r>
                <a:endParaRPr lang="nl-NL" altLang="nl-NL" sz="2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4389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44846" y="4098987"/>
                <a:ext cx="2267744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3542" b="-33333"/>
                </a:stretch>
              </a:blipFill>
              <a:ln w="25400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ctieknop: Verder of Volgende 9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-44846" y="3554402"/>
            <a:ext cx="81726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Op het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eind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0 (want v = 0)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1907704" y="4083546"/>
            <a:ext cx="6442423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k,eind</a:t>
            </a:r>
            <a:r>
              <a:rPr lang="en-US" altLang="nl-NL" sz="32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–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k,begin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= 0 – 40 = -40J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-44846" y="5732742"/>
            <a:ext cx="3493665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-0,20.F</a:t>
            </a:r>
            <a:r>
              <a:rPr lang="en-US" altLang="nl-NL" sz="32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spier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= -40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-44846" y="6277323"/>
            <a:ext cx="5347233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F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spier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= 200 N = 0,20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kN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-44846" y="1920647"/>
            <a:ext cx="91422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Bereken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spierkracht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-44846" y="3009817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het begin is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= ½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mv² =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½.0,20.20² = 40 J 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-44846" y="5188157"/>
            <a:ext cx="6442423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F</a:t>
            </a:r>
            <a:r>
              <a:rPr lang="en-US" altLang="nl-NL" sz="32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spier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.0,20.cos180° = -40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-44846" y="4643572"/>
            <a:ext cx="4290615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F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spier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.s.cos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 = -40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558253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autoUpdateAnimBg="0"/>
      <p:bldP spid="144387" grpId="0" autoUpdateAnimBg="0"/>
      <p:bldP spid="144388" grpId="0" autoUpdateAnimBg="0"/>
      <p:bldP spid="144389" grpId="0"/>
      <p:bldP spid="13" grpId="0" autoUpdateAnimBg="0"/>
      <p:bldP spid="15" grpId="0"/>
      <p:bldP spid="16" grpId="0"/>
      <p:bldP spid="19" grpId="0"/>
      <p:bldP spid="20" grpId="0" autoUpdateAnimBg="0"/>
      <p:bldP spid="22" grpId="0" autoUpdateAnimBg="0"/>
      <p:bldP spid="23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42863" y="768350"/>
            <a:ext cx="8991600" cy="685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-36512" y="38961"/>
            <a:ext cx="9144000" cy="584775"/>
          </a:xfrm>
        </p:spPr>
        <p:txBody>
          <a:bodyPr anchor="t" anchorCtr="0">
            <a:spAutoFit/>
          </a:bodyPr>
          <a:lstStyle/>
          <a:p>
            <a:pPr indent="95250" algn="l"/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verricht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door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kracht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22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6"/>
          <p:cNvSpPr txBox="1">
            <a:spLocks noChangeArrowheads="1"/>
          </p:cNvSpPr>
          <p:nvPr/>
        </p:nvSpPr>
        <p:spPr bwMode="auto">
          <a:xfrm>
            <a:off x="-2632" y="733374"/>
            <a:ext cx="9146631" cy="1118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indent="95250" algn="l"/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in het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dagelijks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leven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verricht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endParaRPr lang="en-US" altLang="nl-NL" sz="32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95250" algn="l"/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(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meestal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moe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moet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goed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eten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6"/>
          <p:cNvSpPr txBox="1">
            <a:spLocks noChangeArrowheads="1"/>
          </p:cNvSpPr>
          <p:nvPr/>
        </p:nvSpPr>
        <p:spPr bwMode="auto">
          <a:xfrm>
            <a:off x="-21764" y="1878804"/>
            <a:ext cx="9146631" cy="1118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indent="95250" algn="l"/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natuurkunde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verricht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kracht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endParaRPr lang="en-US" altLang="nl-NL" sz="32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95250" algn="l"/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deze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kracht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voorwerp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u="sng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verplaatst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6"/>
          <p:cNvSpPr txBox="1">
            <a:spLocks noChangeArrowheads="1"/>
          </p:cNvSpPr>
          <p:nvPr/>
        </p:nvSpPr>
        <p:spPr bwMode="auto">
          <a:xfrm>
            <a:off x="-8731" y="2996952"/>
            <a:ext cx="91466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indent="95250" algn="l"/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Bijvoorbeeld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tillen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voortduwen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altLang="nl-NL" sz="32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afremmen</a:t>
            </a:r>
            <a:r>
              <a:rPr lang="en-US" alt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nl-NL" altLang="nl-NL" sz="3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6"/>
          <p:cNvSpPr txBox="1">
            <a:spLocks noChangeArrowheads="1"/>
          </p:cNvSpPr>
          <p:nvPr/>
        </p:nvSpPr>
        <p:spPr bwMode="auto">
          <a:xfrm>
            <a:off x="251520" y="5775647"/>
            <a:ext cx="45365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nl-NL" altLang="nl-NL" sz="24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verricht de spierkracht </a:t>
            </a:r>
            <a:r>
              <a:rPr lang="nl-NL" altLang="nl-NL" sz="2400" u="sng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geen</a:t>
            </a:r>
            <a:r>
              <a:rPr lang="nl-NL" altLang="nl-NL" sz="24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arbeid.</a:t>
            </a:r>
            <a:endParaRPr lang="nl-NL" altLang="nl-NL" sz="24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Bewegende gewichtheffen plaatjes en Sport plaatjes voor jouw forum, website  of facebook. LEUKE-PLAATJES.COM.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3900467"/>
            <a:ext cx="16764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3907814"/>
            <a:ext cx="1676400" cy="1524000"/>
          </a:xfrm>
          <a:prstGeom prst="rect">
            <a:avLst/>
          </a:prstGeom>
        </p:spPr>
      </p:pic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4644008" y="5775647"/>
            <a:ext cx="44808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nl-NL" altLang="nl-NL" sz="24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verricht de spierkracht </a:t>
            </a:r>
            <a:r>
              <a:rPr lang="nl-NL" altLang="nl-NL" sz="2400" u="sng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nl-NL" altLang="nl-NL" sz="24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nl-NL" altLang="nl-NL" sz="24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arbeid.</a:t>
            </a:r>
          </a:p>
        </p:txBody>
      </p:sp>
      <p:sp>
        <p:nvSpPr>
          <p:cNvPr id="12" name="Actieknop: Verder of Volgende 11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5892431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5" grpId="0"/>
      <p:bldP spid="128006" grpId="0" autoUpdateAnimBg="0"/>
      <p:bldP spid="33" grpId="0" autoUpdateAnimBg="0"/>
      <p:bldP spid="34" grpId="0" autoUpdateAnimBg="0"/>
      <p:bldP spid="36" grpId="0" autoUpdateAnimBg="0"/>
      <p:bldP spid="37" grpId="0" autoUpdateAnimBg="0"/>
      <p:bldP spid="11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33337" y="10510"/>
            <a:ext cx="9144000" cy="685800"/>
          </a:xfrm>
        </p:spPr>
        <p:txBody>
          <a:bodyPr/>
          <a:lstStyle/>
          <a:p>
            <a:pPr indent="95250" algn="l"/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Rendement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-5423" y="2018928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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733931" y="2141623"/>
            <a:ext cx="8534609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rendement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 % (of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eenheid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6" name="Rectangle 8"/>
          <p:cNvSpPr>
            <a:spLocks noChangeArrowheads="1"/>
          </p:cNvSpPr>
          <p:nvPr/>
        </p:nvSpPr>
        <p:spPr bwMode="auto">
          <a:xfrm>
            <a:off x="-5423" y="2706884"/>
            <a:ext cx="1676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nuttig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7" name="Rectangle 9"/>
          <p:cNvSpPr>
            <a:spLocks noChangeArrowheads="1"/>
          </p:cNvSpPr>
          <p:nvPr/>
        </p:nvSpPr>
        <p:spPr bwMode="auto">
          <a:xfrm>
            <a:off x="1431407" y="2829909"/>
            <a:ext cx="8010559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nuttige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 J = Nm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9" name="Rectangle 11"/>
          <p:cNvSpPr>
            <a:spLocks noChangeArrowheads="1"/>
          </p:cNvSpPr>
          <p:nvPr/>
        </p:nvSpPr>
        <p:spPr bwMode="auto">
          <a:xfrm>
            <a:off x="-5423" y="3394841"/>
            <a:ext cx="1371600" cy="68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nl-NL" sz="3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80" name="Rectangle 12"/>
          <p:cNvSpPr>
            <a:spLocks noChangeArrowheads="1"/>
          </p:cNvSpPr>
          <p:nvPr/>
        </p:nvSpPr>
        <p:spPr bwMode="auto">
          <a:xfrm>
            <a:off x="940622" y="3484650"/>
            <a:ext cx="842410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toegevoerde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J = Nm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hoek 1"/>
              <p:cNvSpPr/>
              <p:nvPr/>
            </p:nvSpPr>
            <p:spPr>
              <a:xfrm>
                <a:off x="-1" y="908720"/>
                <a:ext cx="7004353" cy="897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95250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nl-NL" sz="3200" i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η</m:t>
                    </m:r>
                    <m:r>
                      <a:rPr lang="nl-NL" altLang="nl-NL" sz="3200" i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nl-NL" altLang="nl-NL" sz="32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NL" altLang="nl-NL" sz="32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NL" altLang="nl-NL" sz="3200" i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E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NL" altLang="nl-NL" sz="3200" i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nuttig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l-NL" altLang="nl-NL" sz="32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NL" altLang="nl-NL" sz="3200" i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E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NL" altLang="nl-NL" sz="3200" i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in</m:t>
                            </m:r>
                          </m:sub>
                        </m:sSub>
                      </m:den>
                    </m:f>
                    <m:r>
                      <a:rPr lang="nl-NL" altLang="nl-NL" sz="3200" i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nl-NL" altLang="nl-NL" sz="32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NL" altLang="nl-NL" sz="32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NL" altLang="nl-NL" sz="3200" i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NL" altLang="nl-NL" sz="3200" i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nuttig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l-NL" altLang="nl-NL" sz="32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nl-NL" altLang="nl-NL" sz="3200" i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nl-NL" altLang="nl-NL" sz="3200" i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in</m:t>
                            </m:r>
                          </m:sub>
                        </m:sSub>
                      </m:den>
                    </m:f>
                  </m:oMath>
                </a14:m>
                <a:r>
                  <a:rPr lang="nl-NL" sz="3200" dirty="0" smtClean="0"/>
                  <a:t>      </a:t>
                </a:r>
                <a:r>
                  <a:rPr lang="nl-NL" sz="2800" dirty="0" smtClean="0"/>
                  <a:t>BINAS Tabel 32A</a:t>
                </a:r>
                <a:endParaRPr lang="nl-NL" sz="2800" dirty="0"/>
              </a:p>
            </p:txBody>
          </p:sp>
        </mc:Choice>
        <mc:Fallback xmlns="">
          <p:sp>
            <p:nvSpPr>
              <p:cNvPr id="2" name="Rechthoe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908720"/>
                <a:ext cx="7004353" cy="897746"/>
              </a:xfrm>
              <a:prstGeom prst="rect">
                <a:avLst/>
              </a:prstGeom>
              <a:blipFill rotWithShape="1">
                <a:blip r:embed="rId3"/>
                <a:stretch>
                  <a:fillRect r="-322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AutoShape 20"/>
              <p:cNvSpPr>
                <a:spLocks noChangeArrowheads="1"/>
              </p:cNvSpPr>
              <p:nvPr/>
            </p:nvSpPr>
            <p:spPr bwMode="auto">
              <a:xfrm>
                <a:off x="5218038" y="3145883"/>
                <a:ext cx="3098377" cy="937168"/>
              </a:xfrm>
              <a:prstGeom prst="wedgeRoundRectCallout">
                <a:avLst>
                  <a:gd name="adj1" fmla="val -198456"/>
                  <a:gd name="adj2" fmla="val -215292"/>
                  <a:gd name="adj3" fmla="val 16667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nl-NL" sz="240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η</m:t>
                    </m:r>
                  </m:oMath>
                </a14:m>
                <a:r>
                  <a:rPr lang="nl-NL" altLang="nl-NL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spreek uit als </a:t>
                </a:r>
                <a:r>
                  <a:rPr lang="nl-NL" altLang="nl-NL" sz="2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èta</a:t>
                </a:r>
                <a:r>
                  <a:rPr lang="nl-NL" altLang="nl-NL" sz="2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altLang="nl-NL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 Griekse è</a:t>
                </a:r>
                <a:endParaRPr lang="nl-NL" altLang="nl-NL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18038" y="3145883"/>
                <a:ext cx="3098377" cy="937168"/>
              </a:xfrm>
              <a:prstGeom prst="wedgeRoundRectCallout">
                <a:avLst>
                  <a:gd name="adj1" fmla="val -198456"/>
                  <a:gd name="adj2" fmla="val -215292"/>
                  <a:gd name="adj3" fmla="val 16667"/>
                </a:avLst>
              </a:prstGeom>
              <a:blipFill rotWithShape="1">
                <a:blip r:embed="rId4"/>
                <a:stretch>
                  <a:fillRect b="-2906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ctieknop: Verder of Volgende 11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21733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75"/>
                                        <p:tgtEl>
                                          <p:spTgt spid="13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75"/>
                                        <p:tgtEl>
                                          <p:spTgt spid="13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 autoUpdateAnimBg="0"/>
      <p:bldP spid="135173" grpId="0" autoUpdateAnimBg="0"/>
      <p:bldP spid="135174" grpId="0" autoUpdateAnimBg="0"/>
      <p:bldP spid="135176" grpId="0" autoUpdateAnimBg="0"/>
      <p:bldP spid="135177" grpId="0" autoUpdateAnimBg="0"/>
      <p:bldP spid="135179" grpId="0" autoUpdateAnimBg="0"/>
      <p:bldP spid="135180" grpId="0" autoUpdateAnimBg="0"/>
      <p:bldP spid="2" grpId="0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0" y="746646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38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25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12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799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71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43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15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087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auto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heeft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1 km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0,11 L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benzine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nodig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Daar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zit 3,6.10</a:t>
            </a:r>
            <a:r>
              <a:rPr lang="en-US" altLang="nl-NL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J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in.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verrichte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is 1,5.10</a:t>
            </a:r>
            <a:r>
              <a:rPr lang="en-US" altLang="nl-NL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J.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0" y="6280150"/>
            <a:ext cx="297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latin typeface="Arial" panose="020B0604020202020204" pitchFamily="34" charset="0"/>
                <a:cs typeface="Arial" panose="020B0604020202020204" pitchFamily="34" charset="0"/>
              </a:rPr>
              <a:t>=  42 %</a:t>
            </a:r>
            <a:endParaRPr lang="nl-NL" altLang="nl-NL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79256"/>
            <a:ext cx="9144000" cy="584775"/>
          </a:xfrm>
        </p:spPr>
        <p:txBody>
          <a:bodyPr anchor="t" anchorCtr="0">
            <a:spAutoFit/>
          </a:bodyPr>
          <a:lstStyle/>
          <a:p>
            <a:pPr algn="l">
              <a:buClr>
                <a:srgbClr val="FF3300"/>
              </a:buClr>
            </a:pP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0" y="5612761"/>
            <a:ext cx="50914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= 1,5.10</a:t>
            </a:r>
            <a:r>
              <a:rPr lang="en-US" altLang="nl-NL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/ 3,6.10</a:t>
            </a:r>
            <a:r>
              <a:rPr lang="en-US" altLang="nl-NL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.100% 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0" y="3066311"/>
            <a:ext cx="91418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Geg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.: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 3,6.10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nuttig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1,5.10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auto">
          <a:xfrm>
            <a:off x="0" y="4945371"/>
            <a:ext cx="4800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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nutigt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 100% 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272" name="Rectangle 8"/>
          <p:cNvSpPr>
            <a:spLocks noChangeArrowheads="1"/>
          </p:cNvSpPr>
          <p:nvPr/>
        </p:nvSpPr>
        <p:spPr bwMode="auto">
          <a:xfrm>
            <a:off x="0" y="4277981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Opl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273" name="Rectangle 9"/>
          <p:cNvSpPr>
            <a:spLocks noChangeArrowheads="1"/>
          </p:cNvSpPr>
          <p:nvPr/>
        </p:nvSpPr>
        <p:spPr bwMode="auto">
          <a:xfrm>
            <a:off x="0" y="239892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187325" indent="-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38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25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12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799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71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43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15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08775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Bereken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rendement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274" name="Oval 10"/>
          <p:cNvSpPr>
            <a:spLocks noChangeArrowheads="1"/>
          </p:cNvSpPr>
          <p:nvPr/>
        </p:nvSpPr>
        <p:spPr bwMode="auto">
          <a:xfrm>
            <a:off x="3891512" y="1624803"/>
            <a:ext cx="1976632" cy="838200"/>
          </a:xfrm>
          <a:prstGeom prst="ellips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9275" name="Oval 11"/>
          <p:cNvSpPr>
            <a:spLocks noChangeArrowheads="1"/>
          </p:cNvSpPr>
          <p:nvPr/>
        </p:nvSpPr>
        <p:spPr bwMode="auto">
          <a:xfrm>
            <a:off x="1482892" y="1197794"/>
            <a:ext cx="1488907" cy="680284"/>
          </a:xfrm>
          <a:prstGeom prst="ellips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9276" name="Oval 12"/>
          <p:cNvSpPr>
            <a:spLocks noChangeArrowheads="1"/>
          </p:cNvSpPr>
          <p:nvPr/>
        </p:nvSpPr>
        <p:spPr bwMode="auto">
          <a:xfrm>
            <a:off x="2269428" y="2348880"/>
            <a:ext cx="2367758" cy="838200"/>
          </a:xfrm>
          <a:prstGeom prst="ellipse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5" name="Actieknop: Verder of Volgende 14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3672146"/>
            <a:ext cx="24512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Gevr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.: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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003005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7" grpId="0"/>
      <p:bldP spid="139268" grpId="0"/>
      <p:bldP spid="139269" grpId="0"/>
      <p:bldP spid="139270" grpId="0"/>
      <p:bldP spid="139271" grpId="0"/>
      <p:bldP spid="139272" grpId="0"/>
      <p:bldP spid="139273" grpId="0"/>
      <p:bldP spid="139274" grpId="0" animBg="1"/>
      <p:bldP spid="139275" grpId="0" animBg="1"/>
      <p:bldP spid="139276" grpId="0" animBg="1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nl-NL" sz="32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Einde</a:t>
            </a:r>
            <a:endParaRPr lang="nl-NL" altLang="nl-NL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561514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-2036" y="1502668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-27940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W is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1058305" y="1502668"/>
            <a:ext cx="457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(Work) in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-2036" y="737642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9525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= 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F.s.cos</a:t>
            </a:r>
            <a:r>
              <a:rPr lang="en-US" alt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</a:t>
            </a:r>
            <a:r>
              <a:rPr lang="en-US" alt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BINAS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Tabel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35A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42863" y="768350"/>
            <a:ext cx="8991600" cy="685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-2036" y="-27384"/>
            <a:ext cx="9144000" cy="584775"/>
          </a:xfrm>
        </p:spPr>
        <p:txBody>
          <a:bodyPr anchor="t" anchorCtr="0">
            <a:spAutoFit/>
          </a:bodyPr>
          <a:lstStyle/>
          <a:p>
            <a:pPr indent="95250" algn="l"/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verricht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door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kracht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4596049" y="1502668"/>
            <a:ext cx="2514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Nm = J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-2036" y="2324292"/>
            <a:ext cx="14034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-27940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F is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971193" y="2324292"/>
            <a:ext cx="46781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kracht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(Force) in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4649688" y="2340058"/>
            <a:ext cx="2514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11" name="Rectangle 11"/>
          <p:cNvSpPr>
            <a:spLocks noChangeArrowheads="1"/>
          </p:cNvSpPr>
          <p:nvPr/>
        </p:nvSpPr>
        <p:spPr bwMode="auto">
          <a:xfrm>
            <a:off x="-2036" y="3037428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-27940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s is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12" name="Rectangle 12"/>
          <p:cNvSpPr>
            <a:spLocks noChangeArrowheads="1"/>
          </p:cNvSpPr>
          <p:nvPr/>
        </p:nvSpPr>
        <p:spPr bwMode="auto">
          <a:xfrm>
            <a:off x="871182" y="3037428"/>
            <a:ext cx="46339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afstand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13" name="Rectangle 13"/>
          <p:cNvSpPr>
            <a:spLocks noChangeArrowheads="1"/>
          </p:cNvSpPr>
          <p:nvPr/>
        </p:nvSpPr>
        <p:spPr bwMode="auto">
          <a:xfrm>
            <a:off x="3357590" y="3073037"/>
            <a:ext cx="107734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14" name="Rectangle 14"/>
          <p:cNvSpPr>
            <a:spLocks noChangeArrowheads="1"/>
          </p:cNvSpPr>
          <p:nvPr/>
        </p:nvSpPr>
        <p:spPr bwMode="auto">
          <a:xfrm>
            <a:off x="-2036" y="3805039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-27940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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15" name="Rectangle 15"/>
          <p:cNvSpPr>
            <a:spLocks noChangeArrowheads="1"/>
          </p:cNvSpPr>
          <p:nvPr/>
        </p:nvSpPr>
        <p:spPr bwMode="auto">
          <a:xfrm>
            <a:off x="827584" y="3805039"/>
            <a:ext cx="54165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hoek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tussen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F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s in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16" name="Rectangle 16"/>
          <p:cNvSpPr>
            <a:spLocks noChangeArrowheads="1"/>
          </p:cNvSpPr>
          <p:nvPr/>
        </p:nvSpPr>
        <p:spPr bwMode="auto">
          <a:xfrm>
            <a:off x="5456563" y="3856414"/>
            <a:ext cx="6159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17" name="Rectangle 17"/>
          <p:cNvSpPr>
            <a:spLocks noChangeArrowheads="1"/>
          </p:cNvSpPr>
          <p:nvPr/>
        </p:nvSpPr>
        <p:spPr bwMode="auto">
          <a:xfrm>
            <a:off x="-2036" y="4572417"/>
            <a:ext cx="59090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-742950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dezelfde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richting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 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18" name="Rectangle 18"/>
          <p:cNvSpPr>
            <a:spLocks noChangeArrowheads="1"/>
          </p:cNvSpPr>
          <p:nvPr/>
        </p:nvSpPr>
        <p:spPr bwMode="auto">
          <a:xfrm>
            <a:off x="-2036" y="5341684"/>
            <a:ext cx="52927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-742950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tegengesteld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 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19" name="Rectangle 19"/>
          <p:cNvSpPr>
            <a:spLocks noChangeArrowheads="1"/>
          </p:cNvSpPr>
          <p:nvPr/>
        </p:nvSpPr>
        <p:spPr bwMode="auto">
          <a:xfrm>
            <a:off x="4991077" y="5341684"/>
            <a:ext cx="46770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°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cos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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- 1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20" name="Rectangle 20"/>
          <p:cNvSpPr>
            <a:spLocks noChangeArrowheads="1"/>
          </p:cNvSpPr>
          <p:nvPr/>
        </p:nvSpPr>
        <p:spPr bwMode="auto">
          <a:xfrm>
            <a:off x="5652120" y="4572417"/>
            <a:ext cx="33115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0°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cos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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= 1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021" name="Rectangle 21"/>
          <p:cNvSpPr>
            <a:spLocks noChangeArrowheads="1"/>
          </p:cNvSpPr>
          <p:nvPr/>
        </p:nvSpPr>
        <p:spPr bwMode="auto">
          <a:xfrm>
            <a:off x="-2036" y="6092825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-742950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W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&gt; 0: v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neemt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toe.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W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&lt; 0: v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neemt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ep 1"/>
          <p:cNvGrpSpPr/>
          <p:nvPr/>
        </p:nvGrpSpPr>
        <p:grpSpPr>
          <a:xfrm>
            <a:off x="5435475" y="1883311"/>
            <a:ext cx="3529013" cy="1552274"/>
            <a:chOff x="5435475" y="1883311"/>
            <a:chExt cx="3529013" cy="1552274"/>
          </a:xfrm>
        </p:grpSpPr>
        <p:grpSp>
          <p:nvGrpSpPr>
            <p:cNvPr id="23" name="Group 10"/>
            <p:cNvGrpSpPr>
              <a:grpSpLocks/>
            </p:cNvGrpSpPr>
            <p:nvPr/>
          </p:nvGrpSpPr>
          <p:grpSpPr bwMode="auto">
            <a:xfrm>
              <a:off x="5435475" y="2185348"/>
              <a:ext cx="3529013" cy="811213"/>
              <a:chOff x="3288" y="1558"/>
              <a:chExt cx="2223" cy="511"/>
            </a:xfrm>
          </p:grpSpPr>
          <p:sp>
            <p:nvSpPr>
              <p:cNvPr id="24" name="Line 11"/>
              <p:cNvSpPr>
                <a:spLocks noChangeShapeType="1"/>
              </p:cNvSpPr>
              <p:nvPr/>
            </p:nvSpPr>
            <p:spPr bwMode="auto">
              <a:xfrm>
                <a:off x="3288" y="2069"/>
                <a:ext cx="22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Rectangle 12"/>
              <p:cNvSpPr>
                <a:spLocks noChangeArrowheads="1"/>
              </p:cNvSpPr>
              <p:nvPr/>
            </p:nvSpPr>
            <p:spPr bwMode="auto">
              <a:xfrm>
                <a:off x="3833" y="1933"/>
                <a:ext cx="136" cy="1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Line 13"/>
              <p:cNvSpPr>
                <a:spLocks noChangeShapeType="1"/>
              </p:cNvSpPr>
              <p:nvPr/>
            </p:nvSpPr>
            <p:spPr bwMode="auto">
              <a:xfrm flipV="1">
                <a:off x="3969" y="1558"/>
                <a:ext cx="998" cy="453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Line 14"/>
              <p:cNvSpPr>
                <a:spLocks noChangeShapeType="1"/>
              </p:cNvSpPr>
              <p:nvPr/>
            </p:nvSpPr>
            <p:spPr bwMode="auto">
              <a:xfrm rot="16200000">
                <a:off x="4354" y="1629"/>
                <a:ext cx="0" cy="77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7191562" y="1883311"/>
              <a:ext cx="422591" cy="53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dirty="0"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endParaRPr lang="nl-NL" altLang="nl-NL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7448921" y="2902185"/>
              <a:ext cx="497212" cy="53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endParaRPr lang="nl-NL" altLang="nl-NL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10"/>
            <p:cNvSpPr>
              <a:spLocks noChangeArrowheads="1"/>
            </p:cNvSpPr>
            <p:nvPr/>
          </p:nvSpPr>
          <p:spPr bwMode="auto">
            <a:xfrm>
              <a:off x="6957483" y="2452420"/>
              <a:ext cx="573667" cy="53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dirty="0"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</a:t>
              </a:r>
              <a:endParaRPr lang="nl-NL" altLang="nl-NL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5940152" y="3068960"/>
            <a:ext cx="3240480" cy="1281268"/>
          </a:xfrm>
          <a:prstGeom prst="wedgeRoundRectCallout">
            <a:avLst>
              <a:gd name="adj1" fmla="val 19147"/>
              <a:gd name="adj2" fmla="val 135013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Negatieve arbeid?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Nog minder doen dan niks?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251521" y="2177885"/>
            <a:ext cx="8406704" cy="2362767"/>
            <a:chOff x="251521" y="2177885"/>
            <a:chExt cx="8406704" cy="2362767"/>
          </a:xfrm>
        </p:grpSpPr>
        <p:sp>
          <p:nvSpPr>
            <p:cNvPr id="13" name="Vrije vorm 12"/>
            <p:cNvSpPr/>
            <p:nvPr/>
          </p:nvSpPr>
          <p:spPr>
            <a:xfrm>
              <a:off x="6555179" y="2177885"/>
              <a:ext cx="1520042" cy="724395"/>
            </a:xfrm>
            <a:custGeom>
              <a:avLst/>
              <a:gdLst>
                <a:gd name="connsiteX0" fmla="*/ 1520042 w 1520042"/>
                <a:gd name="connsiteY0" fmla="*/ 0 h 724395"/>
                <a:gd name="connsiteX1" fmla="*/ 1520042 w 1520042"/>
                <a:gd name="connsiteY1" fmla="*/ 712520 h 724395"/>
                <a:gd name="connsiteX2" fmla="*/ 0 w 1520042"/>
                <a:gd name="connsiteY2" fmla="*/ 724395 h 724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0042" h="724395">
                  <a:moveTo>
                    <a:pt x="1520042" y="0"/>
                  </a:moveTo>
                  <a:lnTo>
                    <a:pt x="1520042" y="712520"/>
                  </a:lnTo>
                  <a:lnTo>
                    <a:pt x="0" y="724395"/>
                  </a:lnTo>
                </a:path>
              </a:pathLst>
            </a:custGeom>
            <a:noFill/>
            <a:ln w="254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10" name="Groep 9"/>
            <p:cNvGrpSpPr/>
            <p:nvPr/>
          </p:nvGrpSpPr>
          <p:grpSpPr>
            <a:xfrm>
              <a:off x="251521" y="2454953"/>
              <a:ext cx="8406704" cy="2085699"/>
              <a:chOff x="-5135151" y="2459880"/>
              <a:chExt cx="14246418" cy="2085699"/>
            </a:xfrm>
          </p:grpSpPr>
          <p:grpSp>
            <p:nvGrpSpPr>
              <p:cNvPr id="9" name="Groep 8"/>
              <p:cNvGrpSpPr/>
              <p:nvPr/>
            </p:nvGrpSpPr>
            <p:grpSpPr>
              <a:xfrm>
                <a:off x="5500484" y="2459880"/>
                <a:ext cx="3610783" cy="584775"/>
                <a:chOff x="5500484" y="2459880"/>
                <a:chExt cx="3610783" cy="584775"/>
              </a:xfrm>
            </p:grpSpPr>
            <p:cxnSp>
              <p:nvCxnSpPr>
                <p:cNvPr id="7" name="Rechte verbindingslijn met pijl 6"/>
                <p:cNvCxnSpPr/>
                <p:nvPr/>
              </p:nvCxnSpPr>
              <p:spPr>
                <a:xfrm flipV="1">
                  <a:off x="5500484" y="2905124"/>
                  <a:ext cx="2623317" cy="4919"/>
                </a:xfrm>
                <a:prstGeom prst="straightConnector1">
                  <a:avLst/>
                </a:prstGeom>
                <a:ln w="31750">
                  <a:solidFill>
                    <a:srgbClr val="00B0F0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kstvak 7"/>
                <p:cNvSpPr txBox="1"/>
                <p:nvPr/>
              </p:nvSpPr>
              <p:spPr>
                <a:xfrm>
                  <a:off x="8109387" y="2459880"/>
                  <a:ext cx="100188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3200" dirty="0" err="1" smtClean="0">
                      <a:solidFill>
                        <a:srgbClr val="00B0F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F</a:t>
                  </a:r>
                  <a:r>
                    <a:rPr lang="nl-NL" sz="3200" baseline="-25000" dirty="0" err="1" smtClean="0">
                      <a:solidFill>
                        <a:srgbClr val="00B0F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endParaRPr lang="nl-NL" sz="3200" baseline="-25000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4" name="AutoShape 40"/>
              <p:cNvSpPr>
                <a:spLocks noChangeArrowheads="1"/>
              </p:cNvSpPr>
              <p:nvPr/>
            </p:nvSpPr>
            <p:spPr bwMode="auto">
              <a:xfrm>
                <a:off x="-5135151" y="3129006"/>
                <a:ext cx="7475263" cy="1416573"/>
              </a:xfrm>
              <a:prstGeom prst="wedgeRoundRectCallout">
                <a:avLst>
                  <a:gd name="adj1" fmla="val -17125"/>
                  <a:gd name="adj2" fmla="val -183387"/>
                  <a:gd name="adj3" fmla="val 16667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altLang="nl-NL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nl-NL" altLang="nl-NL" sz="2400" dirty="0" err="1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Fcos</a:t>
                </a:r>
                <a:r>
                  <a:rPr lang="nl-NL" altLang="nl-NL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</a:t>
                </a:r>
                <a:r>
                  <a:rPr lang="nl-NL" altLang="nl-NL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nl-NL" altLang="nl-NL" sz="2400" dirty="0" err="1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nl-NL" altLang="nl-NL" sz="2400" baseline="-25000" dirty="0" err="1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nl-NL" altLang="nl-NL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altLang="nl-NL" sz="2400" dirty="0" err="1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nl-NL" altLang="nl-NL" sz="2400" baseline="-25000" dirty="0" err="1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nl-NL" altLang="nl-NL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zorgt voor de verplaatsing.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altLang="nl-NL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Dus alleen </a:t>
                </a:r>
                <a:r>
                  <a:rPr lang="nl-NL" altLang="nl-NL" sz="2400" dirty="0" err="1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Fx</a:t>
                </a:r>
                <a:r>
                  <a:rPr lang="nl-NL" altLang="nl-NL" sz="24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verricht arbeid!</a:t>
                </a:r>
                <a:endParaRPr lang="nl-NL" altLang="nl-NL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0" name="Actieknop: Verder of Volgende 39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148218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75"/>
                                        <p:tgtEl>
                                          <p:spTgt spid="12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2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75"/>
                                        <p:tgtEl>
                                          <p:spTgt spid="12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28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2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28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2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28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autoUpdateAnimBg="0"/>
      <p:bldP spid="128003" grpId="0" autoUpdateAnimBg="0"/>
      <p:bldP spid="128004" grpId="0"/>
      <p:bldP spid="128005" grpId="0"/>
      <p:bldP spid="128006" grpId="0"/>
      <p:bldP spid="128007" grpId="0" autoUpdateAnimBg="0"/>
      <p:bldP spid="128008" grpId="0" autoUpdateAnimBg="0"/>
      <p:bldP spid="128009" grpId="0" autoUpdateAnimBg="0"/>
      <p:bldP spid="128010" grpId="0" autoUpdateAnimBg="0"/>
      <p:bldP spid="128011" grpId="0" autoUpdateAnimBg="0"/>
      <p:bldP spid="128012" grpId="0" autoUpdateAnimBg="0"/>
      <p:bldP spid="128013" grpId="0" autoUpdateAnimBg="0"/>
      <p:bldP spid="128014" grpId="0" autoUpdateAnimBg="0"/>
      <p:bldP spid="128015" grpId="0" autoUpdateAnimBg="0"/>
      <p:bldP spid="128016" grpId="0" autoUpdateAnimBg="0"/>
      <p:bldP spid="128017" grpId="0"/>
      <p:bldP spid="128018" grpId="0"/>
      <p:bldP spid="128019" grpId="0"/>
      <p:bldP spid="128020" grpId="0"/>
      <p:bldP spid="128021" grpId="0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A. G. Tijmensen werk\Afbeeldingen\Mechanica\Kar_duwen_en_trekken_1_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657" y="431268"/>
            <a:ext cx="3928876" cy="2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AutoShape 40"/>
          <p:cNvSpPr>
            <a:spLocks noChangeArrowheads="1"/>
          </p:cNvSpPr>
          <p:nvPr/>
        </p:nvSpPr>
        <p:spPr bwMode="auto">
          <a:xfrm>
            <a:off x="178583" y="1669276"/>
            <a:ext cx="3578587" cy="919401"/>
          </a:xfrm>
          <a:prstGeom prst="wedgeRoundRectCallout">
            <a:avLst>
              <a:gd name="adj1" fmla="val 131047"/>
              <a:gd name="adj2" fmla="val 226113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&gt; 0 dus v neemt toe door </a:t>
            </a:r>
            <a:r>
              <a:rPr lang="nl-NL" altLang="nl-NL" sz="24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l-NL" altLang="nl-NL" sz="2400" baseline="-25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nl-NL" altLang="nl-NL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-47980" y="3890963"/>
            <a:ext cx="37558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.s.cos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 =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42863" y="768350"/>
            <a:ext cx="8991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84775"/>
          </a:xfrm>
        </p:spPr>
        <p:txBody>
          <a:bodyPr anchor="t" anchorCtr="0">
            <a:spAutoFit/>
          </a:bodyPr>
          <a:lstStyle/>
          <a:p>
            <a:pPr algn="l"/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 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</a:t>
            </a:r>
            <a:r>
              <a:rPr lang="en-US" alt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figuur</a:t>
            </a:r>
            <a:r>
              <a:rPr lang="en-US" alt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0" y="561721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50 m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voort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getrokken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door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spierkracht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3347863" y="3890963"/>
            <a:ext cx="32380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80 . 50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 cos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5711691" y="3942338"/>
            <a:ext cx="1296449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50°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6627442" y="3890963"/>
            <a:ext cx="17397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2,6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kJ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ep 2"/>
          <p:cNvGrpSpPr/>
          <p:nvPr/>
        </p:nvGrpSpPr>
        <p:grpSpPr>
          <a:xfrm>
            <a:off x="4267459" y="1341438"/>
            <a:ext cx="4876541" cy="2592387"/>
            <a:chOff x="4267459" y="1341438"/>
            <a:chExt cx="4876541" cy="2592387"/>
          </a:xfrm>
        </p:grpSpPr>
        <p:sp>
          <p:nvSpPr>
            <p:cNvPr id="129044" name="Rectangle 20"/>
            <p:cNvSpPr>
              <a:spLocks noChangeArrowheads="1"/>
            </p:cNvSpPr>
            <p:nvPr/>
          </p:nvSpPr>
          <p:spPr bwMode="auto">
            <a:xfrm>
              <a:off x="6227763" y="3357563"/>
              <a:ext cx="2074266" cy="53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lang="en-US" altLang="nl-NL" sz="2800" baseline="-25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en-US" altLang="nl-NL" sz="28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en-US" altLang="nl-NL" sz="28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2,0 </a:t>
              </a:r>
              <a:r>
                <a:rPr lang="en-US" altLang="nl-NL" sz="2800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kN</a:t>
              </a:r>
              <a:endParaRPr lang="nl-NL" altLang="nl-N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" name="Groep 1"/>
            <p:cNvGrpSpPr/>
            <p:nvPr/>
          </p:nvGrpSpPr>
          <p:grpSpPr>
            <a:xfrm>
              <a:off x="4267459" y="1341438"/>
              <a:ext cx="4876541" cy="2592387"/>
              <a:chOff x="4267459" y="1341438"/>
              <a:chExt cx="4876541" cy="2592387"/>
            </a:xfrm>
          </p:grpSpPr>
          <p:grpSp>
            <p:nvGrpSpPr>
              <p:cNvPr id="129034" name="Group 10"/>
              <p:cNvGrpSpPr>
                <a:grpSpLocks/>
              </p:cNvGrpSpPr>
              <p:nvPr/>
            </p:nvGrpSpPr>
            <p:grpSpPr bwMode="auto">
              <a:xfrm>
                <a:off x="5219700" y="1741488"/>
                <a:ext cx="3529013" cy="2192337"/>
                <a:chOff x="3288" y="1414"/>
                <a:chExt cx="2223" cy="1381"/>
              </a:xfrm>
            </p:grpSpPr>
            <p:sp>
              <p:nvSpPr>
                <p:cNvPr id="129035" name="Line 11"/>
                <p:cNvSpPr>
                  <a:spLocks noChangeShapeType="1"/>
                </p:cNvSpPr>
                <p:nvPr/>
              </p:nvSpPr>
              <p:spPr bwMode="auto">
                <a:xfrm>
                  <a:off x="3288" y="2159"/>
                  <a:ext cx="222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9037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3913" y="1414"/>
                  <a:ext cx="649" cy="519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9038" name="Line 14"/>
                <p:cNvSpPr>
                  <a:spLocks noChangeShapeType="1"/>
                </p:cNvSpPr>
                <p:nvPr/>
              </p:nvSpPr>
              <p:spPr bwMode="auto">
                <a:xfrm>
                  <a:off x="3878" y="2024"/>
                  <a:ext cx="0" cy="77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9039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3878" y="1657"/>
                  <a:ext cx="0" cy="482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9040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3515" y="2139"/>
                  <a:ext cx="363" cy="0"/>
                </a:xfrm>
                <a:prstGeom prst="line">
                  <a:avLst/>
                </a:prstGeom>
                <a:noFill/>
                <a:ln w="38100">
                  <a:solidFill>
                    <a:srgbClr val="00B050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9041" name="Rectangle 17"/>
              <p:cNvSpPr>
                <a:spLocks noChangeArrowheads="1"/>
              </p:cNvSpPr>
              <p:nvPr/>
            </p:nvSpPr>
            <p:spPr bwMode="auto">
              <a:xfrm>
                <a:off x="7343775" y="1341438"/>
                <a:ext cx="1800225" cy="533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1295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1752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22098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2667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2800" dirty="0">
                    <a:solidFill>
                      <a:srgbClr val="FF33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en-US" altLang="nl-NL" sz="2800" baseline="-25000" dirty="0">
                    <a:solidFill>
                      <a:srgbClr val="FF33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nl-NL" sz="2800" dirty="0">
                    <a:solidFill>
                      <a:srgbClr val="FF33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altLang="nl-NL" sz="2800" dirty="0" smtClean="0">
                    <a:solidFill>
                      <a:srgbClr val="FF33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80 </a:t>
                </a:r>
                <a:r>
                  <a:rPr lang="en-US" altLang="nl-NL" sz="2800" dirty="0">
                    <a:solidFill>
                      <a:srgbClr val="FF33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endParaRPr lang="nl-NL" altLang="nl-NL" sz="2800" dirty="0">
                  <a:solidFill>
                    <a:srgbClr val="FF33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042" name="Rectangle 18"/>
              <p:cNvSpPr>
                <a:spLocks noChangeArrowheads="1"/>
              </p:cNvSpPr>
              <p:nvPr/>
            </p:nvSpPr>
            <p:spPr bwMode="auto">
              <a:xfrm>
                <a:off x="5937857" y="1591438"/>
                <a:ext cx="647700" cy="533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1295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1752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22098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2667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28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en-US" altLang="nl-NL" sz="2800" baseline="-25000" dirty="0" err="1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endParaRPr lang="nl-NL" altLang="nl-NL" sz="28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043" name="Rectangle 19"/>
              <p:cNvSpPr>
                <a:spLocks noChangeArrowheads="1"/>
              </p:cNvSpPr>
              <p:nvPr/>
            </p:nvSpPr>
            <p:spPr bwMode="auto">
              <a:xfrm>
                <a:off x="4267459" y="2364646"/>
                <a:ext cx="2392773" cy="533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1295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1752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22098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2667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2800" dirty="0" err="1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en-US" altLang="nl-NL" sz="2800" baseline="-25000" dirty="0" err="1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</a:t>
                </a:r>
                <a:r>
                  <a:rPr lang="en-US" altLang="nl-NL" sz="2800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altLang="nl-NL" sz="2800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 N</a:t>
                </a:r>
                <a:endParaRPr lang="nl-NL" altLang="nl-NL" sz="28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045" name="Rectangle 21"/>
              <p:cNvSpPr>
                <a:spLocks noChangeArrowheads="1"/>
              </p:cNvSpPr>
              <p:nvPr/>
            </p:nvSpPr>
            <p:spPr bwMode="auto">
              <a:xfrm>
                <a:off x="6300192" y="2335213"/>
                <a:ext cx="2001837" cy="533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1295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1752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22098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2667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28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</a:t>
                </a:r>
                <a:r>
                  <a:rPr lang="en-US" altLang="nl-NL" sz="2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nl-NL" sz="28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altLang="nl-NL" sz="28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50</a:t>
                </a:r>
                <a:r>
                  <a:rPr lang="en-US" altLang="nl-NL" sz="28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°</a:t>
                </a:r>
                <a:endParaRPr lang="nl-NL" altLang="nl-NL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29046" name="Rectangle 22"/>
          <p:cNvSpPr>
            <a:spLocks noChangeArrowheads="1"/>
          </p:cNvSpPr>
          <p:nvPr/>
        </p:nvSpPr>
        <p:spPr bwMode="auto">
          <a:xfrm>
            <a:off x="-47980" y="4616059"/>
            <a:ext cx="35044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.s.cos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 =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3441607" y="4616059"/>
            <a:ext cx="35282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 50 . cos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048" name="Rectangle 24"/>
          <p:cNvSpPr>
            <a:spLocks noChangeArrowheads="1"/>
          </p:cNvSpPr>
          <p:nvPr/>
        </p:nvSpPr>
        <p:spPr bwMode="auto">
          <a:xfrm>
            <a:off x="5803392" y="4667434"/>
            <a:ext cx="1474416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°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049" name="Rectangle 25"/>
          <p:cNvSpPr>
            <a:spLocks noChangeArrowheads="1"/>
          </p:cNvSpPr>
          <p:nvPr/>
        </p:nvSpPr>
        <p:spPr bwMode="auto">
          <a:xfrm>
            <a:off x="7029934" y="4616059"/>
            <a:ext cx="17994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-1,0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kJ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050" name="Rectangle 26"/>
          <p:cNvSpPr>
            <a:spLocks noChangeArrowheads="1"/>
          </p:cNvSpPr>
          <p:nvPr/>
        </p:nvSpPr>
        <p:spPr bwMode="auto">
          <a:xfrm>
            <a:off x="-47980" y="5341155"/>
            <a:ext cx="34743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.s.cos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 =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051" name="Rectangle 27"/>
          <p:cNvSpPr>
            <a:spLocks noChangeArrowheads="1"/>
          </p:cNvSpPr>
          <p:nvPr/>
        </p:nvSpPr>
        <p:spPr bwMode="auto">
          <a:xfrm>
            <a:off x="3303335" y="5341155"/>
            <a:ext cx="43042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2,0.10</a:t>
            </a:r>
            <a:r>
              <a:rPr lang="en-US" altLang="nl-NL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 50 . cos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052" name="Rectangle 28"/>
          <p:cNvSpPr>
            <a:spLocks noChangeArrowheads="1"/>
          </p:cNvSpPr>
          <p:nvPr/>
        </p:nvSpPr>
        <p:spPr bwMode="auto">
          <a:xfrm>
            <a:off x="6465819" y="5392530"/>
            <a:ext cx="124221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°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053" name="Rectangle 29"/>
          <p:cNvSpPr>
            <a:spLocks noChangeArrowheads="1"/>
          </p:cNvSpPr>
          <p:nvPr/>
        </p:nvSpPr>
        <p:spPr bwMode="auto">
          <a:xfrm>
            <a:off x="7417346" y="5341155"/>
            <a:ext cx="12680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0 J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054" name="Rectangle 30"/>
          <p:cNvSpPr>
            <a:spLocks noChangeArrowheads="1"/>
          </p:cNvSpPr>
          <p:nvPr/>
        </p:nvSpPr>
        <p:spPr bwMode="auto">
          <a:xfrm>
            <a:off x="-47980" y="6066250"/>
            <a:ext cx="34926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.s.cos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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055" name="Rectangle 31"/>
          <p:cNvSpPr>
            <a:spLocks noChangeArrowheads="1"/>
          </p:cNvSpPr>
          <p:nvPr/>
        </p:nvSpPr>
        <p:spPr bwMode="auto">
          <a:xfrm>
            <a:off x="3040361" y="6066250"/>
            <a:ext cx="33466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 cos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056" name="Rectangle 32"/>
          <p:cNvSpPr>
            <a:spLocks noChangeArrowheads="1"/>
          </p:cNvSpPr>
          <p:nvPr/>
        </p:nvSpPr>
        <p:spPr bwMode="auto">
          <a:xfrm>
            <a:off x="5624369" y="6117625"/>
            <a:ext cx="1288256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°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057" name="Rectangle 33"/>
          <p:cNvSpPr>
            <a:spLocks noChangeArrowheads="1"/>
          </p:cNvSpPr>
          <p:nvPr/>
        </p:nvSpPr>
        <p:spPr bwMode="auto">
          <a:xfrm>
            <a:off x="6696104" y="6066250"/>
            <a:ext cx="13501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AutoShape 40"/>
          <p:cNvSpPr>
            <a:spLocks noChangeArrowheads="1"/>
          </p:cNvSpPr>
          <p:nvPr/>
        </p:nvSpPr>
        <p:spPr bwMode="auto">
          <a:xfrm>
            <a:off x="179388" y="2128977"/>
            <a:ext cx="3578587" cy="919401"/>
          </a:xfrm>
          <a:prstGeom prst="wedgeRoundRectCallout">
            <a:avLst>
              <a:gd name="adj1" fmla="val 139110"/>
              <a:gd name="adj2" fmla="val 253023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&lt; 0 dus v neemt af door </a:t>
            </a:r>
            <a:r>
              <a:rPr lang="nl-NL" altLang="nl-NL" sz="24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l-NL" altLang="nl-NL" sz="2400" baseline="-25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nl-NL" altLang="nl-NL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AutoShape 40"/>
          <p:cNvSpPr>
            <a:spLocks noChangeArrowheads="1"/>
          </p:cNvSpPr>
          <p:nvPr/>
        </p:nvSpPr>
        <p:spPr bwMode="auto">
          <a:xfrm>
            <a:off x="179388" y="2732170"/>
            <a:ext cx="4010635" cy="919401"/>
          </a:xfrm>
          <a:prstGeom prst="wedgeRoundRectCallout">
            <a:avLst>
              <a:gd name="adj1" fmla="val 131841"/>
              <a:gd name="adj2" fmla="val 26623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= 0 dus v verandert niet door </a:t>
            </a:r>
            <a:r>
              <a:rPr lang="nl-NL" altLang="nl-NL" sz="24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l-NL" altLang="nl-NL" sz="2400" baseline="-25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nl-NL" altLang="nl-NL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AutoShape 40"/>
          <p:cNvSpPr>
            <a:spLocks noChangeArrowheads="1"/>
          </p:cNvSpPr>
          <p:nvPr/>
        </p:nvSpPr>
        <p:spPr bwMode="auto">
          <a:xfrm>
            <a:off x="210155" y="2965420"/>
            <a:ext cx="4010635" cy="919401"/>
          </a:xfrm>
          <a:prstGeom prst="wedgeRoundRectCallout">
            <a:avLst>
              <a:gd name="adj1" fmla="val 110613"/>
              <a:gd name="adj2" fmla="val 318024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= 0 dus v verandert niet door </a:t>
            </a:r>
            <a:r>
              <a:rPr lang="nl-NL" altLang="nl-NL" sz="24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l-NL" altLang="nl-NL" sz="2400" baseline="-25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nl-NL" altLang="nl-NL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-16448" y="104129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Bereken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elke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kracht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verricht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ctieknop: Verder of Volgende 3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259341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9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9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9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9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9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29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9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29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29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29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29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29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29026" grpId="0"/>
      <p:bldP spid="129028" grpId="0" autoUpdateAnimBg="0"/>
      <p:bldP spid="129029" grpId="0" autoUpdateAnimBg="0"/>
      <p:bldP spid="129030" grpId="0"/>
      <p:bldP spid="129031" grpId="0"/>
      <p:bldP spid="129032" grpId="0"/>
      <p:bldP spid="129046" grpId="0"/>
      <p:bldP spid="129047" grpId="0"/>
      <p:bldP spid="129048" grpId="0"/>
      <p:bldP spid="129049" grpId="0"/>
      <p:bldP spid="129050" grpId="0"/>
      <p:bldP spid="129051" grpId="0"/>
      <p:bldP spid="129052" grpId="0"/>
      <p:bldP spid="129053" grpId="0"/>
      <p:bldP spid="129054" grpId="0"/>
      <p:bldP spid="129055" grpId="0"/>
      <p:bldP spid="129056" grpId="0"/>
      <p:bldP spid="129057" grpId="0"/>
      <p:bldP spid="39" grpId="0" animBg="1"/>
      <p:bldP spid="41" grpId="0" animBg="1"/>
      <p:bldP spid="42" grpId="0" animBg="1"/>
      <p:bldP spid="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550" y="272192"/>
            <a:ext cx="2813071" cy="21365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2098" name="Rectangle 2"/>
              <p:cNvSpPr>
                <a:spLocks noChangeArrowheads="1"/>
              </p:cNvSpPr>
              <p:nvPr/>
            </p:nvSpPr>
            <p:spPr bwMode="auto">
              <a:xfrm>
                <a:off x="6350" y="3818475"/>
                <a:ext cx="5203245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</a:t>
                </a:r>
                <a:r>
                  <a:rPr lang="en-US" altLang="nl-NL" sz="28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nl-N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altLang="nl-NL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en-US" altLang="nl-NL" sz="28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altLang="nl-NL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.s.cos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nl-NL" sz="2800" i="0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α</m:t>
                    </m:r>
                    <m:r>
                      <a:rPr lang="nl-NL" altLang="nl-NL" sz="2800" b="0" i="0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altLang="nl-N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nl-NL" altLang="nl-N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2098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50" y="3818475"/>
                <a:ext cx="5203245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2342" t="-10465" b="-325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42863" y="768350"/>
            <a:ext cx="8991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16712" y="-69825"/>
            <a:ext cx="9144000" cy="685800"/>
          </a:xfrm>
        </p:spPr>
        <p:txBody>
          <a:bodyPr anchor="t" anchorCtr="0"/>
          <a:lstStyle/>
          <a:p>
            <a:pPr algn="l"/>
            <a:r>
              <a:rPr lang="en-US" altLang="nl-NL" sz="3200" dirty="0" err="1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</a:t>
            </a:r>
            <a:r>
              <a:rPr lang="en-US" altLang="nl-NL" sz="32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endParaRPr lang="nl-NL" altLang="nl-NL" sz="32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6350" y="494085"/>
            <a:ext cx="549753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auto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rijdt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500 m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helling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op.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2987824" y="3814278"/>
            <a:ext cx="3833734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4,0.10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500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cos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5940152" y="3801557"/>
            <a:ext cx="1197769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°=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6725418" y="3817323"/>
            <a:ext cx="2089506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2,0.10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ep 4"/>
          <p:cNvGrpSpPr/>
          <p:nvPr/>
        </p:nvGrpSpPr>
        <p:grpSpPr>
          <a:xfrm>
            <a:off x="5033607" y="276503"/>
            <a:ext cx="4209253" cy="2749272"/>
            <a:chOff x="5033607" y="276503"/>
            <a:chExt cx="4209253" cy="2749272"/>
          </a:xfrm>
        </p:grpSpPr>
        <p:grpSp>
          <p:nvGrpSpPr>
            <p:cNvPr id="132105" name="Group 9"/>
            <p:cNvGrpSpPr>
              <a:grpSpLocks/>
            </p:cNvGrpSpPr>
            <p:nvPr/>
          </p:nvGrpSpPr>
          <p:grpSpPr bwMode="auto">
            <a:xfrm>
              <a:off x="5437029" y="276503"/>
              <a:ext cx="3266173" cy="2280767"/>
              <a:chOff x="2615" y="-91"/>
              <a:chExt cx="2714" cy="1482"/>
            </a:xfrm>
          </p:grpSpPr>
          <p:sp>
            <p:nvSpPr>
              <p:cNvPr id="132106" name="AutoShape 10"/>
              <p:cNvSpPr>
                <a:spLocks noChangeArrowheads="1"/>
              </p:cNvSpPr>
              <p:nvPr/>
            </p:nvSpPr>
            <p:spPr bwMode="auto">
              <a:xfrm flipH="1">
                <a:off x="2615" y="246"/>
                <a:ext cx="2714" cy="975"/>
              </a:xfrm>
              <a:prstGeom prst="rtTriangl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320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32107" name="Group 11"/>
              <p:cNvGrpSpPr>
                <a:grpSpLocks/>
              </p:cNvGrpSpPr>
              <p:nvPr/>
            </p:nvGrpSpPr>
            <p:grpSpPr bwMode="auto">
              <a:xfrm>
                <a:off x="3847" y="-91"/>
                <a:ext cx="1265" cy="1482"/>
                <a:chOff x="3182" y="98"/>
                <a:chExt cx="1265" cy="1482"/>
              </a:xfrm>
            </p:grpSpPr>
            <p:sp>
              <p:nvSpPr>
                <p:cNvPr id="132109" name="Freeform 13"/>
                <p:cNvSpPr>
                  <a:spLocks/>
                </p:cNvSpPr>
                <p:nvPr/>
              </p:nvSpPr>
              <p:spPr bwMode="auto">
                <a:xfrm rot="21240000">
                  <a:off x="3570" y="551"/>
                  <a:ext cx="877" cy="238"/>
                </a:xfrm>
                <a:custGeom>
                  <a:avLst/>
                  <a:gdLst>
                    <a:gd name="T0" fmla="*/ 0 w 877"/>
                    <a:gd name="T1" fmla="*/ 238 h 238"/>
                    <a:gd name="T2" fmla="*/ 877 w 877"/>
                    <a:gd name="T3" fmla="*/ 0 h 2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877" h="238">
                      <a:moveTo>
                        <a:pt x="0" y="238"/>
                      </a:moveTo>
                      <a:lnTo>
                        <a:pt x="877" y="0"/>
                      </a:lnTo>
                    </a:path>
                  </a:pathLst>
                </a:custGeom>
                <a:noFill/>
                <a:ln w="25400" cmpd="sng">
                  <a:solidFill>
                    <a:srgbClr val="FF3300"/>
                  </a:solidFill>
                  <a:round/>
                  <a:headEnd type="none" w="med" len="med"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32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2110" name="Line 14"/>
                <p:cNvSpPr>
                  <a:spLocks noChangeShapeType="1"/>
                </p:cNvSpPr>
                <p:nvPr/>
              </p:nvSpPr>
              <p:spPr bwMode="auto">
                <a:xfrm>
                  <a:off x="3592" y="809"/>
                  <a:ext cx="0" cy="77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32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2111" name="Freeform 15"/>
                <p:cNvSpPr>
                  <a:spLocks/>
                </p:cNvSpPr>
                <p:nvPr/>
              </p:nvSpPr>
              <p:spPr bwMode="auto">
                <a:xfrm rot="21120000">
                  <a:off x="3323" y="98"/>
                  <a:ext cx="219" cy="731"/>
                </a:xfrm>
                <a:custGeom>
                  <a:avLst/>
                  <a:gdLst>
                    <a:gd name="T0" fmla="*/ 219 w 219"/>
                    <a:gd name="T1" fmla="*/ 731 h 731"/>
                    <a:gd name="T2" fmla="*/ 0 w 219"/>
                    <a:gd name="T3" fmla="*/ 0 h 7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19" h="731">
                      <a:moveTo>
                        <a:pt x="219" y="731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mpd="sng">
                  <a:solidFill>
                    <a:schemeClr val="accent3"/>
                  </a:solidFill>
                  <a:round/>
                  <a:headEnd type="none" w="med" len="med"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32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2112" name="Freeform 16"/>
                <p:cNvSpPr>
                  <a:spLocks/>
                </p:cNvSpPr>
                <p:nvPr/>
              </p:nvSpPr>
              <p:spPr bwMode="auto">
                <a:xfrm rot="21420000">
                  <a:off x="3182" y="835"/>
                  <a:ext cx="397" cy="115"/>
                </a:xfrm>
                <a:custGeom>
                  <a:avLst/>
                  <a:gdLst>
                    <a:gd name="T0" fmla="*/ 397 w 397"/>
                    <a:gd name="T1" fmla="*/ 0 h 115"/>
                    <a:gd name="T2" fmla="*/ 0 w 397"/>
                    <a:gd name="T3" fmla="*/ 11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97" h="115">
                      <a:moveTo>
                        <a:pt x="397" y="0"/>
                      </a:moveTo>
                      <a:lnTo>
                        <a:pt x="0" y="115"/>
                      </a:lnTo>
                    </a:path>
                  </a:pathLst>
                </a:custGeom>
                <a:noFill/>
                <a:ln w="31750" cmpd="sng">
                  <a:solidFill>
                    <a:schemeClr val="accent1"/>
                  </a:solidFill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320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32113" name="Rectangle 17"/>
            <p:cNvSpPr>
              <a:spLocks noChangeArrowheads="1"/>
            </p:cNvSpPr>
            <p:nvPr/>
          </p:nvSpPr>
          <p:spPr bwMode="auto">
            <a:xfrm>
              <a:off x="7296477" y="457780"/>
              <a:ext cx="1946383" cy="53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lang="en-US" altLang="nl-NL" sz="2800" baseline="-25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altLang="nl-NL" sz="28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4,0 </a:t>
              </a:r>
              <a:r>
                <a:rPr lang="en-US" altLang="nl-NL" sz="28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kN</a:t>
              </a:r>
              <a:endParaRPr lang="nl-NL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114" name="Rectangle 18"/>
            <p:cNvSpPr>
              <a:spLocks noChangeArrowheads="1"/>
            </p:cNvSpPr>
            <p:nvPr/>
          </p:nvSpPr>
          <p:spPr bwMode="auto">
            <a:xfrm>
              <a:off x="6552379" y="331788"/>
              <a:ext cx="647700" cy="53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17588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35175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52763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07035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2755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498475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4195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89915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dirty="0" err="1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lang="en-US" altLang="nl-NL" sz="2800" baseline="-25000" dirty="0" err="1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nl-NL" altLang="nl-NL" sz="2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115" name="Rectangle 19"/>
            <p:cNvSpPr>
              <a:spLocks noChangeArrowheads="1"/>
            </p:cNvSpPr>
            <p:nvPr/>
          </p:nvSpPr>
          <p:spPr bwMode="auto">
            <a:xfrm>
              <a:off x="5033607" y="1092940"/>
              <a:ext cx="2160017" cy="53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dirty="0" err="1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lang="en-US" altLang="nl-NL" sz="2800" baseline="-25000" dirty="0" err="1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r>
                <a:rPr lang="en-US" altLang="nl-NL" sz="2800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en-US" altLang="nl-NL" sz="2800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3,0 </a:t>
              </a:r>
              <a:r>
                <a:rPr lang="en-US" altLang="nl-NL" sz="2800" dirty="0" err="1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kN</a:t>
              </a:r>
              <a:endParaRPr lang="nl-NL" altLang="nl-NL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116" name="Rectangle 20"/>
            <p:cNvSpPr>
              <a:spLocks noChangeArrowheads="1"/>
            </p:cNvSpPr>
            <p:nvPr/>
          </p:nvSpPr>
          <p:spPr bwMode="auto">
            <a:xfrm>
              <a:off x="6300788" y="2492375"/>
              <a:ext cx="2355850" cy="53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lang="en-US" altLang="nl-NL" sz="2800" baseline="-25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en-US" altLang="nl-NL" sz="28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15 </a:t>
              </a:r>
              <a:r>
                <a:rPr lang="en-US" altLang="nl-NL" sz="2800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kN</a:t>
              </a:r>
              <a:endParaRPr lang="nl-NL" altLang="nl-N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117" name="Rectangle 21"/>
            <p:cNvSpPr>
              <a:spLocks noChangeArrowheads="1"/>
            </p:cNvSpPr>
            <p:nvPr/>
          </p:nvSpPr>
          <p:spPr bwMode="auto">
            <a:xfrm>
              <a:off x="5842595" y="1859042"/>
              <a:ext cx="1609725" cy="53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dirty="0">
                  <a:solidFill>
                    <a:srgbClr val="000000"/>
                  </a:solidFill>
                  <a:latin typeface="Symbol" pitchFamily="18" charset="2"/>
                </a:rPr>
                <a:t>a</a:t>
              </a:r>
              <a:r>
                <a:rPr lang="en-US" altLang="nl-NL" sz="2800" dirty="0">
                  <a:solidFill>
                    <a:srgbClr val="000000"/>
                  </a:solidFill>
                </a:rPr>
                <a:t> = 20°</a:t>
              </a:r>
              <a:endParaRPr lang="nl-NL" altLang="nl-NL" sz="2800" dirty="0">
                <a:solidFill>
                  <a:srgbClr val="00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2118" name="Rectangle 22"/>
              <p:cNvSpPr>
                <a:spLocks noChangeArrowheads="1"/>
              </p:cNvSpPr>
              <p:nvPr/>
            </p:nvSpPr>
            <p:spPr bwMode="auto">
              <a:xfrm>
                <a:off x="0" y="4454103"/>
                <a:ext cx="3413522" cy="76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</a:t>
                </a:r>
                <a:r>
                  <a:rPr lang="en-US" altLang="nl-NL" sz="280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w</a:t>
                </a:r>
                <a:r>
                  <a:rPr lang="en-US" altLang="nl-N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altLang="nl-NL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en-US" altLang="nl-NL" sz="280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w</a:t>
                </a:r>
                <a:r>
                  <a:rPr lang="en-US" altLang="nl-NL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.s.cos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nl-NL" sz="2800" dirty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α</m:t>
                    </m:r>
                    <m:r>
                      <a:rPr lang="nl-NL" altLang="nl-NL" sz="2800" b="0" i="0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altLang="nl-N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nl-NL" altLang="nl-N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2118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454103"/>
                <a:ext cx="3413522" cy="762000"/>
              </a:xfrm>
              <a:prstGeom prst="rect">
                <a:avLst/>
              </a:prstGeom>
              <a:blipFill rotWithShape="1">
                <a:blip r:embed="rId4"/>
                <a:stretch>
                  <a:fillRect l="-3571" b="-64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119" name="Rectangle 23"/>
          <p:cNvSpPr>
            <a:spLocks noChangeArrowheads="1"/>
          </p:cNvSpPr>
          <p:nvPr/>
        </p:nvSpPr>
        <p:spPr bwMode="auto">
          <a:xfrm>
            <a:off x="2915816" y="4555181"/>
            <a:ext cx="373778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3,0.10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500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cos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120" name="Rectangle 24"/>
          <p:cNvSpPr>
            <a:spLocks noChangeArrowheads="1"/>
          </p:cNvSpPr>
          <p:nvPr/>
        </p:nvSpPr>
        <p:spPr bwMode="auto">
          <a:xfrm>
            <a:off x="5855412" y="4558816"/>
            <a:ext cx="1493044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°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121" name="Rectangle 25"/>
          <p:cNvSpPr>
            <a:spLocks noChangeArrowheads="1"/>
          </p:cNvSpPr>
          <p:nvPr/>
        </p:nvSpPr>
        <p:spPr bwMode="auto">
          <a:xfrm>
            <a:off x="6984429" y="4559068"/>
            <a:ext cx="21240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-1,5.10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2122" name="Rectangle 26"/>
              <p:cNvSpPr>
                <a:spLocks noChangeArrowheads="1"/>
              </p:cNvSpPr>
              <p:nvPr/>
            </p:nvSpPr>
            <p:spPr bwMode="auto">
              <a:xfrm>
                <a:off x="6350" y="5187280"/>
                <a:ext cx="3407172" cy="76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</a:t>
                </a:r>
                <a:r>
                  <a:rPr lang="en-US" altLang="nl-NL" sz="280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</a:t>
                </a:r>
                <a:r>
                  <a:rPr lang="en-US" altLang="nl-N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altLang="nl-NL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en-US" altLang="nl-NL" sz="2800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</a:t>
                </a:r>
                <a:r>
                  <a:rPr lang="en-US" altLang="nl-NL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.s.cos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nl-NL" sz="2800" dirty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α</m:t>
                    </m:r>
                    <m:r>
                      <a:rPr lang="nl-NL" altLang="nl-NL" sz="2800" b="0" i="0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nl-NL" altLang="nl-N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2122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50" y="5187280"/>
                <a:ext cx="3407172" cy="762000"/>
              </a:xfrm>
              <a:prstGeom prst="rect">
                <a:avLst/>
              </a:prstGeom>
              <a:blipFill rotWithShape="1">
                <a:blip r:embed="rId5"/>
                <a:stretch>
                  <a:fillRect l="-3578" b="-64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123" name="Rectangle 27"/>
          <p:cNvSpPr>
            <a:spLocks noChangeArrowheads="1"/>
          </p:cNvSpPr>
          <p:nvPr/>
        </p:nvSpPr>
        <p:spPr bwMode="auto">
          <a:xfrm>
            <a:off x="2771800" y="5317346"/>
            <a:ext cx="309721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15.10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500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cos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124" name="Rectangle 28"/>
          <p:cNvSpPr>
            <a:spLocks noChangeArrowheads="1"/>
          </p:cNvSpPr>
          <p:nvPr/>
        </p:nvSpPr>
        <p:spPr bwMode="auto">
          <a:xfrm>
            <a:off x="5595878" y="5322218"/>
            <a:ext cx="15271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110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°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125" name="Rectangle 29"/>
          <p:cNvSpPr>
            <a:spLocks noChangeArrowheads="1"/>
          </p:cNvSpPr>
          <p:nvPr/>
        </p:nvSpPr>
        <p:spPr bwMode="auto">
          <a:xfrm>
            <a:off x="6745723" y="5279148"/>
            <a:ext cx="228874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- 2,6.10</a:t>
            </a:r>
            <a:r>
              <a:rPr lang="en-US" altLang="nl-NL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2126" name="Rectangle 30"/>
              <p:cNvSpPr>
                <a:spLocks noChangeArrowheads="1"/>
              </p:cNvSpPr>
              <p:nvPr/>
            </p:nvSpPr>
            <p:spPr bwMode="auto">
              <a:xfrm>
                <a:off x="6350" y="5880125"/>
                <a:ext cx="3773562" cy="762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FF3300"/>
                  </a:buClr>
                </a:pPr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</a:t>
                </a:r>
                <a:r>
                  <a:rPr lang="en-US" altLang="nl-NL" sz="280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altLang="nl-N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altLang="nl-NL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:r>
                  <a:rPr lang="en-US" altLang="nl-NL" sz="2800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altLang="nl-NL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.s.cos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nl-NL" sz="2800" dirty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α</m:t>
                    </m:r>
                    <m:r>
                      <a:rPr lang="nl-NL" altLang="nl-NL" sz="2800" b="0" i="0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altLang="nl-NL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nl-NL" altLang="nl-N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2126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50" y="5880125"/>
                <a:ext cx="3773562" cy="762000"/>
              </a:xfrm>
              <a:prstGeom prst="rect">
                <a:avLst/>
              </a:prstGeom>
              <a:blipFill rotWithShape="1">
                <a:blip r:embed="rId6"/>
                <a:stretch>
                  <a:fillRect l="-3231" b="-64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127" name="Rectangle 31"/>
          <p:cNvSpPr>
            <a:spLocks noChangeArrowheads="1"/>
          </p:cNvSpPr>
          <p:nvPr/>
        </p:nvSpPr>
        <p:spPr bwMode="auto">
          <a:xfrm>
            <a:off x="2904431" y="5978659"/>
            <a:ext cx="338235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nl-NL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500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cos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128" name="Rectangle 32"/>
          <p:cNvSpPr>
            <a:spLocks noChangeArrowheads="1"/>
          </p:cNvSpPr>
          <p:nvPr/>
        </p:nvSpPr>
        <p:spPr bwMode="auto">
          <a:xfrm>
            <a:off x="5062435" y="6006253"/>
            <a:ext cx="153492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90° =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129" name="Rectangle 33"/>
          <p:cNvSpPr>
            <a:spLocks noChangeArrowheads="1"/>
          </p:cNvSpPr>
          <p:nvPr/>
        </p:nvSpPr>
        <p:spPr bwMode="auto">
          <a:xfrm>
            <a:off x="6086290" y="5991944"/>
            <a:ext cx="1626394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2130" name="Group 34"/>
          <p:cNvGrpSpPr>
            <a:grpSpLocks/>
          </p:cNvGrpSpPr>
          <p:nvPr/>
        </p:nvGrpSpPr>
        <p:grpSpPr bwMode="auto">
          <a:xfrm>
            <a:off x="6804130" y="1165226"/>
            <a:ext cx="2147922" cy="695326"/>
            <a:chOff x="4286" y="734"/>
            <a:chExt cx="1353" cy="438"/>
          </a:xfrm>
        </p:grpSpPr>
        <p:sp>
          <p:nvSpPr>
            <p:cNvPr id="132131" name="Arc 35"/>
            <p:cNvSpPr>
              <a:spLocks/>
            </p:cNvSpPr>
            <p:nvPr/>
          </p:nvSpPr>
          <p:spPr bwMode="auto">
            <a:xfrm rot="5400000">
              <a:off x="4427" y="593"/>
              <a:ext cx="438" cy="720"/>
            </a:xfrm>
            <a:custGeom>
              <a:avLst/>
              <a:gdLst>
                <a:gd name="G0" fmla="+- 239 0 0"/>
                <a:gd name="G1" fmla="+- 21600 0 0"/>
                <a:gd name="G2" fmla="+- 21600 0 0"/>
                <a:gd name="T0" fmla="*/ 0 w 17965"/>
                <a:gd name="T1" fmla="*/ 1 h 21600"/>
                <a:gd name="T2" fmla="*/ 17965 w 17965"/>
                <a:gd name="T3" fmla="*/ 9258 h 21600"/>
                <a:gd name="T4" fmla="*/ 239 w 1796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965" h="21600" fill="none" extrusionOk="0">
                  <a:moveTo>
                    <a:pt x="0" y="1"/>
                  </a:moveTo>
                  <a:cubicBezTo>
                    <a:pt x="79" y="0"/>
                    <a:pt x="159" y="-1"/>
                    <a:pt x="239" y="0"/>
                  </a:cubicBezTo>
                  <a:cubicBezTo>
                    <a:pt x="7306" y="0"/>
                    <a:pt x="13927" y="3457"/>
                    <a:pt x="17965" y="9257"/>
                  </a:cubicBezTo>
                </a:path>
                <a:path w="17965" h="21600" stroke="0" extrusionOk="0">
                  <a:moveTo>
                    <a:pt x="0" y="1"/>
                  </a:moveTo>
                  <a:cubicBezTo>
                    <a:pt x="79" y="0"/>
                    <a:pt x="159" y="-1"/>
                    <a:pt x="239" y="0"/>
                  </a:cubicBezTo>
                  <a:cubicBezTo>
                    <a:pt x="7306" y="0"/>
                    <a:pt x="13927" y="3457"/>
                    <a:pt x="17965" y="9257"/>
                  </a:cubicBezTo>
                  <a:lnTo>
                    <a:pt x="239" y="21600"/>
                  </a:lnTo>
                  <a:close/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132" name="Rectangle 36"/>
            <p:cNvSpPr>
              <a:spLocks noChangeArrowheads="1"/>
            </p:cNvSpPr>
            <p:nvPr/>
          </p:nvSpPr>
          <p:spPr bwMode="auto">
            <a:xfrm>
              <a:off x="4913" y="799"/>
              <a:ext cx="72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110°</a:t>
              </a:r>
              <a:endParaRPr lang="nl-NL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2133" name="Rectangle 37"/>
          <p:cNvSpPr>
            <a:spLocks noChangeArrowheads="1"/>
          </p:cNvSpPr>
          <p:nvPr/>
        </p:nvSpPr>
        <p:spPr bwMode="auto">
          <a:xfrm>
            <a:off x="6350" y="1715324"/>
            <a:ext cx="42195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Bereken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die elk van 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vier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krachten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verricht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134" name="AutoShape 38"/>
          <p:cNvSpPr>
            <a:spLocks noChangeArrowheads="1"/>
          </p:cNvSpPr>
          <p:nvPr/>
        </p:nvSpPr>
        <p:spPr bwMode="auto">
          <a:xfrm>
            <a:off x="329942" y="852171"/>
            <a:ext cx="4265665" cy="576262"/>
          </a:xfrm>
          <a:prstGeom prst="wedgeRoundRectCallout">
            <a:avLst>
              <a:gd name="adj1" fmla="val 88868"/>
              <a:gd name="adj2" fmla="val 595112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Hoek tussen </a:t>
            </a:r>
            <a:r>
              <a:rPr lang="nl-NL" alt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l-NL" altLang="nl-NL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en weg s</a:t>
            </a:r>
          </a:p>
        </p:txBody>
      </p:sp>
      <p:sp>
        <p:nvSpPr>
          <p:cNvPr id="132135" name="AutoShape 39"/>
          <p:cNvSpPr>
            <a:spLocks noChangeArrowheads="1"/>
          </p:cNvSpPr>
          <p:nvPr/>
        </p:nvSpPr>
        <p:spPr bwMode="auto">
          <a:xfrm>
            <a:off x="135155" y="3022992"/>
            <a:ext cx="3932020" cy="647700"/>
          </a:xfrm>
          <a:prstGeom prst="wedgeRoundRectCallout">
            <a:avLst>
              <a:gd name="adj1" fmla="val 89589"/>
              <a:gd name="adj2" fmla="val 31762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Hoek tussen </a:t>
            </a:r>
            <a:r>
              <a:rPr lang="nl-NL" alt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l-NL" altLang="nl-NL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en weg s</a:t>
            </a:r>
          </a:p>
        </p:txBody>
      </p:sp>
      <p:sp>
        <p:nvSpPr>
          <p:cNvPr id="132136" name="AutoShape 40"/>
          <p:cNvSpPr>
            <a:spLocks noChangeArrowheads="1"/>
          </p:cNvSpPr>
          <p:nvPr/>
        </p:nvSpPr>
        <p:spPr bwMode="auto">
          <a:xfrm>
            <a:off x="107504" y="2060650"/>
            <a:ext cx="3902076" cy="576262"/>
          </a:xfrm>
          <a:prstGeom prst="wedgeRoundRectCallout">
            <a:avLst>
              <a:gd name="adj1" fmla="val 84015"/>
              <a:gd name="adj2" fmla="val 639114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Hoek tussen </a:t>
            </a:r>
            <a:r>
              <a:rPr lang="nl-NL" alt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l-NL" altLang="nl-NL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en weg s</a:t>
            </a:r>
          </a:p>
        </p:txBody>
      </p:sp>
      <p:sp>
        <p:nvSpPr>
          <p:cNvPr id="132137" name="AutoShape 41"/>
          <p:cNvSpPr>
            <a:spLocks noChangeArrowheads="1"/>
          </p:cNvSpPr>
          <p:nvPr/>
        </p:nvSpPr>
        <p:spPr bwMode="auto">
          <a:xfrm>
            <a:off x="127603" y="847937"/>
            <a:ext cx="4824413" cy="576262"/>
          </a:xfrm>
          <a:prstGeom prst="wedgeRoundRectCallout">
            <a:avLst>
              <a:gd name="adj1" fmla="val 74779"/>
              <a:gd name="adj2" fmla="val 47977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Hoek tussen 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l-NL" altLang="nl-NL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en weg s</a:t>
            </a:r>
          </a:p>
        </p:txBody>
      </p:sp>
      <p:sp>
        <p:nvSpPr>
          <p:cNvPr id="132138" name="AutoShape 42"/>
          <p:cNvSpPr>
            <a:spLocks noChangeArrowheads="1"/>
          </p:cNvSpPr>
          <p:nvPr/>
        </p:nvSpPr>
        <p:spPr bwMode="auto">
          <a:xfrm>
            <a:off x="170134" y="4510858"/>
            <a:ext cx="4365139" cy="725386"/>
          </a:xfrm>
          <a:prstGeom prst="wedgeRoundRectCallout">
            <a:avLst>
              <a:gd name="adj1" fmla="val 98987"/>
              <a:gd name="adj2" fmla="val -10385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W&gt;0: v neemt toe door </a:t>
            </a:r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nl-NL" altLang="nl-NL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nl-NL" altLang="nl-NL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139" name="AutoShape 43"/>
          <p:cNvSpPr>
            <a:spLocks noChangeArrowheads="1"/>
          </p:cNvSpPr>
          <p:nvPr/>
        </p:nvSpPr>
        <p:spPr bwMode="auto">
          <a:xfrm>
            <a:off x="314544" y="5947234"/>
            <a:ext cx="3673475" cy="504031"/>
          </a:xfrm>
          <a:prstGeom prst="wedgeRoundRectCallout">
            <a:avLst>
              <a:gd name="adj1" fmla="val 120629"/>
              <a:gd name="adj2" fmla="val -137029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>
                <a:latin typeface="Arial" panose="020B0604020202020204" pitchFamily="34" charset="0"/>
                <a:cs typeface="Arial" panose="020B0604020202020204" pitchFamily="34" charset="0"/>
              </a:rPr>
              <a:t>W&lt;0: v neemt af door </a:t>
            </a:r>
            <a:r>
              <a:rPr lang="nl-NL" alt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l-NL" altLang="nl-NL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endParaRPr lang="nl-NL" altLang="nl-NL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Actieknop: Verder of Volgende 45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03955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2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75"/>
                                        <p:tgtEl>
                                          <p:spTgt spid="13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32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75"/>
                                        <p:tgtEl>
                                          <p:spTgt spid="13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3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3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321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132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32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3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75"/>
                                        <p:tgtEl>
                                          <p:spTgt spid="13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32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3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321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3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75"/>
                                        <p:tgtEl>
                                          <p:spTgt spid="13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321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32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100" grpId="0" autoUpdateAnimBg="0"/>
      <p:bldP spid="132101" grpId="0" autoUpdateAnimBg="0"/>
      <p:bldP spid="132102" grpId="0"/>
      <p:bldP spid="132103" grpId="0"/>
      <p:bldP spid="132104" grpId="0"/>
      <p:bldP spid="132118" grpId="0"/>
      <p:bldP spid="132119" grpId="0" autoUpdateAnimBg="0"/>
      <p:bldP spid="132120" grpId="0"/>
      <p:bldP spid="132121" grpId="0" autoUpdateAnimBg="0"/>
      <p:bldP spid="132122" grpId="0"/>
      <p:bldP spid="132123" grpId="0"/>
      <p:bldP spid="132124" grpId="0"/>
      <p:bldP spid="132125" grpId="0" autoUpdateAnimBg="0"/>
      <p:bldP spid="132126" grpId="0"/>
      <p:bldP spid="132127" grpId="0"/>
      <p:bldP spid="132128" grpId="0"/>
      <p:bldP spid="132129" grpId="0" autoUpdateAnimBg="0"/>
      <p:bldP spid="132133" grpId="0" autoUpdateAnimBg="0"/>
      <p:bldP spid="132134" grpId="0" animBg="1" autoUpdateAnimBg="0"/>
      <p:bldP spid="132135" grpId="0" animBg="1" autoUpdateAnimBg="0"/>
      <p:bldP spid="132136" grpId="0" animBg="1" autoUpdateAnimBg="0"/>
      <p:bldP spid="132137" grpId="0" animBg="1" autoUpdateAnimBg="0"/>
      <p:bldP spid="132138" grpId="0" animBg="1"/>
      <p:bldP spid="1321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-1" y="620688"/>
            <a:ext cx="914241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wrijvingskracht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verricht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ontstaat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warmte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75042"/>
            <a:ext cx="9144000" cy="584775"/>
          </a:xfrm>
        </p:spPr>
        <p:txBody>
          <a:bodyPr anchor="t" anchorCtr="0">
            <a:spAutoFit/>
          </a:bodyPr>
          <a:lstStyle/>
          <a:p>
            <a:pPr algn="l"/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Arbeid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door de 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wrijvingskracht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0" y="330864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Q =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.s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Staat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BINAS</a:t>
            </a:r>
            <a:r>
              <a:rPr lang="en-US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14288" y="3993930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>
                <a:latin typeface="Arial" panose="020B0604020202020204" pitchFamily="34" charset="0"/>
                <a:cs typeface="Arial" panose="020B0604020202020204" pitchFamily="34" charset="0"/>
              </a:rPr>
              <a:t>Q  is </a:t>
            </a:r>
            <a:endParaRPr lang="nl-NL" altLang="nl-NL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343" name="Rectangle 7"/>
          <p:cNvSpPr>
            <a:spLocks noChangeArrowheads="1"/>
          </p:cNvSpPr>
          <p:nvPr/>
        </p:nvSpPr>
        <p:spPr bwMode="auto">
          <a:xfrm>
            <a:off x="1157288" y="3888130"/>
            <a:ext cx="46339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warmte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in J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345" name="Rectangle 9"/>
          <p:cNvSpPr>
            <a:spLocks noChangeArrowheads="1"/>
          </p:cNvSpPr>
          <p:nvPr/>
        </p:nvSpPr>
        <p:spPr bwMode="auto">
          <a:xfrm>
            <a:off x="0" y="4679219"/>
            <a:ext cx="55086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nl-NL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 is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wrijvingskracht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N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346" name="Rectangle 10"/>
          <p:cNvSpPr>
            <a:spLocks noChangeArrowheads="1"/>
          </p:cNvSpPr>
          <p:nvPr/>
        </p:nvSpPr>
        <p:spPr bwMode="auto">
          <a:xfrm>
            <a:off x="0" y="5364505"/>
            <a:ext cx="52920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 is 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afstand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 m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-10370" y="179842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nl-NL" sz="3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.s.cos180° = -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.s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3992" y="2483709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>
            <a:spAutoFit/>
          </a:bodyPr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7954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241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528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1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387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59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31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0363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hoeveel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warmte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positief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dus</a:t>
            </a:r>
            <a:r>
              <a:rPr lang="en-US" alt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nl-NL" sz="32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.s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ctieknop: Verder of Volgende 11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873625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4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4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4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autoUpdateAnimBg="0"/>
      <p:bldP spid="142339" grpId="0" autoUpdateAnimBg="0"/>
      <p:bldP spid="142341" grpId="0" autoUpdateAnimBg="0"/>
      <p:bldP spid="142342" grpId="0" autoUpdateAnimBg="0"/>
      <p:bldP spid="142343" grpId="0" autoUpdateAnimBg="0"/>
      <p:bldP spid="142345" grpId="0" autoUpdateAnimBg="0"/>
      <p:bldP spid="142346" grpId="0" autoUpdateAnimBg="0"/>
      <p:bldP spid="14" grpId="0" autoUpdateAnimBg="0"/>
      <p:bldP spid="1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ep 61"/>
          <p:cNvGrpSpPr/>
          <p:nvPr/>
        </p:nvGrpSpPr>
        <p:grpSpPr>
          <a:xfrm>
            <a:off x="3284825" y="290364"/>
            <a:ext cx="6399743" cy="3498342"/>
            <a:chOff x="3284825" y="404664"/>
            <a:chExt cx="6399743" cy="3498342"/>
          </a:xfrm>
        </p:grpSpPr>
        <p:grpSp>
          <p:nvGrpSpPr>
            <p:cNvPr id="32" name="Groep 31"/>
            <p:cNvGrpSpPr/>
            <p:nvPr/>
          </p:nvGrpSpPr>
          <p:grpSpPr>
            <a:xfrm>
              <a:off x="3284825" y="404664"/>
              <a:ext cx="6399743" cy="3498342"/>
              <a:chOff x="2996793" y="434714"/>
              <a:chExt cx="6399743" cy="3498342"/>
            </a:xfrm>
          </p:grpSpPr>
          <p:graphicFrame>
            <p:nvGraphicFramePr>
              <p:cNvPr id="11" name="Grafiek 10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6895959"/>
                  </p:ext>
                </p:extLst>
              </p:nvPr>
            </p:nvGraphicFramePr>
            <p:xfrm>
              <a:off x="3301156" y="488653"/>
              <a:ext cx="6095380" cy="344440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cxnSp>
            <p:nvCxnSpPr>
              <p:cNvPr id="13" name="Rechte verbindingslijn 12"/>
              <p:cNvCxnSpPr/>
              <p:nvPr/>
            </p:nvCxnSpPr>
            <p:spPr>
              <a:xfrm flipH="1">
                <a:off x="3445172" y="3801021"/>
                <a:ext cx="547260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kstvak 25"/>
              <p:cNvSpPr txBox="1"/>
              <p:nvPr/>
            </p:nvSpPr>
            <p:spPr>
              <a:xfrm>
                <a:off x="2996793" y="1631489"/>
                <a:ext cx="338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A</a:t>
                </a:r>
                <a:endParaRPr lang="nl-NL" dirty="0"/>
              </a:p>
            </p:txBody>
          </p:sp>
          <p:sp>
            <p:nvSpPr>
              <p:cNvPr id="27" name="Tekstvak 26"/>
              <p:cNvSpPr txBox="1"/>
              <p:nvPr/>
            </p:nvSpPr>
            <p:spPr>
              <a:xfrm>
                <a:off x="5044563" y="434714"/>
                <a:ext cx="338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B</a:t>
                </a:r>
                <a:endParaRPr lang="nl-NL" dirty="0"/>
              </a:p>
            </p:txBody>
          </p:sp>
          <p:sp>
            <p:nvSpPr>
              <p:cNvPr id="28" name="Tekstvak 27"/>
              <p:cNvSpPr txBox="1"/>
              <p:nvPr/>
            </p:nvSpPr>
            <p:spPr>
              <a:xfrm>
                <a:off x="8460432" y="3431689"/>
                <a:ext cx="3513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D</a:t>
                </a:r>
                <a:endParaRPr lang="nl-NL" dirty="0"/>
              </a:p>
            </p:txBody>
          </p:sp>
        </p:grpSp>
        <p:sp>
          <p:nvSpPr>
            <p:cNvPr id="43" name="Tekstvak 42"/>
            <p:cNvSpPr txBox="1"/>
            <p:nvPr/>
          </p:nvSpPr>
          <p:spPr>
            <a:xfrm>
              <a:off x="7442786" y="1497878"/>
              <a:ext cx="5135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/>
                <a:t>C</a:t>
              </a:r>
              <a:endParaRPr lang="nl-NL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44158" y="-27384"/>
            <a:ext cx="9144000" cy="584775"/>
          </a:xfrm>
        </p:spPr>
        <p:txBody>
          <a:bodyPr wrap="square" anchor="t" anchorCtr="0">
            <a:spAutoFit/>
          </a:bodyPr>
          <a:lstStyle/>
          <a:p>
            <a:pPr indent="95250" algn="l"/>
            <a:r>
              <a:rPr lang="nl-NL" sz="3200" dirty="0" smtClean="0">
                <a:solidFill>
                  <a:srgbClr val="FF0000"/>
                </a:solidFill>
              </a:rPr>
              <a:t>Arbeid door de zwaartekracht</a:t>
            </a:r>
            <a:endParaRPr lang="nl-NL" sz="3200" dirty="0">
              <a:solidFill>
                <a:srgbClr val="FF0000"/>
              </a:solidFill>
            </a:endParaRPr>
          </a:p>
        </p:txBody>
      </p:sp>
      <p:sp>
        <p:nvSpPr>
          <p:cNvPr id="22" name="Vrije vorm 21"/>
          <p:cNvSpPr>
            <a:spLocks noChangeAspect="1"/>
          </p:cNvSpPr>
          <p:nvPr/>
        </p:nvSpPr>
        <p:spPr>
          <a:xfrm>
            <a:off x="3718136" y="694572"/>
            <a:ext cx="1764000" cy="995965"/>
          </a:xfrm>
          <a:custGeom>
            <a:avLst/>
            <a:gdLst>
              <a:gd name="connsiteX0" fmla="*/ 0 w 1797269"/>
              <a:gd name="connsiteY0" fmla="*/ 993228 h 993228"/>
              <a:gd name="connsiteX1" fmla="*/ 283779 w 1797269"/>
              <a:gd name="connsiteY1" fmla="*/ 993228 h 993228"/>
              <a:gd name="connsiteX2" fmla="*/ 299545 w 1797269"/>
              <a:gd name="connsiteY2" fmla="*/ 709449 h 993228"/>
              <a:gd name="connsiteX3" fmla="*/ 536027 w 1797269"/>
              <a:gd name="connsiteY3" fmla="*/ 693683 h 993228"/>
              <a:gd name="connsiteX4" fmla="*/ 536027 w 1797269"/>
              <a:gd name="connsiteY4" fmla="*/ 504497 h 993228"/>
              <a:gd name="connsiteX5" fmla="*/ 772510 w 1797269"/>
              <a:gd name="connsiteY5" fmla="*/ 504497 h 993228"/>
              <a:gd name="connsiteX6" fmla="*/ 788276 w 1797269"/>
              <a:gd name="connsiteY6" fmla="*/ 315311 h 993228"/>
              <a:gd name="connsiteX7" fmla="*/ 1024758 w 1797269"/>
              <a:gd name="connsiteY7" fmla="*/ 315311 h 993228"/>
              <a:gd name="connsiteX8" fmla="*/ 1056289 w 1797269"/>
              <a:gd name="connsiteY8" fmla="*/ 173421 h 993228"/>
              <a:gd name="connsiteX9" fmla="*/ 1292772 w 1797269"/>
              <a:gd name="connsiteY9" fmla="*/ 173421 h 993228"/>
              <a:gd name="connsiteX10" fmla="*/ 1292772 w 1797269"/>
              <a:gd name="connsiteY10" fmla="*/ 63062 h 993228"/>
              <a:gd name="connsiteX11" fmla="*/ 1545020 w 1797269"/>
              <a:gd name="connsiteY11" fmla="*/ 63062 h 993228"/>
              <a:gd name="connsiteX12" fmla="*/ 1545020 w 1797269"/>
              <a:gd name="connsiteY12" fmla="*/ 0 h 993228"/>
              <a:gd name="connsiteX13" fmla="*/ 1797269 w 1797269"/>
              <a:gd name="connsiteY13" fmla="*/ 15766 h 993228"/>
              <a:gd name="connsiteX14" fmla="*/ 1797269 w 1797269"/>
              <a:gd name="connsiteY14" fmla="*/ 0 h 993228"/>
              <a:gd name="connsiteX0" fmla="*/ 0 w 1797269"/>
              <a:gd name="connsiteY0" fmla="*/ 993228 h 993228"/>
              <a:gd name="connsiteX1" fmla="*/ 283779 w 1797269"/>
              <a:gd name="connsiteY1" fmla="*/ 993228 h 993228"/>
              <a:gd name="connsiteX2" fmla="*/ 258602 w 1797269"/>
              <a:gd name="connsiteY2" fmla="*/ 709449 h 993228"/>
              <a:gd name="connsiteX3" fmla="*/ 536027 w 1797269"/>
              <a:gd name="connsiteY3" fmla="*/ 693683 h 993228"/>
              <a:gd name="connsiteX4" fmla="*/ 536027 w 1797269"/>
              <a:gd name="connsiteY4" fmla="*/ 504497 h 993228"/>
              <a:gd name="connsiteX5" fmla="*/ 772510 w 1797269"/>
              <a:gd name="connsiteY5" fmla="*/ 504497 h 993228"/>
              <a:gd name="connsiteX6" fmla="*/ 788276 w 1797269"/>
              <a:gd name="connsiteY6" fmla="*/ 315311 h 993228"/>
              <a:gd name="connsiteX7" fmla="*/ 1024758 w 1797269"/>
              <a:gd name="connsiteY7" fmla="*/ 315311 h 993228"/>
              <a:gd name="connsiteX8" fmla="*/ 1056289 w 1797269"/>
              <a:gd name="connsiteY8" fmla="*/ 173421 h 993228"/>
              <a:gd name="connsiteX9" fmla="*/ 1292772 w 1797269"/>
              <a:gd name="connsiteY9" fmla="*/ 173421 h 993228"/>
              <a:gd name="connsiteX10" fmla="*/ 1292772 w 1797269"/>
              <a:gd name="connsiteY10" fmla="*/ 63062 h 993228"/>
              <a:gd name="connsiteX11" fmla="*/ 1545020 w 1797269"/>
              <a:gd name="connsiteY11" fmla="*/ 63062 h 993228"/>
              <a:gd name="connsiteX12" fmla="*/ 1545020 w 1797269"/>
              <a:gd name="connsiteY12" fmla="*/ 0 h 993228"/>
              <a:gd name="connsiteX13" fmla="*/ 1797269 w 1797269"/>
              <a:gd name="connsiteY13" fmla="*/ 15766 h 993228"/>
              <a:gd name="connsiteX14" fmla="*/ 1797269 w 1797269"/>
              <a:gd name="connsiteY14" fmla="*/ 0 h 993228"/>
              <a:gd name="connsiteX0" fmla="*/ 0 w 1797269"/>
              <a:gd name="connsiteY0" fmla="*/ 993228 h 993228"/>
              <a:gd name="connsiteX1" fmla="*/ 283779 w 1797269"/>
              <a:gd name="connsiteY1" fmla="*/ 993228 h 993228"/>
              <a:gd name="connsiteX2" fmla="*/ 258602 w 1797269"/>
              <a:gd name="connsiteY2" fmla="*/ 709449 h 993228"/>
              <a:gd name="connsiteX3" fmla="*/ 536027 w 1797269"/>
              <a:gd name="connsiteY3" fmla="*/ 693683 h 993228"/>
              <a:gd name="connsiteX4" fmla="*/ 536027 w 1797269"/>
              <a:gd name="connsiteY4" fmla="*/ 504497 h 993228"/>
              <a:gd name="connsiteX5" fmla="*/ 772510 w 1797269"/>
              <a:gd name="connsiteY5" fmla="*/ 504497 h 993228"/>
              <a:gd name="connsiteX6" fmla="*/ 765837 w 1797269"/>
              <a:gd name="connsiteY6" fmla="*/ 315311 h 993228"/>
              <a:gd name="connsiteX7" fmla="*/ 1024758 w 1797269"/>
              <a:gd name="connsiteY7" fmla="*/ 315311 h 993228"/>
              <a:gd name="connsiteX8" fmla="*/ 1056289 w 1797269"/>
              <a:gd name="connsiteY8" fmla="*/ 173421 h 993228"/>
              <a:gd name="connsiteX9" fmla="*/ 1292772 w 1797269"/>
              <a:gd name="connsiteY9" fmla="*/ 173421 h 993228"/>
              <a:gd name="connsiteX10" fmla="*/ 1292772 w 1797269"/>
              <a:gd name="connsiteY10" fmla="*/ 63062 h 993228"/>
              <a:gd name="connsiteX11" fmla="*/ 1545020 w 1797269"/>
              <a:gd name="connsiteY11" fmla="*/ 63062 h 993228"/>
              <a:gd name="connsiteX12" fmla="*/ 1545020 w 1797269"/>
              <a:gd name="connsiteY12" fmla="*/ 0 h 993228"/>
              <a:gd name="connsiteX13" fmla="*/ 1797269 w 1797269"/>
              <a:gd name="connsiteY13" fmla="*/ 15766 h 993228"/>
              <a:gd name="connsiteX14" fmla="*/ 1797269 w 1797269"/>
              <a:gd name="connsiteY14" fmla="*/ 0 h 993228"/>
              <a:gd name="connsiteX0" fmla="*/ 0 w 1797269"/>
              <a:gd name="connsiteY0" fmla="*/ 993228 h 993228"/>
              <a:gd name="connsiteX1" fmla="*/ 283779 w 1797269"/>
              <a:gd name="connsiteY1" fmla="*/ 993228 h 993228"/>
              <a:gd name="connsiteX2" fmla="*/ 258602 w 1797269"/>
              <a:gd name="connsiteY2" fmla="*/ 709449 h 993228"/>
              <a:gd name="connsiteX3" fmla="*/ 536027 w 1797269"/>
              <a:gd name="connsiteY3" fmla="*/ 693683 h 993228"/>
              <a:gd name="connsiteX4" fmla="*/ 536027 w 1797269"/>
              <a:gd name="connsiteY4" fmla="*/ 504497 h 993228"/>
              <a:gd name="connsiteX5" fmla="*/ 772510 w 1797269"/>
              <a:gd name="connsiteY5" fmla="*/ 504497 h 993228"/>
              <a:gd name="connsiteX6" fmla="*/ 765837 w 1797269"/>
              <a:gd name="connsiteY6" fmla="*/ 315311 h 993228"/>
              <a:gd name="connsiteX7" fmla="*/ 1024758 w 1797269"/>
              <a:gd name="connsiteY7" fmla="*/ 315311 h 993228"/>
              <a:gd name="connsiteX8" fmla="*/ 1028240 w 1797269"/>
              <a:gd name="connsiteY8" fmla="*/ 173421 h 993228"/>
              <a:gd name="connsiteX9" fmla="*/ 1292772 w 1797269"/>
              <a:gd name="connsiteY9" fmla="*/ 173421 h 993228"/>
              <a:gd name="connsiteX10" fmla="*/ 1292772 w 1797269"/>
              <a:gd name="connsiteY10" fmla="*/ 63062 h 993228"/>
              <a:gd name="connsiteX11" fmla="*/ 1545020 w 1797269"/>
              <a:gd name="connsiteY11" fmla="*/ 63062 h 993228"/>
              <a:gd name="connsiteX12" fmla="*/ 1545020 w 1797269"/>
              <a:gd name="connsiteY12" fmla="*/ 0 h 993228"/>
              <a:gd name="connsiteX13" fmla="*/ 1797269 w 1797269"/>
              <a:gd name="connsiteY13" fmla="*/ 15766 h 993228"/>
              <a:gd name="connsiteX14" fmla="*/ 1797269 w 1797269"/>
              <a:gd name="connsiteY14" fmla="*/ 0 h 993228"/>
              <a:gd name="connsiteX0" fmla="*/ 0 w 1797269"/>
              <a:gd name="connsiteY0" fmla="*/ 993228 h 993228"/>
              <a:gd name="connsiteX1" fmla="*/ 283779 w 1797269"/>
              <a:gd name="connsiteY1" fmla="*/ 993228 h 993228"/>
              <a:gd name="connsiteX2" fmla="*/ 258602 w 1797269"/>
              <a:gd name="connsiteY2" fmla="*/ 709449 h 993228"/>
              <a:gd name="connsiteX3" fmla="*/ 536027 w 1797269"/>
              <a:gd name="connsiteY3" fmla="*/ 693683 h 993228"/>
              <a:gd name="connsiteX4" fmla="*/ 536027 w 1797269"/>
              <a:gd name="connsiteY4" fmla="*/ 504497 h 993228"/>
              <a:gd name="connsiteX5" fmla="*/ 772510 w 1797269"/>
              <a:gd name="connsiteY5" fmla="*/ 504497 h 993228"/>
              <a:gd name="connsiteX6" fmla="*/ 765837 w 1797269"/>
              <a:gd name="connsiteY6" fmla="*/ 315311 h 993228"/>
              <a:gd name="connsiteX7" fmla="*/ 1024758 w 1797269"/>
              <a:gd name="connsiteY7" fmla="*/ 315311 h 993228"/>
              <a:gd name="connsiteX8" fmla="*/ 1028240 w 1797269"/>
              <a:gd name="connsiteY8" fmla="*/ 173421 h 993228"/>
              <a:gd name="connsiteX9" fmla="*/ 1292772 w 1797269"/>
              <a:gd name="connsiteY9" fmla="*/ 173421 h 993228"/>
              <a:gd name="connsiteX10" fmla="*/ 1275942 w 1797269"/>
              <a:gd name="connsiteY10" fmla="*/ 63062 h 993228"/>
              <a:gd name="connsiteX11" fmla="*/ 1545020 w 1797269"/>
              <a:gd name="connsiteY11" fmla="*/ 63062 h 993228"/>
              <a:gd name="connsiteX12" fmla="*/ 1545020 w 1797269"/>
              <a:gd name="connsiteY12" fmla="*/ 0 h 993228"/>
              <a:gd name="connsiteX13" fmla="*/ 1797269 w 1797269"/>
              <a:gd name="connsiteY13" fmla="*/ 15766 h 993228"/>
              <a:gd name="connsiteX14" fmla="*/ 1797269 w 1797269"/>
              <a:gd name="connsiteY14" fmla="*/ 0 h 993228"/>
              <a:gd name="connsiteX0" fmla="*/ 0 w 1797269"/>
              <a:gd name="connsiteY0" fmla="*/ 993228 h 993228"/>
              <a:gd name="connsiteX1" fmla="*/ 283779 w 1797269"/>
              <a:gd name="connsiteY1" fmla="*/ 993228 h 993228"/>
              <a:gd name="connsiteX2" fmla="*/ 258602 w 1797269"/>
              <a:gd name="connsiteY2" fmla="*/ 709449 h 993228"/>
              <a:gd name="connsiteX3" fmla="*/ 536027 w 1797269"/>
              <a:gd name="connsiteY3" fmla="*/ 693683 h 993228"/>
              <a:gd name="connsiteX4" fmla="*/ 536027 w 1797269"/>
              <a:gd name="connsiteY4" fmla="*/ 504497 h 993228"/>
              <a:gd name="connsiteX5" fmla="*/ 772510 w 1797269"/>
              <a:gd name="connsiteY5" fmla="*/ 504497 h 993228"/>
              <a:gd name="connsiteX6" fmla="*/ 765837 w 1797269"/>
              <a:gd name="connsiteY6" fmla="*/ 315311 h 993228"/>
              <a:gd name="connsiteX7" fmla="*/ 1024758 w 1797269"/>
              <a:gd name="connsiteY7" fmla="*/ 315311 h 993228"/>
              <a:gd name="connsiteX8" fmla="*/ 1028240 w 1797269"/>
              <a:gd name="connsiteY8" fmla="*/ 173421 h 993228"/>
              <a:gd name="connsiteX9" fmla="*/ 1292772 w 1797269"/>
              <a:gd name="connsiteY9" fmla="*/ 173421 h 993228"/>
              <a:gd name="connsiteX10" fmla="*/ 1275942 w 1797269"/>
              <a:gd name="connsiteY10" fmla="*/ 63062 h 993228"/>
              <a:gd name="connsiteX11" fmla="*/ 1545020 w 1797269"/>
              <a:gd name="connsiteY11" fmla="*/ 63062 h 993228"/>
              <a:gd name="connsiteX12" fmla="*/ 1528191 w 1797269"/>
              <a:gd name="connsiteY12" fmla="*/ 0 h 993228"/>
              <a:gd name="connsiteX13" fmla="*/ 1797269 w 1797269"/>
              <a:gd name="connsiteY13" fmla="*/ 15766 h 993228"/>
              <a:gd name="connsiteX14" fmla="*/ 1797269 w 1797269"/>
              <a:gd name="connsiteY14" fmla="*/ 0 h 993228"/>
              <a:gd name="connsiteX0" fmla="*/ 0 w 1797269"/>
              <a:gd name="connsiteY0" fmla="*/ 1026887 h 1026887"/>
              <a:gd name="connsiteX1" fmla="*/ 283779 w 1797269"/>
              <a:gd name="connsiteY1" fmla="*/ 1026887 h 1026887"/>
              <a:gd name="connsiteX2" fmla="*/ 258602 w 1797269"/>
              <a:gd name="connsiteY2" fmla="*/ 743108 h 1026887"/>
              <a:gd name="connsiteX3" fmla="*/ 536027 w 1797269"/>
              <a:gd name="connsiteY3" fmla="*/ 727342 h 1026887"/>
              <a:gd name="connsiteX4" fmla="*/ 536027 w 1797269"/>
              <a:gd name="connsiteY4" fmla="*/ 538156 h 1026887"/>
              <a:gd name="connsiteX5" fmla="*/ 772510 w 1797269"/>
              <a:gd name="connsiteY5" fmla="*/ 538156 h 1026887"/>
              <a:gd name="connsiteX6" fmla="*/ 765837 w 1797269"/>
              <a:gd name="connsiteY6" fmla="*/ 348970 h 1026887"/>
              <a:gd name="connsiteX7" fmla="*/ 1024758 w 1797269"/>
              <a:gd name="connsiteY7" fmla="*/ 348970 h 1026887"/>
              <a:gd name="connsiteX8" fmla="*/ 1028240 w 1797269"/>
              <a:gd name="connsiteY8" fmla="*/ 207080 h 1026887"/>
              <a:gd name="connsiteX9" fmla="*/ 1292772 w 1797269"/>
              <a:gd name="connsiteY9" fmla="*/ 207080 h 1026887"/>
              <a:gd name="connsiteX10" fmla="*/ 1275942 w 1797269"/>
              <a:gd name="connsiteY10" fmla="*/ 96721 h 1026887"/>
              <a:gd name="connsiteX11" fmla="*/ 1545020 w 1797269"/>
              <a:gd name="connsiteY11" fmla="*/ 96721 h 1026887"/>
              <a:gd name="connsiteX12" fmla="*/ 1528191 w 1797269"/>
              <a:gd name="connsiteY12" fmla="*/ 33659 h 1026887"/>
              <a:gd name="connsiteX13" fmla="*/ 1797269 w 1797269"/>
              <a:gd name="connsiteY13" fmla="*/ 49425 h 1026887"/>
              <a:gd name="connsiteX14" fmla="*/ 1791660 w 1797269"/>
              <a:gd name="connsiteY14" fmla="*/ 0 h 1026887"/>
              <a:gd name="connsiteX0" fmla="*/ 0 w 1797269"/>
              <a:gd name="connsiteY0" fmla="*/ 1026887 h 1026887"/>
              <a:gd name="connsiteX1" fmla="*/ 255730 w 1797269"/>
              <a:gd name="connsiteY1" fmla="*/ 1026887 h 1026887"/>
              <a:gd name="connsiteX2" fmla="*/ 258602 w 1797269"/>
              <a:gd name="connsiteY2" fmla="*/ 743108 h 1026887"/>
              <a:gd name="connsiteX3" fmla="*/ 536027 w 1797269"/>
              <a:gd name="connsiteY3" fmla="*/ 727342 h 1026887"/>
              <a:gd name="connsiteX4" fmla="*/ 536027 w 1797269"/>
              <a:gd name="connsiteY4" fmla="*/ 538156 h 1026887"/>
              <a:gd name="connsiteX5" fmla="*/ 772510 w 1797269"/>
              <a:gd name="connsiteY5" fmla="*/ 538156 h 1026887"/>
              <a:gd name="connsiteX6" fmla="*/ 765837 w 1797269"/>
              <a:gd name="connsiteY6" fmla="*/ 348970 h 1026887"/>
              <a:gd name="connsiteX7" fmla="*/ 1024758 w 1797269"/>
              <a:gd name="connsiteY7" fmla="*/ 348970 h 1026887"/>
              <a:gd name="connsiteX8" fmla="*/ 1028240 w 1797269"/>
              <a:gd name="connsiteY8" fmla="*/ 207080 h 1026887"/>
              <a:gd name="connsiteX9" fmla="*/ 1292772 w 1797269"/>
              <a:gd name="connsiteY9" fmla="*/ 207080 h 1026887"/>
              <a:gd name="connsiteX10" fmla="*/ 1275942 w 1797269"/>
              <a:gd name="connsiteY10" fmla="*/ 96721 h 1026887"/>
              <a:gd name="connsiteX11" fmla="*/ 1545020 w 1797269"/>
              <a:gd name="connsiteY11" fmla="*/ 96721 h 1026887"/>
              <a:gd name="connsiteX12" fmla="*/ 1528191 w 1797269"/>
              <a:gd name="connsiteY12" fmla="*/ 33659 h 1026887"/>
              <a:gd name="connsiteX13" fmla="*/ 1797269 w 1797269"/>
              <a:gd name="connsiteY13" fmla="*/ 49425 h 1026887"/>
              <a:gd name="connsiteX14" fmla="*/ 1791660 w 1797269"/>
              <a:gd name="connsiteY14" fmla="*/ 0 h 1026887"/>
              <a:gd name="connsiteX0" fmla="*/ 0 w 1797269"/>
              <a:gd name="connsiteY0" fmla="*/ 1026887 h 1026887"/>
              <a:gd name="connsiteX1" fmla="*/ 255730 w 1797269"/>
              <a:gd name="connsiteY1" fmla="*/ 1026887 h 1026887"/>
              <a:gd name="connsiteX2" fmla="*/ 258602 w 1797269"/>
              <a:gd name="connsiteY2" fmla="*/ 743108 h 1026887"/>
              <a:gd name="connsiteX3" fmla="*/ 530417 w 1797269"/>
              <a:gd name="connsiteY3" fmla="*/ 744171 h 1026887"/>
              <a:gd name="connsiteX4" fmla="*/ 536027 w 1797269"/>
              <a:gd name="connsiteY4" fmla="*/ 538156 h 1026887"/>
              <a:gd name="connsiteX5" fmla="*/ 772510 w 1797269"/>
              <a:gd name="connsiteY5" fmla="*/ 538156 h 1026887"/>
              <a:gd name="connsiteX6" fmla="*/ 765837 w 1797269"/>
              <a:gd name="connsiteY6" fmla="*/ 348970 h 1026887"/>
              <a:gd name="connsiteX7" fmla="*/ 1024758 w 1797269"/>
              <a:gd name="connsiteY7" fmla="*/ 348970 h 1026887"/>
              <a:gd name="connsiteX8" fmla="*/ 1028240 w 1797269"/>
              <a:gd name="connsiteY8" fmla="*/ 207080 h 1026887"/>
              <a:gd name="connsiteX9" fmla="*/ 1292772 w 1797269"/>
              <a:gd name="connsiteY9" fmla="*/ 207080 h 1026887"/>
              <a:gd name="connsiteX10" fmla="*/ 1275942 w 1797269"/>
              <a:gd name="connsiteY10" fmla="*/ 96721 h 1026887"/>
              <a:gd name="connsiteX11" fmla="*/ 1545020 w 1797269"/>
              <a:gd name="connsiteY11" fmla="*/ 96721 h 1026887"/>
              <a:gd name="connsiteX12" fmla="*/ 1528191 w 1797269"/>
              <a:gd name="connsiteY12" fmla="*/ 33659 h 1026887"/>
              <a:gd name="connsiteX13" fmla="*/ 1797269 w 1797269"/>
              <a:gd name="connsiteY13" fmla="*/ 49425 h 1026887"/>
              <a:gd name="connsiteX14" fmla="*/ 1791660 w 1797269"/>
              <a:gd name="connsiteY14" fmla="*/ 0 h 1026887"/>
              <a:gd name="connsiteX0" fmla="*/ 0 w 1797269"/>
              <a:gd name="connsiteY0" fmla="*/ 1026887 h 1026887"/>
              <a:gd name="connsiteX1" fmla="*/ 255730 w 1797269"/>
              <a:gd name="connsiteY1" fmla="*/ 1026887 h 1026887"/>
              <a:gd name="connsiteX2" fmla="*/ 258602 w 1797269"/>
              <a:gd name="connsiteY2" fmla="*/ 743108 h 1026887"/>
              <a:gd name="connsiteX3" fmla="*/ 530417 w 1797269"/>
              <a:gd name="connsiteY3" fmla="*/ 744171 h 1026887"/>
              <a:gd name="connsiteX4" fmla="*/ 536027 w 1797269"/>
              <a:gd name="connsiteY4" fmla="*/ 538156 h 1026887"/>
              <a:gd name="connsiteX5" fmla="*/ 758913 w 1797269"/>
              <a:gd name="connsiteY5" fmla="*/ 538156 h 1026887"/>
              <a:gd name="connsiteX6" fmla="*/ 765837 w 1797269"/>
              <a:gd name="connsiteY6" fmla="*/ 348970 h 1026887"/>
              <a:gd name="connsiteX7" fmla="*/ 1024758 w 1797269"/>
              <a:gd name="connsiteY7" fmla="*/ 348970 h 1026887"/>
              <a:gd name="connsiteX8" fmla="*/ 1028240 w 1797269"/>
              <a:gd name="connsiteY8" fmla="*/ 207080 h 1026887"/>
              <a:gd name="connsiteX9" fmla="*/ 1292772 w 1797269"/>
              <a:gd name="connsiteY9" fmla="*/ 207080 h 1026887"/>
              <a:gd name="connsiteX10" fmla="*/ 1275942 w 1797269"/>
              <a:gd name="connsiteY10" fmla="*/ 96721 h 1026887"/>
              <a:gd name="connsiteX11" fmla="*/ 1545020 w 1797269"/>
              <a:gd name="connsiteY11" fmla="*/ 96721 h 1026887"/>
              <a:gd name="connsiteX12" fmla="*/ 1528191 w 1797269"/>
              <a:gd name="connsiteY12" fmla="*/ 33659 h 1026887"/>
              <a:gd name="connsiteX13" fmla="*/ 1797269 w 1797269"/>
              <a:gd name="connsiteY13" fmla="*/ 49425 h 1026887"/>
              <a:gd name="connsiteX14" fmla="*/ 1791660 w 1797269"/>
              <a:gd name="connsiteY14" fmla="*/ 0 h 1026887"/>
              <a:gd name="connsiteX0" fmla="*/ 0 w 1797269"/>
              <a:gd name="connsiteY0" fmla="*/ 1026887 h 1026887"/>
              <a:gd name="connsiteX1" fmla="*/ 255730 w 1797269"/>
              <a:gd name="connsiteY1" fmla="*/ 1026887 h 1026887"/>
              <a:gd name="connsiteX2" fmla="*/ 258602 w 1797269"/>
              <a:gd name="connsiteY2" fmla="*/ 743108 h 1026887"/>
              <a:gd name="connsiteX3" fmla="*/ 530417 w 1797269"/>
              <a:gd name="connsiteY3" fmla="*/ 744171 h 1026887"/>
              <a:gd name="connsiteX4" fmla="*/ 536027 w 1797269"/>
              <a:gd name="connsiteY4" fmla="*/ 538156 h 1026887"/>
              <a:gd name="connsiteX5" fmla="*/ 758913 w 1797269"/>
              <a:gd name="connsiteY5" fmla="*/ 538156 h 1026887"/>
              <a:gd name="connsiteX6" fmla="*/ 765837 w 1797269"/>
              <a:gd name="connsiteY6" fmla="*/ 348970 h 1026887"/>
              <a:gd name="connsiteX7" fmla="*/ 1024758 w 1797269"/>
              <a:gd name="connsiteY7" fmla="*/ 348970 h 1026887"/>
              <a:gd name="connsiteX8" fmla="*/ 1028240 w 1797269"/>
              <a:gd name="connsiteY8" fmla="*/ 207080 h 1026887"/>
              <a:gd name="connsiteX9" fmla="*/ 1279175 w 1797269"/>
              <a:gd name="connsiteY9" fmla="*/ 207080 h 1026887"/>
              <a:gd name="connsiteX10" fmla="*/ 1275942 w 1797269"/>
              <a:gd name="connsiteY10" fmla="*/ 96721 h 1026887"/>
              <a:gd name="connsiteX11" fmla="*/ 1545020 w 1797269"/>
              <a:gd name="connsiteY11" fmla="*/ 96721 h 1026887"/>
              <a:gd name="connsiteX12" fmla="*/ 1528191 w 1797269"/>
              <a:gd name="connsiteY12" fmla="*/ 33659 h 1026887"/>
              <a:gd name="connsiteX13" fmla="*/ 1797269 w 1797269"/>
              <a:gd name="connsiteY13" fmla="*/ 49425 h 1026887"/>
              <a:gd name="connsiteX14" fmla="*/ 1791660 w 1797269"/>
              <a:gd name="connsiteY14" fmla="*/ 0 h 1026887"/>
              <a:gd name="connsiteX0" fmla="*/ 0 w 1797269"/>
              <a:gd name="connsiteY0" fmla="*/ 1026887 h 1026887"/>
              <a:gd name="connsiteX1" fmla="*/ 255730 w 1797269"/>
              <a:gd name="connsiteY1" fmla="*/ 1026887 h 1026887"/>
              <a:gd name="connsiteX2" fmla="*/ 258602 w 1797269"/>
              <a:gd name="connsiteY2" fmla="*/ 743108 h 1026887"/>
              <a:gd name="connsiteX3" fmla="*/ 530417 w 1797269"/>
              <a:gd name="connsiteY3" fmla="*/ 744171 h 1026887"/>
              <a:gd name="connsiteX4" fmla="*/ 536027 w 1797269"/>
              <a:gd name="connsiteY4" fmla="*/ 538156 h 1026887"/>
              <a:gd name="connsiteX5" fmla="*/ 758913 w 1797269"/>
              <a:gd name="connsiteY5" fmla="*/ 538156 h 1026887"/>
              <a:gd name="connsiteX6" fmla="*/ 765837 w 1797269"/>
              <a:gd name="connsiteY6" fmla="*/ 348970 h 1026887"/>
              <a:gd name="connsiteX7" fmla="*/ 1024758 w 1797269"/>
              <a:gd name="connsiteY7" fmla="*/ 348970 h 1026887"/>
              <a:gd name="connsiteX8" fmla="*/ 1028240 w 1797269"/>
              <a:gd name="connsiteY8" fmla="*/ 207080 h 1026887"/>
              <a:gd name="connsiteX9" fmla="*/ 1279175 w 1797269"/>
              <a:gd name="connsiteY9" fmla="*/ 207080 h 1026887"/>
              <a:gd name="connsiteX10" fmla="*/ 1275942 w 1797269"/>
              <a:gd name="connsiteY10" fmla="*/ 96721 h 1026887"/>
              <a:gd name="connsiteX11" fmla="*/ 1531423 w 1797269"/>
              <a:gd name="connsiteY11" fmla="*/ 96721 h 1026887"/>
              <a:gd name="connsiteX12" fmla="*/ 1528191 w 1797269"/>
              <a:gd name="connsiteY12" fmla="*/ 33659 h 1026887"/>
              <a:gd name="connsiteX13" fmla="*/ 1797269 w 1797269"/>
              <a:gd name="connsiteY13" fmla="*/ 49425 h 1026887"/>
              <a:gd name="connsiteX14" fmla="*/ 1791660 w 1797269"/>
              <a:gd name="connsiteY14" fmla="*/ 0 h 1026887"/>
              <a:gd name="connsiteX0" fmla="*/ 0 w 1798459"/>
              <a:gd name="connsiteY0" fmla="*/ 1016689 h 1016689"/>
              <a:gd name="connsiteX1" fmla="*/ 255730 w 1798459"/>
              <a:gd name="connsiteY1" fmla="*/ 1016689 h 1016689"/>
              <a:gd name="connsiteX2" fmla="*/ 258602 w 1798459"/>
              <a:gd name="connsiteY2" fmla="*/ 732910 h 1016689"/>
              <a:gd name="connsiteX3" fmla="*/ 530417 w 1798459"/>
              <a:gd name="connsiteY3" fmla="*/ 733973 h 1016689"/>
              <a:gd name="connsiteX4" fmla="*/ 536027 w 1798459"/>
              <a:gd name="connsiteY4" fmla="*/ 527958 h 1016689"/>
              <a:gd name="connsiteX5" fmla="*/ 758913 w 1798459"/>
              <a:gd name="connsiteY5" fmla="*/ 527958 h 1016689"/>
              <a:gd name="connsiteX6" fmla="*/ 765837 w 1798459"/>
              <a:gd name="connsiteY6" fmla="*/ 338772 h 1016689"/>
              <a:gd name="connsiteX7" fmla="*/ 1024758 w 1798459"/>
              <a:gd name="connsiteY7" fmla="*/ 338772 h 1016689"/>
              <a:gd name="connsiteX8" fmla="*/ 1028240 w 1798459"/>
              <a:gd name="connsiteY8" fmla="*/ 196882 h 1016689"/>
              <a:gd name="connsiteX9" fmla="*/ 1279175 w 1798459"/>
              <a:gd name="connsiteY9" fmla="*/ 196882 h 1016689"/>
              <a:gd name="connsiteX10" fmla="*/ 1275942 w 1798459"/>
              <a:gd name="connsiteY10" fmla="*/ 86523 h 1016689"/>
              <a:gd name="connsiteX11" fmla="*/ 1531423 w 1798459"/>
              <a:gd name="connsiteY11" fmla="*/ 86523 h 1016689"/>
              <a:gd name="connsiteX12" fmla="*/ 1528191 w 1798459"/>
              <a:gd name="connsiteY12" fmla="*/ 23461 h 1016689"/>
              <a:gd name="connsiteX13" fmla="*/ 1797269 w 1798459"/>
              <a:gd name="connsiteY13" fmla="*/ 39227 h 1016689"/>
              <a:gd name="connsiteX14" fmla="*/ 1798459 w 1798459"/>
              <a:gd name="connsiteY14" fmla="*/ 0 h 1016689"/>
              <a:gd name="connsiteX0" fmla="*/ 0 w 1800705"/>
              <a:gd name="connsiteY0" fmla="*/ 1016689 h 1016689"/>
              <a:gd name="connsiteX1" fmla="*/ 255730 w 1800705"/>
              <a:gd name="connsiteY1" fmla="*/ 1016689 h 1016689"/>
              <a:gd name="connsiteX2" fmla="*/ 258602 w 1800705"/>
              <a:gd name="connsiteY2" fmla="*/ 732910 h 1016689"/>
              <a:gd name="connsiteX3" fmla="*/ 530417 w 1800705"/>
              <a:gd name="connsiteY3" fmla="*/ 733973 h 1016689"/>
              <a:gd name="connsiteX4" fmla="*/ 536027 w 1800705"/>
              <a:gd name="connsiteY4" fmla="*/ 527958 h 1016689"/>
              <a:gd name="connsiteX5" fmla="*/ 758913 w 1800705"/>
              <a:gd name="connsiteY5" fmla="*/ 527958 h 1016689"/>
              <a:gd name="connsiteX6" fmla="*/ 765837 w 1800705"/>
              <a:gd name="connsiteY6" fmla="*/ 338772 h 1016689"/>
              <a:gd name="connsiteX7" fmla="*/ 1024758 w 1800705"/>
              <a:gd name="connsiteY7" fmla="*/ 338772 h 1016689"/>
              <a:gd name="connsiteX8" fmla="*/ 1028240 w 1800705"/>
              <a:gd name="connsiteY8" fmla="*/ 196882 h 1016689"/>
              <a:gd name="connsiteX9" fmla="*/ 1279175 w 1800705"/>
              <a:gd name="connsiteY9" fmla="*/ 196882 h 1016689"/>
              <a:gd name="connsiteX10" fmla="*/ 1275942 w 1800705"/>
              <a:gd name="connsiteY10" fmla="*/ 86523 h 1016689"/>
              <a:gd name="connsiteX11" fmla="*/ 1531423 w 1800705"/>
              <a:gd name="connsiteY11" fmla="*/ 86523 h 1016689"/>
              <a:gd name="connsiteX12" fmla="*/ 1528191 w 1800705"/>
              <a:gd name="connsiteY12" fmla="*/ 23461 h 1016689"/>
              <a:gd name="connsiteX13" fmla="*/ 1800669 w 1800705"/>
              <a:gd name="connsiteY13" fmla="*/ 25630 h 1016689"/>
              <a:gd name="connsiteX14" fmla="*/ 1798459 w 1800705"/>
              <a:gd name="connsiteY14" fmla="*/ 0 h 1016689"/>
              <a:gd name="connsiteX0" fmla="*/ 0 w 1800705"/>
              <a:gd name="connsiteY0" fmla="*/ 1016689 h 1016689"/>
              <a:gd name="connsiteX1" fmla="*/ 255730 w 1800705"/>
              <a:gd name="connsiteY1" fmla="*/ 1016689 h 1016689"/>
              <a:gd name="connsiteX2" fmla="*/ 258602 w 1800705"/>
              <a:gd name="connsiteY2" fmla="*/ 732910 h 1016689"/>
              <a:gd name="connsiteX3" fmla="*/ 530417 w 1800705"/>
              <a:gd name="connsiteY3" fmla="*/ 733973 h 1016689"/>
              <a:gd name="connsiteX4" fmla="*/ 536027 w 1800705"/>
              <a:gd name="connsiteY4" fmla="*/ 527958 h 1016689"/>
              <a:gd name="connsiteX5" fmla="*/ 704349 w 1800705"/>
              <a:gd name="connsiteY5" fmla="*/ 528486 h 1016689"/>
              <a:gd name="connsiteX6" fmla="*/ 758913 w 1800705"/>
              <a:gd name="connsiteY6" fmla="*/ 527958 h 1016689"/>
              <a:gd name="connsiteX7" fmla="*/ 765837 w 1800705"/>
              <a:gd name="connsiteY7" fmla="*/ 338772 h 1016689"/>
              <a:gd name="connsiteX8" fmla="*/ 1024758 w 1800705"/>
              <a:gd name="connsiteY8" fmla="*/ 338772 h 1016689"/>
              <a:gd name="connsiteX9" fmla="*/ 1028240 w 1800705"/>
              <a:gd name="connsiteY9" fmla="*/ 196882 h 1016689"/>
              <a:gd name="connsiteX10" fmla="*/ 1279175 w 1800705"/>
              <a:gd name="connsiteY10" fmla="*/ 196882 h 1016689"/>
              <a:gd name="connsiteX11" fmla="*/ 1275942 w 1800705"/>
              <a:gd name="connsiteY11" fmla="*/ 86523 h 1016689"/>
              <a:gd name="connsiteX12" fmla="*/ 1531423 w 1800705"/>
              <a:gd name="connsiteY12" fmla="*/ 86523 h 1016689"/>
              <a:gd name="connsiteX13" fmla="*/ 1528191 w 1800705"/>
              <a:gd name="connsiteY13" fmla="*/ 23461 h 1016689"/>
              <a:gd name="connsiteX14" fmla="*/ 1800669 w 1800705"/>
              <a:gd name="connsiteY14" fmla="*/ 25630 h 1016689"/>
              <a:gd name="connsiteX15" fmla="*/ 1798459 w 1800705"/>
              <a:gd name="connsiteY15" fmla="*/ 0 h 1016689"/>
              <a:gd name="connsiteX0" fmla="*/ 0 w 1800705"/>
              <a:gd name="connsiteY0" fmla="*/ 1016689 h 1016689"/>
              <a:gd name="connsiteX1" fmla="*/ 255730 w 1800705"/>
              <a:gd name="connsiteY1" fmla="*/ 1016689 h 1016689"/>
              <a:gd name="connsiteX2" fmla="*/ 258602 w 1800705"/>
              <a:gd name="connsiteY2" fmla="*/ 732910 h 1016689"/>
              <a:gd name="connsiteX3" fmla="*/ 540670 w 1800705"/>
              <a:gd name="connsiteY3" fmla="*/ 733973 h 1016689"/>
              <a:gd name="connsiteX4" fmla="*/ 536027 w 1800705"/>
              <a:gd name="connsiteY4" fmla="*/ 527958 h 1016689"/>
              <a:gd name="connsiteX5" fmla="*/ 704349 w 1800705"/>
              <a:gd name="connsiteY5" fmla="*/ 528486 h 1016689"/>
              <a:gd name="connsiteX6" fmla="*/ 758913 w 1800705"/>
              <a:gd name="connsiteY6" fmla="*/ 527958 h 1016689"/>
              <a:gd name="connsiteX7" fmla="*/ 765837 w 1800705"/>
              <a:gd name="connsiteY7" fmla="*/ 338772 h 1016689"/>
              <a:gd name="connsiteX8" fmla="*/ 1024758 w 1800705"/>
              <a:gd name="connsiteY8" fmla="*/ 338772 h 1016689"/>
              <a:gd name="connsiteX9" fmla="*/ 1028240 w 1800705"/>
              <a:gd name="connsiteY9" fmla="*/ 196882 h 1016689"/>
              <a:gd name="connsiteX10" fmla="*/ 1279175 w 1800705"/>
              <a:gd name="connsiteY10" fmla="*/ 196882 h 1016689"/>
              <a:gd name="connsiteX11" fmla="*/ 1275942 w 1800705"/>
              <a:gd name="connsiteY11" fmla="*/ 86523 h 1016689"/>
              <a:gd name="connsiteX12" fmla="*/ 1531423 w 1800705"/>
              <a:gd name="connsiteY12" fmla="*/ 86523 h 1016689"/>
              <a:gd name="connsiteX13" fmla="*/ 1528191 w 1800705"/>
              <a:gd name="connsiteY13" fmla="*/ 23461 h 1016689"/>
              <a:gd name="connsiteX14" fmla="*/ 1800669 w 1800705"/>
              <a:gd name="connsiteY14" fmla="*/ 25630 h 1016689"/>
              <a:gd name="connsiteX15" fmla="*/ 1798459 w 1800705"/>
              <a:gd name="connsiteY15" fmla="*/ 0 h 1016689"/>
              <a:gd name="connsiteX0" fmla="*/ 0 w 1800705"/>
              <a:gd name="connsiteY0" fmla="*/ 1016689 h 1016689"/>
              <a:gd name="connsiteX1" fmla="*/ 255730 w 1800705"/>
              <a:gd name="connsiteY1" fmla="*/ 1016689 h 1016689"/>
              <a:gd name="connsiteX2" fmla="*/ 258602 w 1800705"/>
              <a:gd name="connsiteY2" fmla="*/ 732910 h 1016689"/>
              <a:gd name="connsiteX3" fmla="*/ 533834 w 1800705"/>
              <a:gd name="connsiteY3" fmla="*/ 737391 h 1016689"/>
              <a:gd name="connsiteX4" fmla="*/ 536027 w 1800705"/>
              <a:gd name="connsiteY4" fmla="*/ 527958 h 1016689"/>
              <a:gd name="connsiteX5" fmla="*/ 704349 w 1800705"/>
              <a:gd name="connsiteY5" fmla="*/ 528486 h 1016689"/>
              <a:gd name="connsiteX6" fmla="*/ 758913 w 1800705"/>
              <a:gd name="connsiteY6" fmla="*/ 527958 h 1016689"/>
              <a:gd name="connsiteX7" fmla="*/ 765837 w 1800705"/>
              <a:gd name="connsiteY7" fmla="*/ 338772 h 1016689"/>
              <a:gd name="connsiteX8" fmla="*/ 1024758 w 1800705"/>
              <a:gd name="connsiteY8" fmla="*/ 338772 h 1016689"/>
              <a:gd name="connsiteX9" fmla="*/ 1028240 w 1800705"/>
              <a:gd name="connsiteY9" fmla="*/ 196882 h 1016689"/>
              <a:gd name="connsiteX10" fmla="*/ 1279175 w 1800705"/>
              <a:gd name="connsiteY10" fmla="*/ 196882 h 1016689"/>
              <a:gd name="connsiteX11" fmla="*/ 1275942 w 1800705"/>
              <a:gd name="connsiteY11" fmla="*/ 86523 h 1016689"/>
              <a:gd name="connsiteX12" fmla="*/ 1531423 w 1800705"/>
              <a:gd name="connsiteY12" fmla="*/ 86523 h 1016689"/>
              <a:gd name="connsiteX13" fmla="*/ 1528191 w 1800705"/>
              <a:gd name="connsiteY13" fmla="*/ 23461 h 1016689"/>
              <a:gd name="connsiteX14" fmla="*/ 1800669 w 1800705"/>
              <a:gd name="connsiteY14" fmla="*/ 25630 h 1016689"/>
              <a:gd name="connsiteX15" fmla="*/ 1798459 w 1800705"/>
              <a:gd name="connsiteY15" fmla="*/ 0 h 1016689"/>
              <a:gd name="connsiteX0" fmla="*/ 0 w 1800705"/>
              <a:gd name="connsiteY0" fmla="*/ 1016689 h 1016689"/>
              <a:gd name="connsiteX1" fmla="*/ 255730 w 1800705"/>
              <a:gd name="connsiteY1" fmla="*/ 1016689 h 1016689"/>
              <a:gd name="connsiteX2" fmla="*/ 258602 w 1800705"/>
              <a:gd name="connsiteY2" fmla="*/ 732910 h 1016689"/>
              <a:gd name="connsiteX3" fmla="*/ 533834 w 1800705"/>
              <a:gd name="connsiteY3" fmla="*/ 737391 h 1016689"/>
              <a:gd name="connsiteX4" fmla="*/ 536027 w 1800705"/>
              <a:gd name="connsiteY4" fmla="*/ 527958 h 1016689"/>
              <a:gd name="connsiteX5" fmla="*/ 704349 w 1800705"/>
              <a:gd name="connsiteY5" fmla="*/ 528486 h 1016689"/>
              <a:gd name="connsiteX6" fmla="*/ 769167 w 1800705"/>
              <a:gd name="connsiteY6" fmla="*/ 524540 h 1016689"/>
              <a:gd name="connsiteX7" fmla="*/ 765837 w 1800705"/>
              <a:gd name="connsiteY7" fmla="*/ 338772 h 1016689"/>
              <a:gd name="connsiteX8" fmla="*/ 1024758 w 1800705"/>
              <a:gd name="connsiteY8" fmla="*/ 338772 h 1016689"/>
              <a:gd name="connsiteX9" fmla="*/ 1028240 w 1800705"/>
              <a:gd name="connsiteY9" fmla="*/ 196882 h 1016689"/>
              <a:gd name="connsiteX10" fmla="*/ 1279175 w 1800705"/>
              <a:gd name="connsiteY10" fmla="*/ 196882 h 1016689"/>
              <a:gd name="connsiteX11" fmla="*/ 1275942 w 1800705"/>
              <a:gd name="connsiteY11" fmla="*/ 86523 h 1016689"/>
              <a:gd name="connsiteX12" fmla="*/ 1531423 w 1800705"/>
              <a:gd name="connsiteY12" fmla="*/ 86523 h 1016689"/>
              <a:gd name="connsiteX13" fmla="*/ 1528191 w 1800705"/>
              <a:gd name="connsiteY13" fmla="*/ 23461 h 1016689"/>
              <a:gd name="connsiteX14" fmla="*/ 1800669 w 1800705"/>
              <a:gd name="connsiteY14" fmla="*/ 25630 h 1016689"/>
              <a:gd name="connsiteX15" fmla="*/ 1798459 w 1800705"/>
              <a:gd name="connsiteY15" fmla="*/ 0 h 1016689"/>
              <a:gd name="connsiteX0" fmla="*/ 0 w 1800705"/>
              <a:gd name="connsiteY0" fmla="*/ 1016689 h 1016689"/>
              <a:gd name="connsiteX1" fmla="*/ 255730 w 1800705"/>
              <a:gd name="connsiteY1" fmla="*/ 1016689 h 1016689"/>
              <a:gd name="connsiteX2" fmla="*/ 258602 w 1800705"/>
              <a:gd name="connsiteY2" fmla="*/ 732910 h 1016689"/>
              <a:gd name="connsiteX3" fmla="*/ 533834 w 1800705"/>
              <a:gd name="connsiteY3" fmla="*/ 737391 h 1016689"/>
              <a:gd name="connsiteX4" fmla="*/ 536027 w 1800705"/>
              <a:gd name="connsiteY4" fmla="*/ 527958 h 1016689"/>
              <a:gd name="connsiteX5" fmla="*/ 704349 w 1800705"/>
              <a:gd name="connsiteY5" fmla="*/ 528486 h 1016689"/>
              <a:gd name="connsiteX6" fmla="*/ 763250 w 1800705"/>
              <a:gd name="connsiteY6" fmla="*/ 524540 h 1016689"/>
              <a:gd name="connsiteX7" fmla="*/ 765837 w 1800705"/>
              <a:gd name="connsiteY7" fmla="*/ 338772 h 1016689"/>
              <a:gd name="connsiteX8" fmla="*/ 1024758 w 1800705"/>
              <a:gd name="connsiteY8" fmla="*/ 338772 h 1016689"/>
              <a:gd name="connsiteX9" fmla="*/ 1028240 w 1800705"/>
              <a:gd name="connsiteY9" fmla="*/ 196882 h 1016689"/>
              <a:gd name="connsiteX10" fmla="*/ 1279175 w 1800705"/>
              <a:gd name="connsiteY10" fmla="*/ 196882 h 1016689"/>
              <a:gd name="connsiteX11" fmla="*/ 1275942 w 1800705"/>
              <a:gd name="connsiteY11" fmla="*/ 86523 h 1016689"/>
              <a:gd name="connsiteX12" fmla="*/ 1531423 w 1800705"/>
              <a:gd name="connsiteY12" fmla="*/ 86523 h 1016689"/>
              <a:gd name="connsiteX13" fmla="*/ 1528191 w 1800705"/>
              <a:gd name="connsiteY13" fmla="*/ 23461 h 1016689"/>
              <a:gd name="connsiteX14" fmla="*/ 1800669 w 1800705"/>
              <a:gd name="connsiteY14" fmla="*/ 25630 h 1016689"/>
              <a:gd name="connsiteX15" fmla="*/ 1798459 w 1800705"/>
              <a:gd name="connsiteY15" fmla="*/ 0 h 1016689"/>
              <a:gd name="connsiteX0" fmla="*/ 0 w 1800705"/>
              <a:gd name="connsiteY0" fmla="*/ 1016689 h 1016689"/>
              <a:gd name="connsiteX1" fmla="*/ 255730 w 1800705"/>
              <a:gd name="connsiteY1" fmla="*/ 1016689 h 1016689"/>
              <a:gd name="connsiteX2" fmla="*/ 258602 w 1800705"/>
              <a:gd name="connsiteY2" fmla="*/ 732910 h 1016689"/>
              <a:gd name="connsiteX3" fmla="*/ 533834 w 1800705"/>
              <a:gd name="connsiteY3" fmla="*/ 737391 h 1016689"/>
              <a:gd name="connsiteX4" fmla="*/ 536027 w 1800705"/>
              <a:gd name="connsiteY4" fmla="*/ 527958 h 1016689"/>
              <a:gd name="connsiteX5" fmla="*/ 704349 w 1800705"/>
              <a:gd name="connsiteY5" fmla="*/ 528486 h 1016689"/>
              <a:gd name="connsiteX6" fmla="*/ 763250 w 1800705"/>
              <a:gd name="connsiteY6" fmla="*/ 524540 h 1016689"/>
              <a:gd name="connsiteX7" fmla="*/ 765837 w 1800705"/>
              <a:gd name="connsiteY7" fmla="*/ 338772 h 1016689"/>
              <a:gd name="connsiteX8" fmla="*/ 1024758 w 1800705"/>
              <a:gd name="connsiteY8" fmla="*/ 338772 h 1016689"/>
              <a:gd name="connsiteX9" fmla="*/ 1028240 w 1800705"/>
              <a:gd name="connsiteY9" fmla="*/ 196882 h 1016689"/>
              <a:gd name="connsiteX10" fmla="*/ 1279175 w 1800705"/>
              <a:gd name="connsiteY10" fmla="*/ 196882 h 1016689"/>
              <a:gd name="connsiteX11" fmla="*/ 1275942 w 1800705"/>
              <a:gd name="connsiteY11" fmla="*/ 86523 h 1016689"/>
              <a:gd name="connsiteX12" fmla="*/ 1528464 w 1800705"/>
              <a:gd name="connsiteY12" fmla="*/ 86523 h 1016689"/>
              <a:gd name="connsiteX13" fmla="*/ 1528191 w 1800705"/>
              <a:gd name="connsiteY13" fmla="*/ 23461 h 1016689"/>
              <a:gd name="connsiteX14" fmla="*/ 1800669 w 1800705"/>
              <a:gd name="connsiteY14" fmla="*/ 25630 h 1016689"/>
              <a:gd name="connsiteX15" fmla="*/ 1798459 w 1800705"/>
              <a:gd name="connsiteY15" fmla="*/ 0 h 1016689"/>
              <a:gd name="connsiteX0" fmla="*/ 0 w 1800705"/>
              <a:gd name="connsiteY0" fmla="*/ 1016689 h 1016689"/>
              <a:gd name="connsiteX1" fmla="*/ 255730 w 1800705"/>
              <a:gd name="connsiteY1" fmla="*/ 1016689 h 1016689"/>
              <a:gd name="connsiteX2" fmla="*/ 258602 w 1800705"/>
              <a:gd name="connsiteY2" fmla="*/ 732910 h 1016689"/>
              <a:gd name="connsiteX3" fmla="*/ 533834 w 1800705"/>
              <a:gd name="connsiteY3" fmla="*/ 737391 h 1016689"/>
              <a:gd name="connsiteX4" fmla="*/ 536027 w 1800705"/>
              <a:gd name="connsiteY4" fmla="*/ 527958 h 1016689"/>
              <a:gd name="connsiteX5" fmla="*/ 704349 w 1800705"/>
              <a:gd name="connsiteY5" fmla="*/ 528486 h 1016689"/>
              <a:gd name="connsiteX6" fmla="*/ 763250 w 1800705"/>
              <a:gd name="connsiteY6" fmla="*/ 524540 h 1016689"/>
              <a:gd name="connsiteX7" fmla="*/ 765837 w 1800705"/>
              <a:gd name="connsiteY7" fmla="*/ 338772 h 1016689"/>
              <a:gd name="connsiteX8" fmla="*/ 1024758 w 1800705"/>
              <a:gd name="connsiteY8" fmla="*/ 338772 h 1016689"/>
              <a:gd name="connsiteX9" fmla="*/ 1028240 w 1800705"/>
              <a:gd name="connsiteY9" fmla="*/ 196882 h 1016689"/>
              <a:gd name="connsiteX10" fmla="*/ 1274026 w 1800705"/>
              <a:gd name="connsiteY10" fmla="*/ 196882 h 1016689"/>
              <a:gd name="connsiteX11" fmla="*/ 1275942 w 1800705"/>
              <a:gd name="connsiteY11" fmla="*/ 86523 h 1016689"/>
              <a:gd name="connsiteX12" fmla="*/ 1528464 w 1800705"/>
              <a:gd name="connsiteY12" fmla="*/ 86523 h 1016689"/>
              <a:gd name="connsiteX13" fmla="*/ 1528191 w 1800705"/>
              <a:gd name="connsiteY13" fmla="*/ 23461 h 1016689"/>
              <a:gd name="connsiteX14" fmla="*/ 1800669 w 1800705"/>
              <a:gd name="connsiteY14" fmla="*/ 25630 h 1016689"/>
              <a:gd name="connsiteX15" fmla="*/ 1798459 w 1800705"/>
              <a:gd name="connsiteY15" fmla="*/ 0 h 1016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00705" h="1016689">
                <a:moveTo>
                  <a:pt x="0" y="1016689"/>
                </a:moveTo>
                <a:lnTo>
                  <a:pt x="255730" y="1016689"/>
                </a:lnTo>
                <a:cubicBezTo>
                  <a:pt x="256687" y="922096"/>
                  <a:pt x="257645" y="827503"/>
                  <a:pt x="258602" y="732910"/>
                </a:cubicBezTo>
                <a:lnTo>
                  <a:pt x="533834" y="737391"/>
                </a:lnTo>
                <a:lnTo>
                  <a:pt x="536027" y="527958"/>
                </a:lnTo>
                <a:lnTo>
                  <a:pt x="704349" y="528486"/>
                </a:lnTo>
                <a:lnTo>
                  <a:pt x="763250" y="524540"/>
                </a:lnTo>
                <a:cubicBezTo>
                  <a:pt x="764112" y="462617"/>
                  <a:pt x="764975" y="400695"/>
                  <a:pt x="765837" y="338772"/>
                </a:cubicBezTo>
                <a:lnTo>
                  <a:pt x="1024758" y="338772"/>
                </a:lnTo>
                <a:cubicBezTo>
                  <a:pt x="1025919" y="291475"/>
                  <a:pt x="1027079" y="244179"/>
                  <a:pt x="1028240" y="196882"/>
                </a:cubicBezTo>
                <a:lnTo>
                  <a:pt x="1274026" y="196882"/>
                </a:lnTo>
                <a:cubicBezTo>
                  <a:pt x="1272948" y="160096"/>
                  <a:pt x="1277020" y="123309"/>
                  <a:pt x="1275942" y="86523"/>
                </a:cubicBezTo>
                <a:lnTo>
                  <a:pt x="1528464" y="86523"/>
                </a:lnTo>
                <a:lnTo>
                  <a:pt x="1528191" y="23461"/>
                </a:lnTo>
                <a:lnTo>
                  <a:pt x="1800669" y="25630"/>
                </a:lnTo>
                <a:cubicBezTo>
                  <a:pt x="1801066" y="12554"/>
                  <a:pt x="1798062" y="13076"/>
                  <a:pt x="1798459" y="0"/>
                </a:cubicBezTo>
              </a:path>
            </a:pathLst>
          </a:custGeom>
          <a:noFill/>
          <a:ln w="254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itel 1"/>
          <p:cNvSpPr txBox="1">
            <a:spLocks/>
          </p:cNvSpPr>
          <p:nvPr/>
        </p:nvSpPr>
        <p:spPr bwMode="auto">
          <a:xfrm>
            <a:off x="-44158" y="581914"/>
            <a:ext cx="30136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indent="95250" algn="l"/>
            <a:r>
              <a:rPr 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nl-NL" sz="2800" kern="0" baseline="-25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l-NL" sz="2800" kern="0" baseline="-25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.s.cos</a:t>
            </a:r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</a:t>
            </a:r>
            <a:endParaRPr lang="nl-NL" sz="28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itel 1"/>
          <p:cNvSpPr txBox="1">
            <a:spLocks/>
          </p:cNvSpPr>
          <p:nvPr/>
        </p:nvSpPr>
        <p:spPr bwMode="auto">
          <a:xfrm>
            <a:off x="-44158" y="1129657"/>
            <a:ext cx="408906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indent="95250" algn="l"/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hoek tussen </a:t>
            </a:r>
            <a:r>
              <a:rPr 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l-NL" sz="2800" kern="0" baseline="-25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</a:t>
            </a:r>
          </a:p>
          <a:p>
            <a:pPr indent="95250" algn="l"/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varandert</a:t>
            </a:r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steeds.</a:t>
            </a:r>
            <a:endParaRPr lang="nl-NL" sz="28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itel 1"/>
          <p:cNvSpPr txBox="1">
            <a:spLocks/>
          </p:cNvSpPr>
          <p:nvPr/>
        </p:nvSpPr>
        <p:spPr bwMode="auto">
          <a:xfrm>
            <a:off x="-44158" y="2108287"/>
            <a:ext cx="35046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indent="95250" algn="l"/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Deel de baan op in </a:t>
            </a:r>
          </a:p>
          <a:p>
            <a:pPr indent="95250" algn="l"/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stukjes </a:t>
            </a:r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x </a:t>
            </a:r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y </a:t>
            </a:r>
            <a:r>
              <a:rPr lang="nl-NL" sz="3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sz="3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itel 1"/>
          <p:cNvSpPr txBox="1">
            <a:spLocks/>
          </p:cNvSpPr>
          <p:nvPr/>
        </p:nvSpPr>
        <p:spPr bwMode="auto">
          <a:xfrm>
            <a:off x="-44158" y="357936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indent="95250" algn="l"/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 de stukjes </a:t>
            </a:r>
            <a:r>
              <a:rPr lang="nl-NL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x </a:t>
            </a:r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 = 9</a:t>
            </a:r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0° dus is </a:t>
            </a:r>
            <a:r>
              <a:rPr 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nl-NL" sz="2800" kern="0" baseline="-25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0</a:t>
            </a:r>
            <a:endParaRPr lang="nl-NL" sz="28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itel 1"/>
          <p:cNvSpPr txBox="1">
            <a:spLocks/>
          </p:cNvSpPr>
          <p:nvPr/>
        </p:nvSpPr>
        <p:spPr bwMode="auto">
          <a:xfrm>
            <a:off x="0" y="412710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indent="95250" algn="l"/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gaat dus alleen om de </a:t>
            </a:r>
            <a:r>
              <a:rPr 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vertikale</a:t>
            </a:r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stukjes</a:t>
            </a:r>
            <a:r>
              <a:rPr lang="nl-NL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y</a:t>
            </a:r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sz="28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itel 1"/>
          <p:cNvSpPr txBox="1">
            <a:spLocks/>
          </p:cNvSpPr>
          <p:nvPr/>
        </p:nvSpPr>
        <p:spPr bwMode="auto">
          <a:xfrm>
            <a:off x="-44158" y="4674846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indent="95250" algn="l"/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negatieve arbeid van A naar B (</a:t>
            </a:r>
            <a:r>
              <a:rPr lang="nl-NL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 </a:t>
            </a:r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=180°) valt weg</a:t>
            </a:r>
          </a:p>
          <a:p>
            <a:pPr indent="95250" algn="l"/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tegen de positieve arbeid van B naar C ( = 0°)</a:t>
            </a:r>
            <a:endParaRPr lang="nl-NL" sz="28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9" name="Groep 48"/>
          <p:cNvGrpSpPr/>
          <p:nvPr/>
        </p:nvGrpSpPr>
        <p:grpSpPr>
          <a:xfrm>
            <a:off x="3719918" y="1697540"/>
            <a:ext cx="785778" cy="936000"/>
            <a:chOff x="3760862" y="1806724"/>
            <a:chExt cx="785778" cy="936000"/>
          </a:xfrm>
        </p:grpSpPr>
        <p:cxnSp>
          <p:nvCxnSpPr>
            <p:cNvPr id="47" name="Rechte verbindingslijn met pijl 46"/>
            <p:cNvCxnSpPr/>
            <p:nvPr/>
          </p:nvCxnSpPr>
          <p:spPr>
            <a:xfrm>
              <a:off x="3760862" y="1806724"/>
              <a:ext cx="0" cy="936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kstvak 47"/>
            <p:cNvSpPr txBox="1"/>
            <p:nvPr/>
          </p:nvSpPr>
          <p:spPr>
            <a:xfrm>
              <a:off x="3812212" y="1996558"/>
              <a:ext cx="7344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F</a:t>
              </a:r>
              <a:r>
                <a:rPr lang="nl-NL" sz="2800" baseline="-25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nl-NL" sz="28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2" name="Titel 1"/>
          <p:cNvSpPr txBox="1">
            <a:spLocks/>
          </p:cNvSpPr>
          <p:nvPr/>
        </p:nvSpPr>
        <p:spPr bwMode="auto">
          <a:xfrm>
            <a:off x="-44158" y="565347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indent="95250" algn="l"/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C naar D: </a:t>
            </a:r>
            <a:r>
              <a:rPr 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nl-NL" sz="2800" kern="0" baseline="-25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F</a:t>
            </a:r>
            <a:r>
              <a:rPr lang="nl-NL" sz="2800" kern="0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</a:t>
            </a:r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h.cos0° = +</a:t>
            </a:r>
            <a:r>
              <a:rPr lang="nl-NL" sz="2800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l-NL" sz="2800" kern="0" baseline="-25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nl-NL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</a:t>
            </a:r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nl-NL" sz="2800" kern="0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itel 1"/>
          <p:cNvSpPr txBox="1">
            <a:spLocks/>
          </p:cNvSpPr>
          <p:nvPr/>
        </p:nvSpPr>
        <p:spPr bwMode="auto">
          <a:xfrm>
            <a:off x="-44158" y="620121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indent="95250" algn="l"/>
            <a:r>
              <a:rPr lang="nl-NL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geldt dus </a:t>
            </a:r>
            <a:r>
              <a:rPr lang="nl-NL" sz="2800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nl-NL" sz="2800" kern="0" baseline="-25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nl-NL" sz="28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nl-NL" sz="2800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l-NL" sz="2800" kern="0" baseline="-25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nl-NL" sz="28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nl-NL" sz="28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</a:t>
            </a:r>
            <a:r>
              <a:rPr lang="nl-NL" sz="2800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h</a:t>
            </a:r>
            <a:r>
              <a:rPr lang="nl-NL" sz="2800" kern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.cos</a:t>
            </a:r>
            <a:r>
              <a:rPr lang="nl-NL" sz="28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8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</a:t>
            </a:r>
            <a:r>
              <a:rPr lang="nl-NL" sz="28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280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0" name="Groep 59"/>
          <p:cNvGrpSpPr/>
          <p:nvPr/>
        </p:nvGrpSpPr>
        <p:grpSpPr>
          <a:xfrm>
            <a:off x="3733203" y="1693690"/>
            <a:ext cx="5190950" cy="1932737"/>
            <a:chOff x="3733203" y="1807990"/>
            <a:chExt cx="5190950" cy="1932737"/>
          </a:xfrm>
        </p:grpSpPr>
        <p:grpSp>
          <p:nvGrpSpPr>
            <p:cNvPr id="41" name="Groep 40"/>
            <p:cNvGrpSpPr/>
            <p:nvPr/>
          </p:nvGrpSpPr>
          <p:grpSpPr>
            <a:xfrm>
              <a:off x="3733203" y="1807990"/>
              <a:ext cx="5190950" cy="1145697"/>
              <a:chOff x="3589188" y="1739664"/>
              <a:chExt cx="4283473" cy="811036"/>
            </a:xfrm>
          </p:grpSpPr>
          <p:cxnSp>
            <p:nvCxnSpPr>
              <p:cNvPr id="39" name="Rechte verbindingslijn 38"/>
              <p:cNvCxnSpPr/>
              <p:nvPr/>
            </p:nvCxnSpPr>
            <p:spPr>
              <a:xfrm>
                <a:off x="3589188" y="1739664"/>
                <a:ext cx="4283473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kstvak 39"/>
              <p:cNvSpPr txBox="1"/>
              <p:nvPr/>
            </p:nvSpPr>
            <p:spPr>
              <a:xfrm>
                <a:off x="7418691" y="2181368"/>
                <a:ext cx="4539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>
                    <a:sym typeface="Symbol"/>
                  </a:rPr>
                  <a:t>h</a:t>
                </a:r>
                <a:endParaRPr lang="nl-NL" dirty="0"/>
              </a:p>
            </p:txBody>
          </p:sp>
        </p:grpSp>
        <p:cxnSp>
          <p:nvCxnSpPr>
            <p:cNvPr id="58" name="Rechte verbindingslijn met pijl 57"/>
            <p:cNvCxnSpPr/>
            <p:nvPr/>
          </p:nvCxnSpPr>
          <p:spPr>
            <a:xfrm>
              <a:off x="8748464" y="1832727"/>
              <a:ext cx="27434" cy="1908000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sysDash"/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oelichting met afgeronde rechthoek 60"/>
          <p:cNvSpPr/>
          <p:nvPr/>
        </p:nvSpPr>
        <p:spPr>
          <a:xfrm>
            <a:off x="6060321" y="2392768"/>
            <a:ext cx="1542019" cy="577331"/>
          </a:xfrm>
          <a:prstGeom prst="wedgeRoundRectCallout">
            <a:avLst>
              <a:gd name="adj1" fmla="val -197487"/>
              <a:gd name="adj2" fmla="val -159230"/>
              <a:gd name="adj3" fmla="val 16667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 = 90°</a:t>
            </a:r>
            <a:endParaRPr lang="nl-NL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oelichting met afgeronde rechthoek 62"/>
          <p:cNvSpPr/>
          <p:nvPr/>
        </p:nvSpPr>
        <p:spPr>
          <a:xfrm>
            <a:off x="6042805" y="2255859"/>
            <a:ext cx="1753954" cy="429537"/>
          </a:xfrm>
          <a:prstGeom prst="wedgeRoundRectCallout">
            <a:avLst>
              <a:gd name="adj1" fmla="val -165838"/>
              <a:gd name="adj2" fmla="val -207465"/>
              <a:gd name="adj3" fmla="val 16667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 = 180°</a:t>
            </a:r>
            <a:endParaRPr lang="nl-NL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6" name="Groep 65"/>
          <p:cNvGrpSpPr/>
          <p:nvPr/>
        </p:nvGrpSpPr>
        <p:grpSpPr>
          <a:xfrm>
            <a:off x="4747184" y="1181921"/>
            <a:ext cx="2140699" cy="1911746"/>
            <a:chOff x="4747184" y="1181921"/>
            <a:chExt cx="2140699" cy="1911746"/>
          </a:xfrm>
        </p:grpSpPr>
        <p:sp>
          <p:nvSpPr>
            <p:cNvPr id="64" name="Toelichting met afgeronde rechthoek 63"/>
            <p:cNvSpPr/>
            <p:nvPr/>
          </p:nvSpPr>
          <p:spPr>
            <a:xfrm>
              <a:off x="4747184" y="2664130"/>
              <a:ext cx="749322" cy="429537"/>
            </a:xfrm>
            <a:prstGeom prst="wedgeRoundRectCallout">
              <a:avLst>
                <a:gd name="adj1" fmla="val -172150"/>
                <a:gd name="adj2" fmla="val -266191"/>
                <a:gd name="adj3" fmla="val 16667"/>
              </a:avLst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x</a:t>
              </a:r>
              <a:endParaRPr lang="nl-N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oelichting met afgeronde rechthoek 64"/>
            <p:cNvSpPr/>
            <p:nvPr/>
          </p:nvSpPr>
          <p:spPr>
            <a:xfrm>
              <a:off x="6138561" y="1181921"/>
              <a:ext cx="749322" cy="429537"/>
            </a:xfrm>
            <a:prstGeom prst="wedgeRoundRectCallout">
              <a:avLst>
                <a:gd name="adj1" fmla="val -332052"/>
                <a:gd name="adj2" fmla="val 38448"/>
                <a:gd name="adj3" fmla="val 16667"/>
              </a:avLst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y</a:t>
              </a:r>
              <a:endParaRPr lang="nl-N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8" name="Actieknop: Verder of Volgende 67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557581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 animBg="1"/>
      <p:bldP spid="34" grpId="0"/>
      <p:bldP spid="35" grpId="0"/>
      <p:bldP spid="36" grpId="0"/>
      <p:bldP spid="37" grpId="0"/>
      <p:bldP spid="42" grpId="0"/>
      <p:bldP spid="44" grpId="0"/>
      <p:bldP spid="52" grpId="0"/>
      <p:bldP spid="55" grpId="0"/>
      <p:bldP spid="61" grpId="0" animBg="1"/>
      <p:bldP spid="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hoek 34"/>
          <p:cNvSpPr/>
          <p:nvPr/>
        </p:nvSpPr>
        <p:spPr>
          <a:xfrm>
            <a:off x="5539647" y="1946934"/>
            <a:ext cx="2808000" cy="1224000"/>
          </a:xfrm>
          <a:prstGeom prst="rect">
            <a:avLst/>
          </a:prstGeom>
          <a:pattFill prst="ltUpDiag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22796" y="0"/>
            <a:ext cx="8458200" cy="584775"/>
          </a:xfrm>
        </p:spPr>
        <p:txBody>
          <a:bodyPr anchor="t" anchorCtr="0">
            <a:spAutoFit/>
          </a:bodyPr>
          <a:lstStyle/>
          <a:p>
            <a:pPr indent="95250" algn="l"/>
            <a:r>
              <a:rPr lang="nl-NL" sz="3200" dirty="0" smtClean="0">
                <a:solidFill>
                  <a:srgbClr val="FF0000"/>
                </a:solidFill>
              </a:rPr>
              <a:t>Arbeid door een constante kracht.</a:t>
            </a:r>
            <a:endParaRPr lang="nl-NL" sz="3200" dirty="0">
              <a:solidFill>
                <a:srgbClr val="FF0000"/>
              </a:solidFill>
            </a:endParaRPr>
          </a:p>
        </p:txBody>
      </p:sp>
      <p:sp>
        <p:nvSpPr>
          <p:cNvPr id="4" name="Actieknop: Verder of Volgende 3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Tekstvak 27"/>
          <p:cNvSpPr txBox="1"/>
          <p:nvPr/>
        </p:nvSpPr>
        <p:spPr>
          <a:xfrm>
            <a:off x="-22796" y="1403946"/>
            <a:ext cx="5150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Hoeveel  arbeid, verricht  </a:t>
            </a:r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l-NL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-22797" y="517307"/>
            <a:ext cx="91650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de grafiek is de </a:t>
            </a:r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l-NL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uitgezet tegen de afstand s bij het</a:t>
            </a:r>
          </a:p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optillen van een voorwerp.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7105" y="3759630"/>
            <a:ext cx="3168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nl-NL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l-NL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.s.cos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 =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7105" y="4364295"/>
            <a:ext cx="91667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Conclusie:</a:t>
            </a:r>
          </a:p>
          <a:p>
            <a:pPr indent="95250"/>
            <a:r>
              <a:rPr 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grootte van de arbeid, verricht door een kracht F is</a:t>
            </a:r>
          </a:p>
          <a:p>
            <a:pPr indent="95250"/>
            <a:r>
              <a:rPr 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gelijk aan de oppervlakte onder de F-s grafiek.</a:t>
            </a:r>
            <a:endParaRPr lang="nl-NL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oelichting met afgeronde rechthoek 44"/>
          <p:cNvSpPr/>
          <p:nvPr/>
        </p:nvSpPr>
        <p:spPr>
          <a:xfrm>
            <a:off x="755576" y="2295446"/>
            <a:ext cx="3562542" cy="948232"/>
          </a:xfrm>
          <a:prstGeom prst="wedgeRoundRectCallout">
            <a:avLst>
              <a:gd name="adj1" fmla="val 30616"/>
              <a:gd name="adj2" fmla="val 109519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nl-NL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40.0,5 is de oppervlakte onder de grafiek!</a:t>
            </a:r>
            <a:endParaRPr lang="nl-N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kstvak 45"/>
          <p:cNvSpPr txBox="1"/>
          <p:nvPr/>
        </p:nvSpPr>
        <p:spPr>
          <a:xfrm>
            <a:off x="7105" y="5741273"/>
            <a:ext cx="8447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Opm. 1: Dit geldt ook als de kracht niet constant is.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kstvak 46"/>
          <p:cNvSpPr txBox="1"/>
          <p:nvPr/>
        </p:nvSpPr>
        <p:spPr>
          <a:xfrm>
            <a:off x="2875467" y="3759630"/>
            <a:ext cx="4220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40.0,50.cos180° = -20 J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kstvak 47"/>
          <p:cNvSpPr txBox="1"/>
          <p:nvPr/>
        </p:nvSpPr>
        <p:spPr>
          <a:xfrm>
            <a:off x="7105" y="6256476"/>
            <a:ext cx="9166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Opm. 2: Je moet dus zelf nog op de hoek letten!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1" name="Groep 50"/>
          <p:cNvGrpSpPr/>
          <p:nvPr/>
        </p:nvGrpSpPr>
        <p:grpSpPr>
          <a:xfrm>
            <a:off x="4318118" y="1628800"/>
            <a:ext cx="4646370" cy="1991754"/>
            <a:chOff x="4318118" y="1628800"/>
            <a:chExt cx="4646370" cy="1991754"/>
          </a:xfrm>
        </p:grpSpPr>
        <p:grpSp>
          <p:nvGrpSpPr>
            <p:cNvPr id="42" name="Groep 41"/>
            <p:cNvGrpSpPr/>
            <p:nvPr/>
          </p:nvGrpSpPr>
          <p:grpSpPr>
            <a:xfrm>
              <a:off x="4318118" y="1628800"/>
              <a:ext cx="4646370" cy="1991754"/>
              <a:chOff x="508954" y="1860331"/>
              <a:chExt cx="4646370" cy="1991754"/>
            </a:xfrm>
          </p:grpSpPr>
          <p:sp>
            <p:nvSpPr>
              <p:cNvPr id="32" name="Vrije vorm 31"/>
              <p:cNvSpPr/>
              <p:nvPr/>
            </p:nvSpPr>
            <p:spPr>
              <a:xfrm>
                <a:off x="1702676" y="1860331"/>
                <a:ext cx="3452648" cy="1545021"/>
              </a:xfrm>
              <a:custGeom>
                <a:avLst/>
                <a:gdLst>
                  <a:gd name="connsiteX0" fmla="*/ 0 w 3452648"/>
                  <a:gd name="connsiteY0" fmla="*/ 0 h 1545021"/>
                  <a:gd name="connsiteX1" fmla="*/ 15765 w 3452648"/>
                  <a:gd name="connsiteY1" fmla="*/ 1545021 h 1545021"/>
                  <a:gd name="connsiteX2" fmla="*/ 3452648 w 3452648"/>
                  <a:gd name="connsiteY2" fmla="*/ 1545021 h 1545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52648" h="1545021">
                    <a:moveTo>
                      <a:pt x="0" y="0"/>
                    </a:moveTo>
                    <a:lnTo>
                      <a:pt x="15765" y="1545021"/>
                    </a:lnTo>
                    <a:lnTo>
                      <a:pt x="3452648" y="1545021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41" name="Groep 40"/>
              <p:cNvGrpSpPr/>
              <p:nvPr/>
            </p:nvGrpSpPr>
            <p:grpSpPr>
              <a:xfrm>
                <a:off x="508954" y="1926733"/>
                <a:ext cx="4646370" cy="1925352"/>
                <a:chOff x="508954" y="1974031"/>
                <a:chExt cx="4646370" cy="1925352"/>
              </a:xfrm>
            </p:grpSpPr>
            <p:cxnSp>
              <p:nvCxnSpPr>
                <p:cNvPr id="34" name="Rechte verbindingslijn 33"/>
                <p:cNvCxnSpPr/>
                <p:nvPr/>
              </p:nvCxnSpPr>
              <p:spPr>
                <a:xfrm>
                  <a:off x="1702676" y="2204864"/>
                  <a:ext cx="2853623" cy="0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Tekstvak 35"/>
                <p:cNvSpPr txBox="1"/>
                <p:nvPr/>
              </p:nvSpPr>
              <p:spPr>
                <a:xfrm>
                  <a:off x="580846" y="2574275"/>
                  <a:ext cx="108012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nl-NL" sz="2400" dirty="0" err="1" smtClean="0"/>
                    <a:t>F</a:t>
                  </a:r>
                  <a:r>
                    <a:rPr lang="nl-NL" sz="2400" baseline="-25000" dirty="0" err="1" smtClean="0"/>
                    <a:t>z</a:t>
                  </a:r>
                  <a:r>
                    <a:rPr lang="nl-NL" sz="2400" dirty="0" smtClean="0"/>
                    <a:t> (N)</a:t>
                  </a:r>
                  <a:endParaRPr lang="nl-NL" sz="2400" dirty="0"/>
                </a:p>
              </p:txBody>
            </p:sp>
            <p:sp>
              <p:nvSpPr>
                <p:cNvPr id="37" name="Tekstvak 36"/>
                <p:cNvSpPr txBox="1"/>
                <p:nvPr/>
              </p:nvSpPr>
              <p:spPr>
                <a:xfrm>
                  <a:off x="2876090" y="3437718"/>
                  <a:ext cx="11627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2400" dirty="0" smtClean="0"/>
                    <a:t>s in m</a:t>
                  </a:r>
                  <a:endParaRPr lang="nl-NL" sz="2400" dirty="0"/>
                </a:p>
              </p:txBody>
            </p:sp>
            <p:sp>
              <p:nvSpPr>
                <p:cNvPr id="38" name="Tekstvak 37"/>
                <p:cNvSpPr txBox="1"/>
                <p:nvPr/>
              </p:nvSpPr>
              <p:spPr>
                <a:xfrm>
                  <a:off x="508954" y="1974031"/>
                  <a:ext cx="11627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nl-NL" sz="2400" dirty="0" smtClean="0"/>
                    <a:t>40</a:t>
                  </a:r>
                  <a:endParaRPr lang="nl-NL" sz="2400" dirty="0"/>
                </a:p>
              </p:txBody>
            </p:sp>
            <p:sp>
              <p:nvSpPr>
                <p:cNvPr id="39" name="Tekstvak 38"/>
                <p:cNvSpPr txBox="1"/>
                <p:nvPr/>
              </p:nvSpPr>
              <p:spPr>
                <a:xfrm>
                  <a:off x="4191198" y="3373820"/>
                  <a:ext cx="96412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2400" dirty="0" smtClean="0"/>
                    <a:t>0,50</a:t>
                  </a:r>
                  <a:endParaRPr lang="nl-NL" sz="2400" dirty="0"/>
                </a:p>
              </p:txBody>
            </p:sp>
            <p:sp>
              <p:nvSpPr>
                <p:cNvPr id="40" name="Tekstvak 39"/>
                <p:cNvSpPr txBox="1"/>
                <p:nvPr/>
              </p:nvSpPr>
              <p:spPr>
                <a:xfrm>
                  <a:off x="1294748" y="3342288"/>
                  <a:ext cx="11627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2400" dirty="0" smtClean="0"/>
                    <a:t>O</a:t>
                  </a:r>
                  <a:endParaRPr lang="nl-NL" sz="2400" dirty="0"/>
                </a:p>
              </p:txBody>
            </p:sp>
          </p:grpSp>
        </p:grpSp>
        <p:cxnSp>
          <p:nvCxnSpPr>
            <p:cNvPr id="50" name="Rechte verbindingslijn 49"/>
            <p:cNvCxnSpPr/>
            <p:nvPr/>
          </p:nvCxnSpPr>
          <p:spPr>
            <a:xfrm flipV="1">
              <a:off x="8334339" y="1927165"/>
              <a:ext cx="0" cy="123172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098796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" grpId="0"/>
      <p:bldP spid="28" grpId="0"/>
      <p:bldP spid="29" grpId="0"/>
      <p:bldP spid="43" grpId="0"/>
      <p:bldP spid="44" grpId="0"/>
      <p:bldP spid="45" grpId="0" animBg="1"/>
      <p:bldP spid="46" grpId="0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Afbeelding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144" y="4365085"/>
            <a:ext cx="2019300" cy="2457450"/>
          </a:xfrm>
          <a:prstGeom prst="rect">
            <a:avLst/>
          </a:prstGeom>
        </p:spPr>
      </p:pic>
      <p:sp>
        <p:nvSpPr>
          <p:cNvPr id="15" name="Rechthoek 14"/>
          <p:cNvSpPr/>
          <p:nvPr/>
        </p:nvSpPr>
        <p:spPr>
          <a:xfrm>
            <a:off x="4499968" y="3229816"/>
            <a:ext cx="720080" cy="540000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5967301" y="1794359"/>
            <a:ext cx="720080" cy="1980000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5232900" y="2331464"/>
            <a:ext cx="720080" cy="1440000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6703432" y="1473017"/>
            <a:ext cx="720080" cy="2304000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7439370" y="1290705"/>
            <a:ext cx="720080" cy="2484000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8162449" y="1185161"/>
            <a:ext cx="720080" cy="2592000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8077" y="0"/>
            <a:ext cx="8458200" cy="584775"/>
          </a:xfrm>
        </p:spPr>
        <p:txBody>
          <a:bodyPr anchor="t" anchorCtr="0">
            <a:spAutoFit/>
          </a:bodyPr>
          <a:lstStyle/>
          <a:p>
            <a:pPr indent="95250" algn="l"/>
            <a:r>
              <a:rPr lang="nl-NL" sz="3200" dirty="0" smtClean="0">
                <a:solidFill>
                  <a:srgbClr val="FF0000"/>
                </a:solidFill>
              </a:rPr>
              <a:t>Arbeid door een niet constante kracht</a:t>
            </a:r>
            <a:endParaRPr lang="nl-NL" sz="3200" dirty="0">
              <a:solidFill>
                <a:srgbClr val="FF0000"/>
              </a:solidFill>
            </a:endParaRPr>
          </a:p>
        </p:txBody>
      </p:sp>
      <p:sp>
        <p:nvSpPr>
          <p:cNvPr id="4" name="Actieknop: Verder of Volgende 3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8602215" y="-19050"/>
            <a:ext cx="540000" cy="540000"/>
          </a:xfrm>
          <a:prstGeom prst="actionButtonForwardNex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-8077" y="5002457"/>
            <a:ext cx="8872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•De oppervlakte van elk hokje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</a:p>
          <a:p>
            <a:pPr indent="95250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0,010m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x 50N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 0,50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Nm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-8077" y="5897755"/>
            <a:ext cx="9142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•De grootte van W is 24,7x0,50 Nm =12,4 Nm 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119632" y="26539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4,3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4629126" y="338403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1,3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8268303" y="2222998"/>
            <a:ext cx="63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5,6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7603996" y="235075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5,4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6846238" y="25092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4,9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5391746" y="304927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3,1</a:t>
            </a:r>
            <a:endParaRPr lang="nl-NL" dirty="0"/>
          </a:p>
        </p:txBody>
      </p:sp>
      <p:grpSp>
        <p:nvGrpSpPr>
          <p:cNvPr id="6" name="Groep 5"/>
          <p:cNvGrpSpPr/>
          <p:nvPr/>
        </p:nvGrpSpPr>
        <p:grpSpPr>
          <a:xfrm>
            <a:off x="4487715" y="1176754"/>
            <a:ext cx="4386877" cy="2047288"/>
            <a:chOff x="4005461" y="1381712"/>
            <a:chExt cx="4386877" cy="2047288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4005461" y="3429000"/>
              <a:ext cx="72008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4733432" y="2547488"/>
              <a:ext cx="72008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483443" y="1978960"/>
              <a:ext cx="72008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6199400" y="1673512"/>
              <a:ext cx="72008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6942653" y="1484784"/>
              <a:ext cx="72008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7672258" y="1381712"/>
              <a:ext cx="72008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kstvak 27"/>
          <p:cNvSpPr txBox="1"/>
          <p:nvPr/>
        </p:nvSpPr>
        <p:spPr>
          <a:xfrm>
            <a:off x="-8077" y="4538046"/>
            <a:ext cx="393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•Tel het aantal hokjes.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-8077" y="525966"/>
            <a:ext cx="3794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Een veer wordt</a:t>
            </a:r>
          </a:p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6,0 cm uitgerekt.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-8077" y="2316562"/>
            <a:ext cx="37947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•Teken een trap-</a:t>
            </a:r>
          </a:p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grafiek met dezelfde </a:t>
            </a:r>
          </a:p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oppervlakte.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-8077" y="3642748"/>
            <a:ext cx="44361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•Bepaal de oppervlakte</a:t>
            </a:r>
          </a:p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onder de “trap-grafiek”.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-8077" y="6362164"/>
            <a:ext cx="9142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•W = 12,4.cos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 =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12,4.cos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180° = -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12 Nm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-8077" y="1421264"/>
            <a:ext cx="3794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Bereken de arbeid</a:t>
            </a:r>
          </a:p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verricht door </a:t>
            </a:r>
            <a:r>
              <a:rPr lang="nl-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l-NL" sz="2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sz="28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3547562" y="4538046"/>
            <a:ext cx="393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5250"/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Dat zijn er 24,7.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Groep 34"/>
          <p:cNvGrpSpPr/>
          <p:nvPr/>
        </p:nvGrpSpPr>
        <p:grpSpPr>
          <a:xfrm>
            <a:off x="2843808" y="764704"/>
            <a:ext cx="6264696" cy="3678445"/>
            <a:chOff x="2843808" y="764704"/>
            <a:chExt cx="6264696" cy="3678445"/>
          </a:xfrm>
        </p:grpSpPr>
        <p:graphicFrame>
          <p:nvGraphicFramePr>
            <p:cNvPr id="7" name="Grafiek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75976623"/>
                </p:ext>
              </p:extLst>
            </p:nvPr>
          </p:nvGraphicFramePr>
          <p:xfrm>
            <a:off x="3770363" y="764704"/>
            <a:ext cx="5338141" cy="352839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3" name="Tekstvak 32"/>
            <p:cNvSpPr txBox="1"/>
            <p:nvPr/>
          </p:nvSpPr>
          <p:spPr>
            <a:xfrm>
              <a:off x="2843808" y="954328"/>
              <a:ext cx="1081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NL" sz="2400" dirty="0" err="1" smtClean="0"/>
                <a:t>Fv</a:t>
              </a:r>
              <a:r>
                <a:rPr lang="nl-NL" sz="2400" dirty="0" smtClean="0"/>
                <a:t> (N)</a:t>
              </a:r>
              <a:endParaRPr lang="nl-NL" sz="2400" dirty="0"/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575766" y="3981484"/>
              <a:ext cx="1081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dirty="0" smtClean="0"/>
                <a:t>u (cm)</a:t>
              </a:r>
              <a:endParaRPr lang="nl-NL" sz="2400" dirty="0"/>
            </a:p>
          </p:txBody>
        </p:sp>
      </p:grpSp>
      <p:sp>
        <p:nvSpPr>
          <p:cNvPr id="38" name="Stroomdiagram: Proces 37"/>
          <p:cNvSpPr/>
          <p:nvPr/>
        </p:nvSpPr>
        <p:spPr>
          <a:xfrm>
            <a:off x="157426" y="1508591"/>
            <a:ext cx="3378726" cy="120032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spAutoFit/>
          </a:bodyPr>
          <a:lstStyle/>
          <a:p>
            <a:pPr algn="ctr"/>
            <a:r>
              <a:rPr lang="nl-NL" sz="2400" dirty="0" smtClean="0">
                <a:solidFill>
                  <a:schemeClr val="tx1"/>
                </a:solidFill>
              </a:rPr>
              <a:t>Je kunt ook meteen de oppervlakte van elke “strook” bereken: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39" name="Toelichting met afgeronde rechthoek 38"/>
          <p:cNvSpPr/>
          <p:nvPr/>
        </p:nvSpPr>
        <p:spPr>
          <a:xfrm>
            <a:off x="141587" y="2869639"/>
            <a:ext cx="3566317" cy="919401"/>
          </a:xfrm>
          <a:prstGeom prst="wedgeRoundRectCallout">
            <a:avLst>
              <a:gd name="adj1" fmla="val 80973"/>
              <a:gd name="adj2" fmla="val 26112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nl-NL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Oppervlakte =  </a:t>
            </a:r>
          </a:p>
          <a:p>
            <a:pPr algn="ctr"/>
            <a:r>
              <a:rPr lang="nl-NL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65N.0,01m = 0,65 Nm.</a:t>
            </a:r>
            <a:endParaRPr lang="nl-N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Stroomdiagram: Proces 39"/>
          <p:cNvSpPr/>
          <p:nvPr/>
        </p:nvSpPr>
        <p:spPr>
          <a:xfrm>
            <a:off x="107504" y="4479503"/>
            <a:ext cx="7607679" cy="46166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nl-NL" sz="2400" dirty="0" smtClean="0">
                <a:solidFill>
                  <a:schemeClr val="tx1"/>
                </a:solidFill>
              </a:rPr>
              <a:t>Uitkomst: 0,65+1,6+2,1+2,5+2,7+2,8 = 12,35 = 12 Nm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8172450" y="6516052"/>
            <a:ext cx="97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menu</a:t>
            </a:r>
            <a:endParaRPr lang="nl-NL" altLang="nl-NL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92313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5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5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" grpId="0"/>
      <p:bldP spid="8" grpId="0"/>
      <p:bldP spid="9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6" grpId="0"/>
      <p:bldP spid="37" grpId="0"/>
      <p:bldP spid="38" grpId="0" animBg="1"/>
      <p:bldP spid="39" grpId="0" animBg="1"/>
      <p:bldP spid="40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2D82F4"/>
      </a:folHlink>
    </a:clrScheme>
    <a:fontScheme name="T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3058</TotalTime>
  <Words>1916</Words>
  <Application>Microsoft Office PowerPoint</Application>
  <PresentationFormat>Diavoorstelling (4:3)</PresentationFormat>
  <Paragraphs>375</Paragraphs>
  <Slides>22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3" baseType="lpstr">
      <vt:lpstr>Standaardontwerp</vt:lpstr>
      <vt:lpstr>Arbeid en energie [vwo]</vt:lpstr>
      <vt:lpstr>Arbeid verricht door een kracht</vt:lpstr>
      <vt:lpstr>Arbeid verricht door een kracht</vt:lpstr>
      <vt:lpstr>Voorbeeld 1: zie figuur.</vt:lpstr>
      <vt:lpstr>Voorbeeld 2.</vt:lpstr>
      <vt:lpstr>Arbeid door de wrijvingskracht</vt:lpstr>
      <vt:lpstr>Arbeid door de zwaartekracht</vt:lpstr>
      <vt:lpstr>Arbeid door een constante kracht.</vt:lpstr>
      <vt:lpstr>Arbeid door een niet constante kracht</vt:lpstr>
      <vt:lpstr>Vermogen (Power)</vt:lpstr>
      <vt:lpstr>Voorbeeld:</vt:lpstr>
      <vt:lpstr>Soorten energie</vt:lpstr>
      <vt:lpstr>Wet van behoud van energie</vt:lpstr>
      <vt:lpstr>Voorbeeld wet van behoud van energie:</vt:lpstr>
      <vt:lpstr>De grafieken van Ez, Ek en Etot bij een val zonder wrijving: </vt:lpstr>
      <vt:lpstr>Energieën bij een vrije val.</vt:lpstr>
      <vt:lpstr>Rollerskater simulatie Phet</vt:lpstr>
      <vt:lpstr>De wet van arbeid en kinetische energie</vt:lpstr>
      <vt:lpstr>Voorbeeld.</vt:lpstr>
      <vt:lpstr>Rendement</vt:lpstr>
      <vt:lpstr>Voorbeeld</vt:lpstr>
      <vt:lpstr>Einde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Arbeid en energie</dc:title>
  <dc:creator>Ton&amp;Els</dc:creator>
  <cp:lastModifiedBy>Ton&amp;Els</cp:lastModifiedBy>
  <cp:revision>125</cp:revision>
  <dcterms:created xsi:type="dcterms:W3CDTF">2018-10-17T19:24:26Z</dcterms:created>
  <dcterms:modified xsi:type="dcterms:W3CDTF">2021-05-03T19:00:07Z</dcterms:modified>
</cp:coreProperties>
</file>