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6040-CA8B-4462-AFB3-898DAB92D25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712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A742-016E-4A99-A996-7988D251175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1847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EFF89-EAA8-4B0D-8979-1CA5696367F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788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DE663-2BF3-43EB-9A7E-8AB8492D6D7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2798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9D565F-BB71-4546-BBA5-DFF0E18ECE3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317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ACAB5-3247-4CB0-88B1-42C365D540F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5296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2CAD-FA14-40FD-82B6-4B99194BF32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5568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839CD-9069-447B-8B1F-9739029761C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21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565C-920B-46CC-91CC-CC1115BD27B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7875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BED4D-E08E-4C74-85A1-56660F0BE5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1915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D2216-567A-4E10-951F-85C3F1E54C4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321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E94E8-D9E0-4E8F-B942-49F41504257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5893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D224A-62BE-411B-BFA1-ECAE912F07F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042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BA0DBC-F02E-46F6-A5C7-EECC6EC5D4CD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5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hyperlink" Target="http://www.agtijmensen.nl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35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6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A.%20G.%20Tijmensen%20werk\Filmpjes\Tacoma.avi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09075" cy="69215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Trillingen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2"/>
            <a:ext cx="9144000" cy="3970337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Trillingstijd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en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frequentie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Oscilloscoop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Fase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,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gereduceerde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fase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,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faseverschil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De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veerwet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Slinger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Uitrekking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uitwijking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krachtconstante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Uitwijking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en</a:t>
            </a:r>
            <a:r>
              <a:rPr lang="en-US" altLang="nl-NL" b="1" dirty="0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 </a:t>
            </a:r>
            <a:r>
              <a:rPr lang="en-US" altLang="nl-NL" b="1" dirty="0" err="1">
                <a:solidFill>
                  <a:srgbClr val="0296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snelheid</a:t>
            </a:r>
            <a:endParaRPr lang="en-US" altLang="nl-NL" b="1" dirty="0">
              <a:solidFill>
                <a:srgbClr val="0296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1054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18102018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810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5410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4648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028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1000"/>
      <p:bldP spid="22532" grpId="0" autoUpdateAnimBg="0"/>
      <p:bldP spid="22534" grpId="0" autoUpdateAnimBg="0"/>
      <p:bldP spid="22535" grpId="0" autoUpdateAnimBg="0"/>
      <p:bldP spid="225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53" name="Group 229"/>
          <p:cNvGrpSpPr>
            <a:grpSpLocks/>
          </p:cNvGrpSpPr>
          <p:nvPr/>
        </p:nvGrpSpPr>
        <p:grpSpPr bwMode="auto">
          <a:xfrm>
            <a:off x="231775" y="2054225"/>
            <a:ext cx="8021638" cy="1720850"/>
            <a:chOff x="146" y="1294"/>
            <a:chExt cx="5053" cy="1084"/>
          </a:xfrm>
        </p:grpSpPr>
        <p:grpSp>
          <p:nvGrpSpPr>
            <p:cNvPr id="103633" name="Group 209"/>
            <p:cNvGrpSpPr>
              <a:grpSpLocks/>
            </p:cNvGrpSpPr>
            <p:nvPr/>
          </p:nvGrpSpPr>
          <p:grpSpPr bwMode="auto">
            <a:xfrm>
              <a:off x="154" y="1294"/>
              <a:ext cx="5040" cy="1084"/>
              <a:chOff x="495" y="2000"/>
              <a:chExt cx="3746" cy="1084"/>
            </a:xfrm>
          </p:grpSpPr>
          <p:graphicFrame>
            <p:nvGraphicFramePr>
              <p:cNvPr id="103621" name="Object 197"/>
              <p:cNvGraphicFramePr>
                <a:graphicFrameLocks/>
              </p:cNvGraphicFramePr>
              <p:nvPr/>
            </p:nvGraphicFramePr>
            <p:xfrm>
              <a:off x="495" y="2004"/>
              <a:ext cx="2274" cy="10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4" name="Grafiek" r:id="rId3" imgW="3610291" imgH="1714862" progId="Excel.Chart.8">
                      <p:embed/>
                    </p:oleObj>
                  </mc:Choice>
                  <mc:Fallback>
                    <p:oleObj name="Grafiek" r:id="rId3" imgW="3610291" imgH="1714862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" y="2004"/>
                            <a:ext cx="2274" cy="10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30" name="Object 206"/>
              <p:cNvGraphicFramePr>
                <a:graphicFrameLocks/>
              </p:cNvGraphicFramePr>
              <p:nvPr/>
            </p:nvGraphicFramePr>
            <p:xfrm>
              <a:off x="1967" y="2000"/>
              <a:ext cx="2274" cy="10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5" name="Grafiek" r:id="rId5" imgW="3610291" imgH="1714862" progId="Excel.Chart.8">
                      <p:embed/>
                    </p:oleObj>
                  </mc:Choice>
                  <mc:Fallback>
                    <p:oleObj name="Grafiek" r:id="rId5" imgW="3610291" imgH="1714862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7" y="2000"/>
                            <a:ext cx="2274" cy="10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3643" name="Group 219"/>
            <p:cNvGrpSpPr>
              <a:grpSpLocks/>
            </p:cNvGrpSpPr>
            <p:nvPr/>
          </p:nvGrpSpPr>
          <p:grpSpPr bwMode="auto">
            <a:xfrm>
              <a:off x="159" y="1458"/>
              <a:ext cx="5040" cy="770"/>
              <a:chOff x="495" y="2000"/>
              <a:chExt cx="3746" cy="1084"/>
            </a:xfrm>
          </p:grpSpPr>
          <p:graphicFrame>
            <p:nvGraphicFramePr>
              <p:cNvPr id="103644" name="Object 220"/>
              <p:cNvGraphicFramePr>
                <a:graphicFrameLocks/>
              </p:cNvGraphicFramePr>
              <p:nvPr/>
            </p:nvGraphicFramePr>
            <p:xfrm>
              <a:off x="495" y="2004"/>
              <a:ext cx="2274" cy="10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6" name="Grafiek" r:id="rId6" imgW="3610291" imgH="1714862" progId="Excel.Chart.8">
                      <p:embed/>
                    </p:oleObj>
                  </mc:Choice>
                  <mc:Fallback>
                    <p:oleObj name="Grafiek" r:id="rId6" imgW="3610291" imgH="1714862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" y="2004"/>
                            <a:ext cx="2274" cy="10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45" name="Object 221"/>
              <p:cNvGraphicFramePr>
                <a:graphicFrameLocks/>
              </p:cNvGraphicFramePr>
              <p:nvPr/>
            </p:nvGraphicFramePr>
            <p:xfrm>
              <a:off x="1967" y="2000"/>
              <a:ext cx="2274" cy="10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7" name="Grafiek" r:id="rId7" imgW="3610291" imgH="1714862" progId="Excel.Chart.8">
                      <p:embed/>
                    </p:oleObj>
                  </mc:Choice>
                  <mc:Fallback>
                    <p:oleObj name="Grafiek" r:id="rId7" imgW="3610291" imgH="1714862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7" y="2000"/>
                            <a:ext cx="2274" cy="10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629" name="Line 205"/>
            <p:cNvSpPr>
              <a:spLocks noChangeShapeType="1"/>
            </p:cNvSpPr>
            <p:nvPr/>
          </p:nvSpPr>
          <p:spPr bwMode="auto">
            <a:xfrm flipV="1">
              <a:off x="146" y="1838"/>
              <a:ext cx="5042" cy="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</a:rPr>
              <a:t>Faseverschil, in fase</a:t>
            </a:r>
            <a:r>
              <a:rPr lang="en-US" altLang="nl-NL" sz="3200" b="1">
                <a:solidFill>
                  <a:srgbClr val="3333CC"/>
                </a:solidFill>
              </a:rPr>
              <a:t> en tegenfase bij 2 trillende punten: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0" y="4895850"/>
            <a:ext cx="34194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0 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3448" name="Rectangle 24"/>
          <p:cNvSpPr>
            <a:spLocks noChangeArrowheads="1"/>
          </p:cNvSpPr>
          <p:nvPr/>
        </p:nvSpPr>
        <p:spPr bwMode="auto">
          <a:xfrm>
            <a:off x="0" y="5661025"/>
            <a:ext cx="914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 heet: Beide punten trillen in fase (“in de pas”)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3650" name="AutoShape 226"/>
          <p:cNvSpPr>
            <a:spLocks noChangeArrowheads="1"/>
          </p:cNvSpPr>
          <p:nvPr/>
        </p:nvSpPr>
        <p:spPr bwMode="auto">
          <a:xfrm>
            <a:off x="2843213" y="1295400"/>
            <a:ext cx="1728787" cy="720725"/>
          </a:xfrm>
          <a:prstGeom prst="wedgeRoundRectCallout">
            <a:avLst>
              <a:gd name="adj1" fmla="val -151931"/>
              <a:gd name="adj2" fmla="val 8369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¼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3651" name="AutoShape 227"/>
          <p:cNvSpPr>
            <a:spLocks noChangeArrowheads="1"/>
          </p:cNvSpPr>
          <p:nvPr/>
        </p:nvSpPr>
        <p:spPr bwMode="auto">
          <a:xfrm>
            <a:off x="3203575" y="3716338"/>
            <a:ext cx="1944688" cy="720725"/>
          </a:xfrm>
          <a:prstGeom prst="wedgeRoundRectCallout">
            <a:avLst>
              <a:gd name="adj1" fmla="val -158407"/>
              <a:gd name="adj2" fmla="val -21850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¼</a:t>
            </a:r>
            <a:r>
              <a:rPr lang="nl-NL" altLang="nl-NL" sz="3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l-GR" altLang="nl-NL" sz="3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652" name="Line 228"/>
          <p:cNvSpPr>
            <a:spLocks noChangeShapeType="1"/>
          </p:cNvSpPr>
          <p:nvPr/>
        </p:nvSpPr>
        <p:spPr bwMode="auto">
          <a:xfrm>
            <a:off x="1116013" y="2289175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02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9" grpId="0" autoUpdateAnimBg="0"/>
      <p:bldP spid="103446" grpId="0" autoUpdateAnimBg="0"/>
      <p:bldP spid="103448" grpId="0" autoUpdateAnimBg="0"/>
      <p:bldP spid="103650" grpId="0" animBg="1"/>
      <p:bldP spid="103651" grpId="0" animBg="1"/>
      <p:bldP spid="1036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21" name="Group 5"/>
          <p:cNvGrpSpPr>
            <a:grpSpLocks/>
          </p:cNvGrpSpPr>
          <p:nvPr/>
        </p:nvGrpSpPr>
        <p:grpSpPr bwMode="auto">
          <a:xfrm>
            <a:off x="-1331913" y="1982788"/>
            <a:ext cx="9577388" cy="1804987"/>
            <a:chOff x="-431" y="845"/>
            <a:chExt cx="6033" cy="1137"/>
          </a:xfrm>
        </p:grpSpPr>
        <p:grpSp>
          <p:nvGrpSpPr>
            <p:cNvPr id="111622" name="Group 6"/>
            <p:cNvGrpSpPr>
              <a:grpSpLocks/>
            </p:cNvGrpSpPr>
            <p:nvPr/>
          </p:nvGrpSpPr>
          <p:grpSpPr bwMode="auto">
            <a:xfrm>
              <a:off x="-404" y="890"/>
              <a:ext cx="6006" cy="1092"/>
              <a:chOff x="-671" y="890"/>
              <a:chExt cx="6006" cy="1092"/>
            </a:xfrm>
          </p:grpSpPr>
          <p:grpSp>
            <p:nvGrpSpPr>
              <p:cNvPr id="111623" name="Group 7"/>
              <p:cNvGrpSpPr>
                <a:grpSpLocks/>
              </p:cNvGrpSpPr>
              <p:nvPr/>
            </p:nvGrpSpPr>
            <p:grpSpPr bwMode="auto">
              <a:xfrm>
                <a:off x="295" y="890"/>
                <a:ext cx="5040" cy="1084"/>
                <a:chOff x="495" y="2000"/>
                <a:chExt cx="3746" cy="1084"/>
              </a:xfrm>
            </p:grpSpPr>
            <p:graphicFrame>
              <p:nvGraphicFramePr>
                <p:cNvPr id="111624" name="Object 8"/>
                <p:cNvGraphicFramePr>
                  <a:graphicFrameLocks/>
                </p:cNvGraphicFramePr>
                <p:nvPr/>
              </p:nvGraphicFramePr>
              <p:xfrm>
                <a:off x="495" y="2004"/>
                <a:ext cx="2274" cy="10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198" name="Grafiek" r:id="rId3" imgW="3610291" imgH="1714862" progId="Excel.Chart.8">
                        <p:embed/>
                      </p:oleObj>
                    </mc:Choice>
                    <mc:Fallback>
                      <p:oleObj name="Grafiek" r:id="rId3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5" y="2004"/>
                              <a:ext cx="2274" cy="1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11625" name="Object 9"/>
                <p:cNvGraphicFramePr>
                  <a:graphicFrameLocks/>
                </p:cNvGraphicFramePr>
                <p:nvPr/>
              </p:nvGraphicFramePr>
              <p:xfrm>
                <a:off x="1967" y="2000"/>
                <a:ext cx="2274" cy="10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199" name="Grafiek" r:id="rId5" imgW="3610291" imgH="1714862" progId="Excel.Chart.8">
                        <p:embed/>
                      </p:oleObj>
                    </mc:Choice>
                    <mc:Fallback>
                      <p:oleObj name="Grafiek" r:id="rId5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67" y="2000"/>
                              <a:ext cx="2274" cy="1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11626" name="Group 10"/>
              <p:cNvGrpSpPr>
                <a:grpSpLocks/>
              </p:cNvGrpSpPr>
              <p:nvPr/>
            </p:nvGrpSpPr>
            <p:grpSpPr bwMode="auto">
              <a:xfrm>
                <a:off x="-671" y="898"/>
                <a:ext cx="5040" cy="1084"/>
                <a:chOff x="495" y="2000"/>
                <a:chExt cx="3746" cy="1084"/>
              </a:xfrm>
            </p:grpSpPr>
            <p:graphicFrame>
              <p:nvGraphicFramePr>
                <p:cNvPr id="111627" name="Object 11"/>
                <p:cNvGraphicFramePr>
                  <a:graphicFrameLocks/>
                </p:cNvGraphicFramePr>
                <p:nvPr/>
              </p:nvGraphicFramePr>
              <p:xfrm>
                <a:off x="495" y="2004"/>
                <a:ext cx="2274" cy="10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00" name="Grafiek" r:id="rId6" imgW="3610291" imgH="1714862" progId="Excel.Chart.8">
                        <p:embed/>
                      </p:oleObj>
                    </mc:Choice>
                    <mc:Fallback>
                      <p:oleObj name="Grafiek" r:id="rId6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5" y="2004"/>
                              <a:ext cx="2274" cy="1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11628" name="Object 12"/>
                <p:cNvGraphicFramePr>
                  <a:graphicFrameLocks/>
                </p:cNvGraphicFramePr>
                <p:nvPr/>
              </p:nvGraphicFramePr>
              <p:xfrm>
                <a:off x="1967" y="2000"/>
                <a:ext cx="2274" cy="10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01" name="Grafiek" r:id="rId7" imgW="3610291" imgH="1714862" progId="Excel.Chart.8">
                        <p:embed/>
                      </p:oleObj>
                    </mc:Choice>
                    <mc:Fallback>
                      <p:oleObj name="Grafiek" r:id="rId7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67" y="2000"/>
                              <a:ext cx="2274" cy="1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11629" name="Line 13"/>
              <p:cNvSpPr>
                <a:spLocks noChangeShapeType="1"/>
              </p:cNvSpPr>
              <p:nvPr/>
            </p:nvSpPr>
            <p:spPr bwMode="auto">
              <a:xfrm flipV="1">
                <a:off x="287" y="1434"/>
                <a:ext cx="5042" cy="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-431" y="845"/>
              <a:ext cx="1043" cy="86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</a:rPr>
              <a:t>Faseverschil</a:t>
            </a:r>
            <a:r>
              <a:rPr lang="en-US" altLang="nl-NL" sz="3200" b="1">
                <a:solidFill>
                  <a:srgbClr val="3333CC"/>
                </a:solidFill>
              </a:rPr>
              <a:t>, in fase en </a:t>
            </a:r>
            <a:r>
              <a:rPr lang="en-US" altLang="nl-NL" sz="3200" b="1">
                <a:solidFill>
                  <a:srgbClr val="FF3300"/>
                </a:solidFill>
              </a:rPr>
              <a:t>tegenfase</a:t>
            </a:r>
            <a:r>
              <a:rPr lang="en-US" altLang="nl-NL" sz="3200" b="1">
                <a:solidFill>
                  <a:srgbClr val="3333CC"/>
                </a:solidFill>
              </a:rPr>
              <a:t> bij 2 trillende punten: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4895850"/>
            <a:ext cx="34194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½ 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 heet ”: beide trillende punten trillen  tegen elkaar in!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1631" name="AutoShape 15"/>
          <p:cNvSpPr>
            <a:spLocks noChangeArrowheads="1"/>
          </p:cNvSpPr>
          <p:nvPr/>
        </p:nvSpPr>
        <p:spPr bwMode="auto">
          <a:xfrm>
            <a:off x="2843213" y="1295400"/>
            <a:ext cx="1296987" cy="720725"/>
          </a:xfrm>
          <a:prstGeom prst="wedgeRoundRectCallout">
            <a:avLst>
              <a:gd name="adj1" fmla="val -58569"/>
              <a:gd name="adj2" fmla="val 8898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¼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632" name="AutoShape 16"/>
          <p:cNvSpPr>
            <a:spLocks noChangeArrowheads="1"/>
          </p:cNvSpPr>
          <p:nvPr/>
        </p:nvSpPr>
        <p:spPr bwMode="auto">
          <a:xfrm>
            <a:off x="3348038" y="4221163"/>
            <a:ext cx="2089150" cy="649287"/>
          </a:xfrm>
          <a:prstGeom prst="wedgeRoundRectCallout">
            <a:avLst>
              <a:gd name="adj1" fmla="val -75759"/>
              <a:gd name="adj2" fmla="val -14657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3/4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>
            <a:off x="2700338" y="2289175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92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autoUpdateAnimBg="0"/>
      <p:bldP spid="111620" grpId="0" autoUpdateAnimBg="0"/>
      <p:bldP spid="111631" grpId="0" animBg="1"/>
      <p:bldP spid="111632" grpId="0" animBg="1"/>
      <p:bldP spid="1116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</a:rPr>
              <a:t>Een wip in zijn uiterste stand: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0" y="4076700"/>
            <a:ext cx="5724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tussen A en B =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? 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2051050" y="908050"/>
            <a:ext cx="1296988" cy="720725"/>
          </a:xfrm>
          <a:prstGeom prst="wedgeRoundRectCallout">
            <a:avLst>
              <a:gd name="adj1" fmla="val -93454"/>
              <a:gd name="adj2" fmla="val 23259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¾ 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>
            <a:off x="3419475" y="765175"/>
            <a:ext cx="1296988" cy="720725"/>
          </a:xfrm>
          <a:prstGeom prst="wedgeRoundRectCallout">
            <a:avLst>
              <a:gd name="adj1" fmla="val -87333"/>
              <a:gd name="adj2" fmla="val 2436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¾ 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691" name="AutoShape 27"/>
          <p:cNvSpPr>
            <a:spLocks noChangeArrowheads="1"/>
          </p:cNvSpPr>
          <p:nvPr/>
        </p:nvSpPr>
        <p:spPr bwMode="auto">
          <a:xfrm>
            <a:off x="5219700" y="765175"/>
            <a:ext cx="1296988" cy="720725"/>
          </a:xfrm>
          <a:prstGeom prst="wedgeRoundRectCallout">
            <a:avLst>
              <a:gd name="adj1" fmla="val -8995"/>
              <a:gd name="adj2" fmla="val 1925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¼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692" name="AutoShape 28"/>
          <p:cNvSpPr>
            <a:spLocks noChangeArrowheads="1"/>
          </p:cNvSpPr>
          <p:nvPr/>
        </p:nvSpPr>
        <p:spPr bwMode="auto">
          <a:xfrm>
            <a:off x="6948488" y="620713"/>
            <a:ext cx="1296987" cy="720725"/>
          </a:xfrm>
          <a:prstGeom prst="wedgeRoundRectCallout">
            <a:avLst>
              <a:gd name="adj1" fmla="val -39227"/>
              <a:gd name="adj2" fmla="val 19140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el-GR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= ¼</a:t>
            </a:r>
            <a:r>
              <a:rPr lang="nl-NL" altLang="nl-NL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693" name="Rectangle 29"/>
          <p:cNvSpPr>
            <a:spLocks noChangeArrowheads="1"/>
          </p:cNvSpPr>
          <p:nvPr/>
        </p:nvSpPr>
        <p:spPr bwMode="auto">
          <a:xfrm>
            <a:off x="34925" y="3357563"/>
            <a:ext cx="15128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r,A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4" name="Rectangle 30"/>
          <p:cNvSpPr>
            <a:spLocks noChangeArrowheads="1"/>
          </p:cNvSpPr>
          <p:nvPr/>
        </p:nvSpPr>
        <p:spPr bwMode="auto">
          <a:xfrm>
            <a:off x="1763713" y="3357563"/>
            <a:ext cx="15128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r,B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5" name="Rectangle 31"/>
          <p:cNvSpPr>
            <a:spLocks noChangeArrowheads="1"/>
          </p:cNvSpPr>
          <p:nvPr/>
        </p:nvSpPr>
        <p:spPr bwMode="auto">
          <a:xfrm>
            <a:off x="4859338" y="3357563"/>
            <a:ext cx="15128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r,C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6" name="Rectangle 32"/>
          <p:cNvSpPr>
            <a:spLocks noChangeArrowheads="1"/>
          </p:cNvSpPr>
          <p:nvPr/>
        </p:nvSpPr>
        <p:spPr bwMode="auto">
          <a:xfrm>
            <a:off x="6588125" y="3357563"/>
            <a:ext cx="15128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r,D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7" name="Rectangle 33"/>
          <p:cNvSpPr>
            <a:spLocks noChangeArrowheads="1"/>
          </p:cNvSpPr>
          <p:nvPr/>
        </p:nvSpPr>
        <p:spPr bwMode="auto">
          <a:xfrm>
            <a:off x="-15875" y="4581525"/>
            <a:ext cx="5724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tussen C en D =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? 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8" name="Rectangle 34"/>
          <p:cNvSpPr>
            <a:spLocks noChangeArrowheads="1"/>
          </p:cNvSpPr>
          <p:nvPr/>
        </p:nvSpPr>
        <p:spPr bwMode="auto">
          <a:xfrm>
            <a:off x="-28575" y="5038725"/>
            <a:ext cx="5724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tussen A en D =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? 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699" name="Rectangle 35"/>
          <p:cNvSpPr>
            <a:spLocks noChangeArrowheads="1"/>
          </p:cNvSpPr>
          <p:nvPr/>
        </p:nvSpPr>
        <p:spPr bwMode="auto">
          <a:xfrm>
            <a:off x="0" y="5589588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t/m O trillen in fase. O t/m D trillen in fase.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701" name="Rectangle 37"/>
          <p:cNvSpPr>
            <a:spLocks noChangeArrowheads="1"/>
          </p:cNvSpPr>
          <p:nvPr/>
        </p:nvSpPr>
        <p:spPr bwMode="auto">
          <a:xfrm>
            <a:off x="-11113" y="6165850"/>
            <a:ext cx="91551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t/m O trillen in tegenfase met O t/m D.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3702" name="AutoShape 38"/>
          <p:cNvSpPr>
            <a:spLocks noChangeArrowheads="1"/>
          </p:cNvSpPr>
          <p:nvPr/>
        </p:nvSpPr>
        <p:spPr bwMode="auto">
          <a:xfrm>
            <a:off x="179388" y="476250"/>
            <a:ext cx="2016125" cy="792163"/>
          </a:xfrm>
          <a:prstGeom prst="wedgeRoundRectCallout">
            <a:avLst>
              <a:gd name="adj1" fmla="val -16616"/>
              <a:gd name="adj2" fmla="val 22795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Evenwicht-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stand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113704" name="Group 40"/>
          <p:cNvGrpSpPr>
            <a:grpSpLocks/>
          </p:cNvGrpSpPr>
          <p:nvPr/>
        </p:nvGrpSpPr>
        <p:grpSpPr bwMode="auto">
          <a:xfrm>
            <a:off x="539750" y="1916113"/>
            <a:ext cx="7561263" cy="1225550"/>
            <a:chOff x="340" y="1207"/>
            <a:chExt cx="4763" cy="772"/>
          </a:xfrm>
        </p:grpSpPr>
        <p:grpSp>
          <p:nvGrpSpPr>
            <p:cNvPr id="113700" name="Group 36"/>
            <p:cNvGrpSpPr>
              <a:grpSpLocks/>
            </p:cNvGrpSpPr>
            <p:nvPr/>
          </p:nvGrpSpPr>
          <p:grpSpPr bwMode="auto">
            <a:xfrm>
              <a:off x="340" y="1207"/>
              <a:ext cx="4763" cy="772"/>
              <a:chOff x="340" y="1207"/>
              <a:chExt cx="4763" cy="772"/>
            </a:xfrm>
          </p:grpSpPr>
          <p:sp>
            <p:nvSpPr>
              <p:cNvPr id="113682" name="Rectangle 18"/>
              <p:cNvSpPr>
                <a:spLocks noChangeArrowheads="1"/>
              </p:cNvSpPr>
              <p:nvPr/>
            </p:nvSpPr>
            <p:spPr bwMode="auto">
              <a:xfrm rot="5004155">
                <a:off x="2634" y="-116"/>
                <a:ext cx="45" cy="367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83" name="AutoShape 19"/>
              <p:cNvSpPr>
                <a:spLocks noChangeArrowheads="1"/>
              </p:cNvSpPr>
              <p:nvPr/>
            </p:nvSpPr>
            <p:spPr bwMode="auto">
              <a:xfrm>
                <a:off x="2472" y="1752"/>
                <a:ext cx="363" cy="22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84" name="Line 20"/>
              <p:cNvSpPr>
                <a:spLocks noChangeShapeType="1"/>
              </p:cNvSpPr>
              <p:nvPr/>
            </p:nvSpPr>
            <p:spPr bwMode="auto">
              <a:xfrm>
                <a:off x="340" y="1976"/>
                <a:ext cx="47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85" name="Line 21"/>
              <p:cNvSpPr>
                <a:spLocks noChangeShapeType="1"/>
              </p:cNvSpPr>
              <p:nvPr/>
            </p:nvSpPr>
            <p:spPr bwMode="auto">
              <a:xfrm>
                <a:off x="399" y="1722"/>
                <a:ext cx="4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86" name="Text Box 22"/>
              <p:cNvSpPr txBox="1">
                <a:spLocks noChangeArrowheads="1"/>
              </p:cNvSpPr>
              <p:nvPr/>
            </p:nvSpPr>
            <p:spPr bwMode="auto">
              <a:xfrm>
                <a:off x="748" y="1616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113687" name="Text Box 23"/>
              <p:cNvSpPr txBox="1">
                <a:spLocks noChangeArrowheads="1"/>
              </p:cNvSpPr>
              <p:nvPr/>
            </p:nvSpPr>
            <p:spPr bwMode="auto">
              <a:xfrm>
                <a:off x="1746" y="1525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  <p:sp>
            <p:nvSpPr>
              <p:cNvPr id="113688" name="Text Box 24"/>
              <p:cNvSpPr txBox="1">
                <a:spLocks noChangeArrowheads="1"/>
              </p:cNvSpPr>
              <p:nvPr/>
            </p:nvSpPr>
            <p:spPr bwMode="auto">
              <a:xfrm>
                <a:off x="3515" y="1298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13689" name="Text Box 25"/>
              <p:cNvSpPr txBox="1">
                <a:spLocks noChangeArrowheads="1"/>
              </p:cNvSpPr>
              <p:nvPr/>
            </p:nvSpPr>
            <p:spPr bwMode="auto">
              <a:xfrm>
                <a:off x="4332" y="1207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D</a:t>
                </a:r>
              </a:p>
            </p:txBody>
          </p:sp>
        </p:grpSp>
        <p:sp>
          <p:nvSpPr>
            <p:cNvPr id="113703" name="Rectangle 39"/>
            <p:cNvSpPr>
              <a:spLocks noChangeArrowheads="1"/>
            </p:cNvSpPr>
            <p:nvPr/>
          </p:nvSpPr>
          <p:spPr bwMode="auto">
            <a:xfrm>
              <a:off x="2517" y="1437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</a:p>
          </p:txBody>
        </p:sp>
      </p:grpSp>
      <p:sp>
        <p:nvSpPr>
          <p:cNvPr id="113705" name="AutoShape 41"/>
          <p:cNvSpPr>
            <a:spLocks noChangeArrowheads="1"/>
          </p:cNvSpPr>
          <p:nvPr/>
        </p:nvSpPr>
        <p:spPr bwMode="auto">
          <a:xfrm>
            <a:off x="7199313" y="5776913"/>
            <a:ext cx="1944687" cy="1081087"/>
          </a:xfrm>
          <a:prstGeom prst="wedgeRoundRectCallout">
            <a:avLst>
              <a:gd name="adj1" fmla="val -203222"/>
              <a:gd name="adj2" fmla="val -33355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O doet niet mee!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6804025" y="4149725"/>
            <a:ext cx="2089150" cy="1584325"/>
          </a:xfrm>
          <a:prstGeom prst="wedgeRoundRectCallout">
            <a:avLst>
              <a:gd name="adj1" fmla="val -44833"/>
              <a:gd name="adj2" fmla="val -4458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Hoe ziet het u-t diagram er uit?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707" name="AutoShape 43"/>
          <p:cNvSpPr>
            <a:spLocks noChangeArrowheads="1"/>
          </p:cNvSpPr>
          <p:nvPr/>
        </p:nvSpPr>
        <p:spPr bwMode="auto">
          <a:xfrm>
            <a:off x="8027988" y="2708275"/>
            <a:ext cx="757237" cy="531813"/>
          </a:xfrm>
          <a:prstGeom prst="wedgeRoundRectCallout">
            <a:avLst>
              <a:gd name="adj1" fmla="val -366352"/>
              <a:gd name="adj2" fmla="val 2804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0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708" name="AutoShape 44"/>
          <p:cNvSpPr>
            <a:spLocks noChangeArrowheads="1"/>
          </p:cNvSpPr>
          <p:nvPr/>
        </p:nvSpPr>
        <p:spPr bwMode="auto">
          <a:xfrm>
            <a:off x="8101013" y="2924175"/>
            <a:ext cx="757237" cy="531813"/>
          </a:xfrm>
          <a:prstGeom prst="wedgeRoundRectCallout">
            <a:avLst>
              <a:gd name="adj1" fmla="val -381028"/>
              <a:gd name="adj2" fmla="val 34731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0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3709" name="AutoShape 45"/>
          <p:cNvSpPr>
            <a:spLocks noChangeArrowheads="1"/>
          </p:cNvSpPr>
          <p:nvPr/>
        </p:nvSpPr>
        <p:spPr bwMode="auto">
          <a:xfrm>
            <a:off x="7956550" y="3573463"/>
            <a:ext cx="1042988" cy="531812"/>
          </a:xfrm>
          <a:prstGeom prst="wedgeRoundRectCallout">
            <a:avLst>
              <a:gd name="adj1" fmla="val -274505"/>
              <a:gd name="adj2" fmla="val 3064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1/2</a:t>
            </a:r>
            <a:endParaRPr lang="el-GR" altLang="nl-NL" sz="240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1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1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 autoUpdateAnimBg="0"/>
      <p:bldP spid="113677" grpId="0" autoUpdateAnimBg="0"/>
      <p:bldP spid="113679" grpId="0" animBg="1"/>
      <p:bldP spid="113690" grpId="0" animBg="1"/>
      <p:bldP spid="113691" grpId="0" animBg="1"/>
      <p:bldP spid="113692" grpId="0" animBg="1"/>
      <p:bldP spid="113693" grpId="0" autoUpdateAnimBg="0"/>
      <p:bldP spid="113694" grpId="0" autoUpdateAnimBg="0"/>
      <p:bldP spid="113695" grpId="0" autoUpdateAnimBg="0"/>
      <p:bldP spid="113696" grpId="0" autoUpdateAnimBg="0"/>
      <p:bldP spid="113697" grpId="0" autoUpdateAnimBg="0"/>
      <p:bldP spid="113698" grpId="0" autoUpdateAnimBg="0"/>
      <p:bldP spid="113699" grpId="0" autoUpdateAnimBg="0"/>
      <p:bldP spid="113701" grpId="0" autoUpdateAnimBg="0"/>
      <p:bldP spid="113702" grpId="0" animBg="1"/>
      <p:bldP spid="113705" grpId="0" animBg="1"/>
      <p:bldP spid="113706" grpId="0" animBg="1"/>
      <p:bldP spid="113707" grpId="0" animBg="1"/>
      <p:bldP spid="113708" grpId="0" animBg="1"/>
      <p:bldP spid="1137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</a:rPr>
              <a:t>Een wip in zijn uiterste stand: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grpSp>
        <p:nvGrpSpPr>
          <p:cNvPr id="116753" name="Group 17"/>
          <p:cNvGrpSpPr>
            <a:grpSpLocks/>
          </p:cNvGrpSpPr>
          <p:nvPr/>
        </p:nvGrpSpPr>
        <p:grpSpPr bwMode="auto">
          <a:xfrm>
            <a:off x="539750" y="1916113"/>
            <a:ext cx="7561263" cy="1225550"/>
            <a:chOff x="340" y="1207"/>
            <a:chExt cx="4763" cy="772"/>
          </a:xfrm>
        </p:grpSpPr>
        <p:grpSp>
          <p:nvGrpSpPr>
            <p:cNvPr id="116754" name="Group 18"/>
            <p:cNvGrpSpPr>
              <a:grpSpLocks/>
            </p:cNvGrpSpPr>
            <p:nvPr/>
          </p:nvGrpSpPr>
          <p:grpSpPr bwMode="auto">
            <a:xfrm>
              <a:off x="340" y="1207"/>
              <a:ext cx="4763" cy="772"/>
              <a:chOff x="340" y="1207"/>
              <a:chExt cx="4763" cy="772"/>
            </a:xfrm>
          </p:grpSpPr>
          <p:sp>
            <p:nvSpPr>
              <p:cNvPr id="116755" name="Rectangle 19"/>
              <p:cNvSpPr>
                <a:spLocks noChangeArrowheads="1"/>
              </p:cNvSpPr>
              <p:nvPr/>
            </p:nvSpPr>
            <p:spPr bwMode="auto">
              <a:xfrm rot="5004155">
                <a:off x="2634" y="-116"/>
                <a:ext cx="45" cy="367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56" name="AutoShape 20"/>
              <p:cNvSpPr>
                <a:spLocks noChangeArrowheads="1"/>
              </p:cNvSpPr>
              <p:nvPr/>
            </p:nvSpPr>
            <p:spPr bwMode="auto">
              <a:xfrm>
                <a:off x="2472" y="1752"/>
                <a:ext cx="363" cy="22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57" name="Line 21"/>
              <p:cNvSpPr>
                <a:spLocks noChangeShapeType="1"/>
              </p:cNvSpPr>
              <p:nvPr/>
            </p:nvSpPr>
            <p:spPr bwMode="auto">
              <a:xfrm>
                <a:off x="340" y="1976"/>
                <a:ext cx="47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58" name="Line 22"/>
              <p:cNvSpPr>
                <a:spLocks noChangeShapeType="1"/>
              </p:cNvSpPr>
              <p:nvPr/>
            </p:nvSpPr>
            <p:spPr bwMode="auto">
              <a:xfrm>
                <a:off x="399" y="1722"/>
                <a:ext cx="4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59" name="Text Box 23"/>
              <p:cNvSpPr txBox="1">
                <a:spLocks noChangeArrowheads="1"/>
              </p:cNvSpPr>
              <p:nvPr/>
            </p:nvSpPr>
            <p:spPr bwMode="auto">
              <a:xfrm>
                <a:off x="748" y="1616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3300"/>
                    </a:solidFill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116760" name="Text Box 24"/>
              <p:cNvSpPr txBox="1">
                <a:spLocks noChangeArrowheads="1"/>
              </p:cNvSpPr>
              <p:nvPr/>
            </p:nvSpPr>
            <p:spPr bwMode="auto">
              <a:xfrm>
                <a:off x="1746" y="1525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66FF"/>
                    </a:solidFill>
                    <a:latin typeface="Comic Sans MS" pitchFamily="66" charset="0"/>
                  </a:rPr>
                  <a:t>B</a:t>
                </a:r>
              </a:p>
            </p:txBody>
          </p:sp>
          <p:sp>
            <p:nvSpPr>
              <p:cNvPr id="116761" name="Text Box 25"/>
              <p:cNvSpPr txBox="1">
                <a:spLocks noChangeArrowheads="1"/>
              </p:cNvSpPr>
              <p:nvPr/>
            </p:nvSpPr>
            <p:spPr bwMode="auto">
              <a:xfrm>
                <a:off x="3515" y="1298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3333CC"/>
                    </a:solidFill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16762" name="Text Box 26"/>
              <p:cNvSpPr txBox="1">
                <a:spLocks noChangeArrowheads="1"/>
              </p:cNvSpPr>
              <p:nvPr/>
            </p:nvSpPr>
            <p:spPr bwMode="auto">
              <a:xfrm>
                <a:off x="4332" y="1207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D</a:t>
                </a:r>
              </a:p>
            </p:txBody>
          </p:sp>
        </p:grpSp>
        <p:sp>
          <p:nvSpPr>
            <p:cNvPr id="116763" name="Rectangle 27"/>
            <p:cNvSpPr>
              <a:spLocks noChangeArrowheads="1"/>
            </p:cNvSpPr>
            <p:nvPr/>
          </p:nvSpPr>
          <p:spPr bwMode="auto">
            <a:xfrm>
              <a:off x="2517" y="1437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</a:p>
          </p:txBody>
        </p:sp>
      </p:grpSp>
      <p:sp>
        <p:nvSpPr>
          <p:cNvPr id="116780" name="Rectangle 44"/>
          <p:cNvSpPr>
            <a:spLocks noChangeArrowheads="1"/>
          </p:cNvSpPr>
          <p:nvPr/>
        </p:nvSpPr>
        <p:spPr bwMode="auto">
          <a:xfrm>
            <a:off x="0" y="4445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</a:rPr>
              <a:t>Hoe ziet de u-t grafiek er uit voor A, B, C en D?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graphicFrame>
        <p:nvGraphicFramePr>
          <p:cNvPr id="116783" name="Object 47"/>
          <p:cNvGraphicFramePr>
            <a:graphicFrameLocks noGrp="1" noChangeAspect="1"/>
          </p:cNvGraphicFramePr>
          <p:nvPr>
            <p:ph/>
          </p:nvPr>
        </p:nvGraphicFramePr>
        <p:xfrm>
          <a:off x="-63500" y="3141663"/>
          <a:ext cx="9324975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Grafiek" r:id="rId3" imgW="6381750" imgH="2695575" progId="Excel.Chart.8">
                  <p:embed/>
                </p:oleObj>
              </mc:Choice>
              <mc:Fallback>
                <p:oleObj name="Grafiek" r:id="rId3" imgW="6381750" imgH="26955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0" y="3141663"/>
                        <a:ext cx="9324975" cy="377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85" name="Text Box 49"/>
          <p:cNvSpPr txBox="1">
            <a:spLocks noChangeArrowheads="1"/>
          </p:cNvSpPr>
          <p:nvPr/>
        </p:nvSpPr>
        <p:spPr bwMode="auto">
          <a:xfrm>
            <a:off x="928688" y="60801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u</a:t>
            </a:r>
            <a:r>
              <a:rPr lang="nl-NL" altLang="nl-NL" sz="2400" b="1" baseline="-25000">
                <a:solidFill>
                  <a:srgbClr val="FF33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16786" name="Text Box 50"/>
          <p:cNvSpPr txBox="1">
            <a:spLocks noChangeArrowheads="1"/>
          </p:cNvSpPr>
          <p:nvPr/>
        </p:nvSpPr>
        <p:spPr bwMode="auto">
          <a:xfrm>
            <a:off x="971550" y="50561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latin typeface="Comic Sans MS" pitchFamily="66" charset="0"/>
              </a:rPr>
              <a:t>u</a:t>
            </a:r>
            <a:r>
              <a:rPr lang="nl-NL" altLang="nl-NL" sz="2400" b="1" baseline="-25000">
                <a:solidFill>
                  <a:srgbClr val="FF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16787" name="Text Box 51"/>
          <p:cNvSpPr txBox="1">
            <a:spLocks noChangeArrowheads="1"/>
          </p:cNvSpPr>
          <p:nvPr/>
        </p:nvSpPr>
        <p:spPr bwMode="auto">
          <a:xfrm>
            <a:off x="1042988" y="37004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latin typeface="Comic Sans MS" pitchFamily="66" charset="0"/>
              </a:rPr>
              <a:t>u</a:t>
            </a:r>
            <a:r>
              <a:rPr lang="nl-NL" altLang="nl-NL" sz="2400" b="1" baseline="-25000">
                <a:solidFill>
                  <a:srgbClr val="3333CC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16788" name="Text Box 52"/>
          <p:cNvSpPr txBox="1">
            <a:spLocks noChangeArrowheads="1"/>
          </p:cNvSpPr>
          <p:nvPr/>
        </p:nvSpPr>
        <p:spPr bwMode="auto">
          <a:xfrm>
            <a:off x="1692275" y="325913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latin typeface="Comic Sans MS" pitchFamily="66" charset="0"/>
              </a:rPr>
              <a:t>u</a:t>
            </a:r>
            <a:r>
              <a:rPr lang="nl-NL" altLang="nl-NL" sz="2400" b="1" baseline="-25000">
                <a:solidFill>
                  <a:srgbClr val="000000"/>
                </a:solidFill>
                <a:latin typeface="Comic Sans MS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74894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80" grpId="0" autoUpdateAnimBg="0"/>
      <p:bldOleChart spid="116783" grpId="0" bld="series"/>
      <p:bldP spid="116785" grpId="0"/>
      <p:bldP spid="116786" grpId="0"/>
      <p:bldP spid="116787" grpId="0"/>
      <p:bldP spid="1167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</a:rPr>
              <a:t>De veerwet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40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C.u                        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35.3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32004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C is de veerconstante in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F</a:t>
            </a:r>
            <a:r>
              <a:rPr lang="en-US" altLang="nl-NL" sz="4000" b="1" baseline="-25000">
                <a:solidFill>
                  <a:srgbClr val="3333CC"/>
                </a:solidFill>
              </a:rPr>
              <a:t>v</a:t>
            </a:r>
            <a:r>
              <a:rPr lang="en-US" altLang="nl-NL" sz="4000" b="1">
                <a:solidFill>
                  <a:srgbClr val="3333CC"/>
                </a:solidFill>
              </a:rPr>
              <a:t> is de veerkracht in </a:t>
            </a:r>
            <a:r>
              <a:rPr lang="en-US" altLang="nl-NL" sz="4000" b="1">
                <a:solidFill>
                  <a:srgbClr val="FF3300"/>
                </a:solidFill>
              </a:rPr>
              <a:t>N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u = </a:t>
            </a:r>
            <a:r>
              <a:rPr lang="en-US" altLang="nl-NL" sz="4000" b="1" u="sng">
                <a:solidFill>
                  <a:srgbClr val="3333CC"/>
                </a:solidFill>
              </a:rPr>
              <a:t>uitrekking</a:t>
            </a:r>
            <a:r>
              <a:rPr lang="en-US" altLang="nl-NL" sz="4000" b="1">
                <a:solidFill>
                  <a:srgbClr val="3333CC"/>
                </a:solidFill>
              </a:rPr>
              <a:t> van de veer in </a:t>
            </a:r>
            <a:r>
              <a:rPr lang="en-US" altLang="nl-NL" sz="4000" b="1">
                <a:solidFill>
                  <a:srgbClr val="FF3300"/>
                </a:solidFill>
              </a:rPr>
              <a:t>m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4343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</a:rPr>
              <a:t>C = 5 N/m betekent . . .</a:t>
            </a:r>
            <a:endParaRPr lang="nl-NL" altLang="nl-NL" sz="4000" b="1">
              <a:solidFill>
                <a:srgbClr val="000000"/>
              </a:solidFill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518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</a:rPr>
              <a:t>er is 5 N voor nodig . . .</a:t>
            </a:r>
            <a:r>
              <a:rPr lang="en-US" altLang="nl-NL" sz="4000" b="1">
                <a:solidFill>
                  <a:srgbClr val="00CC99"/>
                </a:solidFill>
              </a:rPr>
              <a:t> </a:t>
            </a:r>
            <a:endParaRPr lang="nl-NL" altLang="nl-NL" sz="4000" b="1">
              <a:solidFill>
                <a:srgbClr val="00CC99"/>
              </a:solidFill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</a:rPr>
              <a:t>om de veer 1 m uit te rekken.</a:t>
            </a:r>
            <a:endParaRPr lang="nl-NL" altLang="nl-NL" sz="4000" b="1">
              <a:solidFill>
                <a:srgbClr val="000000"/>
              </a:solidFill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5334000" y="32004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</a:rPr>
              <a:t>N/m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24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animBg="1" autoUpdateAnimBg="0"/>
      <p:bldP spid="60420" grpId="0" autoUpdateAnimBg="0"/>
      <p:bldP spid="60421" grpId="0" autoUpdateAnimBg="0"/>
      <p:bldP spid="60422" grpId="0" autoUpdateAnimBg="0"/>
      <p:bldP spid="60423" grpId="0" autoUpdateAnimBg="0"/>
      <p:bldP spid="60424" grpId="0" autoUpdateAnimBg="0"/>
      <p:bldP spid="60425" grpId="0" autoUpdateAnimBg="0"/>
      <p:bldP spid="604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5181600" y="2133600"/>
            <a:ext cx="781050" cy="3657600"/>
            <a:chOff x="3264" y="1152"/>
            <a:chExt cx="492" cy="2304"/>
          </a:xfrm>
        </p:grpSpPr>
        <p:grpSp>
          <p:nvGrpSpPr>
            <p:cNvPr id="59403" name="Group 11"/>
            <p:cNvGrpSpPr>
              <a:grpSpLocks/>
            </p:cNvGrpSpPr>
            <p:nvPr/>
          </p:nvGrpSpPr>
          <p:grpSpPr bwMode="auto">
            <a:xfrm>
              <a:off x="3264" y="1152"/>
              <a:ext cx="492" cy="1920"/>
              <a:chOff x="522" y="1152"/>
              <a:chExt cx="492" cy="1374"/>
            </a:xfrm>
          </p:grpSpPr>
          <p:sp>
            <p:nvSpPr>
              <p:cNvPr id="59404" name="Freeform 12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405" name="Freeform 13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9406" name="Rectangle 14"/>
            <p:cNvSpPr>
              <a:spLocks noChangeArrowheads="1"/>
            </p:cNvSpPr>
            <p:nvPr/>
          </p:nvSpPr>
          <p:spPr bwMode="auto">
            <a:xfrm>
              <a:off x="3408" y="3072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1676400" y="2955925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12,0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057400" y="46482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uitr. = 5,0 cm</a:t>
            </a:r>
            <a:endParaRPr lang="nl-NL" altLang="nl-NL" sz="32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17,0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hangt 51 g aan de veer. C = 0,10 N/cm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4" name="Freeform 22"/>
          <p:cNvSpPr>
            <a:spLocks/>
          </p:cNvSpPr>
          <p:nvPr/>
        </p:nvSpPr>
        <p:spPr bwMode="auto">
          <a:xfrm>
            <a:off x="5600700" y="5486400"/>
            <a:ext cx="1588" cy="1295400"/>
          </a:xfrm>
          <a:custGeom>
            <a:avLst/>
            <a:gdLst>
              <a:gd name="T0" fmla="*/ 0 w 1"/>
              <a:gd name="T1" fmla="*/ 0 h 816"/>
              <a:gd name="T2" fmla="*/ 0 w 1"/>
              <a:gd name="T3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816">
                <a:moveTo>
                  <a:pt x="0" y="0"/>
                </a:moveTo>
                <a:lnTo>
                  <a:pt x="0" y="816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15" name="Freeform 23"/>
          <p:cNvSpPr>
            <a:spLocks/>
          </p:cNvSpPr>
          <p:nvPr/>
        </p:nvSpPr>
        <p:spPr bwMode="auto">
          <a:xfrm>
            <a:off x="5564188" y="3886200"/>
            <a:ext cx="7937" cy="1295400"/>
          </a:xfrm>
          <a:custGeom>
            <a:avLst/>
            <a:gdLst>
              <a:gd name="T0" fmla="*/ 5 w 5"/>
              <a:gd name="T1" fmla="*/ 816 h 816"/>
              <a:gd name="T2" fmla="*/ 0 w 5"/>
              <a:gd name="T3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" h="816">
                <a:moveTo>
                  <a:pt x="5" y="816"/>
                </a:moveTo>
                <a:lnTo>
                  <a:pt x="0" y="0"/>
                </a:ln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881813" y="6858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0,50 N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0" y="609600"/>
            <a:ext cx="70929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m.g = 0,051 . 9,81 = 0,50 N dus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5638800" y="58674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0,50 N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5867400" y="4191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0,50 N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1403350" y="4581525"/>
            <a:ext cx="20574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59423" name="Group 31"/>
          <p:cNvGrpSpPr>
            <a:grpSpLocks/>
          </p:cNvGrpSpPr>
          <p:nvPr/>
        </p:nvGrpSpPr>
        <p:grpSpPr bwMode="auto">
          <a:xfrm>
            <a:off x="685800" y="2133600"/>
            <a:ext cx="7924800" cy="2743200"/>
            <a:chOff x="432" y="1152"/>
            <a:chExt cx="4992" cy="1728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522" y="1152"/>
              <a:ext cx="492" cy="1344"/>
              <a:chOff x="522" y="1152"/>
              <a:chExt cx="492" cy="1374"/>
            </a:xfrm>
          </p:grpSpPr>
          <p:sp>
            <p:nvSpPr>
              <p:cNvPr id="59396" name="Freeform 4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432" y="1152"/>
              <a:ext cx="49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624" y="2496"/>
              <a:ext cx="2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3276600" y="5486400"/>
            <a:ext cx="21336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5791200" y="5119688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5689600" y="1306513"/>
            <a:ext cx="3419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0,50/0,10 = 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5,0 cm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0" y="1295400"/>
            <a:ext cx="3995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uitrekking wordt: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3779838" y="1309688"/>
            <a:ext cx="2362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u =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/C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6372225" y="2420938"/>
            <a:ext cx="2627313" cy="1341437"/>
          </a:xfrm>
          <a:prstGeom prst="wedgeRoundRectCallout">
            <a:avLst>
              <a:gd name="adj1" fmla="val -71509"/>
              <a:gd name="adj2" fmla="val 17331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In de evenwichtstand is F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= 0!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6588125" y="5661025"/>
            <a:ext cx="2195513" cy="909638"/>
          </a:xfrm>
          <a:prstGeom prst="wedgeRoundRectCallout">
            <a:avLst>
              <a:gd name="adj1" fmla="val -287093"/>
              <a:gd name="adj2" fmla="val -1698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Onbelaste veer!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0" y="6165850"/>
            <a:ext cx="2987675" cy="692150"/>
          </a:xfrm>
          <a:prstGeom prst="wedgeRoundRectCallout">
            <a:avLst>
              <a:gd name="adj1" fmla="val 130606"/>
              <a:gd name="adj2" fmla="val -14656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Evenwichtstand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52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0" grpId="0" autoUpdateAnimBg="0"/>
      <p:bldP spid="59411" grpId="0" autoUpdateAnimBg="0"/>
      <p:bldP spid="59412" grpId="0" autoUpdateAnimBg="0"/>
      <p:bldP spid="59413" grpId="0" autoUpdateAnimBg="0"/>
      <p:bldP spid="59414" grpId="0" animBg="1"/>
      <p:bldP spid="59415" grpId="0" animBg="1"/>
      <p:bldP spid="59416" grpId="0" autoUpdateAnimBg="0"/>
      <p:bldP spid="59417" grpId="0" autoUpdateAnimBg="0"/>
      <p:bldP spid="59419" grpId="0" autoUpdateAnimBg="0"/>
      <p:bldP spid="59420" grpId="0" autoUpdateAnimBg="0"/>
      <p:bldP spid="59407" grpId="0" animBg="1"/>
      <p:bldP spid="59408" grpId="0" animBg="1"/>
      <p:bldP spid="59424" grpId="0" autoUpdateAnimBg="0"/>
      <p:bldP spid="59426" grpId="0" autoUpdateAnimBg="0"/>
      <p:bldP spid="59427" grpId="0" autoUpdateAnimBg="0"/>
      <p:bldP spid="59428" grpId="0" autoUpdateAnimBg="0"/>
      <p:bldP spid="59431" grpId="0" animBg="1"/>
      <p:bldP spid="59432" grpId="0" animBg="1"/>
      <p:bldP spid="594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massa wordt omlaag getrokken . . 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0" y="7620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3,0 cm onder de evenwichtstand O los gelaten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8415" name="Group 47"/>
          <p:cNvGrpSpPr>
            <a:grpSpLocks/>
          </p:cNvGrpSpPr>
          <p:nvPr/>
        </p:nvGrpSpPr>
        <p:grpSpPr bwMode="auto">
          <a:xfrm>
            <a:off x="6019800" y="1828800"/>
            <a:ext cx="781050" cy="4191000"/>
            <a:chOff x="3792" y="1152"/>
            <a:chExt cx="492" cy="2640"/>
          </a:xfrm>
        </p:grpSpPr>
        <p:grpSp>
          <p:nvGrpSpPr>
            <p:cNvPr id="58383" name="Group 15"/>
            <p:cNvGrpSpPr>
              <a:grpSpLocks/>
            </p:cNvGrpSpPr>
            <p:nvPr/>
          </p:nvGrpSpPr>
          <p:grpSpPr bwMode="auto">
            <a:xfrm>
              <a:off x="3792" y="1152"/>
              <a:ext cx="492" cy="2256"/>
              <a:chOff x="522" y="1152"/>
              <a:chExt cx="492" cy="1374"/>
            </a:xfrm>
          </p:grpSpPr>
          <p:sp>
            <p:nvSpPr>
              <p:cNvPr id="58384" name="Freeform 16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385" name="Freeform 17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8398" name="Rectangle 30"/>
            <p:cNvSpPr>
              <a:spLocks noChangeArrowheads="1"/>
            </p:cNvSpPr>
            <p:nvPr/>
          </p:nvSpPr>
          <p:spPr bwMode="auto">
            <a:xfrm>
              <a:off x="3936" y="3408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5410200" y="5715000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6858000" y="24384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8413" name="Group 45"/>
          <p:cNvGrpSpPr>
            <a:grpSpLocks/>
          </p:cNvGrpSpPr>
          <p:nvPr/>
        </p:nvGrpSpPr>
        <p:grpSpPr bwMode="auto">
          <a:xfrm>
            <a:off x="76200" y="1828800"/>
            <a:ext cx="9067800" cy="3673475"/>
            <a:chOff x="48" y="1152"/>
            <a:chExt cx="5712" cy="2314"/>
          </a:xfrm>
        </p:grpSpPr>
        <p:grpSp>
          <p:nvGrpSpPr>
            <p:cNvPr id="58399" name="Group 31"/>
            <p:cNvGrpSpPr>
              <a:grpSpLocks/>
            </p:cNvGrpSpPr>
            <p:nvPr/>
          </p:nvGrpSpPr>
          <p:grpSpPr bwMode="auto">
            <a:xfrm>
              <a:off x="2016" y="1152"/>
              <a:ext cx="492" cy="2304"/>
              <a:chOff x="3264" y="1152"/>
              <a:chExt cx="492" cy="2304"/>
            </a:xfrm>
          </p:grpSpPr>
          <p:grpSp>
            <p:nvGrpSpPr>
              <p:cNvPr id="58380" name="Group 12"/>
              <p:cNvGrpSpPr>
                <a:grpSpLocks/>
              </p:cNvGrpSpPr>
              <p:nvPr/>
            </p:nvGrpSpPr>
            <p:grpSpPr bwMode="auto">
              <a:xfrm>
                <a:off x="3264" y="1152"/>
                <a:ext cx="492" cy="1920"/>
                <a:chOff x="522" y="1152"/>
                <a:chExt cx="492" cy="1374"/>
              </a:xfrm>
            </p:grpSpPr>
            <p:sp>
              <p:nvSpPr>
                <p:cNvPr id="58381" name="Freeform 13"/>
                <p:cNvSpPr>
                  <a:spLocks/>
                </p:cNvSpPr>
                <p:nvPr/>
              </p:nvSpPr>
              <p:spPr bwMode="auto">
                <a:xfrm>
                  <a:off x="522" y="1296"/>
                  <a:ext cx="492" cy="1230"/>
                </a:xfrm>
                <a:custGeom>
                  <a:avLst/>
                  <a:gdLst>
                    <a:gd name="T0" fmla="*/ 6 w 492"/>
                    <a:gd name="T1" fmla="*/ 0 h 1230"/>
                    <a:gd name="T2" fmla="*/ 486 w 492"/>
                    <a:gd name="T3" fmla="*/ 96 h 1230"/>
                    <a:gd name="T4" fmla="*/ 6 w 492"/>
                    <a:gd name="T5" fmla="*/ 240 h 1230"/>
                    <a:gd name="T6" fmla="*/ 492 w 492"/>
                    <a:gd name="T7" fmla="*/ 330 h 1230"/>
                    <a:gd name="T8" fmla="*/ 0 w 492"/>
                    <a:gd name="T9" fmla="*/ 474 h 1230"/>
                    <a:gd name="T10" fmla="*/ 486 w 492"/>
                    <a:gd name="T11" fmla="*/ 570 h 1230"/>
                    <a:gd name="T12" fmla="*/ 0 w 492"/>
                    <a:gd name="T13" fmla="*/ 726 h 1230"/>
                    <a:gd name="T14" fmla="*/ 492 w 492"/>
                    <a:gd name="T15" fmla="*/ 810 h 1230"/>
                    <a:gd name="T16" fmla="*/ 0 w 492"/>
                    <a:gd name="T17" fmla="*/ 960 h 1230"/>
                    <a:gd name="T18" fmla="*/ 492 w 492"/>
                    <a:gd name="T19" fmla="*/ 1050 h 1230"/>
                    <a:gd name="T20" fmla="*/ 246 w 492"/>
                    <a:gd name="T21" fmla="*/ 1140 h 1230"/>
                    <a:gd name="T22" fmla="*/ 246 w 492"/>
                    <a:gd name="T23" fmla="*/ 1230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2" h="1230">
                      <a:moveTo>
                        <a:pt x="6" y="0"/>
                      </a:moveTo>
                      <a:lnTo>
                        <a:pt x="486" y="96"/>
                      </a:lnTo>
                      <a:lnTo>
                        <a:pt x="6" y="240"/>
                      </a:lnTo>
                      <a:lnTo>
                        <a:pt x="492" y="330"/>
                      </a:lnTo>
                      <a:lnTo>
                        <a:pt x="0" y="474"/>
                      </a:lnTo>
                      <a:lnTo>
                        <a:pt x="486" y="570"/>
                      </a:lnTo>
                      <a:lnTo>
                        <a:pt x="0" y="726"/>
                      </a:lnTo>
                      <a:lnTo>
                        <a:pt x="492" y="810"/>
                      </a:lnTo>
                      <a:lnTo>
                        <a:pt x="0" y="960"/>
                      </a:lnTo>
                      <a:lnTo>
                        <a:pt x="492" y="1050"/>
                      </a:lnTo>
                      <a:lnTo>
                        <a:pt x="246" y="1140"/>
                      </a:lnTo>
                      <a:lnTo>
                        <a:pt x="246" y="123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8382" name="Freeform 14"/>
                <p:cNvSpPr>
                  <a:spLocks/>
                </p:cNvSpPr>
                <p:nvPr/>
              </p:nvSpPr>
              <p:spPr bwMode="auto">
                <a:xfrm>
                  <a:off x="528" y="1152"/>
                  <a:ext cx="240" cy="144"/>
                </a:xfrm>
                <a:custGeom>
                  <a:avLst/>
                  <a:gdLst>
                    <a:gd name="T0" fmla="*/ 0 w 240"/>
                    <a:gd name="T1" fmla="*/ 144 h 144"/>
                    <a:gd name="T2" fmla="*/ 240 w 240"/>
                    <a:gd name="T3" fmla="*/ 96 h 144"/>
                    <a:gd name="T4" fmla="*/ 240 w 240"/>
                    <a:gd name="T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44">
                      <a:moveTo>
                        <a:pt x="0" y="144"/>
                      </a:moveTo>
                      <a:lnTo>
                        <a:pt x="240" y="96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8387" name="Rectangle 19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4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8386" name="Freeform 18"/>
            <p:cNvSpPr>
              <a:spLocks/>
            </p:cNvSpPr>
            <p:nvPr/>
          </p:nvSpPr>
          <p:spPr bwMode="auto">
            <a:xfrm>
              <a:off x="48" y="1152"/>
              <a:ext cx="5712" cy="1"/>
            </a:xfrm>
            <a:custGeom>
              <a:avLst/>
              <a:gdLst>
                <a:gd name="T0" fmla="*/ 0 w 5712"/>
                <a:gd name="T1" fmla="*/ 0 h 1"/>
                <a:gd name="T2" fmla="*/ 5712 w 571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12" h="1">
                  <a:moveTo>
                    <a:pt x="0" y="0"/>
                  </a:moveTo>
                  <a:lnTo>
                    <a:pt x="5712" y="1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576" y="2688"/>
              <a:ext cx="72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8390" name="Freeform 22"/>
            <p:cNvSpPr>
              <a:spLocks/>
            </p:cNvSpPr>
            <p:nvPr/>
          </p:nvSpPr>
          <p:spPr bwMode="auto">
            <a:xfrm>
              <a:off x="2448" y="3264"/>
              <a:ext cx="624" cy="1"/>
            </a:xfrm>
            <a:custGeom>
              <a:avLst/>
              <a:gdLst>
                <a:gd name="T0" fmla="*/ 624 w 624"/>
                <a:gd name="T1" fmla="*/ 0 h 1"/>
                <a:gd name="T2" fmla="*/ 0 w 62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4" h="1">
                  <a:moveTo>
                    <a:pt x="624" y="0"/>
                  </a:moveTo>
                  <a:lnTo>
                    <a:pt x="0" y="1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8392" name="Text Box 24"/>
            <p:cNvSpPr txBox="1">
              <a:spLocks noChangeArrowheads="1"/>
            </p:cNvSpPr>
            <p:nvPr/>
          </p:nvSpPr>
          <p:spPr bwMode="auto">
            <a:xfrm>
              <a:off x="672" y="1440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 altLang="nl-NL" sz="32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 </a:t>
              </a: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12,0 cm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3" name="Text Box 25"/>
            <p:cNvSpPr txBox="1">
              <a:spLocks noChangeArrowheads="1"/>
            </p:cNvSpPr>
            <p:nvPr/>
          </p:nvSpPr>
          <p:spPr bwMode="auto">
            <a:xfrm>
              <a:off x="288" y="2736"/>
              <a:ext cx="21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uitr. = 5,0 cm</a:t>
              </a:r>
              <a:endParaRPr lang="nl-NL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4" name="Text Box 26"/>
            <p:cNvSpPr txBox="1">
              <a:spLocks noChangeArrowheads="1"/>
            </p:cNvSpPr>
            <p:nvPr/>
          </p:nvSpPr>
          <p:spPr bwMode="auto">
            <a:xfrm>
              <a:off x="2496" y="1488"/>
              <a:ext cx="124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 altLang="nl-NL" sz="32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 </a:t>
              </a: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17,0 cm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6" name="Text Box 28"/>
            <p:cNvSpPr txBox="1">
              <a:spLocks noChangeArrowheads="1"/>
            </p:cNvSpPr>
            <p:nvPr/>
          </p:nvSpPr>
          <p:spPr bwMode="auto">
            <a:xfrm>
              <a:off x="3024" y="3024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58407" name="Group 39"/>
            <p:cNvGrpSpPr>
              <a:grpSpLocks/>
            </p:cNvGrpSpPr>
            <p:nvPr/>
          </p:nvGrpSpPr>
          <p:grpSpPr bwMode="auto">
            <a:xfrm>
              <a:off x="192" y="1152"/>
              <a:ext cx="492" cy="1728"/>
              <a:chOff x="522" y="1152"/>
              <a:chExt cx="492" cy="1728"/>
            </a:xfrm>
          </p:grpSpPr>
          <p:grpSp>
            <p:nvGrpSpPr>
              <p:cNvPr id="58379" name="Group 11"/>
              <p:cNvGrpSpPr>
                <a:grpSpLocks/>
              </p:cNvGrpSpPr>
              <p:nvPr/>
            </p:nvGrpSpPr>
            <p:grpSpPr bwMode="auto">
              <a:xfrm>
                <a:off x="522" y="1152"/>
                <a:ext cx="492" cy="1344"/>
                <a:chOff x="522" y="1152"/>
                <a:chExt cx="492" cy="1374"/>
              </a:xfrm>
            </p:grpSpPr>
            <p:sp>
              <p:nvSpPr>
                <p:cNvPr id="58374" name="Freeform 6"/>
                <p:cNvSpPr>
                  <a:spLocks/>
                </p:cNvSpPr>
                <p:nvPr/>
              </p:nvSpPr>
              <p:spPr bwMode="auto">
                <a:xfrm>
                  <a:off x="522" y="1296"/>
                  <a:ext cx="492" cy="1230"/>
                </a:xfrm>
                <a:custGeom>
                  <a:avLst/>
                  <a:gdLst>
                    <a:gd name="T0" fmla="*/ 6 w 492"/>
                    <a:gd name="T1" fmla="*/ 0 h 1230"/>
                    <a:gd name="T2" fmla="*/ 486 w 492"/>
                    <a:gd name="T3" fmla="*/ 96 h 1230"/>
                    <a:gd name="T4" fmla="*/ 6 w 492"/>
                    <a:gd name="T5" fmla="*/ 240 h 1230"/>
                    <a:gd name="T6" fmla="*/ 492 w 492"/>
                    <a:gd name="T7" fmla="*/ 330 h 1230"/>
                    <a:gd name="T8" fmla="*/ 0 w 492"/>
                    <a:gd name="T9" fmla="*/ 474 h 1230"/>
                    <a:gd name="T10" fmla="*/ 486 w 492"/>
                    <a:gd name="T11" fmla="*/ 570 h 1230"/>
                    <a:gd name="T12" fmla="*/ 0 w 492"/>
                    <a:gd name="T13" fmla="*/ 726 h 1230"/>
                    <a:gd name="T14" fmla="*/ 492 w 492"/>
                    <a:gd name="T15" fmla="*/ 810 h 1230"/>
                    <a:gd name="T16" fmla="*/ 0 w 492"/>
                    <a:gd name="T17" fmla="*/ 960 h 1230"/>
                    <a:gd name="T18" fmla="*/ 492 w 492"/>
                    <a:gd name="T19" fmla="*/ 1050 h 1230"/>
                    <a:gd name="T20" fmla="*/ 246 w 492"/>
                    <a:gd name="T21" fmla="*/ 1140 h 1230"/>
                    <a:gd name="T22" fmla="*/ 246 w 492"/>
                    <a:gd name="T23" fmla="*/ 1230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2" h="1230">
                      <a:moveTo>
                        <a:pt x="6" y="0"/>
                      </a:moveTo>
                      <a:lnTo>
                        <a:pt x="486" y="96"/>
                      </a:lnTo>
                      <a:lnTo>
                        <a:pt x="6" y="240"/>
                      </a:lnTo>
                      <a:lnTo>
                        <a:pt x="492" y="330"/>
                      </a:lnTo>
                      <a:lnTo>
                        <a:pt x="0" y="474"/>
                      </a:lnTo>
                      <a:lnTo>
                        <a:pt x="486" y="570"/>
                      </a:lnTo>
                      <a:lnTo>
                        <a:pt x="0" y="726"/>
                      </a:lnTo>
                      <a:lnTo>
                        <a:pt x="492" y="810"/>
                      </a:lnTo>
                      <a:lnTo>
                        <a:pt x="0" y="960"/>
                      </a:lnTo>
                      <a:lnTo>
                        <a:pt x="492" y="1050"/>
                      </a:lnTo>
                      <a:lnTo>
                        <a:pt x="246" y="1140"/>
                      </a:lnTo>
                      <a:lnTo>
                        <a:pt x="246" y="123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8375" name="Freeform 7"/>
                <p:cNvSpPr>
                  <a:spLocks/>
                </p:cNvSpPr>
                <p:nvPr/>
              </p:nvSpPr>
              <p:spPr bwMode="auto">
                <a:xfrm>
                  <a:off x="528" y="1152"/>
                  <a:ext cx="240" cy="144"/>
                </a:xfrm>
                <a:custGeom>
                  <a:avLst/>
                  <a:gdLst>
                    <a:gd name="T0" fmla="*/ 0 w 240"/>
                    <a:gd name="T1" fmla="*/ 144 h 144"/>
                    <a:gd name="T2" fmla="*/ 240 w 240"/>
                    <a:gd name="T3" fmla="*/ 96 h 144"/>
                    <a:gd name="T4" fmla="*/ 240 w 240"/>
                    <a:gd name="T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44">
                      <a:moveTo>
                        <a:pt x="0" y="144"/>
                      </a:moveTo>
                      <a:lnTo>
                        <a:pt x="240" y="96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8403" name="Rectangle 35"/>
              <p:cNvSpPr>
                <a:spLocks noChangeArrowheads="1"/>
              </p:cNvSpPr>
              <p:nvPr/>
            </p:nvSpPr>
            <p:spPr bwMode="auto">
              <a:xfrm>
                <a:off x="672" y="2496"/>
                <a:ext cx="240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8409" name="Freeform 41"/>
            <p:cNvSpPr>
              <a:spLocks/>
            </p:cNvSpPr>
            <p:nvPr/>
          </p:nvSpPr>
          <p:spPr bwMode="auto">
            <a:xfrm>
              <a:off x="1488" y="3264"/>
              <a:ext cx="624" cy="1"/>
            </a:xfrm>
            <a:custGeom>
              <a:avLst/>
              <a:gdLst>
                <a:gd name="T0" fmla="*/ 624 w 624"/>
                <a:gd name="T1" fmla="*/ 0 h 1"/>
                <a:gd name="T2" fmla="*/ 0 w 62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4" h="1">
                  <a:moveTo>
                    <a:pt x="624" y="0"/>
                  </a:moveTo>
                  <a:lnTo>
                    <a:pt x="0" y="1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200400" y="5203825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uitw. = -3,0 cm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>
            <a:off x="0" y="5805488"/>
            <a:ext cx="3132138" cy="909637"/>
          </a:xfrm>
          <a:prstGeom prst="wedgeRoundRectCallout">
            <a:avLst>
              <a:gd name="adj1" fmla="val 56185"/>
              <a:gd name="adj2" fmla="val -8106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Uitwijking t.o.v. evenwichtstand O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4427538" y="333375"/>
            <a:ext cx="3529012" cy="1727200"/>
          </a:xfrm>
          <a:prstGeom prst="wedgeRoundRectCallout">
            <a:avLst>
              <a:gd name="adj1" fmla="val -42532"/>
              <a:gd name="adj2" fmla="val 23612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Let op het verschil tussen uitrekking (5,0 cm) en uitwijking (-3,0 cm)!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23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97" grpId="0" autoUpdateAnimBg="0"/>
      <p:bldP spid="58401" grpId="0" animBg="1"/>
      <p:bldP spid="58405" grpId="0" autoUpdateAnimBg="0"/>
      <p:bldP spid="58404" grpId="0" autoUpdateAnimBg="0"/>
      <p:bldP spid="58418" grpId="0" animBg="1"/>
      <p:bldP spid="584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71" name="Group 7"/>
          <p:cNvGrpSpPr>
            <a:grpSpLocks/>
          </p:cNvGrpSpPr>
          <p:nvPr/>
        </p:nvGrpSpPr>
        <p:grpSpPr bwMode="auto">
          <a:xfrm>
            <a:off x="6019800" y="1447800"/>
            <a:ext cx="781050" cy="3581400"/>
            <a:chOff x="522" y="1152"/>
            <a:chExt cx="492" cy="1374"/>
          </a:xfrm>
        </p:grpSpPr>
        <p:sp>
          <p:nvSpPr>
            <p:cNvPr id="62472" name="Freeform 8"/>
            <p:cNvSpPr>
              <a:spLocks/>
            </p:cNvSpPr>
            <p:nvPr/>
          </p:nvSpPr>
          <p:spPr bwMode="auto">
            <a:xfrm>
              <a:off x="522" y="1296"/>
              <a:ext cx="492" cy="1230"/>
            </a:xfrm>
            <a:custGeom>
              <a:avLst/>
              <a:gdLst>
                <a:gd name="T0" fmla="*/ 6 w 492"/>
                <a:gd name="T1" fmla="*/ 0 h 1230"/>
                <a:gd name="T2" fmla="*/ 486 w 492"/>
                <a:gd name="T3" fmla="*/ 96 h 1230"/>
                <a:gd name="T4" fmla="*/ 6 w 492"/>
                <a:gd name="T5" fmla="*/ 240 h 1230"/>
                <a:gd name="T6" fmla="*/ 492 w 492"/>
                <a:gd name="T7" fmla="*/ 330 h 1230"/>
                <a:gd name="T8" fmla="*/ 0 w 492"/>
                <a:gd name="T9" fmla="*/ 474 h 1230"/>
                <a:gd name="T10" fmla="*/ 486 w 492"/>
                <a:gd name="T11" fmla="*/ 570 h 1230"/>
                <a:gd name="T12" fmla="*/ 0 w 492"/>
                <a:gd name="T13" fmla="*/ 726 h 1230"/>
                <a:gd name="T14" fmla="*/ 492 w 492"/>
                <a:gd name="T15" fmla="*/ 810 h 1230"/>
                <a:gd name="T16" fmla="*/ 0 w 492"/>
                <a:gd name="T17" fmla="*/ 960 h 1230"/>
                <a:gd name="T18" fmla="*/ 492 w 492"/>
                <a:gd name="T19" fmla="*/ 1050 h 1230"/>
                <a:gd name="T20" fmla="*/ 246 w 492"/>
                <a:gd name="T21" fmla="*/ 1140 h 1230"/>
                <a:gd name="T22" fmla="*/ 246 w 492"/>
                <a:gd name="T23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2" h="1230">
                  <a:moveTo>
                    <a:pt x="6" y="0"/>
                  </a:moveTo>
                  <a:lnTo>
                    <a:pt x="486" y="96"/>
                  </a:lnTo>
                  <a:lnTo>
                    <a:pt x="6" y="240"/>
                  </a:lnTo>
                  <a:lnTo>
                    <a:pt x="492" y="330"/>
                  </a:lnTo>
                  <a:lnTo>
                    <a:pt x="0" y="474"/>
                  </a:lnTo>
                  <a:lnTo>
                    <a:pt x="486" y="570"/>
                  </a:lnTo>
                  <a:lnTo>
                    <a:pt x="0" y="726"/>
                  </a:lnTo>
                  <a:lnTo>
                    <a:pt x="492" y="810"/>
                  </a:lnTo>
                  <a:lnTo>
                    <a:pt x="0" y="960"/>
                  </a:lnTo>
                  <a:lnTo>
                    <a:pt x="492" y="1050"/>
                  </a:lnTo>
                  <a:lnTo>
                    <a:pt x="246" y="1140"/>
                  </a:lnTo>
                  <a:lnTo>
                    <a:pt x="246" y="123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auto">
            <a:xfrm>
              <a:off x="528" y="1152"/>
              <a:ext cx="240" cy="144"/>
            </a:xfrm>
            <a:custGeom>
              <a:avLst/>
              <a:gdLst>
                <a:gd name="T0" fmla="*/ 0 w 240"/>
                <a:gd name="T1" fmla="*/ 144 h 144"/>
                <a:gd name="T2" fmla="*/ 240 w 240"/>
                <a:gd name="T3" fmla="*/ 96 h 144"/>
                <a:gd name="T4" fmla="*/ 240 w 240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144"/>
                  </a:moveTo>
                  <a:lnTo>
                    <a:pt x="240" y="96"/>
                  </a:lnTo>
                  <a:lnTo>
                    <a:pt x="24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6248400" y="50292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5410200" y="5334000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858000" y="20574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78" name="Freeform 14"/>
          <p:cNvSpPr>
            <a:spLocks/>
          </p:cNvSpPr>
          <p:nvPr/>
        </p:nvSpPr>
        <p:spPr bwMode="auto">
          <a:xfrm>
            <a:off x="76200" y="1447800"/>
            <a:ext cx="9067800" cy="1588"/>
          </a:xfrm>
          <a:custGeom>
            <a:avLst/>
            <a:gdLst>
              <a:gd name="T0" fmla="*/ 0 w 5712"/>
              <a:gd name="T1" fmla="*/ 0 h 1"/>
              <a:gd name="T2" fmla="*/ 5712 w 5712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12" h="1">
                <a:moveTo>
                  <a:pt x="0" y="0"/>
                </a:moveTo>
                <a:lnTo>
                  <a:pt x="5712" y="1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3200400" y="1447800"/>
            <a:ext cx="781050" cy="3657600"/>
            <a:chOff x="3264" y="1152"/>
            <a:chExt cx="492" cy="2304"/>
          </a:xfrm>
        </p:grpSpPr>
        <p:grpSp>
          <p:nvGrpSpPr>
            <p:cNvPr id="62480" name="Group 16"/>
            <p:cNvGrpSpPr>
              <a:grpSpLocks/>
            </p:cNvGrpSpPr>
            <p:nvPr/>
          </p:nvGrpSpPr>
          <p:grpSpPr bwMode="auto">
            <a:xfrm>
              <a:off x="3264" y="1152"/>
              <a:ext cx="492" cy="1920"/>
              <a:chOff x="522" y="1152"/>
              <a:chExt cx="492" cy="1374"/>
            </a:xfrm>
          </p:grpSpPr>
          <p:sp>
            <p:nvSpPr>
              <p:cNvPr id="62481" name="Freeform 17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482" name="Freeform 18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3408" y="3072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914400" y="3886200"/>
            <a:ext cx="11430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485" name="Freeform 21"/>
          <p:cNvSpPr>
            <a:spLocks/>
          </p:cNvSpPr>
          <p:nvPr/>
        </p:nvSpPr>
        <p:spPr bwMode="auto">
          <a:xfrm>
            <a:off x="3886200" y="4800600"/>
            <a:ext cx="990600" cy="1588"/>
          </a:xfrm>
          <a:custGeom>
            <a:avLst/>
            <a:gdLst>
              <a:gd name="T0" fmla="*/ 624 w 624"/>
              <a:gd name="T1" fmla="*/ 0 h 1"/>
              <a:gd name="T2" fmla="*/ 0 w 62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">
                <a:moveTo>
                  <a:pt x="624" y="0"/>
                </a:moveTo>
                <a:lnTo>
                  <a:pt x="0" y="1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066800" y="19050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685800" y="3962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uitr. = 5,0 cm</a:t>
            </a:r>
            <a:endParaRPr lang="nl-NL" altLang="nl-NL" sz="32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3962400" y="1981200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4800600" y="4419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2490" name="Group 26"/>
          <p:cNvGrpSpPr>
            <a:grpSpLocks/>
          </p:cNvGrpSpPr>
          <p:nvPr/>
        </p:nvGrpSpPr>
        <p:grpSpPr bwMode="auto">
          <a:xfrm>
            <a:off x="304800" y="1447800"/>
            <a:ext cx="781050" cy="2743200"/>
            <a:chOff x="522" y="1152"/>
            <a:chExt cx="492" cy="1728"/>
          </a:xfrm>
        </p:grpSpPr>
        <p:grpSp>
          <p:nvGrpSpPr>
            <p:cNvPr id="62491" name="Group 27"/>
            <p:cNvGrpSpPr>
              <a:grpSpLocks/>
            </p:cNvGrpSpPr>
            <p:nvPr/>
          </p:nvGrpSpPr>
          <p:grpSpPr bwMode="auto">
            <a:xfrm>
              <a:off x="522" y="1152"/>
              <a:ext cx="492" cy="1344"/>
              <a:chOff x="522" y="1152"/>
              <a:chExt cx="492" cy="1374"/>
            </a:xfrm>
          </p:grpSpPr>
          <p:sp>
            <p:nvSpPr>
              <p:cNvPr id="62492" name="Freeform 28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493" name="Freeform 29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494" name="Rectangle 30"/>
            <p:cNvSpPr>
              <a:spLocks noChangeArrowheads="1"/>
            </p:cNvSpPr>
            <p:nvPr/>
          </p:nvSpPr>
          <p:spPr bwMode="auto">
            <a:xfrm>
              <a:off x="672" y="2496"/>
              <a:ext cx="2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3657600" y="4786313"/>
            <a:ext cx="312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uitw. -3,0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96" name="Freeform 32"/>
          <p:cNvSpPr>
            <a:spLocks/>
          </p:cNvSpPr>
          <p:nvPr/>
        </p:nvSpPr>
        <p:spPr bwMode="auto">
          <a:xfrm>
            <a:off x="2362200" y="4800600"/>
            <a:ext cx="990600" cy="1588"/>
          </a:xfrm>
          <a:custGeom>
            <a:avLst/>
            <a:gdLst>
              <a:gd name="T0" fmla="*/ 624 w 624"/>
              <a:gd name="T1" fmla="*/ 0 h 1"/>
              <a:gd name="T2" fmla="*/ 0 w 62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">
                <a:moveTo>
                  <a:pt x="624" y="0"/>
                </a:moveTo>
                <a:lnTo>
                  <a:pt x="0" y="1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0" y="6019800"/>
            <a:ext cx="457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Fz = 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0,50 N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dus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8100" y="-42863"/>
            <a:ext cx="3073400" cy="838201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uitrekking =</a:t>
            </a:r>
            <a:endParaRPr lang="nl-NL" altLang="nl-NL" sz="32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60960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5538788" y="-46038"/>
            <a:ext cx="3605212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20,0 – 12,0 =</a:t>
            </a:r>
            <a:r>
              <a:rPr lang="en-US" altLang="nl-NL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8,0 cm</a:t>
            </a:r>
            <a:endParaRPr lang="nl-NL" altLang="nl-NL" sz="32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3575050" y="6019800"/>
            <a:ext cx="373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0,30 N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omhoog.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892175" y="6096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C.u =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04" name="Rectangle 40"/>
          <p:cNvSpPr>
            <a:spLocks noChangeArrowheads="1"/>
          </p:cNvSpPr>
          <p:nvPr/>
        </p:nvSpPr>
        <p:spPr bwMode="auto">
          <a:xfrm>
            <a:off x="0" y="0"/>
            <a:ext cx="327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0,10N/cm.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09" name="Freeform 45"/>
          <p:cNvSpPr>
            <a:spLocks/>
          </p:cNvSpPr>
          <p:nvPr/>
        </p:nvSpPr>
        <p:spPr bwMode="auto">
          <a:xfrm>
            <a:off x="6413500" y="5334000"/>
            <a:ext cx="1588" cy="1295400"/>
          </a:xfrm>
          <a:custGeom>
            <a:avLst/>
            <a:gdLst>
              <a:gd name="T0" fmla="*/ 0 w 1"/>
              <a:gd name="T1" fmla="*/ 0 h 816"/>
              <a:gd name="T2" fmla="*/ 0 w 1"/>
              <a:gd name="T3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816">
                <a:moveTo>
                  <a:pt x="0" y="0"/>
                </a:moveTo>
                <a:lnTo>
                  <a:pt x="0" y="816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510" name="Freeform 46"/>
          <p:cNvSpPr>
            <a:spLocks/>
          </p:cNvSpPr>
          <p:nvPr/>
        </p:nvSpPr>
        <p:spPr bwMode="auto">
          <a:xfrm>
            <a:off x="6408738" y="3133725"/>
            <a:ext cx="1587" cy="1906588"/>
          </a:xfrm>
          <a:custGeom>
            <a:avLst/>
            <a:gdLst>
              <a:gd name="T0" fmla="*/ 0 w 1"/>
              <a:gd name="T1" fmla="*/ 1201 h 1201"/>
              <a:gd name="T2" fmla="*/ 1 w 1"/>
              <a:gd name="T3" fmla="*/ 0 h 1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201">
                <a:moveTo>
                  <a:pt x="0" y="1201"/>
                </a:moveTo>
                <a:lnTo>
                  <a:pt x="1" y="0"/>
                </a:ln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1908175" y="6096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0,10 . 8,0 = 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0,80 N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6419850" y="3327400"/>
            <a:ext cx="226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0,80 N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6419850" y="5670550"/>
            <a:ext cx="226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0,50 N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608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7" grpId="0" autoUpdateAnimBg="0"/>
      <p:bldP spid="62466" grpId="0" autoUpdateAnimBg="0"/>
      <p:bldP spid="62468" grpId="0" autoUpdateAnimBg="0"/>
      <p:bldP spid="62500" grpId="0" autoUpdateAnimBg="0"/>
      <p:bldP spid="62502" grpId="0" autoUpdateAnimBg="0"/>
      <p:bldP spid="62503" grpId="0" autoUpdateAnimBg="0"/>
      <p:bldP spid="62504" grpId="0" autoUpdateAnimBg="0"/>
      <p:bldP spid="62509" grpId="0" animBg="1"/>
      <p:bldP spid="62510" grpId="0" animBg="1"/>
      <p:bldP spid="62511" grpId="0" autoUpdateAnimBg="0"/>
      <p:bldP spid="62512" grpId="0"/>
      <p:bldP spid="625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96" name="Group 44"/>
          <p:cNvGrpSpPr>
            <a:grpSpLocks/>
          </p:cNvGrpSpPr>
          <p:nvPr/>
        </p:nvGrpSpPr>
        <p:grpSpPr bwMode="auto">
          <a:xfrm>
            <a:off x="5410200" y="1447800"/>
            <a:ext cx="1390650" cy="3138488"/>
            <a:chOff x="3408" y="912"/>
            <a:chExt cx="876" cy="1977"/>
          </a:xfrm>
        </p:grpSpPr>
        <p:grpSp>
          <p:nvGrpSpPr>
            <p:cNvPr id="74757" name="Group 5"/>
            <p:cNvGrpSpPr>
              <a:grpSpLocks/>
            </p:cNvGrpSpPr>
            <p:nvPr/>
          </p:nvGrpSpPr>
          <p:grpSpPr bwMode="auto">
            <a:xfrm>
              <a:off x="3792" y="912"/>
              <a:ext cx="492" cy="1584"/>
              <a:chOff x="522" y="1152"/>
              <a:chExt cx="492" cy="1374"/>
            </a:xfrm>
          </p:grpSpPr>
          <p:sp>
            <p:nvSpPr>
              <p:cNvPr id="74758" name="Freeform 6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4790" name="Group 38"/>
            <p:cNvGrpSpPr>
              <a:grpSpLocks/>
            </p:cNvGrpSpPr>
            <p:nvPr/>
          </p:nvGrpSpPr>
          <p:grpSpPr bwMode="auto">
            <a:xfrm>
              <a:off x="3408" y="2505"/>
              <a:ext cx="768" cy="384"/>
              <a:chOff x="3408" y="3504"/>
              <a:chExt cx="768" cy="384"/>
            </a:xfrm>
          </p:grpSpPr>
          <p:sp>
            <p:nvSpPr>
              <p:cNvPr id="74760" name="Rectangle 8"/>
              <p:cNvSpPr>
                <a:spLocks noChangeArrowheads="1"/>
              </p:cNvSpPr>
              <p:nvPr/>
            </p:nvSpPr>
            <p:spPr bwMode="auto">
              <a:xfrm>
                <a:off x="3936" y="3504"/>
                <a:ext cx="24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761" name="Line 9"/>
              <p:cNvSpPr>
                <a:spLocks noChangeShapeType="1"/>
              </p:cNvSpPr>
              <p:nvPr/>
            </p:nvSpPr>
            <p:spPr bwMode="auto">
              <a:xfrm flipH="1">
                <a:off x="3408" y="3696"/>
                <a:ext cx="528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858000" y="20574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63" name="Freeform 11"/>
          <p:cNvSpPr>
            <a:spLocks/>
          </p:cNvSpPr>
          <p:nvPr/>
        </p:nvSpPr>
        <p:spPr bwMode="auto">
          <a:xfrm>
            <a:off x="76200" y="1447800"/>
            <a:ext cx="9067800" cy="1588"/>
          </a:xfrm>
          <a:custGeom>
            <a:avLst/>
            <a:gdLst>
              <a:gd name="T0" fmla="*/ 0 w 5712"/>
              <a:gd name="T1" fmla="*/ 0 h 1"/>
              <a:gd name="T2" fmla="*/ 5712 w 5712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12" h="1">
                <a:moveTo>
                  <a:pt x="0" y="0"/>
                </a:moveTo>
                <a:lnTo>
                  <a:pt x="5712" y="1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3200400" y="1447800"/>
            <a:ext cx="781050" cy="3657600"/>
            <a:chOff x="3264" y="1152"/>
            <a:chExt cx="492" cy="2304"/>
          </a:xfrm>
        </p:grpSpPr>
        <p:grpSp>
          <p:nvGrpSpPr>
            <p:cNvPr id="74765" name="Group 13"/>
            <p:cNvGrpSpPr>
              <a:grpSpLocks/>
            </p:cNvGrpSpPr>
            <p:nvPr/>
          </p:nvGrpSpPr>
          <p:grpSpPr bwMode="auto">
            <a:xfrm>
              <a:off x="3264" y="1152"/>
              <a:ext cx="492" cy="1920"/>
              <a:chOff x="522" y="1152"/>
              <a:chExt cx="492" cy="1374"/>
            </a:xfrm>
          </p:grpSpPr>
          <p:sp>
            <p:nvSpPr>
              <p:cNvPr id="74766" name="Freeform 14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767" name="Freeform 15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3408" y="3072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914400" y="3886200"/>
            <a:ext cx="11430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4770" name="Freeform 18"/>
          <p:cNvSpPr>
            <a:spLocks/>
          </p:cNvSpPr>
          <p:nvPr/>
        </p:nvSpPr>
        <p:spPr bwMode="auto">
          <a:xfrm>
            <a:off x="3886200" y="4800600"/>
            <a:ext cx="990600" cy="1588"/>
          </a:xfrm>
          <a:custGeom>
            <a:avLst/>
            <a:gdLst>
              <a:gd name="T0" fmla="*/ 624 w 624"/>
              <a:gd name="T1" fmla="*/ 0 h 1"/>
              <a:gd name="T2" fmla="*/ 0 w 62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">
                <a:moveTo>
                  <a:pt x="624" y="0"/>
                </a:moveTo>
                <a:lnTo>
                  <a:pt x="0" y="1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066800" y="19050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685800" y="3962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uitr. = 5 cm</a:t>
            </a:r>
            <a:endParaRPr lang="nl-NL" altLang="nl-NL" sz="32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962400" y="1981200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800600" y="4419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4775" name="Group 23"/>
          <p:cNvGrpSpPr>
            <a:grpSpLocks/>
          </p:cNvGrpSpPr>
          <p:nvPr/>
        </p:nvGrpSpPr>
        <p:grpSpPr bwMode="auto">
          <a:xfrm>
            <a:off x="304800" y="1447800"/>
            <a:ext cx="781050" cy="2743200"/>
            <a:chOff x="522" y="1152"/>
            <a:chExt cx="492" cy="1728"/>
          </a:xfrm>
        </p:grpSpPr>
        <p:grpSp>
          <p:nvGrpSpPr>
            <p:cNvPr id="74776" name="Group 24"/>
            <p:cNvGrpSpPr>
              <a:grpSpLocks/>
            </p:cNvGrpSpPr>
            <p:nvPr/>
          </p:nvGrpSpPr>
          <p:grpSpPr bwMode="auto">
            <a:xfrm>
              <a:off x="522" y="1152"/>
              <a:ext cx="492" cy="1344"/>
              <a:chOff x="522" y="1152"/>
              <a:chExt cx="492" cy="1374"/>
            </a:xfrm>
          </p:grpSpPr>
          <p:sp>
            <p:nvSpPr>
              <p:cNvPr id="74777" name="Freeform 25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8" name="Freeform 26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>
              <a:off x="672" y="2496"/>
              <a:ext cx="2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3768725" y="4210050"/>
            <a:ext cx="2633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uitw. =3,0 cm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1" name="Freeform 29"/>
          <p:cNvSpPr>
            <a:spLocks/>
          </p:cNvSpPr>
          <p:nvPr/>
        </p:nvSpPr>
        <p:spPr bwMode="auto">
          <a:xfrm>
            <a:off x="2362200" y="4800600"/>
            <a:ext cx="990600" cy="1588"/>
          </a:xfrm>
          <a:custGeom>
            <a:avLst/>
            <a:gdLst>
              <a:gd name="T0" fmla="*/ 624 w 624"/>
              <a:gd name="T1" fmla="*/ 0 h 1"/>
              <a:gd name="T2" fmla="*/ 0 w 62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">
                <a:moveTo>
                  <a:pt x="624" y="0"/>
                </a:moveTo>
                <a:lnTo>
                  <a:pt x="0" y="1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6019800"/>
            <a:ext cx="457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Fz = </a:t>
            </a:r>
            <a:r>
              <a:rPr lang="en-US" altLang="nl-NL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0,50 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3" name="Rectangle 31"/>
          <p:cNvSpPr>
            <a:spLocks noGrp="1" noChangeArrowheads="1"/>
          </p:cNvSpPr>
          <p:nvPr>
            <p:ph type="title"/>
          </p:nvPr>
        </p:nvSpPr>
        <p:spPr>
          <a:xfrm>
            <a:off x="2782888" y="-42863"/>
            <a:ext cx="3733800" cy="838201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uitrekking =</a:t>
            </a:r>
            <a:endParaRPr lang="nl-NL" altLang="nl-NL" sz="32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60960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5607050" y="-46038"/>
            <a:ext cx="364490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14,0 – 12,0 =</a:t>
            </a:r>
            <a:r>
              <a:rPr lang="en-US" altLang="nl-NL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2,0 cm</a:t>
            </a:r>
            <a:endParaRPr lang="nl-NL" altLang="nl-NL" sz="32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3717925" y="6070600"/>
            <a:ext cx="373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0,30 N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omlaag.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889000" y="609600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C.u =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0" y="0"/>
            <a:ext cx="327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0,10N/cm.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97" name="Freeform 45"/>
          <p:cNvSpPr>
            <a:spLocks/>
          </p:cNvSpPr>
          <p:nvPr/>
        </p:nvSpPr>
        <p:spPr bwMode="auto">
          <a:xfrm>
            <a:off x="6413500" y="4267200"/>
            <a:ext cx="1588" cy="1295400"/>
          </a:xfrm>
          <a:custGeom>
            <a:avLst/>
            <a:gdLst>
              <a:gd name="T0" fmla="*/ 0 w 1"/>
              <a:gd name="T1" fmla="*/ 0 h 816"/>
              <a:gd name="T2" fmla="*/ 0 w 1"/>
              <a:gd name="T3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816">
                <a:moveTo>
                  <a:pt x="0" y="0"/>
                </a:moveTo>
                <a:lnTo>
                  <a:pt x="0" y="816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4798" name="Freeform 46"/>
          <p:cNvSpPr>
            <a:spLocks/>
          </p:cNvSpPr>
          <p:nvPr/>
        </p:nvSpPr>
        <p:spPr bwMode="auto">
          <a:xfrm>
            <a:off x="6408738" y="3328988"/>
            <a:ext cx="1587" cy="652462"/>
          </a:xfrm>
          <a:custGeom>
            <a:avLst/>
            <a:gdLst>
              <a:gd name="T0" fmla="*/ 0 w 1"/>
              <a:gd name="T1" fmla="*/ 411 h 411"/>
              <a:gd name="T2" fmla="*/ 1 w 1"/>
              <a:gd name="T3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11">
                <a:moveTo>
                  <a:pt x="0" y="411"/>
                </a:moveTo>
                <a:lnTo>
                  <a:pt x="1" y="0"/>
                </a:ln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2006600" y="609600"/>
            <a:ext cx="419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0,10 . 2,0 = 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0,20 N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6372225" y="4724400"/>
            <a:ext cx="22320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Fz = 0,50 N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801" name="Rectangle 49"/>
          <p:cNvSpPr>
            <a:spLocks noChangeArrowheads="1"/>
          </p:cNvSpPr>
          <p:nvPr/>
        </p:nvSpPr>
        <p:spPr bwMode="auto">
          <a:xfrm>
            <a:off x="6711950" y="3357563"/>
            <a:ext cx="22320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0,20 N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808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2" grpId="0" autoUpdateAnimBg="0"/>
      <p:bldP spid="74783" grpId="0" autoUpdateAnimBg="0"/>
      <p:bldP spid="74784" grpId="0" autoUpdateAnimBg="0"/>
      <p:bldP spid="74785" grpId="0" autoUpdateAnimBg="0"/>
      <p:bldP spid="74786" grpId="0" autoUpdateAnimBg="0"/>
      <p:bldP spid="74787" grpId="0" autoUpdateAnimBg="0"/>
      <p:bldP spid="74788" grpId="0" autoUpdateAnimBg="0"/>
      <p:bldP spid="74797" grpId="0" animBg="1"/>
      <p:bldP spid="74798" grpId="0" animBg="1"/>
      <p:bldP spid="74799" grpId="0" autoUpdateAnimBg="0"/>
      <p:bldP spid="74800" grpId="0" autoUpdateAnimBg="0"/>
      <p:bldP spid="7480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849" name="Group 161"/>
          <p:cNvGrpSpPr>
            <a:grpSpLocks/>
          </p:cNvGrpSpPr>
          <p:nvPr/>
        </p:nvGrpSpPr>
        <p:grpSpPr bwMode="auto">
          <a:xfrm>
            <a:off x="-180975" y="2911475"/>
            <a:ext cx="4811713" cy="3325813"/>
            <a:chOff x="-114" y="1834"/>
            <a:chExt cx="3031" cy="2095"/>
          </a:xfrm>
        </p:grpSpPr>
        <p:grpSp>
          <p:nvGrpSpPr>
            <p:cNvPr id="114844" name="Group 156"/>
            <p:cNvGrpSpPr>
              <a:grpSpLocks/>
            </p:cNvGrpSpPr>
            <p:nvPr/>
          </p:nvGrpSpPr>
          <p:grpSpPr bwMode="auto">
            <a:xfrm>
              <a:off x="-114" y="1834"/>
              <a:ext cx="3031" cy="2095"/>
              <a:chOff x="-114" y="1834"/>
              <a:chExt cx="3031" cy="2095"/>
            </a:xfrm>
          </p:grpSpPr>
          <p:graphicFrame>
            <p:nvGraphicFramePr>
              <p:cNvPr id="114828" name="Object 140"/>
              <p:cNvGraphicFramePr>
                <a:graphicFrameLocks noChangeAspect="1"/>
              </p:cNvGraphicFramePr>
              <p:nvPr/>
            </p:nvGraphicFramePr>
            <p:xfrm>
              <a:off x="81" y="1955"/>
              <a:ext cx="2618" cy="19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3" name="Grafiek" r:id="rId3" imgW="4772025" imgH="3724275" progId="Excel.Chart.8">
                      <p:embed/>
                    </p:oleObj>
                  </mc:Choice>
                  <mc:Fallback>
                    <p:oleObj name="Grafiek" r:id="rId3" imgW="4772025" imgH="3724275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" y="1955"/>
                            <a:ext cx="2618" cy="19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4779" name="Text Box 91"/>
              <p:cNvSpPr txBox="1">
                <a:spLocks noChangeArrowheads="1"/>
              </p:cNvSpPr>
              <p:nvPr/>
            </p:nvSpPr>
            <p:spPr bwMode="auto">
              <a:xfrm>
                <a:off x="1367" y="1941"/>
                <a:ext cx="8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F</a:t>
                </a:r>
                <a:r>
                  <a:rPr lang="nl-NL" altLang="nl-NL" sz="2400" b="1" baseline="-25000">
                    <a:solidFill>
                      <a:srgbClr val="00CC99"/>
                    </a:solidFill>
                    <a:latin typeface="Comic Sans MS" pitchFamily="66" charset="0"/>
                  </a:rPr>
                  <a:t>r </a:t>
                </a: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(N)</a:t>
                </a:r>
              </a:p>
            </p:txBody>
          </p:sp>
          <p:sp>
            <p:nvSpPr>
              <p:cNvPr id="114780" name="Text Box 92"/>
              <p:cNvSpPr txBox="1">
                <a:spLocks noChangeArrowheads="1"/>
              </p:cNvSpPr>
              <p:nvPr/>
            </p:nvSpPr>
            <p:spPr bwMode="auto">
              <a:xfrm>
                <a:off x="1903" y="2635"/>
                <a:ext cx="90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3200">
                    <a:solidFill>
                      <a:srgbClr val="00CC99"/>
                    </a:solidFill>
                    <a:latin typeface="Comic Sans MS" pitchFamily="66" charset="0"/>
                  </a:rPr>
                  <a:t>u (cm)</a:t>
                </a:r>
              </a:p>
            </p:txBody>
          </p:sp>
          <p:sp>
            <p:nvSpPr>
              <p:cNvPr id="114782" name="Text Box 94"/>
              <p:cNvSpPr txBox="1">
                <a:spLocks noChangeArrowheads="1"/>
              </p:cNvSpPr>
              <p:nvPr/>
            </p:nvSpPr>
            <p:spPr bwMode="auto">
              <a:xfrm>
                <a:off x="2554" y="2920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14783" name="Text Box 95"/>
              <p:cNvSpPr txBox="1">
                <a:spLocks noChangeArrowheads="1"/>
              </p:cNvSpPr>
              <p:nvPr/>
            </p:nvSpPr>
            <p:spPr bwMode="auto">
              <a:xfrm>
                <a:off x="-114" y="2918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14784" name="Text Box 96"/>
              <p:cNvSpPr txBox="1">
                <a:spLocks noChangeArrowheads="1"/>
              </p:cNvSpPr>
              <p:nvPr/>
            </p:nvSpPr>
            <p:spPr bwMode="auto">
              <a:xfrm>
                <a:off x="994" y="1834"/>
                <a:ext cx="6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0,8</a:t>
                </a:r>
              </a:p>
            </p:txBody>
          </p:sp>
          <p:sp>
            <p:nvSpPr>
              <p:cNvPr id="114785" name="Text Box 97"/>
              <p:cNvSpPr txBox="1">
                <a:spLocks noChangeArrowheads="1"/>
              </p:cNvSpPr>
              <p:nvPr/>
            </p:nvSpPr>
            <p:spPr bwMode="auto">
              <a:xfrm>
                <a:off x="863" y="3377"/>
                <a:ext cx="6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-0,5</a:t>
                </a:r>
              </a:p>
            </p:txBody>
          </p:sp>
          <p:sp>
            <p:nvSpPr>
              <p:cNvPr id="114816" name="Text Box 128"/>
              <p:cNvSpPr txBox="1">
                <a:spLocks noChangeArrowheads="1"/>
              </p:cNvSpPr>
              <p:nvPr/>
            </p:nvSpPr>
            <p:spPr bwMode="auto">
              <a:xfrm>
                <a:off x="986" y="2184"/>
                <a:ext cx="6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CC99"/>
                    </a:solidFill>
                    <a:latin typeface="Comic Sans MS" pitchFamily="66" charset="0"/>
                  </a:rPr>
                  <a:t>0,5</a:t>
                </a:r>
              </a:p>
            </p:txBody>
          </p:sp>
        </p:grpSp>
        <p:grpSp>
          <p:nvGrpSpPr>
            <p:cNvPr id="114846" name="Group 158"/>
            <p:cNvGrpSpPr>
              <a:grpSpLocks/>
            </p:cNvGrpSpPr>
            <p:nvPr/>
          </p:nvGrpSpPr>
          <p:grpSpPr bwMode="auto">
            <a:xfrm>
              <a:off x="112" y="1893"/>
              <a:ext cx="2569" cy="2036"/>
              <a:chOff x="112" y="1893"/>
              <a:chExt cx="2569" cy="2036"/>
            </a:xfrm>
          </p:grpSpPr>
          <p:sp>
            <p:nvSpPr>
              <p:cNvPr id="114772" name="Freeform 84"/>
              <p:cNvSpPr>
                <a:spLocks/>
              </p:cNvSpPr>
              <p:nvPr/>
            </p:nvSpPr>
            <p:spPr bwMode="auto">
              <a:xfrm>
                <a:off x="112" y="2951"/>
                <a:ext cx="2569" cy="1"/>
              </a:xfrm>
              <a:custGeom>
                <a:avLst/>
                <a:gdLst>
                  <a:gd name="T0" fmla="*/ 0 w 2569"/>
                  <a:gd name="T1" fmla="*/ 1 h 1"/>
                  <a:gd name="T2" fmla="*/ 2569 w 2569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69" h="1">
                    <a:moveTo>
                      <a:pt x="0" y="1"/>
                    </a:moveTo>
                    <a:lnTo>
                      <a:pt x="2569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73" name="Line 85"/>
              <p:cNvSpPr>
                <a:spLocks noChangeShapeType="1"/>
              </p:cNvSpPr>
              <p:nvPr/>
            </p:nvSpPr>
            <p:spPr bwMode="auto">
              <a:xfrm>
                <a:off x="1397" y="1893"/>
                <a:ext cx="0" cy="20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4794" name="Rectangle 106"/>
          <p:cNvSpPr>
            <a:spLocks noChangeArrowheads="1"/>
          </p:cNvSpPr>
          <p:nvPr/>
        </p:nvSpPr>
        <p:spPr bwMode="auto">
          <a:xfrm>
            <a:off x="4824413" y="3789363"/>
            <a:ext cx="38512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-r.c. =</a:t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Overzicht veer van 12 cm en C = 0,10 N/cm: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4832" name="Group 144"/>
          <p:cNvGraphicFramePr>
            <a:graphicFrameLocks noGrp="1"/>
          </p:cNvGraphicFramePr>
          <p:nvPr>
            <p:ph sz="half" idx="1"/>
          </p:nvPr>
        </p:nvGraphicFramePr>
        <p:xfrm>
          <a:off x="149225" y="620713"/>
          <a:ext cx="8893175" cy="2301875"/>
        </p:xfrm>
        <a:graphic>
          <a:graphicData uri="http://schemas.openxmlformats.org/drawingml/2006/table">
            <a:tbl>
              <a:tblPr/>
              <a:tblGrid>
                <a:gridCol w="1893888"/>
                <a:gridCol w="1166812"/>
                <a:gridCol w="1897063"/>
                <a:gridCol w="1311275"/>
                <a:gridCol w="1385887"/>
                <a:gridCol w="1238250"/>
              </a:tblGrid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Uitr. (cm)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 (cm)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Uitw. (cm)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(N)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z</a:t>
                      </a: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(N)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(N)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0,5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-0,5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-3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0,8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-0,5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+0,3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+3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0,2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-0,5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-0,3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89" name="Rectangle 101"/>
          <p:cNvSpPr>
            <a:spLocks noChangeArrowheads="1"/>
          </p:cNvSpPr>
          <p:nvPr/>
        </p:nvSpPr>
        <p:spPr bwMode="auto">
          <a:xfrm>
            <a:off x="0" y="6096000"/>
            <a:ext cx="896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Kenmerk van harmonische trilling: </a:t>
            </a: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</a:t>
            </a:r>
            <a:r>
              <a:rPr lang="en-US" altLang="nl-NL" sz="320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</a:t>
            </a: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-C.u</a:t>
            </a:r>
            <a:endParaRPr lang="nl-NL" altLang="nl-NL" sz="3200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4788" name="Rectangle 100"/>
          <p:cNvSpPr>
            <a:spLocks noChangeArrowheads="1"/>
          </p:cNvSpPr>
          <p:nvPr/>
        </p:nvSpPr>
        <p:spPr bwMode="auto">
          <a:xfrm>
            <a:off x="4910138" y="3055938"/>
            <a:ext cx="20224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r.c. = -C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4836" name="Group 148"/>
          <p:cNvGrpSpPr>
            <a:grpSpLocks/>
          </p:cNvGrpSpPr>
          <p:nvPr/>
        </p:nvGrpSpPr>
        <p:grpSpPr bwMode="auto">
          <a:xfrm>
            <a:off x="192088" y="5191125"/>
            <a:ext cx="4824412" cy="762000"/>
            <a:chOff x="121" y="3630"/>
            <a:chExt cx="3039" cy="480"/>
          </a:xfrm>
        </p:grpSpPr>
        <p:sp>
          <p:nvSpPr>
            <p:cNvPr id="114834" name="Line 146"/>
            <p:cNvSpPr>
              <a:spLocks noChangeShapeType="1"/>
            </p:cNvSpPr>
            <p:nvPr/>
          </p:nvSpPr>
          <p:spPr bwMode="auto">
            <a:xfrm>
              <a:off x="121" y="3900"/>
              <a:ext cx="25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2639" y="3630"/>
              <a:ext cx="52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</a:t>
              </a:r>
              <a:r>
                <a:rPr lang="en-US" altLang="nl-NL" sz="3200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z</a:t>
              </a:r>
              <a:endParaRPr lang="nl-NL" altLang="nl-NL" sz="32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4840" name="Group 152"/>
          <p:cNvGrpSpPr>
            <a:grpSpLocks/>
          </p:cNvGrpSpPr>
          <p:nvPr/>
        </p:nvGrpSpPr>
        <p:grpSpPr bwMode="auto">
          <a:xfrm>
            <a:off x="177800" y="3136900"/>
            <a:ext cx="4802188" cy="1528763"/>
            <a:chOff x="112" y="1976"/>
            <a:chExt cx="3025" cy="963"/>
          </a:xfrm>
        </p:grpSpPr>
        <p:sp>
          <p:nvSpPr>
            <p:cNvPr id="114838" name="Freeform 150"/>
            <p:cNvSpPr>
              <a:spLocks/>
            </p:cNvSpPr>
            <p:nvPr/>
          </p:nvSpPr>
          <p:spPr bwMode="auto">
            <a:xfrm>
              <a:off x="112" y="1976"/>
              <a:ext cx="2544" cy="728"/>
            </a:xfrm>
            <a:custGeom>
              <a:avLst/>
              <a:gdLst>
                <a:gd name="T0" fmla="*/ 0 w 2544"/>
                <a:gd name="T1" fmla="*/ 0 h 728"/>
                <a:gd name="T2" fmla="*/ 2544 w 2544"/>
                <a:gd name="T3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44" h="728">
                  <a:moveTo>
                    <a:pt x="0" y="0"/>
                  </a:moveTo>
                  <a:lnTo>
                    <a:pt x="2544" y="728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2616" y="2459"/>
              <a:ext cx="52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</a:t>
              </a:r>
              <a:r>
                <a:rPr lang="en-US" altLang="nl-NL" sz="3200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v</a:t>
              </a:r>
              <a:endParaRPr lang="nl-NL" altLang="nl-NL" sz="32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114767" name="AutoShape 79"/>
          <p:cNvSpPr>
            <a:spLocks noChangeArrowheads="1"/>
          </p:cNvSpPr>
          <p:nvPr/>
        </p:nvSpPr>
        <p:spPr bwMode="auto">
          <a:xfrm>
            <a:off x="5940425" y="3716338"/>
            <a:ext cx="2879725" cy="1368425"/>
          </a:xfrm>
          <a:prstGeom prst="wedgeRoundRectCallout">
            <a:avLst>
              <a:gd name="adj1" fmla="val -129273"/>
              <a:gd name="adj2" fmla="val 4582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F</a:t>
            </a:r>
            <a:r>
              <a:rPr lang="nl-NL" altLang="nl-NL" sz="2400" b="1" baseline="-25000">
                <a:solidFill>
                  <a:srgbClr val="FF3300"/>
                </a:solidFill>
                <a:latin typeface="Comic Sans MS" pitchFamily="66" charset="0"/>
              </a:rPr>
              <a:t>r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en u zijn evenredig: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F</a:t>
            </a:r>
            <a:r>
              <a:rPr lang="nl-NL" altLang="nl-NL" sz="2400" b="1" baseline="-25000">
                <a:solidFill>
                  <a:srgbClr val="FF3300"/>
                </a:solidFill>
                <a:latin typeface="Comic Sans MS" pitchFamily="66" charset="0"/>
              </a:rPr>
              <a:t>r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= -C.u</a:t>
            </a:r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>
            <a:off x="4800600" y="4221163"/>
            <a:ext cx="39608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0,3N/3cm = 0,1 N/cm</a:t>
            </a:r>
            <a:endParaRPr lang="nl-NL" altLang="nl-NL" sz="3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841" name="AutoShape 153"/>
          <p:cNvSpPr>
            <a:spLocks noChangeArrowheads="1"/>
          </p:cNvSpPr>
          <p:nvPr/>
        </p:nvSpPr>
        <p:spPr bwMode="auto">
          <a:xfrm>
            <a:off x="5292725" y="4652963"/>
            <a:ext cx="3454400" cy="1008062"/>
          </a:xfrm>
          <a:prstGeom prst="wedgeRoundRectCallout">
            <a:avLst>
              <a:gd name="adj1" fmla="val -5792"/>
              <a:gd name="adj2" fmla="val -21567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Hoe loopt de F</a:t>
            </a:r>
            <a:r>
              <a:rPr lang="nl-NL" altLang="nl-NL" sz="2400" b="1" baseline="-25000">
                <a:solidFill>
                  <a:srgbClr val="FF3300"/>
                </a:solidFill>
                <a:latin typeface="Comic Sans MS" pitchFamily="66" charset="0"/>
              </a:rPr>
              <a:t>z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– u grafiek?</a:t>
            </a:r>
          </a:p>
        </p:txBody>
      </p:sp>
      <p:sp>
        <p:nvSpPr>
          <p:cNvPr id="114842" name="AutoShape 154"/>
          <p:cNvSpPr>
            <a:spLocks noChangeArrowheads="1"/>
          </p:cNvSpPr>
          <p:nvPr/>
        </p:nvSpPr>
        <p:spPr bwMode="auto">
          <a:xfrm>
            <a:off x="5508625" y="4868863"/>
            <a:ext cx="3454400" cy="1008062"/>
          </a:xfrm>
          <a:prstGeom prst="wedgeRoundRectCallout">
            <a:avLst>
              <a:gd name="adj1" fmla="val -47333"/>
              <a:gd name="adj2" fmla="val -23960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Hoe loopt de F</a:t>
            </a:r>
            <a:r>
              <a:rPr lang="nl-NL" altLang="nl-NL" sz="2400" b="1" baseline="-25000">
                <a:solidFill>
                  <a:srgbClr val="FF3300"/>
                </a:solidFill>
                <a:latin typeface="Comic Sans MS" pitchFamily="66" charset="0"/>
              </a:rPr>
              <a:t>v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– u grafiek?</a:t>
            </a:r>
          </a:p>
        </p:txBody>
      </p:sp>
      <p:sp>
        <p:nvSpPr>
          <p:cNvPr id="114843" name="AutoShape 155"/>
          <p:cNvSpPr>
            <a:spLocks noChangeArrowheads="1"/>
          </p:cNvSpPr>
          <p:nvPr/>
        </p:nvSpPr>
        <p:spPr bwMode="auto">
          <a:xfrm>
            <a:off x="5724525" y="5084763"/>
            <a:ext cx="3454400" cy="1008062"/>
          </a:xfrm>
          <a:prstGeom prst="wedgeRoundRectCallout">
            <a:avLst>
              <a:gd name="adj1" fmla="val 21782"/>
              <a:gd name="adj2" fmla="val -25724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Hoe loopt de F</a:t>
            </a:r>
            <a:r>
              <a:rPr lang="nl-NL" altLang="nl-NL" sz="2400" b="1" baseline="-25000">
                <a:solidFill>
                  <a:srgbClr val="00CC99"/>
                </a:solidFill>
                <a:latin typeface="Comic Sans MS" pitchFamily="66" charset="0"/>
              </a:rPr>
              <a:t>r</a:t>
            </a: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 – u grafiek?</a:t>
            </a:r>
          </a:p>
        </p:txBody>
      </p:sp>
      <p:sp>
        <p:nvSpPr>
          <p:cNvPr id="114852" name="AutoShape 164"/>
          <p:cNvSpPr>
            <a:spLocks noChangeArrowheads="1"/>
          </p:cNvSpPr>
          <p:nvPr/>
        </p:nvSpPr>
        <p:spPr bwMode="auto">
          <a:xfrm>
            <a:off x="5867400" y="4365625"/>
            <a:ext cx="1441450" cy="503238"/>
          </a:xfrm>
          <a:prstGeom prst="wedgeRoundRectCallout">
            <a:avLst>
              <a:gd name="adj1" fmla="val -206500"/>
              <a:gd name="adj2" fmla="val -50899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 u="sng">
                <a:solidFill>
                  <a:srgbClr val="FF3300"/>
                </a:solidFill>
                <a:latin typeface="Comic Sans MS" pitchFamily="66" charset="0"/>
              </a:rPr>
              <a:t>omlaag</a:t>
            </a:r>
            <a:endParaRPr lang="nl-NL" altLang="nl-NL" sz="3200" u="sng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14853" name="AutoShape 165"/>
          <p:cNvSpPr>
            <a:spLocks noChangeArrowheads="1"/>
          </p:cNvSpPr>
          <p:nvPr/>
        </p:nvSpPr>
        <p:spPr bwMode="auto">
          <a:xfrm>
            <a:off x="6083300" y="4581525"/>
            <a:ext cx="2592388" cy="503238"/>
          </a:xfrm>
          <a:prstGeom prst="wedgeRoundRectCallout">
            <a:avLst>
              <a:gd name="adj1" fmla="val 23667"/>
              <a:gd name="adj2" fmla="val -5216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F</a:t>
            </a:r>
            <a:r>
              <a:rPr lang="nl-NL" altLang="nl-NL" sz="2400" b="1" baseline="-25000">
                <a:solidFill>
                  <a:srgbClr val="00CC99"/>
                </a:solidFill>
                <a:latin typeface="Comic Sans MS" pitchFamily="66" charset="0"/>
              </a:rPr>
              <a:t>r</a:t>
            </a: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 o</a:t>
            </a:r>
            <a:r>
              <a:rPr lang="nl-NL" altLang="nl-NL" sz="2400" b="1" u="sng">
                <a:solidFill>
                  <a:srgbClr val="00CC99"/>
                </a:solidFill>
                <a:latin typeface="Comic Sans MS" pitchFamily="66" charset="0"/>
              </a:rPr>
              <a:t>mhoog</a:t>
            </a:r>
            <a:endParaRPr lang="nl-NL" altLang="nl-NL" sz="3200" u="sng">
              <a:solidFill>
                <a:srgbClr val="00CC99"/>
              </a:solidFill>
              <a:latin typeface="Comic Sans MS" pitchFamily="66" charset="0"/>
            </a:endParaRPr>
          </a:p>
        </p:txBody>
      </p:sp>
      <p:sp>
        <p:nvSpPr>
          <p:cNvPr id="114851" name="AutoShape 163"/>
          <p:cNvSpPr>
            <a:spLocks noChangeArrowheads="1"/>
          </p:cNvSpPr>
          <p:nvPr/>
        </p:nvSpPr>
        <p:spPr bwMode="auto">
          <a:xfrm>
            <a:off x="5580063" y="4005263"/>
            <a:ext cx="1439862" cy="503237"/>
          </a:xfrm>
          <a:prstGeom prst="wedgeRoundRectCallout">
            <a:avLst>
              <a:gd name="adj1" fmla="val -186384"/>
              <a:gd name="adj2" fmla="val -3323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 u="sng">
                <a:solidFill>
                  <a:srgbClr val="FF3300"/>
                </a:solidFill>
                <a:latin typeface="Comic Sans MS" pitchFamily="66" charset="0"/>
              </a:rPr>
              <a:t>omhoog</a:t>
            </a:r>
            <a:endParaRPr lang="nl-NL" altLang="nl-NL" sz="3200" u="sng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14854" name="AutoShape 166"/>
          <p:cNvSpPr>
            <a:spLocks noChangeArrowheads="1"/>
          </p:cNvSpPr>
          <p:nvPr/>
        </p:nvSpPr>
        <p:spPr bwMode="auto">
          <a:xfrm>
            <a:off x="5795963" y="4221163"/>
            <a:ext cx="2520950" cy="503237"/>
          </a:xfrm>
          <a:prstGeom prst="wedgeRoundRectCallout">
            <a:avLst>
              <a:gd name="adj1" fmla="val 43389"/>
              <a:gd name="adj2" fmla="val -33485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F</a:t>
            </a:r>
            <a:r>
              <a:rPr lang="nl-NL" altLang="nl-NL" sz="2400" b="1" baseline="-25000">
                <a:solidFill>
                  <a:srgbClr val="00CC99"/>
                </a:solidFill>
                <a:latin typeface="Comic Sans MS" pitchFamily="66" charset="0"/>
              </a:rPr>
              <a:t>r</a:t>
            </a: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 </a:t>
            </a:r>
            <a:r>
              <a:rPr lang="nl-NL" altLang="nl-NL" sz="2400" b="1" u="sng">
                <a:solidFill>
                  <a:srgbClr val="00CC99"/>
                </a:solidFill>
                <a:latin typeface="Comic Sans MS" pitchFamily="66" charset="0"/>
              </a:rPr>
              <a:t>omlaag</a:t>
            </a:r>
            <a:endParaRPr lang="nl-NL" altLang="nl-NL" sz="3200" u="sng">
              <a:solidFill>
                <a:srgbClr val="00CC99"/>
              </a:solidFill>
              <a:latin typeface="Comic Sans MS" pitchFamily="66" charset="0"/>
            </a:endParaRPr>
          </a:p>
        </p:txBody>
      </p:sp>
      <p:sp>
        <p:nvSpPr>
          <p:cNvPr id="114793" name="AutoShape 105"/>
          <p:cNvSpPr>
            <a:spLocks noChangeArrowheads="1"/>
          </p:cNvSpPr>
          <p:nvPr/>
        </p:nvSpPr>
        <p:spPr bwMode="auto">
          <a:xfrm>
            <a:off x="4714875" y="3933825"/>
            <a:ext cx="2952750" cy="647700"/>
          </a:xfrm>
          <a:prstGeom prst="wedgeRoundRectCallout">
            <a:avLst>
              <a:gd name="adj1" fmla="val -92847"/>
              <a:gd name="adj2" fmla="val -41250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latin typeface="Comic Sans MS" pitchFamily="66" charset="0"/>
              </a:rPr>
              <a:t>Evenwichtstand</a:t>
            </a:r>
            <a:r>
              <a:rPr lang="nl-NL" altLang="nl-NL" sz="3200">
                <a:solidFill>
                  <a:srgbClr val="FF3300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114856" name="Group 168"/>
          <p:cNvGrpSpPr>
            <a:grpSpLocks/>
          </p:cNvGrpSpPr>
          <p:nvPr/>
        </p:nvGrpSpPr>
        <p:grpSpPr bwMode="auto">
          <a:xfrm>
            <a:off x="165100" y="4089400"/>
            <a:ext cx="4051300" cy="1143000"/>
            <a:chOff x="104" y="2576"/>
            <a:chExt cx="2552" cy="720"/>
          </a:xfrm>
        </p:grpSpPr>
        <p:sp>
          <p:nvSpPr>
            <p:cNvPr id="114775" name="Freeform 87"/>
            <p:cNvSpPr>
              <a:spLocks/>
            </p:cNvSpPr>
            <p:nvPr/>
          </p:nvSpPr>
          <p:spPr bwMode="auto">
            <a:xfrm>
              <a:off x="104" y="2576"/>
              <a:ext cx="2552" cy="720"/>
            </a:xfrm>
            <a:custGeom>
              <a:avLst/>
              <a:gdLst>
                <a:gd name="T0" fmla="*/ 0 w 2552"/>
                <a:gd name="T1" fmla="*/ 0 h 720"/>
                <a:gd name="T2" fmla="*/ 2552 w 2552"/>
                <a:gd name="T3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52" h="720">
                  <a:moveTo>
                    <a:pt x="0" y="0"/>
                  </a:moveTo>
                  <a:lnTo>
                    <a:pt x="2552" y="720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855" name="Oval 167"/>
            <p:cNvSpPr>
              <a:spLocks noChangeAspect="1" noChangeArrowheads="1"/>
            </p:cNvSpPr>
            <p:nvPr/>
          </p:nvSpPr>
          <p:spPr bwMode="auto">
            <a:xfrm>
              <a:off x="1351" y="2904"/>
              <a:ext cx="68" cy="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101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4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4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1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47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4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1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14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1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4" grpId="0" autoUpdateAnimBg="0"/>
      <p:bldP spid="114723" grpId="0" autoUpdateAnimBg="0"/>
      <p:bldP spid="114789" grpId="0" autoUpdateAnimBg="0"/>
      <p:bldP spid="114788" grpId="0" autoUpdateAnimBg="0"/>
      <p:bldP spid="114767" grpId="0" animBg="1"/>
      <p:bldP spid="114850" grpId="0" autoUpdateAnimBg="0"/>
      <p:bldP spid="114841" grpId="0" animBg="1"/>
      <p:bldP spid="114842" grpId="0" animBg="1"/>
      <p:bldP spid="114843" grpId="0" animBg="1"/>
      <p:bldP spid="114852" grpId="0" animBg="1"/>
      <p:bldP spid="114853" grpId="0" animBg="1"/>
      <p:bldP spid="114851" grpId="0" animBg="1"/>
      <p:bldP spid="114854" grpId="0" animBg="1"/>
      <p:bldP spid="1147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Trillingstijd en frequentie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2652713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frequentie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= aantal trillingen per seconde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1371600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trillingstijd of periode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400800" y="1371600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7620000" y="3276600"/>
            <a:ext cx="83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Hz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304800" y="4419600"/>
          <a:ext cx="1447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ergelijking" r:id="rId3" imgW="342720" imgH="342720" progId="Equation.3">
                  <p:embed/>
                </p:oleObj>
              </mc:Choice>
              <mc:Fallback>
                <p:oleObj name="Vergelijking" r:id="rId3" imgW="342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14478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2590800" y="4800600"/>
            <a:ext cx="411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616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utoUpdateAnimBg="0"/>
      <p:bldP spid="89094" grpId="0" autoUpdateAnimBg="0"/>
      <p:bldP spid="89095" grpId="0" autoUpdateAnimBg="0"/>
      <p:bldP spid="89096" grpId="0" autoUpdateAnimBg="0"/>
      <p:bldP spid="890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60" name="Group 72"/>
          <p:cNvGrpSpPr>
            <a:grpSpLocks/>
          </p:cNvGrpSpPr>
          <p:nvPr/>
        </p:nvGrpSpPr>
        <p:grpSpPr bwMode="auto">
          <a:xfrm>
            <a:off x="76200" y="1447800"/>
            <a:ext cx="2952750" cy="4724400"/>
            <a:chOff x="48" y="912"/>
            <a:chExt cx="1860" cy="2976"/>
          </a:xfrm>
        </p:grpSpPr>
        <p:grpSp>
          <p:nvGrpSpPr>
            <p:cNvPr id="63493" name="Group 5"/>
            <p:cNvGrpSpPr>
              <a:grpSpLocks/>
            </p:cNvGrpSpPr>
            <p:nvPr/>
          </p:nvGrpSpPr>
          <p:grpSpPr bwMode="auto">
            <a:xfrm>
              <a:off x="1296" y="912"/>
              <a:ext cx="492" cy="2592"/>
              <a:chOff x="522" y="1152"/>
              <a:chExt cx="492" cy="1374"/>
            </a:xfrm>
          </p:grpSpPr>
          <p:sp>
            <p:nvSpPr>
              <p:cNvPr id="63494" name="Freeform 6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495" name="Freeform 7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1440" y="3504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H="1">
              <a:off x="912" y="3696"/>
              <a:ext cx="52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48" y="912"/>
              <a:ext cx="1860" cy="1"/>
            </a:xfrm>
            <a:custGeom>
              <a:avLst/>
              <a:gdLst>
                <a:gd name="T0" fmla="*/ 0 w 1860"/>
                <a:gd name="T1" fmla="*/ 0 h 1"/>
                <a:gd name="T2" fmla="*/ 1860 w 186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63500" name="Group 12"/>
            <p:cNvGrpSpPr>
              <a:grpSpLocks/>
            </p:cNvGrpSpPr>
            <p:nvPr/>
          </p:nvGrpSpPr>
          <p:grpSpPr bwMode="auto">
            <a:xfrm>
              <a:off x="144" y="912"/>
              <a:ext cx="492" cy="2304"/>
              <a:chOff x="3264" y="1152"/>
              <a:chExt cx="492" cy="2304"/>
            </a:xfrm>
          </p:grpSpPr>
          <p:grpSp>
            <p:nvGrpSpPr>
              <p:cNvPr id="63501" name="Group 13"/>
              <p:cNvGrpSpPr>
                <a:grpSpLocks/>
              </p:cNvGrpSpPr>
              <p:nvPr/>
            </p:nvGrpSpPr>
            <p:grpSpPr bwMode="auto">
              <a:xfrm>
                <a:off x="3264" y="1152"/>
                <a:ext cx="492" cy="1920"/>
                <a:chOff x="522" y="1152"/>
                <a:chExt cx="492" cy="1374"/>
              </a:xfrm>
            </p:grpSpPr>
            <p:sp>
              <p:nvSpPr>
                <p:cNvPr id="63502" name="Freeform 14"/>
                <p:cNvSpPr>
                  <a:spLocks/>
                </p:cNvSpPr>
                <p:nvPr/>
              </p:nvSpPr>
              <p:spPr bwMode="auto">
                <a:xfrm>
                  <a:off x="522" y="1296"/>
                  <a:ext cx="492" cy="1230"/>
                </a:xfrm>
                <a:custGeom>
                  <a:avLst/>
                  <a:gdLst>
                    <a:gd name="T0" fmla="*/ 6 w 492"/>
                    <a:gd name="T1" fmla="*/ 0 h 1230"/>
                    <a:gd name="T2" fmla="*/ 486 w 492"/>
                    <a:gd name="T3" fmla="*/ 96 h 1230"/>
                    <a:gd name="T4" fmla="*/ 6 w 492"/>
                    <a:gd name="T5" fmla="*/ 240 h 1230"/>
                    <a:gd name="T6" fmla="*/ 492 w 492"/>
                    <a:gd name="T7" fmla="*/ 330 h 1230"/>
                    <a:gd name="T8" fmla="*/ 0 w 492"/>
                    <a:gd name="T9" fmla="*/ 474 h 1230"/>
                    <a:gd name="T10" fmla="*/ 486 w 492"/>
                    <a:gd name="T11" fmla="*/ 570 h 1230"/>
                    <a:gd name="T12" fmla="*/ 0 w 492"/>
                    <a:gd name="T13" fmla="*/ 726 h 1230"/>
                    <a:gd name="T14" fmla="*/ 492 w 492"/>
                    <a:gd name="T15" fmla="*/ 810 h 1230"/>
                    <a:gd name="T16" fmla="*/ 0 w 492"/>
                    <a:gd name="T17" fmla="*/ 960 h 1230"/>
                    <a:gd name="T18" fmla="*/ 492 w 492"/>
                    <a:gd name="T19" fmla="*/ 1050 h 1230"/>
                    <a:gd name="T20" fmla="*/ 246 w 492"/>
                    <a:gd name="T21" fmla="*/ 1140 h 1230"/>
                    <a:gd name="T22" fmla="*/ 246 w 492"/>
                    <a:gd name="T23" fmla="*/ 1230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2" h="1230">
                      <a:moveTo>
                        <a:pt x="6" y="0"/>
                      </a:moveTo>
                      <a:lnTo>
                        <a:pt x="486" y="96"/>
                      </a:lnTo>
                      <a:lnTo>
                        <a:pt x="6" y="240"/>
                      </a:lnTo>
                      <a:lnTo>
                        <a:pt x="492" y="330"/>
                      </a:lnTo>
                      <a:lnTo>
                        <a:pt x="0" y="474"/>
                      </a:lnTo>
                      <a:lnTo>
                        <a:pt x="486" y="570"/>
                      </a:lnTo>
                      <a:lnTo>
                        <a:pt x="0" y="726"/>
                      </a:lnTo>
                      <a:lnTo>
                        <a:pt x="492" y="810"/>
                      </a:lnTo>
                      <a:lnTo>
                        <a:pt x="0" y="960"/>
                      </a:lnTo>
                      <a:lnTo>
                        <a:pt x="492" y="1050"/>
                      </a:lnTo>
                      <a:lnTo>
                        <a:pt x="246" y="1140"/>
                      </a:lnTo>
                      <a:lnTo>
                        <a:pt x="246" y="123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503" name="Freeform 15"/>
                <p:cNvSpPr>
                  <a:spLocks/>
                </p:cNvSpPr>
                <p:nvPr/>
              </p:nvSpPr>
              <p:spPr bwMode="auto">
                <a:xfrm>
                  <a:off x="528" y="1152"/>
                  <a:ext cx="240" cy="144"/>
                </a:xfrm>
                <a:custGeom>
                  <a:avLst/>
                  <a:gdLst>
                    <a:gd name="T0" fmla="*/ 0 w 240"/>
                    <a:gd name="T1" fmla="*/ 144 h 144"/>
                    <a:gd name="T2" fmla="*/ 240 w 240"/>
                    <a:gd name="T3" fmla="*/ 96 h 144"/>
                    <a:gd name="T4" fmla="*/ 240 w 240"/>
                    <a:gd name="T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44">
                      <a:moveTo>
                        <a:pt x="0" y="144"/>
                      </a:moveTo>
                      <a:lnTo>
                        <a:pt x="240" y="96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3504" name="Rectangle 16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4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3506" name="Freeform 18"/>
            <p:cNvSpPr>
              <a:spLocks/>
            </p:cNvSpPr>
            <p:nvPr/>
          </p:nvSpPr>
          <p:spPr bwMode="auto">
            <a:xfrm>
              <a:off x="528" y="3012"/>
              <a:ext cx="348" cy="13"/>
            </a:xfrm>
            <a:custGeom>
              <a:avLst/>
              <a:gdLst>
                <a:gd name="T0" fmla="*/ 348 w 348"/>
                <a:gd name="T1" fmla="*/ 0 h 13"/>
                <a:gd name="T2" fmla="*/ 0 w 348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8" h="13">
                  <a:moveTo>
                    <a:pt x="348" y="0"/>
                  </a:moveTo>
                  <a:lnTo>
                    <a:pt x="0" y="13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960" y="2784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516" name="Text Box 28"/>
            <p:cNvSpPr txBox="1">
              <a:spLocks noChangeArrowheads="1"/>
            </p:cNvSpPr>
            <p:nvPr/>
          </p:nvSpPr>
          <p:spPr bwMode="auto">
            <a:xfrm>
              <a:off x="336" y="3168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-3,0 cm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massa wordt 3,0 cm onder de evenwichtstand O losgelaten.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559" name="Rectangle 71"/>
          <p:cNvSpPr>
            <a:spLocks noChangeArrowheads="1"/>
          </p:cNvSpPr>
          <p:nvPr/>
        </p:nvSpPr>
        <p:spPr bwMode="auto">
          <a:xfrm>
            <a:off x="3200400" y="1371600"/>
            <a:ext cx="594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ziet de u-t grafiek er uit?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3568" name="Group 80"/>
          <p:cNvGrpSpPr>
            <a:grpSpLocks/>
          </p:cNvGrpSpPr>
          <p:nvPr/>
        </p:nvGrpSpPr>
        <p:grpSpPr bwMode="auto">
          <a:xfrm>
            <a:off x="2647950" y="2300288"/>
            <a:ext cx="6496050" cy="4360862"/>
            <a:chOff x="1668" y="1449"/>
            <a:chExt cx="4092" cy="2747"/>
          </a:xfrm>
        </p:grpSpPr>
        <p:grpSp>
          <p:nvGrpSpPr>
            <p:cNvPr id="63558" name="Group 70"/>
            <p:cNvGrpSpPr>
              <a:grpSpLocks/>
            </p:cNvGrpSpPr>
            <p:nvPr/>
          </p:nvGrpSpPr>
          <p:grpSpPr bwMode="auto">
            <a:xfrm>
              <a:off x="1824" y="2352"/>
              <a:ext cx="3936" cy="1392"/>
              <a:chOff x="1824" y="2352"/>
              <a:chExt cx="3936" cy="1392"/>
            </a:xfrm>
          </p:grpSpPr>
          <p:graphicFrame>
            <p:nvGraphicFramePr>
              <p:cNvPr id="63548" name="Object 60"/>
              <p:cNvGraphicFramePr>
                <a:graphicFrameLocks noChangeAspect="1"/>
              </p:cNvGraphicFramePr>
              <p:nvPr/>
            </p:nvGraphicFramePr>
            <p:xfrm>
              <a:off x="1824" y="2352"/>
              <a:ext cx="3936" cy="13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7" name="Grafiek" r:id="rId3" imgW="3610291" imgH="1714862" progId="Excel.Chart.8">
                      <p:embed/>
                    </p:oleObj>
                  </mc:Choice>
                  <mc:Fallback>
                    <p:oleObj name="Grafiek" r:id="rId3" imgW="3610291" imgH="1714862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2352"/>
                            <a:ext cx="3936" cy="13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3550" name="Text Box 62"/>
              <p:cNvSpPr txBox="1">
                <a:spLocks noChangeArrowheads="1"/>
              </p:cNvSpPr>
              <p:nvPr/>
            </p:nvSpPr>
            <p:spPr bwMode="auto">
              <a:xfrm>
                <a:off x="4272" y="3024"/>
                <a:ext cx="57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51" name="Text Box 63"/>
              <p:cNvSpPr txBox="1">
                <a:spLocks noChangeArrowheads="1"/>
              </p:cNvSpPr>
              <p:nvPr/>
            </p:nvSpPr>
            <p:spPr bwMode="auto">
              <a:xfrm>
                <a:off x="2208" y="302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¼T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52" name="Text Box 64"/>
              <p:cNvSpPr txBox="1">
                <a:spLocks noChangeArrowheads="1"/>
              </p:cNvSpPr>
              <p:nvPr/>
            </p:nvSpPr>
            <p:spPr bwMode="auto">
              <a:xfrm>
                <a:off x="3600" y="3024"/>
                <a:ext cx="62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¾T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53" name="Text Box 65"/>
              <p:cNvSpPr txBox="1">
                <a:spLocks noChangeArrowheads="1"/>
              </p:cNvSpPr>
              <p:nvPr/>
            </p:nvSpPr>
            <p:spPr bwMode="auto">
              <a:xfrm>
                <a:off x="2880" y="302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½T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57" name="Text Box 69"/>
              <p:cNvSpPr txBox="1">
                <a:spLocks noChangeArrowheads="1"/>
              </p:cNvSpPr>
              <p:nvPr/>
            </p:nvSpPr>
            <p:spPr bwMode="auto">
              <a:xfrm>
                <a:off x="4848" y="302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1¼T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3561" name="Text Box 73"/>
            <p:cNvSpPr txBox="1">
              <a:spLocks noChangeArrowheads="1"/>
            </p:cNvSpPr>
            <p:nvPr/>
          </p:nvSpPr>
          <p:spPr bwMode="auto">
            <a:xfrm>
              <a:off x="4464" y="3792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tijd</a:t>
              </a:r>
              <a:endPara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564" name="Text Box 76"/>
            <p:cNvSpPr txBox="1">
              <a:spLocks noChangeArrowheads="1"/>
            </p:cNvSpPr>
            <p:nvPr/>
          </p:nvSpPr>
          <p:spPr bwMode="auto">
            <a:xfrm>
              <a:off x="1675" y="2054"/>
              <a:ext cx="63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565" name="Text Box 77"/>
            <p:cNvSpPr txBox="1">
              <a:spLocks noChangeArrowheads="1"/>
            </p:cNvSpPr>
            <p:nvPr/>
          </p:nvSpPr>
          <p:spPr bwMode="auto">
            <a:xfrm>
              <a:off x="1668" y="3626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3567" name="Group 79"/>
            <p:cNvGrpSpPr>
              <a:grpSpLocks/>
            </p:cNvGrpSpPr>
            <p:nvPr/>
          </p:nvGrpSpPr>
          <p:grpSpPr bwMode="auto">
            <a:xfrm>
              <a:off x="1893" y="1449"/>
              <a:ext cx="1392" cy="624"/>
              <a:chOff x="2050" y="1440"/>
              <a:chExt cx="1392" cy="624"/>
            </a:xfrm>
          </p:grpSpPr>
          <p:sp>
            <p:nvSpPr>
              <p:cNvPr id="63562" name="Text Box 74"/>
              <p:cNvSpPr txBox="1">
                <a:spLocks noChangeArrowheads="1"/>
              </p:cNvSpPr>
              <p:nvPr/>
            </p:nvSpPr>
            <p:spPr bwMode="auto">
              <a:xfrm>
                <a:off x="2050" y="1550"/>
                <a:ext cx="13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uitwijking</a:t>
                </a:r>
                <a:endParaRPr lang="nl-NL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66" name="Line 78"/>
              <p:cNvSpPr>
                <a:spLocks noChangeShapeType="1"/>
              </p:cNvSpPr>
              <p:nvPr/>
            </p:nvSpPr>
            <p:spPr bwMode="auto">
              <a:xfrm flipV="1">
                <a:off x="2064" y="1440"/>
                <a:ext cx="0" cy="62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8261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1" grpId="0" autoUpdateAnimBg="0"/>
      <p:bldP spid="6355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819400" y="2362200"/>
          <a:ext cx="62245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Grafiek" r:id="rId3" imgW="3610291" imgH="1714862" progId="Excel.Chart.8">
                  <p:embed/>
                </p:oleObj>
              </mc:Choice>
              <mc:Fallback>
                <p:oleObj name="Grafiek" r:id="rId3" imgW="3610291" imgH="171486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62245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0" y="76200"/>
            <a:ext cx="2952750" cy="4724400"/>
            <a:chOff x="48" y="912"/>
            <a:chExt cx="1860" cy="2976"/>
          </a:xfrm>
        </p:grpSpPr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>
              <a:off x="1296" y="912"/>
              <a:ext cx="492" cy="2592"/>
              <a:chOff x="522" y="1152"/>
              <a:chExt cx="492" cy="1374"/>
            </a:xfrm>
          </p:grpSpPr>
          <p:sp>
            <p:nvSpPr>
              <p:cNvPr id="87045" name="Freeform 5"/>
              <p:cNvSpPr>
                <a:spLocks/>
              </p:cNvSpPr>
              <p:nvPr/>
            </p:nvSpPr>
            <p:spPr bwMode="auto">
              <a:xfrm>
                <a:off x="522" y="1296"/>
                <a:ext cx="492" cy="1230"/>
              </a:xfrm>
              <a:custGeom>
                <a:avLst/>
                <a:gdLst>
                  <a:gd name="T0" fmla="*/ 6 w 492"/>
                  <a:gd name="T1" fmla="*/ 0 h 1230"/>
                  <a:gd name="T2" fmla="*/ 486 w 492"/>
                  <a:gd name="T3" fmla="*/ 96 h 1230"/>
                  <a:gd name="T4" fmla="*/ 6 w 492"/>
                  <a:gd name="T5" fmla="*/ 240 h 1230"/>
                  <a:gd name="T6" fmla="*/ 492 w 492"/>
                  <a:gd name="T7" fmla="*/ 330 h 1230"/>
                  <a:gd name="T8" fmla="*/ 0 w 492"/>
                  <a:gd name="T9" fmla="*/ 474 h 1230"/>
                  <a:gd name="T10" fmla="*/ 486 w 492"/>
                  <a:gd name="T11" fmla="*/ 570 h 1230"/>
                  <a:gd name="T12" fmla="*/ 0 w 492"/>
                  <a:gd name="T13" fmla="*/ 726 h 1230"/>
                  <a:gd name="T14" fmla="*/ 492 w 492"/>
                  <a:gd name="T15" fmla="*/ 810 h 1230"/>
                  <a:gd name="T16" fmla="*/ 0 w 492"/>
                  <a:gd name="T17" fmla="*/ 960 h 1230"/>
                  <a:gd name="T18" fmla="*/ 492 w 492"/>
                  <a:gd name="T19" fmla="*/ 1050 h 1230"/>
                  <a:gd name="T20" fmla="*/ 246 w 492"/>
                  <a:gd name="T21" fmla="*/ 1140 h 1230"/>
                  <a:gd name="T22" fmla="*/ 246 w 492"/>
                  <a:gd name="T23" fmla="*/ 123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2" h="1230">
                    <a:moveTo>
                      <a:pt x="6" y="0"/>
                    </a:moveTo>
                    <a:lnTo>
                      <a:pt x="486" y="96"/>
                    </a:lnTo>
                    <a:lnTo>
                      <a:pt x="6" y="240"/>
                    </a:lnTo>
                    <a:lnTo>
                      <a:pt x="492" y="330"/>
                    </a:lnTo>
                    <a:lnTo>
                      <a:pt x="0" y="474"/>
                    </a:lnTo>
                    <a:lnTo>
                      <a:pt x="486" y="570"/>
                    </a:lnTo>
                    <a:lnTo>
                      <a:pt x="0" y="726"/>
                    </a:lnTo>
                    <a:lnTo>
                      <a:pt x="492" y="810"/>
                    </a:lnTo>
                    <a:lnTo>
                      <a:pt x="0" y="960"/>
                    </a:lnTo>
                    <a:lnTo>
                      <a:pt x="492" y="1050"/>
                    </a:lnTo>
                    <a:lnTo>
                      <a:pt x="246" y="1140"/>
                    </a:lnTo>
                    <a:lnTo>
                      <a:pt x="246" y="123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/>
            </p:nvSpPr>
            <p:spPr bwMode="auto">
              <a:xfrm>
                <a:off x="528" y="1152"/>
                <a:ext cx="240" cy="144"/>
              </a:xfrm>
              <a:custGeom>
                <a:avLst/>
                <a:gdLst>
                  <a:gd name="T0" fmla="*/ 0 w 240"/>
                  <a:gd name="T1" fmla="*/ 144 h 144"/>
                  <a:gd name="T2" fmla="*/ 240 w 240"/>
                  <a:gd name="T3" fmla="*/ 96 h 144"/>
                  <a:gd name="T4" fmla="*/ 240 w 240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44">
                    <a:moveTo>
                      <a:pt x="0" y="144"/>
                    </a:moveTo>
                    <a:lnTo>
                      <a:pt x="240" y="96"/>
                    </a:lnTo>
                    <a:lnTo>
                      <a:pt x="240" y="0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7047" name="Rectangle 7"/>
            <p:cNvSpPr>
              <a:spLocks noChangeArrowheads="1"/>
            </p:cNvSpPr>
            <p:nvPr/>
          </p:nvSpPr>
          <p:spPr bwMode="auto">
            <a:xfrm>
              <a:off x="1440" y="3504"/>
              <a:ext cx="24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H="1">
              <a:off x="912" y="3696"/>
              <a:ext cx="52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auto">
            <a:xfrm>
              <a:off x="48" y="912"/>
              <a:ext cx="1860" cy="1"/>
            </a:xfrm>
            <a:custGeom>
              <a:avLst/>
              <a:gdLst>
                <a:gd name="T0" fmla="*/ 0 w 1860"/>
                <a:gd name="T1" fmla="*/ 0 h 1"/>
                <a:gd name="T2" fmla="*/ 1860 w 186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87050" name="Group 10"/>
            <p:cNvGrpSpPr>
              <a:grpSpLocks/>
            </p:cNvGrpSpPr>
            <p:nvPr/>
          </p:nvGrpSpPr>
          <p:grpSpPr bwMode="auto">
            <a:xfrm>
              <a:off x="144" y="912"/>
              <a:ext cx="492" cy="2304"/>
              <a:chOff x="3264" y="1152"/>
              <a:chExt cx="492" cy="2304"/>
            </a:xfrm>
          </p:grpSpPr>
          <p:grpSp>
            <p:nvGrpSpPr>
              <p:cNvPr id="87051" name="Group 11"/>
              <p:cNvGrpSpPr>
                <a:grpSpLocks/>
              </p:cNvGrpSpPr>
              <p:nvPr/>
            </p:nvGrpSpPr>
            <p:grpSpPr bwMode="auto">
              <a:xfrm>
                <a:off x="3264" y="1152"/>
                <a:ext cx="492" cy="1920"/>
                <a:chOff x="522" y="1152"/>
                <a:chExt cx="492" cy="1374"/>
              </a:xfrm>
            </p:grpSpPr>
            <p:sp>
              <p:nvSpPr>
                <p:cNvPr id="87052" name="Freeform 12"/>
                <p:cNvSpPr>
                  <a:spLocks/>
                </p:cNvSpPr>
                <p:nvPr/>
              </p:nvSpPr>
              <p:spPr bwMode="auto">
                <a:xfrm>
                  <a:off x="522" y="1296"/>
                  <a:ext cx="492" cy="1230"/>
                </a:xfrm>
                <a:custGeom>
                  <a:avLst/>
                  <a:gdLst>
                    <a:gd name="T0" fmla="*/ 6 w 492"/>
                    <a:gd name="T1" fmla="*/ 0 h 1230"/>
                    <a:gd name="T2" fmla="*/ 486 w 492"/>
                    <a:gd name="T3" fmla="*/ 96 h 1230"/>
                    <a:gd name="T4" fmla="*/ 6 w 492"/>
                    <a:gd name="T5" fmla="*/ 240 h 1230"/>
                    <a:gd name="T6" fmla="*/ 492 w 492"/>
                    <a:gd name="T7" fmla="*/ 330 h 1230"/>
                    <a:gd name="T8" fmla="*/ 0 w 492"/>
                    <a:gd name="T9" fmla="*/ 474 h 1230"/>
                    <a:gd name="T10" fmla="*/ 486 w 492"/>
                    <a:gd name="T11" fmla="*/ 570 h 1230"/>
                    <a:gd name="T12" fmla="*/ 0 w 492"/>
                    <a:gd name="T13" fmla="*/ 726 h 1230"/>
                    <a:gd name="T14" fmla="*/ 492 w 492"/>
                    <a:gd name="T15" fmla="*/ 810 h 1230"/>
                    <a:gd name="T16" fmla="*/ 0 w 492"/>
                    <a:gd name="T17" fmla="*/ 960 h 1230"/>
                    <a:gd name="T18" fmla="*/ 492 w 492"/>
                    <a:gd name="T19" fmla="*/ 1050 h 1230"/>
                    <a:gd name="T20" fmla="*/ 246 w 492"/>
                    <a:gd name="T21" fmla="*/ 1140 h 1230"/>
                    <a:gd name="T22" fmla="*/ 246 w 492"/>
                    <a:gd name="T23" fmla="*/ 1230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2" h="1230">
                      <a:moveTo>
                        <a:pt x="6" y="0"/>
                      </a:moveTo>
                      <a:lnTo>
                        <a:pt x="486" y="96"/>
                      </a:lnTo>
                      <a:lnTo>
                        <a:pt x="6" y="240"/>
                      </a:lnTo>
                      <a:lnTo>
                        <a:pt x="492" y="330"/>
                      </a:lnTo>
                      <a:lnTo>
                        <a:pt x="0" y="474"/>
                      </a:lnTo>
                      <a:lnTo>
                        <a:pt x="486" y="570"/>
                      </a:lnTo>
                      <a:lnTo>
                        <a:pt x="0" y="726"/>
                      </a:lnTo>
                      <a:lnTo>
                        <a:pt x="492" y="810"/>
                      </a:lnTo>
                      <a:lnTo>
                        <a:pt x="0" y="960"/>
                      </a:lnTo>
                      <a:lnTo>
                        <a:pt x="492" y="1050"/>
                      </a:lnTo>
                      <a:lnTo>
                        <a:pt x="246" y="1140"/>
                      </a:lnTo>
                      <a:lnTo>
                        <a:pt x="246" y="123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7053" name="Freeform 13"/>
                <p:cNvSpPr>
                  <a:spLocks/>
                </p:cNvSpPr>
                <p:nvPr/>
              </p:nvSpPr>
              <p:spPr bwMode="auto">
                <a:xfrm>
                  <a:off x="528" y="1152"/>
                  <a:ext cx="240" cy="144"/>
                </a:xfrm>
                <a:custGeom>
                  <a:avLst/>
                  <a:gdLst>
                    <a:gd name="T0" fmla="*/ 0 w 240"/>
                    <a:gd name="T1" fmla="*/ 144 h 144"/>
                    <a:gd name="T2" fmla="*/ 240 w 240"/>
                    <a:gd name="T3" fmla="*/ 96 h 144"/>
                    <a:gd name="T4" fmla="*/ 240 w 240"/>
                    <a:gd name="T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44">
                      <a:moveTo>
                        <a:pt x="0" y="144"/>
                      </a:moveTo>
                      <a:lnTo>
                        <a:pt x="240" y="96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7054" name="Rectangle 14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4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7055" name="Freeform 15"/>
            <p:cNvSpPr>
              <a:spLocks/>
            </p:cNvSpPr>
            <p:nvPr/>
          </p:nvSpPr>
          <p:spPr bwMode="auto">
            <a:xfrm>
              <a:off x="528" y="3012"/>
              <a:ext cx="348" cy="13"/>
            </a:xfrm>
            <a:custGeom>
              <a:avLst/>
              <a:gdLst>
                <a:gd name="T0" fmla="*/ 348 w 348"/>
                <a:gd name="T1" fmla="*/ 0 h 13"/>
                <a:gd name="T2" fmla="*/ 0 w 348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8" h="13">
                  <a:moveTo>
                    <a:pt x="348" y="0"/>
                  </a:moveTo>
                  <a:lnTo>
                    <a:pt x="0" y="13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960" y="2784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480" y="316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3,0 cm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3657600" y="0"/>
            <a:ext cx="40100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Wanneer is v = 0?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0" y="4868863"/>
            <a:ext cx="49323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is maximaal pos. als t =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3657600" y="685800"/>
            <a:ext cx="14192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 t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4792663" y="5030788"/>
            <a:ext cx="3457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¼T, 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¼ 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4957763" y="684213"/>
            <a:ext cx="26384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½T , T enz.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2819400" y="32766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1" name="Oval 31"/>
          <p:cNvSpPr>
            <a:spLocks noChangeArrowheads="1"/>
          </p:cNvSpPr>
          <p:nvPr/>
        </p:nvSpPr>
        <p:spPr bwMode="auto">
          <a:xfrm>
            <a:off x="8910638" y="3352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6858000" y="3317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3" name="Oval 33"/>
          <p:cNvSpPr>
            <a:spLocks noChangeArrowheads="1"/>
          </p:cNvSpPr>
          <p:nvPr/>
        </p:nvSpPr>
        <p:spPr bwMode="auto">
          <a:xfrm>
            <a:off x="4876800" y="3317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4" name="Oval 34"/>
          <p:cNvSpPr>
            <a:spLocks noChangeArrowheads="1"/>
          </p:cNvSpPr>
          <p:nvPr/>
        </p:nvSpPr>
        <p:spPr bwMode="auto">
          <a:xfrm>
            <a:off x="3857625" y="2528888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5" name="Oval 35"/>
          <p:cNvSpPr>
            <a:spLocks noChangeArrowheads="1"/>
          </p:cNvSpPr>
          <p:nvPr/>
        </p:nvSpPr>
        <p:spPr bwMode="auto">
          <a:xfrm>
            <a:off x="7896225" y="25431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6" name="Oval 36"/>
          <p:cNvSpPr>
            <a:spLocks noChangeArrowheads="1"/>
          </p:cNvSpPr>
          <p:nvPr/>
        </p:nvSpPr>
        <p:spPr bwMode="auto">
          <a:xfrm>
            <a:off x="5867400" y="409575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9" name="Rectangle 39"/>
          <p:cNvSpPr>
            <a:spLocks noChangeArrowheads="1"/>
          </p:cNvSpPr>
          <p:nvPr/>
        </p:nvSpPr>
        <p:spPr bwMode="auto">
          <a:xfrm>
            <a:off x="2500313" y="1989138"/>
            <a:ext cx="5032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7083" name="Group 43"/>
          <p:cNvGrpSpPr>
            <a:grpSpLocks/>
          </p:cNvGrpSpPr>
          <p:nvPr/>
        </p:nvGrpSpPr>
        <p:grpSpPr bwMode="auto">
          <a:xfrm>
            <a:off x="2459038" y="2286000"/>
            <a:ext cx="7161212" cy="2209800"/>
            <a:chOff x="1549" y="1440"/>
            <a:chExt cx="4511" cy="1392"/>
          </a:xfrm>
        </p:grpSpPr>
        <p:sp>
          <p:nvSpPr>
            <p:cNvPr id="87080" name="Rectangle 40"/>
            <p:cNvSpPr>
              <a:spLocks noChangeArrowheads="1"/>
            </p:cNvSpPr>
            <p:nvPr/>
          </p:nvSpPr>
          <p:spPr bwMode="auto">
            <a:xfrm>
              <a:off x="1549" y="1448"/>
              <a:ext cx="317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endPara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87082" name="Group 42"/>
            <p:cNvGrpSpPr>
              <a:grpSpLocks/>
            </p:cNvGrpSpPr>
            <p:nvPr/>
          </p:nvGrpSpPr>
          <p:grpSpPr bwMode="auto">
            <a:xfrm>
              <a:off x="1776" y="1440"/>
              <a:ext cx="4284" cy="1392"/>
              <a:chOff x="1776" y="1440"/>
              <a:chExt cx="4284" cy="1392"/>
            </a:xfrm>
          </p:grpSpPr>
          <p:grpSp>
            <p:nvGrpSpPr>
              <p:cNvPr id="87063" name="Group 23"/>
              <p:cNvGrpSpPr>
                <a:grpSpLocks/>
              </p:cNvGrpSpPr>
              <p:nvPr/>
            </p:nvGrpSpPr>
            <p:grpSpPr bwMode="auto">
              <a:xfrm>
                <a:off x="1776" y="1440"/>
                <a:ext cx="3936" cy="1392"/>
                <a:chOff x="1776" y="1440"/>
                <a:chExt cx="3936" cy="1392"/>
              </a:xfrm>
            </p:grpSpPr>
            <p:graphicFrame>
              <p:nvGraphicFramePr>
                <p:cNvPr id="87064" name="Object 24"/>
                <p:cNvGraphicFramePr>
                  <a:graphicFrameLocks noChangeAspect="1"/>
                </p:cNvGraphicFramePr>
                <p:nvPr/>
              </p:nvGraphicFramePr>
              <p:xfrm>
                <a:off x="1776" y="1440"/>
                <a:ext cx="3936" cy="1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293" name="Grafiek" r:id="rId5" imgW="3610291" imgH="1714862" progId="Excel.Chart.8">
                        <p:embed/>
                      </p:oleObj>
                    </mc:Choice>
                    <mc:Fallback>
                      <p:oleObj name="Grafiek" r:id="rId5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6" y="1440"/>
                              <a:ext cx="3936" cy="1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706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08" y="2112"/>
                  <a:ext cx="86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200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  <a:r>
                    <a:rPr lang="en-US" altLang="nl-NL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¼ T</a:t>
                  </a:r>
                  <a:endParaRPr lang="nl-NL" altLang="nl-NL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8706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160" y="2112"/>
                  <a:ext cx="72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¼T</a:t>
                  </a:r>
                  <a:endParaRPr lang="nl-NL" altLang="nl-NL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8706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52" y="2112"/>
                  <a:ext cx="62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¾T</a:t>
                  </a:r>
                  <a:endParaRPr lang="nl-NL" altLang="nl-NL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8706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832" y="2112"/>
                  <a:ext cx="72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½T</a:t>
                  </a:r>
                  <a:endParaRPr lang="nl-NL" altLang="nl-NL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8706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224" y="2112"/>
                  <a:ext cx="432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T</a:t>
                  </a:r>
                  <a:endParaRPr lang="nl-NL" altLang="nl-NL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87081" name="Rectangle 41"/>
              <p:cNvSpPr>
                <a:spLocks noChangeArrowheads="1"/>
              </p:cNvSpPr>
              <p:nvPr/>
            </p:nvSpPr>
            <p:spPr bwMode="auto">
              <a:xfrm>
                <a:off x="5289" y="2045"/>
                <a:ext cx="771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t </a:t>
                </a:r>
                <a:r>
                  <a:rPr lang="en-US" altLang="nl-NL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cs typeface="Times New Roman" pitchFamily="18" charset="0"/>
                  </a:rPr>
                  <a:t>→</a:t>
                </a:r>
              </a:p>
            </p:txBody>
          </p:sp>
        </p:grpSp>
      </p:grpSp>
      <p:sp>
        <p:nvSpPr>
          <p:cNvPr id="87084" name="AutoShape 44"/>
          <p:cNvSpPr>
            <a:spLocks noChangeArrowheads="1"/>
          </p:cNvSpPr>
          <p:nvPr/>
        </p:nvSpPr>
        <p:spPr bwMode="auto">
          <a:xfrm>
            <a:off x="3492500" y="1557338"/>
            <a:ext cx="2952750" cy="647700"/>
          </a:xfrm>
          <a:prstGeom prst="wedgeRoundRectCallout">
            <a:avLst>
              <a:gd name="adj1" fmla="val 62310"/>
              <a:gd name="adj2" fmla="val -928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latin typeface="Comic Sans MS" pitchFamily="66" charset="0"/>
              </a:rPr>
              <a:t>In de keerpunten</a:t>
            </a:r>
            <a:endParaRPr lang="nl-NL" altLang="nl-NL" sz="3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87085" name="AutoShape 45"/>
          <p:cNvSpPr>
            <a:spLocks noChangeArrowheads="1"/>
          </p:cNvSpPr>
          <p:nvPr/>
        </p:nvSpPr>
        <p:spPr bwMode="auto">
          <a:xfrm>
            <a:off x="3348038" y="1700213"/>
            <a:ext cx="2808287" cy="503237"/>
          </a:xfrm>
          <a:prstGeom prst="wedgeRoundRectCallout">
            <a:avLst>
              <a:gd name="adj1" fmla="val 45648"/>
              <a:gd name="adj2" fmla="val -12855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latin typeface="Comic Sans MS" pitchFamily="66" charset="0"/>
              </a:rPr>
              <a:t>Als de rc = 0</a:t>
            </a:r>
            <a:endParaRPr lang="nl-NL" altLang="nl-NL" sz="3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87086" name="Rectangle 46"/>
          <p:cNvSpPr>
            <a:spLocks noChangeArrowheads="1"/>
          </p:cNvSpPr>
          <p:nvPr/>
        </p:nvSpPr>
        <p:spPr bwMode="auto">
          <a:xfrm>
            <a:off x="-6350" y="5399088"/>
            <a:ext cx="49323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is maximaal neg.  als t =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4786313" y="5561013"/>
            <a:ext cx="8651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¾T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89" name="AutoShape 49"/>
          <p:cNvSpPr>
            <a:spLocks noChangeArrowheads="1"/>
          </p:cNvSpPr>
          <p:nvPr/>
        </p:nvSpPr>
        <p:spPr bwMode="auto">
          <a:xfrm>
            <a:off x="6284913" y="6316663"/>
            <a:ext cx="2808287" cy="503237"/>
          </a:xfrm>
          <a:prstGeom prst="wedgeRoundRectCallout">
            <a:avLst>
              <a:gd name="adj1" fmla="val -72838"/>
              <a:gd name="adj2" fmla="val -22949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latin typeface="Comic Sans MS" pitchFamily="66" charset="0"/>
              </a:rPr>
              <a:t>Door O omhoog</a:t>
            </a:r>
            <a:endParaRPr lang="nl-NL" altLang="nl-NL" sz="3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87090" name="AutoShape 50"/>
          <p:cNvSpPr>
            <a:spLocks noChangeArrowheads="1"/>
          </p:cNvSpPr>
          <p:nvPr/>
        </p:nvSpPr>
        <p:spPr bwMode="auto">
          <a:xfrm>
            <a:off x="6245225" y="6303963"/>
            <a:ext cx="2808288" cy="503237"/>
          </a:xfrm>
          <a:prstGeom prst="wedgeRoundRectCallout">
            <a:avLst>
              <a:gd name="adj1" fmla="val -79171"/>
              <a:gd name="adj2" fmla="val -1326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latin typeface="Comic Sans MS" pitchFamily="66" charset="0"/>
              </a:rPr>
              <a:t>Door O omlaag</a:t>
            </a:r>
            <a:endParaRPr lang="nl-NL" altLang="nl-NL" sz="3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34925" y="6027738"/>
            <a:ext cx="91090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r.c. van de raaklijn aan de u-t grafiek!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8333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7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7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7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75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7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75"/>
                                        <p:tgtEl>
                                          <p:spTgt spid="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"/>
                                        <p:tgtEl>
                                          <p:spTgt spid="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7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75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0" grpId="0" animBg="1"/>
      <p:bldP spid="87071" grpId="0" animBg="1"/>
      <p:bldP spid="87072" grpId="0" animBg="1"/>
      <p:bldP spid="87073" grpId="0" animBg="1"/>
      <p:bldP spid="87074" grpId="0" animBg="1"/>
      <p:bldP spid="87075" grpId="0" animBg="1"/>
      <p:bldP spid="87076" grpId="0" animBg="1"/>
      <p:bldP spid="87079" grpId="0"/>
      <p:bldP spid="87084" grpId="0" animBg="1"/>
      <p:bldP spid="87085" grpId="0" animBg="1"/>
      <p:bldP spid="87089" grpId="0" animBg="1"/>
      <p:bldP spid="870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6" name="Object 10"/>
          <p:cNvGraphicFramePr>
            <a:graphicFrameLocks noChangeAspect="1"/>
          </p:cNvGraphicFramePr>
          <p:nvPr/>
        </p:nvGraphicFramePr>
        <p:xfrm>
          <a:off x="914400" y="60325"/>
          <a:ext cx="7848600" cy="666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Grafiek" r:id="rId3" imgW="3686500" imgH="3543728" progId="Excel.Chart.8">
                  <p:embed/>
                </p:oleObj>
              </mc:Choice>
              <mc:Fallback>
                <p:oleObj name="Grafiek" r:id="rId3" imgW="3686500" imgH="354372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325"/>
                        <a:ext cx="7848600" cy="666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1295400" cy="9144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</a:rPr>
              <a:t>u</a:t>
            </a:r>
            <a:endParaRPr lang="nl-NL" altLang="nl-NL" b="1">
              <a:solidFill>
                <a:srgbClr val="FF3300"/>
              </a:solidFill>
            </a:endParaRP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0" y="20574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66FF"/>
                </a:solidFill>
              </a:rPr>
              <a:t>v=u’</a:t>
            </a:r>
            <a:endParaRPr lang="nl-NL" altLang="nl-NL" sz="4400" b="1">
              <a:solidFill>
                <a:srgbClr val="FF3300"/>
              </a:solidFill>
            </a:endParaRP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0" y="3133725"/>
            <a:ext cx="2209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</a:rPr>
              <a:t>a=v’</a:t>
            </a:r>
            <a:endParaRPr lang="nl-NL" altLang="nl-NL" sz="4400" b="1">
              <a:solidFill>
                <a:srgbClr val="FF3300"/>
              </a:solidFill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0" y="4376738"/>
            <a:ext cx="220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</a:rPr>
              <a:t>F</a:t>
            </a:r>
            <a:r>
              <a:rPr lang="en-US" altLang="nl-NL" sz="4400" b="1" baseline="-25000">
                <a:solidFill>
                  <a:srgbClr val="FF3300"/>
                </a:solidFill>
              </a:rPr>
              <a:t>r</a:t>
            </a:r>
            <a:endParaRPr lang="nl-NL" altLang="nl-NL" sz="4400" b="1">
              <a:solidFill>
                <a:srgbClr val="FF3300"/>
              </a:solidFill>
            </a:endParaRPr>
          </a:p>
        </p:txBody>
      </p:sp>
      <p:grpSp>
        <p:nvGrpSpPr>
          <p:cNvPr id="91241" name="Group 105"/>
          <p:cNvGrpSpPr>
            <a:grpSpLocks/>
          </p:cNvGrpSpPr>
          <p:nvPr/>
        </p:nvGrpSpPr>
        <p:grpSpPr bwMode="auto">
          <a:xfrm>
            <a:off x="7391400" y="4419600"/>
            <a:ext cx="1447800" cy="762000"/>
            <a:chOff x="4656" y="2784"/>
            <a:chExt cx="912" cy="480"/>
          </a:xfrm>
        </p:grpSpPr>
        <p:sp>
          <p:nvSpPr>
            <p:cNvPr id="91237" name="Rectangle 101"/>
            <p:cNvSpPr>
              <a:spLocks noChangeArrowheads="1"/>
            </p:cNvSpPr>
            <p:nvPr/>
          </p:nvSpPr>
          <p:spPr bwMode="auto">
            <a:xfrm>
              <a:off x="4656" y="2784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</a:rPr>
                <a:t>t</a:t>
              </a:r>
              <a:endParaRPr lang="nl-NL" altLang="nl-NL" sz="4400" b="1">
                <a:solidFill>
                  <a:srgbClr val="000000"/>
                </a:solidFill>
              </a:endParaRPr>
            </a:p>
          </p:txBody>
        </p:sp>
        <p:sp>
          <p:nvSpPr>
            <p:cNvPr id="91240" name="Line 104"/>
            <p:cNvSpPr>
              <a:spLocks noChangeShapeType="1"/>
            </p:cNvSpPr>
            <p:nvPr/>
          </p:nvSpPr>
          <p:spPr bwMode="auto">
            <a:xfrm>
              <a:off x="4944" y="307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91252" name="AutoShape 116"/>
          <p:cNvSpPr>
            <a:spLocks noChangeArrowheads="1"/>
          </p:cNvSpPr>
          <p:nvPr/>
        </p:nvSpPr>
        <p:spPr bwMode="auto">
          <a:xfrm>
            <a:off x="7524750" y="5589588"/>
            <a:ext cx="1079500" cy="609600"/>
          </a:xfrm>
          <a:prstGeom prst="wedgeRoundRectCallout">
            <a:avLst>
              <a:gd name="adj1" fmla="val -477648"/>
              <a:gd name="adj2" fmla="val -46328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u-t</a:t>
            </a:r>
          </a:p>
        </p:txBody>
      </p:sp>
      <p:sp>
        <p:nvSpPr>
          <p:cNvPr id="91253" name="AutoShape 117"/>
          <p:cNvSpPr>
            <a:spLocks noChangeArrowheads="1"/>
          </p:cNvSpPr>
          <p:nvPr/>
        </p:nvSpPr>
        <p:spPr bwMode="auto">
          <a:xfrm>
            <a:off x="6948488" y="5876925"/>
            <a:ext cx="1835150" cy="720725"/>
          </a:xfrm>
          <a:prstGeom prst="wedgeRoundRectCallout">
            <a:avLst>
              <a:gd name="adj1" fmla="val -171713"/>
              <a:gd name="adj2" fmla="val -11277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</a:t>
            </a:r>
            <a:r>
              <a:rPr lang="nl-NL" altLang="nl-NL" sz="28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 </a:t>
            </a: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m.a</a:t>
            </a:r>
          </a:p>
        </p:txBody>
      </p:sp>
      <p:sp>
        <p:nvSpPr>
          <p:cNvPr id="91254" name="AutoShape 118"/>
          <p:cNvSpPr>
            <a:spLocks noChangeArrowheads="1"/>
          </p:cNvSpPr>
          <p:nvPr/>
        </p:nvSpPr>
        <p:spPr bwMode="auto">
          <a:xfrm>
            <a:off x="7380288" y="5949950"/>
            <a:ext cx="1439862" cy="720725"/>
          </a:xfrm>
          <a:prstGeom prst="wedgeRoundRectCallout">
            <a:avLst>
              <a:gd name="adj1" fmla="val -248676"/>
              <a:gd name="adj2" fmla="val -24581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</a:t>
            </a:r>
            <a:r>
              <a:rPr lang="nl-NL" altLang="nl-NL" sz="28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</a:t>
            </a:r>
            <a:r>
              <a:rPr lang="nl-NL" altLang="nl-NL" sz="2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v’</a:t>
            </a:r>
          </a:p>
        </p:txBody>
      </p:sp>
      <p:sp>
        <p:nvSpPr>
          <p:cNvPr id="91251" name="AutoShape 115"/>
          <p:cNvSpPr>
            <a:spLocks noChangeArrowheads="1"/>
          </p:cNvSpPr>
          <p:nvPr/>
        </p:nvSpPr>
        <p:spPr bwMode="auto">
          <a:xfrm>
            <a:off x="6659563" y="5949950"/>
            <a:ext cx="1368425" cy="609600"/>
          </a:xfrm>
          <a:prstGeom prst="wedgeRoundRectCallout">
            <a:avLst>
              <a:gd name="adj1" fmla="val -101162"/>
              <a:gd name="adj2" fmla="val -33828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 = 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u’</a:t>
            </a:r>
          </a:p>
        </p:txBody>
      </p:sp>
      <p:sp>
        <p:nvSpPr>
          <p:cNvPr id="91255" name="AutoShape 119"/>
          <p:cNvSpPr>
            <a:spLocks noChangeArrowheads="1"/>
          </p:cNvSpPr>
          <p:nvPr/>
        </p:nvSpPr>
        <p:spPr bwMode="auto">
          <a:xfrm>
            <a:off x="2843213" y="333375"/>
            <a:ext cx="2665412" cy="863600"/>
          </a:xfrm>
          <a:prstGeom prst="wedgeRoundRectCallout">
            <a:avLst>
              <a:gd name="adj1" fmla="val 62269"/>
              <a:gd name="adj2" fmla="val 14852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</a:t>
            </a:r>
            <a:r>
              <a:rPr lang="nl-NL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=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c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.u</a:t>
            </a:r>
            <a:endParaRPr lang="el-GR" altLang="nl-NL" sz="3200">
              <a:solidFill>
                <a:srgbClr val="3333CC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74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1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1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1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1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91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1146" grpId="0" bld="series"/>
      <p:bldP spid="91139" grpId="0" autoUpdateAnimBg="0"/>
      <p:bldP spid="91252" grpId="0" animBg="1"/>
      <p:bldP spid="91253" grpId="0" animBg="1"/>
      <p:bldP spid="91254" grpId="0" animBg="1"/>
      <p:bldP spid="91251" grpId="0" animBg="1"/>
      <p:bldP spid="912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32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u bij een harmonische trilling (VWO)</a:t>
            </a:r>
            <a:endParaRPr lang="nl-NL" altLang="nl-NL" sz="32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5940425" y="5805488"/>
            <a:ext cx="2590800" cy="838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- 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8091" name="Object 27"/>
          <p:cNvGraphicFramePr>
            <a:graphicFrameLocks noGrp="1" noChangeAspect="1"/>
          </p:cNvGraphicFramePr>
          <p:nvPr>
            <p:ph/>
          </p:nvPr>
        </p:nvGraphicFramePr>
        <p:xfrm>
          <a:off x="250825" y="836613"/>
          <a:ext cx="7200900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Grafiek" r:id="rId3" imgW="5886450" imgH="3467100" progId="Excel.Chart.8">
                  <p:embed/>
                </p:oleObj>
              </mc:Choice>
              <mc:Fallback>
                <p:oleObj name="Grafiek" r:id="rId3" imgW="5886450" imgH="34671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36613"/>
                        <a:ext cx="7200900" cy="424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0" name="AutoShape 26"/>
          <p:cNvSpPr>
            <a:spLocks noChangeArrowheads="1"/>
          </p:cNvSpPr>
          <p:nvPr/>
        </p:nvSpPr>
        <p:spPr bwMode="auto">
          <a:xfrm>
            <a:off x="107950" y="4292600"/>
            <a:ext cx="4392613" cy="1368425"/>
          </a:xfrm>
          <a:prstGeom prst="wedgeRoundRectCallout">
            <a:avLst>
              <a:gd name="adj1" fmla="val 5620"/>
              <a:gd name="adj2" fmla="val -2095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Onder de evenwichtstand is u &lt;0 en F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omhoog gericht (&gt;0)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88093" name="AutoShape 29"/>
          <p:cNvSpPr>
            <a:spLocks noChangeArrowheads="1"/>
          </p:cNvSpPr>
          <p:nvPr/>
        </p:nvSpPr>
        <p:spPr bwMode="auto">
          <a:xfrm>
            <a:off x="4643438" y="1268413"/>
            <a:ext cx="4392612" cy="1368425"/>
          </a:xfrm>
          <a:prstGeom prst="wedgeRoundRectCallout">
            <a:avLst>
              <a:gd name="adj1" fmla="val -36630"/>
              <a:gd name="adj2" fmla="val 10893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Boven de evenwichtstand is u &gt;0 en F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omlaag gericht (&lt;0)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-36513" y="5775325"/>
            <a:ext cx="518477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harmonische trilling</a:t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zijn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u evenredig: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884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88" grpId="0" animBg="1" autoUpdateAnimBg="0"/>
      <p:bldOleChart spid="88091" grpId="0"/>
      <p:bldP spid="88090" grpId="0" animBg="1"/>
      <p:bldP spid="88093" grpId="0" animBg="1"/>
      <p:bldP spid="8809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0" y="-38100"/>
            <a:ext cx="9144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u, u</a:t>
            </a:r>
            <a:r>
              <a:rPr lang="en-US" altLang="nl-NL" sz="3600" b="1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(= A) en en v</a:t>
            </a:r>
            <a:r>
              <a:rPr lang="en-US" altLang="nl-NL" sz="3600" b="1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een trilling </a:t>
            </a:r>
            <a:r>
              <a:rPr lang="en-US" altLang="nl-NL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(VWO)</a:t>
            </a:r>
            <a:endParaRPr lang="nl-NL" altLang="nl-NL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0" y="14478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u(t) = A.sin(2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ft)                  Tabel 35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889" name="Rectangle 377"/>
          <p:cNvSpPr>
            <a:spLocks noChangeArrowheads="1"/>
          </p:cNvSpPr>
          <p:nvPr/>
        </p:nvSpPr>
        <p:spPr bwMode="auto">
          <a:xfrm>
            <a:off x="0" y="4495800"/>
            <a:ext cx="906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 35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890" name="Rectangle 378"/>
          <p:cNvSpPr>
            <a:spLocks noChangeArrowheads="1"/>
          </p:cNvSpPr>
          <p:nvPr/>
        </p:nvSpPr>
        <p:spPr bwMode="auto">
          <a:xfrm>
            <a:off x="0" y="2514600"/>
            <a:ext cx="9144000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 de beweging in bijv. het laagste punt dan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moet je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891" name="Rectangle 379"/>
          <p:cNvSpPr>
            <a:spLocks noChangeArrowheads="1"/>
          </p:cNvSpPr>
          <p:nvPr/>
        </p:nvSpPr>
        <p:spPr bwMode="auto">
          <a:xfrm>
            <a:off x="1450975" y="2878138"/>
            <a:ext cx="744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u(t) =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ft) gebruiken!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892" name="AutoShape 380"/>
          <p:cNvSpPr>
            <a:spLocks noChangeArrowheads="1"/>
          </p:cNvSpPr>
          <p:nvPr/>
        </p:nvSpPr>
        <p:spPr bwMode="auto">
          <a:xfrm>
            <a:off x="4932363" y="5805488"/>
            <a:ext cx="3671887" cy="576262"/>
          </a:xfrm>
          <a:prstGeom prst="wedgeRoundRectCallout">
            <a:avLst>
              <a:gd name="adj1" fmla="val -95352"/>
              <a:gd name="adj2" fmla="val -6745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GR in rad-Mode!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  <p:graphicFrame>
        <p:nvGraphicFramePr>
          <p:cNvPr id="64893" name="Object 381"/>
          <p:cNvGraphicFramePr>
            <a:graphicFrameLocks noGrp="1" noChangeAspect="1"/>
          </p:cNvGraphicFramePr>
          <p:nvPr>
            <p:ph/>
          </p:nvPr>
        </p:nvGraphicFramePr>
        <p:xfrm>
          <a:off x="250825" y="4581525"/>
          <a:ext cx="21113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Vergelijking" r:id="rId3" imgW="825480" imgH="380880" progId="Equation.3">
                  <p:embed/>
                </p:oleObj>
              </mc:Choice>
              <mc:Fallback>
                <p:oleObj name="Vergelijking" r:id="rId3" imgW="825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81525"/>
                        <a:ext cx="2111375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2437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4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9" grpId="0" autoUpdateAnimBg="0"/>
      <p:bldP spid="64553" grpId="0" autoUpdateAnimBg="0"/>
      <p:bldP spid="64889" grpId="0" autoUpdateAnimBg="0"/>
      <p:bldP spid="64890" grpId="0" autoUpdateAnimBg="0"/>
      <p:bldP spid="64891" grpId="0" autoUpdateAnimBg="0"/>
      <p:bldP spid="648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66" name="Object 14"/>
          <p:cNvGraphicFramePr>
            <a:graphicFrameLocks noGrp="1" noChangeAspect="1"/>
          </p:cNvGraphicFramePr>
          <p:nvPr>
            <p:ph/>
          </p:nvPr>
        </p:nvGraphicFramePr>
        <p:xfrm>
          <a:off x="179388" y="836613"/>
          <a:ext cx="8424862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Grafiek" r:id="rId3" imgW="6915150" imgH="2581275" progId="Excel.Chart.8">
                  <p:embed/>
                </p:oleObj>
              </mc:Choice>
              <mc:Fallback>
                <p:oleObj name="Grafiek" r:id="rId3" imgW="6915150" imgH="25812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836613"/>
                        <a:ext cx="8424862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-38100"/>
            <a:ext cx="9144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</a:t>
            </a:r>
            <a:r>
              <a:rPr lang="en-US" altLang="nl-NL" sz="3200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(= A) en v</a:t>
            </a:r>
            <a:r>
              <a:rPr lang="en-US" altLang="nl-NL" sz="3200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bepalen uit de u-t grafiek.</a:t>
            </a:r>
            <a:endParaRPr lang="nl-NL" altLang="nl-NL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1008063" y="4365625"/>
            <a:ext cx="29162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3816350" y="4365625"/>
            <a:ext cx="2411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p.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2,0/4,0 =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6048375" y="4365625"/>
            <a:ext cx="2411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3,1 cm/s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1046163" y="5084763"/>
            <a:ext cx="14747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2341563" y="5081588"/>
            <a:ext cx="11144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3168650" y="5084763"/>
            <a:ext cx="20161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5,0/1,6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74" name="Freeform 22"/>
          <p:cNvSpPr>
            <a:spLocks/>
          </p:cNvSpPr>
          <p:nvPr/>
        </p:nvSpPr>
        <p:spPr bwMode="auto">
          <a:xfrm>
            <a:off x="2833688" y="1028700"/>
            <a:ext cx="2360612" cy="1947863"/>
          </a:xfrm>
          <a:custGeom>
            <a:avLst/>
            <a:gdLst>
              <a:gd name="T0" fmla="*/ 0 w 1487"/>
              <a:gd name="T1" fmla="*/ 1227 h 1227"/>
              <a:gd name="T2" fmla="*/ 1487 w 1487"/>
              <a:gd name="T3" fmla="*/ 0 h 12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87" h="1227">
                <a:moveTo>
                  <a:pt x="0" y="1227"/>
                </a:moveTo>
                <a:lnTo>
                  <a:pt x="1487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75" name="Freeform 23"/>
          <p:cNvSpPr>
            <a:spLocks/>
          </p:cNvSpPr>
          <p:nvPr/>
        </p:nvSpPr>
        <p:spPr bwMode="auto">
          <a:xfrm>
            <a:off x="2832100" y="1016000"/>
            <a:ext cx="2362200" cy="1955800"/>
          </a:xfrm>
          <a:custGeom>
            <a:avLst/>
            <a:gdLst>
              <a:gd name="T0" fmla="*/ 1488 w 1488"/>
              <a:gd name="T1" fmla="*/ 0 h 1232"/>
              <a:gd name="T2" fmla="*/ 1488 w 1488"/>
              <a:gd name="T3" fmla="*/ 1232 h 1232"/>
              <a:gd name="T4" fmla="*/ 0 w 1488"/>
              <a:gd name="T5" fmla="*/ 1232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32">
                <a:moveTo>
                  <a:pt x="1488" y="0"/>
                </a:moveTo>
                <a:lnTo>
                  <a:pt x="1488" y="1232"/>
                </a:lnTo>
                <a:lnTo>
                  <a:pt x="0" y="1232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887913" y="5084763"/>
            <a:ext cx="20161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3,1 cm/s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25978" name="Group 26"/>
          <p:cNvGrpSpPr>
            <a:grpSpLocks/>
          </p:cNvGrpSpPr>
          <p:nvPr/>
        </p:nvGrpSpPr>
        <p:grpSpPr bwMode="auto">
          <a:xfrm>
            <a:off x="2493963" y="2001838"/>
            <a:ext cx="539750" cy="792162"/>
            <a:chOff x="1571" y="1261"/>
            <a:chExt cx="340" cy="499"/>
          </a:xfrm>
        </p:grpSpPr>
        <p:sp>
          <p:nvSpPr>
            <p:cNvPr id="125956" name="Rectangle 4"/>
            <p:cNvSpPr>
              <a:spLocks noChangeArrowheads="1"/>
            </p:cNvSpPr>
            <p:nvPr/>
          </p:nvSpPr>
          <p:spPr bwMode="auto">
            <a:xfrm>
              <a:off x="1571" y="1272"/>
              <a:ext cx="340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</a:t>
              </a:r>
              <a:endPara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1605" y="1261"/>
              <a:ext cx="0" cy="49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5979" name="Rectangle 27"/>
          <p:cNvSpPr>
            <a:spLocks noChangeArrowheads="1"/>
          </p:cNvSpPr>
          <p:nvPr/>
        </p:nvSpPr>
        <p:spPr bwMode="auto">
          <a:xfrm>
            <a:off x="1023938" y="3573463"/>
            <a:ext cx="9207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0" name="Rectangle 28"/>
          <p:cNvSpPr>
            <a:spLocks noChangeArrowheads="1"/>
          </p:cNvSpPr>
          <p:nvPr/>
        </p:nvSpPr>
        <p:spPr bwMode="auto">
          <a:xfrm>
            <a:off x="3060700" y="3573463"/>
            <a:ext cx="24114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2,0 cm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1" name="Rectangle 29"/>
          <p:cNvSpPr>
            <a:spLocks noChangeArrowheads="1"/>
          </p:cNvSpPr>
          <p:nvPr/>
        </p:nvSpPr>
        <p:spPr bwMode="auto">
          <a:xfrm>
            <a:off x="1781175" y="3568700"/>
            <a:ext cx="13874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3" name="Rectangle 31"/>
          <p:cNvSpPr>
            <a:spLocks noChangeArrowheads="1"/>
          </p:cNvSpPr>
          <p:nvPr/>
        </p:nvSpPr>
        <p:spPr bwMode="auto">
          <a:xfrm>
            <a:off x="6769100" y="2235200"/>
            <a:ext cx="5397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5" name="Rectangle 33"/>
          <p:cNvSpPr>
            <a:spLocks noChangeArrowheads="1"/>
          </p:cNvSpPr>
          <p:nvPr/>
        </p:nvSpPr>
        <p:spPr bwMode="auto">
          <a:xfrm>
            <a:off x="5135563" y="1682750"/>
            <a:ext cx="1439862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5,0 cm</a:t>
            </a:r>
            <a:endParaRPr lang="nl-NL" altLang="nl-NL" sz="28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6" name="Rectangle 34"/>
          <p:cNvSpPr>
            <a:spLocks noChangeArrowheads="1"/>
          </p:cNvSpPr>
          <p:nvPr/>
        </p:nvSpPr>
        <p:spPr bwMode="auto">
          <a:xfrm>
            <a:off x="3546475" y="2924175"/>
            <a:ext cx="143986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1,6 s</a:t>
            </a:r>
            <a:endParaRPr lang="nl-NL" altLang="nl-NL" sz="28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7" name="Rectangle 35"/>
          <p:cNvSpPr>
            <a:spLocks noChangeArrowheads="1"/>
          </p:cNvSpPr>
          <p:nvPr/>
        </p:nvSpPr>
        <p:spPr bwMode="auto">
          <a:xfrm>
            <a:off x="2220913" y="4365625"/>
            <a:ext cx="23764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A/T =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5988" name="Rectangle 36"/>
          <p:cNvSpPr>
            <a:spLocks noChangeArrowheads="1"/>
          </p:cNvSpPr>
          <p:nvPr/>
        </p:nvSpPr>
        <p:spPr bwMode="auto">
          <a:xfrm>
            <a:off x="34925" y="4365625"/>
            <a:ext cx="12239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vwo:</a:t>
            </a:r>
            <a:endParaRPr lang="nl-NL" altLang="nl-NL" sz="32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80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20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75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75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5966" grpId="0"/>
      <p:bldP spid="125954" grpId="0" autoUpdateAnimBg="0"/>
      <p:bldP spid="125968" grpId="0" autoUpdateAnimBg="0"/>
      <p:bldP spid="125969" grpId="0" autoUpdateAnimBg="0"/>
      <p:bldP spid="125970" grpId="0" autoUpdateAnimBg="0"/>
      <p:bldP spid="125971" grpId="0" autoUpdateAnimBg="0"/>
      <p:bldP spid="125972" grpId="0" autoUpdateAnimBg="0"/>
      <p:bldP spid="125973" grpId="0" autoUpdateAnimBg="0"/>
      <p:bldP spid="125974" grpId="0" animBg="1"/>
      <p:bldP spid="125975" grpId="0" animBg="1"/>
      <p:bldP spid="125976" grpId="0" autoUpdateAnimBg="0"/>
      <p:bldP spid="125979" grpId="0" autoUpdateAnimBg="0"/>
      <p:bldP spid="125980" grpId="0" autoUpdateAnimBg="0"/>
      <p:bldP spid="125981" grpId="0" autoUpdateAnimBg="0"/>
      <p:bldP spid="125983" grpId="0"/>
      <p:bldP spid="125985" grpId="0"/>
      <p:bldP spid="125986" grpId="0"/>
      <p:bldP spid="125987" grpId="0" autoUpdateAnimBg="0"/>
      <p:bldP spid="12598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81" name="Freeform 33" descr="Lichte diagonaal omhoog"/>
          <p:cNvSpPr>
            <a:spLocks/>
          </p:cNvSpPr>
          <p:nvPr/>
        </p:nvSpPr>
        <p:spPr bwMode="auto">
          <a:xfrm>
            <a:off x="4151313" y="1219200"/>
            <a:ext cx="1539875" cy="752475"/>
          </a:xfrm>
          <a:custGeom>
            <a:avLst/>
            <a:gdLst>
              <a:gd name="T0" fmla="*/ 4 w 970"/>
              <a:gd name="T1" fmla="*/ 465 h 474"/>
              <a:gd name="T2" fmla="*/ 0 w 970"/>
              <a:gd name="T3" fmla="*/ 0 h 474"/>
              <a:gd name="T4" fmla="*/ 120 w 970"/>
              <a:gd name="T5" fmla="*/ 8 h 474"/>
              <a:gd name="T6" fmla="*/ 204 w 970"/>
              <a:gd name="T7" fmla="*/ 29 h 474"/>
              <a:gd name="T8" fmla="*/ 394 w 970"/>
              <a:gd name="T9" fmla="*/ 87 h 474"/>
              <a:gd name="T10" fmla="*/ 592 w 970"/>
              <a:gd name="T11" fmla="*/ 204 h 474"/>
              <a:gd name="T12" fmla="*/ 784 w 970"/>
              <a:gd name="T13" fmla="*/ 338 h 474"/>
              <a:gd name="T14" fmla="*/ 970 w 970"/>
              <a:gd name="T15" fmla="*/ 474 h 474"/>
              <a:gd name="T16" fmla="*/ 4 w 970"/>
              <a:gd name="T17" fmla="*/ 46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0" h="474">
                <a:moveTo>
                  <a:pt x="4" y="465"/>
                </a:moveTo>
                <a:lnTo>
                  <a:pt x="0" y="0"/>
                </a:lnTo>
                <a:lnTo>
                  <a:pt x="120" y="8"/>
                </a:lnTo>
                <a:lnTo>
                  <a:pt x="204" y="29"/>
                </a:lnTo>
                <a:lnTo>
                  <a:pt x="394" y="87"/>
                </a:lnTo>
                <a:lnTo>
                  <a:pt x="592" y="204"/>
                </a:lnTo>
                <a:lnTo>
                  <a:pt x="784" y="338"/>
                </a:lnTo>
                <a:lnTo>
                  <a:pt x="970" y="474"/>
                </a:lnTo>
                <a:lnTo>
                  <a:pt x="4" y="465"/>
                </a:lnTo>
                <a:close/>
              </a:path>
            </a:pathLst>
          </a:custGeom>
          <a:pattFill prst="ltUpDiag">
            <a:fgClr>
              <a:schemeClr val="accent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30076" name="Object 28"/>
          <p:cNvGraphicFramePr>
            <a:graphicFrameLocks noGrp="1" noChangeAspect="1"/>
          </p:cNvGraphicFramePr>
          <p:nvPr>
            <p:ph/>
          </p:nvPr>
        </p:nvGraphicFramePr>
        <p:xfrm>
          <a:off x="0" y="765175"/>
          <a:ext cx="8964613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Grafiek" r:id="rId3" imgW="6743700" imgH="2190750" progId="Excel.Chart.8">
                  <p:embed/>
                </p:oleObj>
              </mc:Choice>
              <mc:Fallback>
                <p:oleObj name="Grafiek" r:id="rId3" imgW="6743700" imgH="21907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5175"/>
                        <a:ext cx="8964613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-38100"/>
            <a:ext cx="9144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altLang="nl-NL" sz="3200" baseline="-25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en A bepalen uit de v-t grafiek. (vwo)</a:t>
            </a:r>
            <a:endParaRPr lang="nl-NL" altLang="nl-NL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9688" y="4373563"/>
            <a:ext cx="29162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136900" y="4373563"/>
            <a:ext cx="34194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3,1 = 2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p.A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/4,0 =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829425" y="4373563"/>
            <a:ext cx="24114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= 2,0 cm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34925" y="5534025"/>
            <a:ext cx="14747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749300" y="5535613"/>
            <a:ext cx="13700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opp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1954213" y="5538788"/>
            <a:ext cx="52911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 hokjes van elk 0,2 cm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58" name="Freeform 10"/>
          <p:cNvSpPr>
            <a:spLocks/>
          </p:cNvSpPr>
          <p:nvPr/>
        </p:nvSpPr>
        <p:spPr bwMode="auto">
          <a:xfrm>
            <a:off x="1347788" y="1009650"/>
            <a:ext cx="2486025" cy="1947863"/>
          </a:xfrm>
          <a:custGeom>
            <a:avLst/>
            <a:gdLst>
              <a:gd name="T0" fmla="*/ 0 w 1566"/>
              <a:gd name="T1" fmla="*/ 1227 h 1227"/>
              <a:gd name="T2" fmla="*/ 1566 w 1566"/>
              <a:gd name="T3" fmla="*/ 0 h 12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66" h="1227">
                <a:moveTo>
                  <a:pt x="0" y="1227"/>
                </a:moveTo>
                <a:lnTo>
                  <a:pt x="1566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0059" name="Freeform 11"/>
          <p:cNvSpPr>
            <a:spLocks/>
          </p:cNvSpPr>
          <p:nvPr/>
        </p:nvSpPr>
        <p:spPr bwMode="auto">
          <a:xfrm>
            <a:off x="1357313" y="1016000"/>
            <a:ext cx="2479675" cy="1936750"/>
          </a:xfrm>
          <a:custGeom>
            <a:avLst/>
            <a:gdLst>
              <a:gd name="T0" fmla="*/ 1562 w 1562"/>
              <a:gd name="T1" fmla="*/ 0 h 1220"/>
              <a:gd name="T2" fmla="*/ 1561 w 1562"/>
              <a:gd name="T3" fmla="*/ 1220 h 1220"/>
              <a:gd name="T4" fmla="*/ 0 w 1562"/>
              <a:gd name="T5" fmla="*/ 122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" h="1220">
                <a:moveTo>
                  <a:pt x="1562" y="0"/>
                </a:moveTo>
                <a:lnTo>
                  <a:pt x="1561" y="1220"/>
                </a:lnTo>
                <a:lnTo>
                  <a:pt x="0" y="1220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6851650" y="5526088"/>
            <a:ext cx="20161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2,0 cm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65" name="Rectangle 17"/>
          <p:cNvSpPr>
            <a:spLocks noChangeArrowheads="1"/>
          </p:cNvSpPr>
          <p:nvPr/>
        </p:nvSpPr>
        <p:spPr bwMode="auto">
          <a:xfrm>
            <a:off x="1301750" y="3352800"/>
            <a:ext cx="2411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3,1 cm/s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66" name="Rectangle 18"/>
          <p:cNvSpPr>
            <a:spLocks noChangeArrowheads="1"/>
          </p:cNvSpPr>
          <p:nvPr/>
        </p:nvSpPr>
        <p:spPr bwMode="auto">
          <a:xfrm>
            <a:off x="22225" y="3348038"/>
            <a:ext cx="13874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67" name="Rectangle 19"/>
          <p:cNvSpPr>
            <a:spLocks noChangeArrowheads="1"/>
          </p:cNvSpPr>
          <p:nvPr/>
        </p:nvSpPr>
        <p:spPr bwMode="auto">
          <a:xfrm>
            <a:off x="7048500" y="2184400"/>
            <a:ext cx="5397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3706813" y="1682750"/>
            <a:ext cx="2017712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8,0 cm/s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2117725" y="2924175"/>
            <a:ext cx="143986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1,6 s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1252538" y="4373563"/>
            <a:ext cx="23764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A/T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2513013" y="4338638"/>
            <a:ext cx="720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</a:t>
            </a:r>
            <a:endParaRPr lang="en-US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  <p:sp>
        <p:nvSpPr>
          <p:cNvPr id="130079" name="Rectangle 31"/>
          <p:cNvSpPr>
            <a:spLocks noChangeArrowheads="1"/>
          </p:cNvSpPr>
          <p:nvPr/>
        </p:nvSpPr>
        <p:spPr bwMode="auto">
          <a:xfrm>
            <a:off x="6261100" y="4335463"/>
            <a:ext cx="720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</a:t>
            </a:r>
            <a:endParaRPr lang="en-US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  <p:sp>
        <p:nvSpPr>
          <p:cNvPr id="130080" name="AutoShape 32"/>
          <p:cNvSpPr>
            <a:spLocks noChangeArrowheads="1"/>
          </p:cNvSpPr>
          <p:nvPr/>
        </p:nvSpPr>
        <p:spPr bwMode="auto">
          <a:xfrm>
            <a:off x="6516688" y="6092825"/>
            <a:ext cx="2376487" cy="609600"/>
          </a:xfrm>
          <a:prstGeom prst="wedgeRoundRectCallout">
            <a:avLst>
              <a:gd name="adj1" fmla="val -251000"/>
              <a:gd name="adj2" fmla="val -8203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Welke opp.?</a:t>
            </a:r>
          </a:p>
        </p:txBody>
      </p:sp>
      <p:sp>
        <p:nvSpPr>
          <p:cNvPr id="130082" name="Rectangle 34"/>
          <p:cNvSpPr>
            <a:spLocks noChangeArrowheads="1"/>
          </p:cNvSpPr>
          <p:nvPr/>
        </p:nvSpPr>
        <p:spPr bwMode="auto">
          <a:xfrm>
            <a:off x="34925" y="6165850"/>
            <a:ext cx="14747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nl-NL" sz="32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max</a:t>
            </a: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83" name="Rectangle 35"/>
          <p:cNvSpPr>
            <a:spLocks noChangeArrowheads="1"/>
          </p:cNvSpPr>
          <p:nvPr/>
        </p:nvSpPr>
        <p:spPr bwMode="auto">
          <a:xfrm>
            <a:off x="1330325" y="6162675"/>
            <a:ext cx="11144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84" name="Rectangle 36"/>
          <p:cNvSpPr>
            <a:spLocks noChangeArrowheads="1"/>
          </p:cNvSpPr>
          <p:nvPr/>
        </p:nvSpPr>
        <p:spPr bwMode="auto">
          <a:xfrm>
            <a:off x="2157413" y="6165850"/>
            <a:ext cx="20161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8,0/1,6 =</a:t>
            </a:r>
            <a:endParaRPr lang="nl-NL" altLang="nl-NL" sz="32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3876675" y="6165850"/>
            <a:ext cx="20161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5,0 cm/s</a:t>
            </a:r>
            <a:r>
              <a:rPr lang="en-US" altLang="nl-NL" sz="3200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nl-NL" altLang="nl-NL" sz="3200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86" name="Rectangle 38"/>
          <p:cNvSpPr>
            <a:spLocks noChangeArrowheads="1"/>
          </p:cNvSpPr>
          <p:nvPr/>
        </p:nvSpPr>
        <p:spPr bwMode="auto">
          <a:xfrm>
            <a:off x="6350" y="3911600"/>
            <a:ext cx="2916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bepalen: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0087" name="Rectangle 39"/>
          <p:cNvSpPr>
            <a:spLocks noChangeArrowheads="1"/>
          </p:cNvSpPr>
          <p:nvPr/>
        </p:nvSpPr>
        <p:spPr bwMode="auto">
          <a:xfrm>
            <a:off x="22225" y="4975225"/>
            <a:ext cx="2916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bepalen: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97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"/>
                                        <p:tgtEl>
                                          <p:spTgt spid="13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0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0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"/>
                                        <p:tgtEl>
                                          <p:spTgt spid="1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"/>
                                        <p:tgtEl>
                                          <p:spTgt spid="1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1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2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75"/>
                                        <p:tgtEl>
                                          <p:spTgt spid="1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75"/>
                                        <p:tgtEl>
                                          <p:spTgt spid="1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1" grpId="0" animBg="1"/>
      <p:bldOleChart spid="130076" grpId="0"/>
      <p:bldP spid="130051" grpId="0" autoUpdateAnimBg="0"/>
      <p:bldP spid="130052" grpId="0" autoUpdateAnimBg="0"/>
      <p:bldP spid="130053" grpId="0" autoUpdateAnimBg="0"/>
      <p:bldP spid="130054" grpId="0" autoUpdateAnimBg="0"/>
      <p:bldP spid="130055" grpId="0" autoUpdateAnimBg="0"/>
      <p:bldP spid="130056" grpId="0" autoUpdateAnimBg="0"/>
      <p:bldP spid="130057" grpId="0" autoUpdateAnimBg="0"/>
      <p:bldP spid="130058" grpId="0" animBg="1"/>
      <p:bldP spid="130059" grpId="0" animBg="1"/>
      <p:bldP spid="130060" grpId="0" autoUpdateAnimBg="0"/>
      <p:bldP spid="130065" grpId="0" autoUpdateAnimBg="0"/>
      <p:bldP spid="130066" grpId="0" autoUpdateAnimBg="0"/>
      <p:bldP spid="130067" grpId="0"/>
      <p:bldP spid="130068" grpId="0"/>
      <p:bldP spid="130069" grpId="0"/>
      <p:bldP spid="130070" grpId="0" autoUpdateAnimBg="0"/>
      <p:bldP spid="130078" grpId="0" autoUpdateAnimBg="0"/>
      <p:bldP spid="130079" grpId="0" autoUpdateAnimBg="0"/>
      <p:bldP spid="130080" grpId="0" animBg="1"/>
      <p:bldP spid="130082" grpId="0" autoUpdateAnimBg="0"/>
      <p:bldP spid="130083" grpId="0" autoUpdateAnimBg="0"/>
      <p:bldP spid="130084" grpId="0" autoUpdateAnimBg="0"/>
      <p:bldP spid="130085" grpId="0" autoUpdateAnimBg="0"/>
      <p:bldP spid="130086" grpId="0" autoUpdateAnimBg="0"/>
      <p:bldP spid="13008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Energie bij een trilling</a:t>
            </a:r>
            <a:endParaRPr lang="nl-NL" altLang="nl-NL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0119" name="Group 7"/>
          <p:cNvGrpSpPr>
            <a:grpSpLocks/>
          </p:cNvGrpSpPr>
          <p:nvPr/>
        </p:nvGrpSpPr>
        <p:grpSpPr bwMode="auto">
          <a:xfrm>
            <a:off x="0" y="1447800"/>
            <a:ext cx="9067800" cy="914400"/>
            <a:chOff x="0" y="912"/>
            <a:chExt cx="5712" cy="576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912"/>
              <a:ext cx="571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max</a:t>
              </a: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½ CA</a:t>
              </a:r>
              <a:r>
                <a:rPr lang="en-US" altLang="nl-NL" sz="4400" b="1" baseline="30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½ mv</a:t>
              </a:r>
              <a:r>
                <a:rPr lang="en-US" altLang="nl-NL" sz="4400" b="1" baseline="30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Tabel 35.3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3246" y="1008"/>
              <a:ext cx="57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max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4114800"/>
            <a:ext cx="632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de evenwichtstand is v 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A/T                       Tabel 35.3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6096000" y="4114800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maximaal </a:t>
            </a:r>
            <a:endParaRPr lang="nl-NL" altLang="nl-NL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4876800"/>
            <a:ext cx="243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dus E</a:t>
            </a:r>
            <a:r>
              <a:rPr lang="en-US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2286000" y="4876800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maximaal </a:t>
            </a:r>
            <a:endParaRPr lang="nl-NL" altLang="nl-NL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5576888"/>
            <a:ext cx="2438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 E</a:t>
            </a:r>
            <a:r>
              <a:rPr lang="en-US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286000" y="5638800"/>
            <a:ext cx="381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minimaal (0)</a:t>
            </a:r>
            <a:endParaRPr lang="nl-NL" altLang="nl-NL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0517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75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7" grpId="0" autoUpdateAnimBg="0"/>
      <p:bldP spid="90120" grpId="0" autoUpdateAnimBg="0"/>
      <p:bldP spid="90121" grpId="0" autoUpdateAnimBg="0"/>
      <p:bldP spid="90122" grpId="0" autoUpdateAnimBg="0"/>
      <p:bldP spid="90123" grpId="0" autoUpdateAnimBg="0"/>
      <p:bldP spid="90124" grpId="0" autoUpdateAnimBg="0"/>
      <p:bldP spid="9012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406400"/>
            <a:ext cx="914400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blokje van 100 g aan een veer trek je 5,0 cm vanuit de evenwichtstand omlaag waarna het ongedempt trilt met een trillingstijd van 2,0 s.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427538" cy="549275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</a:rPr>
              <a:t>Voorbeeld</a:t>
            </a:r>
            <a:r>
              <a:rPr lang="en-US" altLang="nl-NL" sz="4000" b="1">
                <a:solidFill>
                  <a:srgbClr val="FF3300"/>
                </a:solidFill>
              </a:rPr>
              <a:t>.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1992313"/>
            <a:ext cx="91440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a. De maximale snelheid, b. De energie en c. De veerconstante.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-25400" y="4903788"/>
            <a:ext cx="3228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A/T</a:t>
            </a:r>
            <a:r>
              <a:rPr lang="en-US" altLang="nl-NL" sz="3200">
                <a:solidFill>
                  <a:srgbClr val="000000"/>
                </a:solidFill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nl-NL" altLang="nl-NL" sz="3200">
              <a:solidFill>
                <a:srgbClr val="000000"/>
              </a:solidFill>
            </a:endParaRP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5961063"/>
            <a:ext cx="32035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½ CA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200">
                <a:solidFill>
                  <a:srgbClr val="000000"/>
                </a:solidFill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→</a:t>
            </a:r>
            <a:endParaRPr lang="en-US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5503863"/>
            <a:ext cx="3708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½ mv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-12700" y="2938463"/>
            <a:ext cx="15605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1025525" y="2941638"/>
            <a:ext cx="75247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0,100 kg; A = 0,050 m; T = 2,0 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-25400" y="3502025"/>
            <a:ext cx="1717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1187450" y="3502025"/>
            <a:ext cx="76581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E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C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-12700" y="4314825"/>
            <a:ext cx="1717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1066800" y="4292600"/>
            <a:ext cx="8077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</a:t>
            </a:r>
            <a:r>
              <a:rPr lang="el-GR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A/T</a:t>
            </a:r>
            <a:r>
              <a:rPr lang="en-US" altLang="nl-NL" sz="3200">
                <a:solidFill>
                  <a:srgbClr val="FF3300"/>
                </a:solidFill>
              </a:rPr>
              <a:t> ,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½ C A</a:t>
            </a:r>
            <a:r>
              <a:rPr lang="en-US" altLang="nl-NL" sz="32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½ mv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en-US" altLang="nl-NL" sz="32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32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50" name="AutoShape 22"/>
          <p:cNvSpPr>
            <a:spLocks noChangeArrowheads="1"/>
          </p:cNvSpPr>
          <p:nvPr/>
        </p:nvSpPr>
        <p:spPr bwMode="auto">
          <a:xfrm>
            <a:off x="3348038" y="5084763"/>
            <a:ext cx="5634037" cy="1584325"/>
          </a:xfrm>
          <a:prstGeom prst="wedgeRoundRectCallout">
            <a:avLst>
              <a:gd name="adj1" fmla="val -91616"/>
              <a:gd name="adj2" fmla="val -726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Zoek de formules die op dit probleem betrekking hebben!</a:t>
            </a:r>
            <a:endParaRPr lang="nl-NL" altLang="nl-NL" sz="32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3017838" y="4903788"/>
            <a:ext cx="30241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0,157 = 0,16 m/s</a:t>
            </a:r>
            <a:r>
              <a:rPr lang="en-US" altLang="nl-NL" sz="3200">
                <a:solidFill>
                  <a:srgbClr val="000000"/>
                </a:solidFill>
              </a:rPr>
              <a:t> </a:t>
            </a:r>
            <a:endParaRPr lang="nl-NL" altLang="nl-NL" sz="3200">
              <a:solidFill>
                <a:srgbClr val="000000"/>
              </a:solidFill>
            </a:endParaRP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3490913" y="5503863"/>
            <a:ext cx="3457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0,00123 = 0,0012 J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3313113" y="6115050"/>
            <a:ext cx="4211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0,987 = 0,99 N/m</a:t>
            </a:r>
          </a:p>
        </p:txBody>
      </p:sp>
      <p:sp>
        <p:nvSpPr>
          <p:cNvPr id="124954" name="AutoShape 26"/>
          <p:cNvSpPr>
            <a:spLocks noChangeArrowheads="1"/>
          </p:cNvSpPr>
          <p:nvPr/>
        </p:nvSpPr>
        <p:spPr bwMode="auto">
          <a:xfrm>
            <a:off x="2776538" y="633413"/>
            <a:ext cx="1008062" cy="43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4955" name="AutoShape 27"/>
          <p:cNvSpPr>
            <a:spLocks noChangeArrowheads="1"/>
          </p:cNvSpPr>
          <p:nvPr/>
        </p:nvSpPr>
        <p:spPr bwMode="auto">
          <a:xfrm>
            <a:off x="7092950" y="1557338"/>
            <a:ext cx="1008063" cy="43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4956" name="AutoShape 28"/>
          <p:cNvSpPr>
            <a:spLocks noChangeArrowheads="1"/>
          </p:cNvSpPr>
          <p:nvPr/>
        </p:nvSpPr>
        <p:spPr bwMode="auto">
          <a:xfrm>
            <a:off x="7248525" y="603250"/>
            <a:ext cx="1284288" cy="43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4787900" y="1268413"/>
            <a:ext cx="4105275" cy="720725"/>
          </a:xfrm>
          <a:prstGeom prst="wedgeRoundRectCallout">
            <a:avLst>
              <a:gd name="adj1" fmla="val -86389"/>
              <a:gd name="adj2" fmla="val 58678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½.0,100.0,157</a:t>
            </a:r>
            <a:r>
              <a:rPr lang="en-US" altLang="nl-NL" sz="32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</a:t>
            </a:r>
            <a:endParaRPr lang="nl-NL" altLang="nl-NL" sz="32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4947" name="AutoShape 19"/>
          <p:cNvSpPr>
            <a:spLocks noChangeArrowheads="1"/>
          </p:cNvSpPr>
          <p:nvPr/>
        </p:nvSpPr>
        <p:spPr bwMode="auto">
          <a:xfrm>
            <a:off x="5724525" y="476250"/>
            <a:ext cx="3240088" cy="720725"/>
          </a:xfrm>
          <a:prstGeom prst="wedgeRoundRectCallout">
            <a:avLst>
              <a:gd name="adj1" fmla="val -145639"/>
              <a:gd name="adj2" fmla="val 59757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=2</a:t>
            </a:r>
            <a:r>
              <a:rPr lang="el-GR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0,050/2,0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4949" name="AutoShape 21"/>
          <p:cNvSpPr>
            <a:spLocks noChangeArrowheads="1"/>
          </p:cNvSpPr>
          <p:nvPr/>
        </p:nvSpPr>
        <p:spPr bwMode="auto">
          <a:xfrm>
            <a:off x="4140200" y="260350"/>
            <a:ext cx="4822825" cy="720725"/>
          </a:xfrm>
          <a:prstGeom prst="wedgeRoundRectCallout">
            <a:avLst>
              <a:gd name="adj1" fmla="val -76792"/>
              <a:gd name="adj2" fmla="val 80770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0,00123 = ½.C.0,050</a:t>
            </a:r>
            <a:r>
              <a:rPr lang="en-US" altLang="nl-NL" sz="32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nl-NL" altLang="nl-NL" sz="32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6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75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75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75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75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75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75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31" grpId="0" autoUpdateAnimBg="0"/>
      <p:bldP spid="124932" grpId="0" autoUpdateAnimBg="0"/>
      <p:bldP spid="124933" grpId="0" autoUpdateAnimBg="0"/>
      <p:bldP spid="124934" grpId="0" autoUpdateAnimBg="0"/>
      <p:bldP spid="124936" grpId="0" autoUpdateAnimBg="0"/>
      <p:bldP spid="124938" grpId="0" autoUpdateAnimBg="0"/>
      <p:bldP spid="124939" grpId="0" autoUpdateAnimBg="0"/>
      <p:bldP spid="124940" grpId="0" autoUpdateAnimBg="0"/>
      <p:bldP spid="124941" grpId="0" autoUpdateAnimBg="0"/>
      <p:bldP spid="124942" grpId="0" autoUpdateAnimBg="0"/>
      <p:bldP spid="124943" grpId="0" autoUpdateAnimBg="0"/>
      <p:bldP spid="124950" grpId="0" animBg="1"/>
      <p:bldP spid="124951" grpId="0" autoUpdateAnimBg="0"/>
      <p:bldP spid="124952" grpId="0" autoUpdateAnimBg="0"/>
      <p:bldP spid="124953" grpId="0" autoUpdateAnimBg="0"/>
      <p:bldP spid="124954" grpId="0" animBg="1"/>
      <p:bldP spid="124955" grpId="0" animBg="1"/>
      <p:bldP spid="124956" grpId="0" animBg="1"/>
      <p:bldP spid="124948" grpId="0" animBg="1"/>
      <p:bldP spid="124947" grpId="0" animBg="1"/>
      <p:bldP spid="1249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3124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 = trillingstijd in 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</a:rPr>
              <a:t>Een trillende massa aan een veer</a:t>
            </a:r>
            <a:endParaRPr lang="nl-NL" altLang="nl-NL" b="1">
              <a:solidFill>
                <a:srgbClr val="FF3300"/>
              </a:solidFill>
            </a:endParaRPr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286000" y="990600"/>
          <a:ext cx="349885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Vergelijking" r:id="rId3" imgW="634680" imgH="393480" progId="Equation.3">
                  <p:embed/>
                </p:oleObj>
              </mc:Choice>
              <mc:Fallback>
                <p:oleObj name="Vergelijking" r:id="rId3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498850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3338" y="4114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= massa in kg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4876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 = veerconstante in N/m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5715000"/>
            <a:ext cx="5867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hangt niet af van . . . 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715000" y="5838825"/>
            <a:ext cx="350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amplitude!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5076825" y="3644900"/>
            <a:ext cx="3817938" cy="1295400"/>
          </a:xfrm>
          <a:prstGeom prst="wedgeRoundRectCallout">
            <a:avLst>
              <a:gd name="adj1" fmla="val -35736"/>
              <a:gd name="adj2" fmla="val -1172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Grote amplitude en toch dezelfde T kan alleen omdat . . .</a:t>
            </a:r>
            <a:endParaRPr lang="el-GR" altLang="nl-NL" sz="2400">
              <a:solidFill>
                <a:srgbClr val="3333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01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utoUpdateAnimBg="0"/>
      <p:bldP spid="65538" grpId="0" autoUpdateAnimBg="0"/>
      <p:bldP spid="65543" grpId="0" autoUpdateAnimBg="0"/>
      <p:bldP spid="65544" grpId="0" autoUpdateAnimBg="0"/>
      <p:bldP spid="65545" grpId="0" autoUpdateAnimBg="0"/>
      <p:bldP spid="65546" grpId="0" autoUpdateAnimBg="0"/>
      <p:bldP spid="655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erkblad" r:id="rId3" imgW="7858351" imgH="5343887" progId="Excel.Sheet.8">
                  <p:embed/>
                </p:oleObj>
              </mc:Choice>
              <mc:Fallback>
                <p:oleObj name="Werkblad" r:id="rId3" imgW="7858351" imgH="5343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334000" y="15240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amplitude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257800" y="31242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periode 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806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  <p:bldP spid="5325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5207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hangt 50 g aan een veer van 10,0 cm waardoor deze 14,0 cm wordt.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427538" cy="6985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</a:rPr>
              <a:t>Voorbeeld</a:t>
            </a:r>
            <a:r>
              <a:rPr lang="en-US" altLang="nl-NL" sz="4000" b="1">
                <a:solidFill>
                  <a:srgbClr val="FF3300"/>
                </a:solidFill>
              </a:rPr>
              <a:t>.</a:t>
            </a:r>
            <a:endParaRPr lang="nl-NL" altLang="nl-NL" sz="4000" b="1">
              <a:solidFill>
                <a:srgbClr val="FF3300"/>
              </a:solidFill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1701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de trillingstijd van de massa.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-25400" y="482282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F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m.g = 0,050.9,81 = 0,49 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5961063"/>
            <a:ext cx="3733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sym typeface="Symbol" pitchFamily="18" charset="2"/>
              </a:rPr>
              <a:t>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m/C =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987675" y="6003925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0,050/12,3 =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-25400" y="5453063"/>
            <a:ext cx="9169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 = F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/u = 0,49N/0,040 m = 12,3 N/m.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211888" y="59944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0,40 s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-12700" y="2451100"/>
            <a:ext cx="15605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1368425" y="2454275"/>
            <a:ext cx="75247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0,050 kg; u = 0,040 m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-25400" y="3022600"/>
            <a:ext cx="1717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1485900" y="3022600"/>
            <a:ext cx="31575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-12700" y="3624263"/>
            <a:ext cx="1717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1066800" y="3695700"/>
            <a:ext cx="7874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Massa-veer systeem dus F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mg, F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=Cu en T =2</a:t>
            </a:r>
            <a:r>
              <a:rPr lang="el-GR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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m/C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8466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75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75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75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75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75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autoUpdateAnimBg="0"/>
      <p:bldP spid="76805" grpId="0" autoUpdateAnimBg="0"/>
      <p:bldP spid="76806" grpId="0" autoUpdateAnimBg="0"/>
      <p:bldP spid="76807" grpId="0" autoUpdateAnimBg="0"/>
      <p:bldP spid="76808" grpId="0" autoUpdateAnimBg="0"/>
      <p:bldP spid="76809" grpId="0" autoUpdateAnimBg="0"/>
      <p:bldP spid="76810" grpId="0" autoUpdateAnimBg="0"/>
      <p:bldP spid="76811" grpId="0" autoUpdateAnimBg="0"/>
      <p:bldP spid="76812" grpId="0" autoUpdateAnimBg="0"/>
      <p:bldP spid="76813" grpId="0" autoUpdateAnimBg="0"/>
      <p:bldP spid="76814" grpId="0" autoUpdateAnimBg="0"/>
      <p:bldP spid="76815" grpId="0" autoUpdateAnimBg="0"/>
      <p:bldP spid="7681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3124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 = trillingstijd in 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</a:rPr>
              <a:t>Een slingerende massa aan een koord</a:t>
            </a:r>
            <a:endParaRPr lang="nl-NL" altLang="nl-NL" b="1">
              <a:solidFill>
                <a:srgbClr val="FF3300"/>
              </a:solidFill>
            </a:endParaRP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320925" y="920750"/>
          <a:ext cx="3429000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Vergelijking" r:id="rId3" imgW="622080" imgH="419040" progId="Equation.3">
                  <p:embed/>
                </p:oleObj>
              </mc:Choice>
              <mc:Fallback>
                <p:oleObj name="Vergelijking" r:id="rId3" imgW="62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920750"/>
                        <a:ext cx="3429000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3338" y="4114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 = lengte slinger in m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 = valversnelling in m/s</a:t>
            </a:r>
            <a:r>
              <a:rPr lang="en-US" altLang="nl-NL" sz="4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5791200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hangt niet af van . . . 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5638800" y="5791200"/>
            <a:ext cx="350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amplitude!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709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1" grpId="0" autoUpdateAnimBg="0"/>
      <p:bldP spid="75782" grpId="0" autoUpdateAnimBg="0"/>
      <p:bldP spid="75783" grpId="0" autoUpdateAnimBg="0"/>
      <p:bldP spid="7578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1371600" y="-223838"/>
          <a:ext cx="7572375" cy="7124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Grafiek" r:id="rId3" imgW="4677032" imgH="4401012" progId="Excel.Chart.8">
                  <p:embed/>
                </p:oleObj>
              </mc:Choice>
              <mc:Fallback>
                <p:oleObj name="Grafiek" r:id="rId3" imgW="4677032" imgH="440101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-223838"/>
                        <a:ext cx="7572375" cy="7124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514600" cy="838200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</a:rPr>
              <a:t>E</a:t>
            </a:r>
            <a:r>
              <a:rPr lang="en-US" altLang="nl-NL" b="1" baseline="-25000">
                <a:solidFill>
                  <a:schemeClr val="accent2"/>
                </a:solidFill>
              </a:rPr>
              <a:t>p</a:t>
            </a:r>
            <a:r>
              <a:rPr lang="en-US" altLang="nl-NL" b="1">
                <a:solidFill>
                  <a:schemeClr val="accent2"/>
                </a:solidFill>
              </a:rPr>
              <a:t>=½Cu</a:t>
            </a:r>
            <a:r>
              <a:rPr lang="en-US" altLang="nl-NL" b="1" baseline="30000">
                <a:solidFill>
                  <a:schemeClr val="accent2"/>
                </a:solidFill>
              </a:rPr>
              <a:t>2</a:t>
            </a:r>
            <a:endParaRPr lang="nl-NL" altLang="nl-NL" b="1" baseline="30000">
              <a:solidFill>
                <a:schemeClr val="accent2"/>
              </a:solidFill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1524000"/>
            <a:ext cx="2514600" cy="762000"/>
          </a:xfrm>
          <a:prstGeom prst="rect">
            <a:avLst/>
          </a:prstGeom>
          <a:noFill/>
          <a:ln w="38100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66FF"/>
                </a:solidFill>
              </a:rPr>
              <a:t>E</a:t>
            </a:r>
            <a:r>
              <a:rPr lang="en-US" altLang="nl-NL" sz="4400" b="1" baseline="-25000">
                <a:solidFill>
                  <a:srgbClr val="FF66FF"/>
                </a:solidFill>
              </a:rPr>
              <a:t>k</a:t>
            </a:r>
            <a:r>
              <a:rPr lang="en-US" altLang="nl-NL" sz="4400" b="1">
                <a:solidFill>
                  <a:srgbClr val="FF66FF"/>
                </a:solidFill>
              </a:rPr>
              <a:t>=½mv</a:t>
            </a:r>
            <a:r>
              <a:rPr lang="en-US" altLang="nl-NL" sz="4400" b="1" baseline="30000">
                <a:solidFill>
                  <a:srgbClr val="FF66FF"/>
                </a:solidFill>
              </a:rPr>
              <a:t>2</a:t>
            </a:r>
            <a:endParaRPr lang="nl-NL" altLang="nl-NL" sz="4400" b="1" baseline="30000">
              <a:solidFill>
                <a:srgbClr val="FF66FF"/>
              </a:solidFill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667000"/>
            <a:ext cx="24844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</a:rPr>
              <a:t>E</a:t>
            </a:r>
            <a:r>
              <a:rPr lang="en-US" altLang="nl-NL" sz="4400" b="1" baseline="-25000">
                <a:solidFill>
                  <a:srgbClr val="FF3300"/>
                </a:solidFill>
              </a:rPr>
              <a:t>totaal</a:t>
            </a:r>
            <a:endParaRPr lang="nl-NL" altLang="nl-NL" sz="4400" b="1" baseline="-25000">
              <a:solidFill>
                <a:srgbClr val="FF3300"/>
              </a:solidFill>
            </a:endParaRPr>
          </a:p>
        </p:txBody>
      </p:sp>
      <p:grpSp>
        <p:nvGrpSpPr>
          <p:cNvPr id="92222" name="Group 62"/>
          <p:cNvGrpSpPr>
            <a:grpSpLocks/>
          </p:cNvGrpSpPr>
          <p:nvPr/>
        </p:nvGrpSpPr>
        <p:grpSpPr bwMode="auto">
          <a:xfrm>
            <a:off x="7319963" y="6096000"/>
            <a:ext cx="1447800" cy="762000"/>
            <a:chOff x="4656" y="2784"/>
            <a:chExt cx="912" cy="480"/>
          </a:xfrm>
        </p:grpSpPr>
        <p:sp>
          <p:nvSpPr>
            <p:cNvPr id="92223" name="Rectangle 63"/>
            <p:cNvSpPr>
              <a:spLocks noChangeArrowheads="1"/>
            </p:cNvSpPr>
            <p:nvPr/>
          </p:nvSpPr>
          <p:spPr bwMode="auto">
            <a:xfrm>
              <a:off x="4656" y="2784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</a:rPr>
                <a:t>t</a:t>
              </a:r>
              <a:endParaRPr lang="nl-NL" altLang="nl-NL" sz="4400" b="1">
                <a:solidFill>
                  <a:srgbClr val="000000"/>
                </a:solidFill>
              </a:endParaRPr>
            </a:p>
          </p:txBody>
        </p:sp>
        <p:sp>
          <p:nvSpPr>
            <p:cNvPr id="92224" name="Line 64"/>
            <p:cNvSpPr>
              <a:spLocks noChangeShapeType="1"/>
            </p:cNvSpPr>
            <p:nvPr/>
          </p:nvSpPr>
          <p:spPr bwMode="auto">
            <a:xfrm>
              <a:off x="4944" y="307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92225" name="Rectangle 65"/>
          <p:cNvSpPr>
            <a:spLocks noChangeArrowheads="1"/>
          </p:cNvSpPr>
          <p:nvPr/>
        </p:nvSpPr>
        <p:spPr bwMode="auto">
          <a:xfrm>
            <a:off x="8458200" y="5486400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</a:rPr>
              <a:t>T</a:t>
            </a:r>
            <a:endParaRPr lang="nl-NL" altLang="nl-NL" sz="4400" b="1">
              <a:solidFill>
                <a:srgbClr val="000000"/>
              </a:solidFill>
            </a:endParaRPr>
          </a:p>
        </p:txBody>
      </p:sp>
      <p:sp>
        <p:nvSpPr>
          <p:cNvPr id="92226" name="AutoShape 66"/>
          <p:cNvSpPr>
            <a:spLocks noChangeArrowheads="1"/>
          </p:cNvSpPr>
          <p:nvPr/>
        </p:nvSpPr>
        <p:spPr bwMode="auto">
          <a:xfrm>
            <a:off x="5364163" y="765175"/>
            <a:ext cx="3779837" cy="936625"/>
          </a:xfrm>
          <a:prstGeom prst="wedgeRoundRectCallout">
            <a:avLst>
              <a:gd name="adj1" fmla="val -121944"/>
              <a:gd name="adj2" fmla="val 52017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0;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=0.</a:t>
            </a:r>
            <a:endParaRPr lang="el-GR" altLang="nl-NL" sz="2400">
              <a:solidFill>
                <a:srgbClr val="3333CC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v=max;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=max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27" name="AutoShape 67"/>
          <p:cNvSpPr>
            <a:spLocks noChangeArrowheads="1"/>
          </p:cNvSpPr>
          <p:nvPr/>
        </p:nvSpPr>
        <p:spPr bwMode="auto">
          <a:xfrm>
            <a:off x="5580063" y="4437063"/>
            <a:ext cx="3132137" cy="936625"/>
          </a:xfrm>
          <a:prstGeom prst="wedgeRoundRectCallout">
            <a:avLst>
              <a:gd name="adj1" fmla="val -94398"/>
              <a:gd name="adj2" fmla="val -49779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A;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=max.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v=0;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=0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28" name="Freeform 68"/>
          <p:cNvSpPr>
            <a:spLocks/>
          </p:cNvSpPr>
          <p:nvPr/>
        </p:nvSpPr>
        <p:spPr bwMode="auto">
          <a:xfrm>
            <a:off x="2651125" y="5529263"/>
            <a:ext cx="6083300" cy="1184275"/>
          </a:xfrm>
          <a:custGeom>
            <a:avLst/>
            <a:gdLst>
              <a:gd name="T0" fmla="*/ 0 w 3832"/>
              <a:gd name="T1" fmla="*/ 383 h 746"/>
              <a:gd name="T2" fmla="*/ 961 w 3832"/>
              <a:gd name="T3" fmla="*/ 0 h 746"/>
              <a:gd name="T4" fmla="*/ 1905 w 3832"/>
              <a:gd name="T5" fmla="*/ 383 h 746"/>
              <a:gd name="T6" fmla="*/ 2903 w 3832"/>
              <a:gd name="T7" fmla="*/ 746 h 746"/>
              <a:gd name="T8" fmla="*/ 3832 w 3832"/>
              <a:gd name="T9" fmla="*/ 384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32" h="746">
                <a:moveTo>
                  <a:pt x="0" y="383"/>
                </a:moveTo>
                <a:cubicBezTo>
                  <a:pt x="160" y="319"/>
                  <a:pt x="644" y="0"/>
                  <a:pt x="961" y="0"/>
                </a:cubicBezTo>
                <a:cubicBezTo>
                  <a:pt x="1278" y="0"/>
                  <a:pt x="1582" y="259"/>
                  <a:pt x="1905" y="383"/>
                </a:cubicBezTo>
                <a:cubicBezTo>
                  <a:pt x="2228" y="507"/>
                  <a:pt x="2582" y="746"/>
                  <a:pt x="2903" y="746"/>
                </a:cubicBezTo>
                <a:cubicBezTo>
                  <a:pt x="3224" y="746"/>
                  <a:pt x="3638" y="459"/>
                  <a:pt x="3832" y="384"/>
                </a:cubicBezTo>
              </a:path>
            </a:pathLst>
          </a:custGeom>
          <a:noFill/>
          <a:ln w="5715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2229" name="Freeform 69"/>
          <p:cNvSpPr>
            <a:spLocks/>
          </p:cNvSpPr>
          <p:nvPr/>
        </p:nvSpPr>
        <p:spPr bwMode="auto">
          <a:xfrm>
            <a:off x="2647950" y="5538788"/>
            <a:ext cx="6081713" cy="1204912"/>
          </a:xfrm>
          <a:custGeom>
            <a:avLst/>
            <a:gdLst>
              <a:gd name="T0" fmla="*/ 0 w 3831"/>
              <a:gd name="T1" fmla="*/ 0 h 759"/>
              <a:gd name="T2" fmla="*/ 492 w 3831"/>
              <a:gd name="T3" fmla="*/ 127 h 759"/>
              <a:gd name="T4" fmla="*/ 963 w 3831"/>
              <a:gd name="T5" fmla="*/ 375 h 759"/>
              <a:gd name="T6" fmla="*/ 1938 w 3831"/>
              <a:gd name="T7" fmla="*/ 758 h 759"/>
              <a:gd name="T8" fmla="*/ 2871 w 3831"/>
              <a:gd name="T9" fmla="*/ 381 h 759"/>
              <a:gd name="T10" fmla="*/ 3380 w 3831"/>
              <a:gd name="T11" fmla="*/ 119 h 759"/>
              <a:gd name="T12" fmla="*/ 3831 w 3831"/>
              <a:gd name="T13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31" h="759">
                <a:moveTo>
                  <a:pt x="0" y="0"/>
                </a:moveTo>
                <a:cubicBezTo>
                  <a:pt x="82" y="22"/>
                  <a:pt x="332" y="65"/>
                  <a:pt x="492" y="127"/>
                </a:cubicBezTo>
                <a:cubicBezTo>
                  <a:pt x="652" y="189"/>
                  <a:pt x="722" y="270"/>
                  <a:pt x="963" y="375"/>
                </a:cubicBezTo>
                <a:cubicBezTo>
                  <a:pt x="1204" y="480"/>
                  <a:pt x="1620" y="757"/>
                  <a:pt x="1938" y="758"/>
                </a:cubicBezTo>
                <a:cubicBezTo>
                  <a:pt x="2256" y="759"/>
                  <a:pt x="2631" y="487"/>
                  <a:pt x="2871" y="381"/>
                </a:cubicBezTo>
                <a:cubicBezTo>
                  <a:pt x="3111" y="275"/>
                  <a:pt x="3220" y="182"/>
                  <a:pt x="3380" y="119"/>
                </a:cubicBezTo>
                <a:cubicBezTo>
                  <a:pt x="3540" y="56"/>
                  <a:pt x="3737" y="25"/>
                  <a:pt x="3831" y="0"/>
                </a:cubicBezTo>
              </a:path>
            </a:pathLst>
          </a:custGeom>
          <a:noFill/>
          <a:ln w="57150" cap="rnd" cmpd="sng">
            <a:solidFill>
              <a:srgbClr val="FF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161925" y="5556250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</a:rPr>
              <a:t>u</a:t>
            </a:r>
            <a:endParaRPr lang="nl-NL" altLang="nl-NL" sz="4400" b="1">
              <a:solidFill>
                <a:srgbClr val="3333CC"/>
              </a:solidFill>
            </a:endParaRP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179388" y="6092825"/>
            <a:ext cx="5762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66FF"/>
                </a:solidFill>
              </a:rPr>
              <a:t>v</a:t>
            </a:r>
            <a:endParaRPr lang="nl-NL" altLang="nl-NL" sz="4400" b="1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43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92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92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178" grpId="0" bld="series"/>
      <p:bldP spid="92163" grpId="0" animBg="1" autoUpdateAnimBg="0"/>
      <p:bldP spid="92164" grpId="0" animBg="1" autoUpdateAnimBg="0"/>
      <p:bldP spid="92165" grpId="0" autoUpdateAnimBg="0"/>
      <p:bldP spid="92225" grpId="0" autoUpdateAnimBg="0"/>
      <p:bldP spid="92226" grpId="0" animBg="1"/>
      <p:bldP spid="92227" grpId="0" animBg="1"/>
      <p:bldP spid="92228" grpId="0" animBg="1"/>
      <p:bldP spid="92229" grpId="0" animBg="1"/>
      <p:bldP spid="92230" grpId="0"/>
      <p:bldP spid="922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38" name="Object 54"/>
          <p:cNvGraphicFramePr>
            <a:graphicFrameLocks noChangeAspect="1"/>
          </p:cNvGraphicFramePr>
          <p:nvPr/>
        </p:nvGraphicFramePr>
        <p:xfrm>
          <a:off x="2743200" y="11113"/>
          <a:ext cx="6400800" cy="637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Grafiek" r:id="rId3" imgW="2562668" imgH="2553113" progId="Excel.Chart.8">
                  <p:embed/>
                </p:oleObj>
              </mc:Choice>
              <mc:Fallback>
                <p:oleObj name="Grafiek" r:id="rId3" imgW="2562668" imgH="255311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113"/>
                        <a:ext cx="6400800" cy="637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2514600" cy="1066800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</a:rPr>
              <a:t>E</a:t>
            </a:r>
            <a:r>
              <a:rPr lang="en-US" altLang="nl-NL" b="1" baseline="-25000">
                <a:solidFill>
                  <a:schemeClr val="accent2"/>
                </a:solidFill>
              </a:rPr>
              <a:t>p</a:t>
            </a:r>
            <a:r>
              <a:rPr lang="en-US" altLang="nl-NL" b="1">
                <a:solidFill>
                  <a:schemeClr val="accent2"/>
                </a:solidFill>
              </a:rPr>
              <a:t>=½Cu</a:t>
            </a:r>
            <a:r>
              <a:rPr lang="en-US" altLang="nl-NL" b="1" baseline="30000">
                <a:solidFill>
                  <a:schemeClr val="accent2"/>
                </a:solidFill>
              </a:rPr>
              <a:t>2</a:t>
            </a:r>
            <a:endParaRPr lang="nl-NL" altLang="nl-NL" b="1" baseline="30000">
              <a:solidFill>
                <a:schemeClr val="accent2"/>
              </a:solidFill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1447800"/>
            <a:ext cx="2514600" cy="881063"/>
          </a:xfrm>
          <a:prstGeom prst="rect">
            <a:avLst/>
          </a:prstGeom>
          <a:noFill/>
          <a:ln w="38100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66FF"/>
                </a:solidFill>
              </a:rPr>
              <a:t>E</a:t>
            </a:r>
            <a:r>
              <a:rPr lang="en-US" altLang="nl-NL" sz="4400" b="1" baseline="-25000">
                <a:solidFill>
                  <a:srgbClr val="FF66FF"/>
                </a:solidFill>
              </a:rPr>
              <a:t>k</a:t>
            </a:r>
            <a:r>
              <a:rPr lang="en-US" altLang="nl-NL" sz="4400" b="1">
                <a:solidFill>
                  <a:srgbClr val="FF66FF"/>
                </a:solidFill>
              </a:rPr>
              <a:t>=½mv</a:t>
            </a:r>
            <a:r>
              <a:rPr lang="en-US" altLang="nl-NL" sz="4400" b="1" baseline="30000">
                <a:solidFill>
                  <a:srgbClr val="FF66FF"/>
                </a:solidFill>
              </a:rPr>
              <a:t>2</a:t>
            </a:r>
            <a:endParaRPr lang="nl-NL" altLang="nl-NL" sz="4400" b="1" baseline="30000">
              <a:solidFill>
                <a:srgbClr val="FF66FF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2667000"/>
            <a:ext cx="20510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</a:rPr>
              <a:t>E</a:t>
            </a:r>
            <a:r>
              <a:rPr lang="en-US" altLang="nl-NL" sz="4400" b="1" baseline="-25000">
                <a:solidFill>
                  <a:srgbClr val="FF3300"/>
                </a:solidFill>
              </a:rPr>
              <a:t>totaal</a:t>
            </a:r>
            <a:endParaRPr lang="nl-NL" altLang="nl-NL" sz="4400" b="1" baseline="-25000">
              <a:solidFill>
                <a:srgbClr val="FF3300"/>
              </a:solidFill>
            </a:endParaRPr>
          </a:p>
        </p:txBody>
      </p:sp>
      <p:grpSp>
        <p:nvGrpSpPr>
          <p:cNvPr id="93232" name="Group 48"/>
          <p:cNvGrpSpPr>
            <a:grpSpLocks/>
          </p:cNvGrpSpPr>
          <p:nvPr/>
        </p:nvGrpSpPr>
        <p:grpSpPr bwMode="auto">
          <a:xfrm>
            <a:off x="6172200" y="6096000"/>
            <a:ext cx="1447800" cy="762000"/>
            <a:chOff x="4656" y="2784"/>
            <a:chExt cx="912" cy="480"/>
          </a:xfrm>
        </p:grpSpPr>
        <p:sp>
          <p:nvSpPr>
            <p:cNvPr id="93233" name="Rectangle 49"/>
            <p:cNvSpPr>
              <a:spLocks noChangeArrowheads="1"/>
            </p:cNvSpPr>
            <p:nvPr/>
          </p:nvSpPr>
          <p:spPr bwMode="auto">
            <a:xfrm>
              <a:off x="4656" y="2784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</a:rPr>
                <a:t>u</a:t>
              </a:r>
              <a:endParaRPr lang="nl-NL" altLang="nl-NL" sz="4400" b="1">
                <a:solidFill>
                  <a:srgbClr val="000000"/>
                </a:solidFill>
              </a:endParaRPr>
            </a:p>
          </p:txBody>
        </p:sp>
        <p:sp>
          <p:nvSpPr>
            <p:cNvPr id="93234" name="Line 50"/>
            <p:cNvSpPr>
              <a:spLocks noChangeShapeType="1"/>
            </p:cNvSpPr>
            <p:nvPr/>
          </p:nvSpPr>
          <p:spPr bwMode="auto">
            <a:xfrm>
              <a:off x="4944" y="307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93240" name="Group 56"/>
          <p:cNvGrpSpPr>
            <a:grpSpLocks/>
          </p:cNvGrpSpPr>
          <p:nvPr/>
        </p:nvGrpSpPr>
        <p:grpSpPr bwMode="auto">
          <a:xfrm>
            <a:off x="3048000" y="5943600"/>
            <a:ext cx="5867400" cy="762000"/>
            <a:chOff x="1920" y="3744"/>
            <a:chExt cx="3696" cy="480"/>
          </a:xfrm>
        </p:grpSpPr>
        <p:sp>
          <p:nvSpPr>
            <p:cNvPr id="93235" name="Rectangle 51"/>
            <p:cNvSpPr>
              <a:spLocks noChangeArrowheads="1"/>
            </p:cNvSpPr>
            <p:nvPr/>
          </p:nvSpPr>
          <p:spPr bwMode="auto">
            <a:xfrm>
              <a:off x="5232" y="3744"/>
              <a:ext cx="38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</a:rPr>
                <a:t>A</a:t>
              </a:r>
              <a:endParaRPr lang="nl-NL" altLang="nl-NL" sz="4400" b="1">
                <a:solidFill>
                  <a:srgbClr val="000000"/>
                </a:solidFill>
              </a:endParaRPr>
            </a:p>
          </p:txBody>
        </p:sp>
        <p:sp>
          <p:nvSpPr>
            <p:cNvPr id="93239" name="Rectangle 55"/>
            <p:cNvSpPr>
              <a:spLocks noChangeArrowheads="1"/>
            </p:cNvSpPr>
            <p:nvPr/>
          </p:nvSpPr>
          <p:spPr bwMode="auto">
            <a:xfrm>
              <a:off x="1920" y="3744"/>
              <a:ext cx="57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</a:rPr>
                <a:t>-A</a:t>
              </a:r>
              <a:endParaRPr lang="nl-NL" altLang="nl-NL" sz="4400" b="1">
                <a:solidFill>
                  <a:srgbClr val="000000"/>
                </a:solidFill>
              </a:endParaRPr>
            </a:p>
          </p:txBody>
        </p:sp>
      </p:grpSp>
      <p:sp>
        <p:nvSpPr>
          <p:cNvPr id="93241" name="AutoShape 57"/>
          <p:cNvSpPr>
            <a:spLocks noChangeArrowheads="1"/>
          </p:cNvSpPr>
          <p:nvPr/>
        </p:nvSpPr>
        <p:spPr bwMode="auto">
          <a:xfrm>
            <a:off x="179388" y="3644900"/>
            <a:ext cx="2952750" cy="936625"/>
          </a:xfrm>
          <a:prstGeom prst="wedgeRoundRectCallout">
            <a:avLst>
              <a:gd name="adj1" fmla="val 145324"/>
              <a:gd name="adj2" fmla="val 12728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0;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=0.</a:t>
            </a:r>
            <a:endParaRPr lang="el-GR" altLang="nl-NL" sz="2400">
              <a:solidFill>
                <a:srgbClr val="3333CC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v=max;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=max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3242" name="AutoShape 58"/>
          <p:cNvSpPr>
            <a:spLocks noChangeArrowheads="1"/>
          </p:cNvSpPr>
          <p:nvPr/>
        </p:nvSpPr>
        <p:spPr bwMode="auto">
          <a:xfrm>
            <a:off x="179388" y="4221163"/>
            <a:ext cx="3132137" cy="936625"/>
          </a:xfrm>
          <a:prstGeom prst="wedgeRoundRectCallout">
            <a:avLst>
              <a:gd name="adj1" fmla="val 51319"/>
              <a:gd name="adj2" fmla="val 666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A;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=max.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v=0;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=0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3243" name="AutoShape 59"/>
          <p:cNvSpPr>
            <a:spLocks noChangeArrowheads="1"/>
          </p:cNvSpPr>
          <p:nvPr/>
        </p:nvSpPr>
        <p:spPr bwMode="auto">
          <a:xfrm>
            <a:off x="250825" y="4149725"/>
            <a:ext cx="2952750" cy="936625"/>
          </a:xfrm>
          <a:prstGeom prst="wedgeRoundRectCallout">
            <a:avLst>
              <a:gd name="adj1" fmla="val 142903"/>
              <a:gd name="adj2" fmla="val 7203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0;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=0.</a:t>
            </a:r>
            <a:endParaRPr lang="el-GR" altLang="nl-NL" sz="2400">
              <a:solidFill>
                <a:srgbClr val="3333CC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v=max;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=max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3244" name="AutoShape 60"/>
          <p:cNvSpPr>
            <a:spLocks noChangeArrowheads="1"/>
          </p:cNvSpPr>
          <p:nvPr/>
        </p:nvSpPr>
        <p:spPr bwMode="auto">
          <a:xfrm>
            <a:off x="250825" y="5516563"/>
            <a:ext cx="3132138" cy="936625"/>
          </a:xfrm>
          <a:prstGeom prst="wedgeRoundRectCallout">
            <a:avLst>
              <a:gd name="adj1" fmla="val 212847"/>
              <a:gd name="adj2" fmla="val -6220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 = A;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=max.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v=0; E</a:t>
            </a:r>
            <a:r>
              <a:rPr lang="nl-NL" altLang="nl-NL" sz="24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=0</a:t>
            </a:r>
            <a:endParaRPr lang="el-GR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27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93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93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93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3238" grpId="0" bld="series"/>
      <p:bldP spid="93187" grpId="0" animBg="1" autoUpdateAnimBg="0"/>
      <p:bldP spid="93188" grpId="0" animBg="1" autoUpdateAnimBg="0"/>
      <p:bldP spid="93189" grpId="0" autoUpdateAnimBg="0"/>
      <p:bldP spid="93241" grpId="0" animBg="1"/>
      <p:bldP spid="93242" grpId="0" animBg="1"/>
      <p:bldP spid="93243" grpId="0" animBg="1"/>
      <p:bldP spid="932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609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Tacoma: resonantie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2708" name="Tacoma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42950"/>
            <a:ext cx="777240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65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7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0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2708"/>
                </p:tgtEl>
              </p:cMediaNode>
            </p:vide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929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erkblad" r:id="rId3" imgW="7858351" imgH="5343887" progId="Excel.Sheet.8">
                  <p:embed/>
                </p:oleObj>
              </mc:Choice>
              <mc:Fallback>
                <p:oleObj name="Werkblad" r:id="rId3" imgW="7858351" imgH="5343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86200" y="2209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772400" y="22098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tijdbasis = 4 ms/div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14313" y="3260725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ms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7681913" y="2743200"/>
            <a:ext cx="1447800" cy="930275"/>
            <a:chOff x="4848" y="1728"/>
            <a:chExt cx="912" cy="586"/>
          </a:xfrm>
        </p:grpSpPr>
        <p:sp>
          <p:nvSpPr>
            <p:cNvPr id="57354" name="Text Box 10"/>
            <p:cNvSpPr txBox="1">
              <a:spLocks noChangeArrowheads="1"/>
            </p:cNvSpPr>
            <p:nvPr/>
          </p:nvSpPr>
          <p:spPr bwMode="auto">
            <a:xfrm>
              <a:off x="4848" y="1872"/>
              <a:ext cx="9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40 ms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>
              <a:off x="5232" y="1728"/>
              <a:ext cx="0" cy="2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57200" y="4800600"/>
            <a:ext cx="609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2.T = 40 ms dus T = 20 ms!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381000" y="2805113"/>
            <a:ext cx="838200" cy="433387"/>
            <a:chOff x="240" y="1767"/>
            <a:chExt cx="528" cy="273"/>
          </a:xfrm>
        </p:grpSpPr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240" y="2040"/>
              <a:ext cx="5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57362" name="Group 18"/>
            <p:cNvGrpSpPr>
              <a:grpSpLocks/>
            </p:cNvGrpSpPr>
            <p:nvPr/>
          </p:nvGrpSpPr>
          <p:grpSpPr bwMode="auto">
            <a:xfrm>
              <a:off x="261" y="1767"/>
              <a:ext cx="489" cy="201"/>
              <a:chOff x="261" y="1767"/>
              <a:chExt cx="489" cy="201"/>
            </a:xfrm>
          </p:grpSpPr>
          <p:sp>
            <p:nvSpPr>
              <p:cNvPr id="57360" name="Line 16"/>
              <p:cNvSpPr>
                <a:spLocks noChangeShapeType="1"/>
              </p:cNvSpPr>
              <p:nvPr/>
            </p:nvSpPr>
            <p:spPr bwMode="auto">
              <a:xfrm>
                <a:off x="750" y="1767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1" name="Line 17"/>
              <p:cNvSpPr>
                <a:spLocks noChangeShapeType="1"/>
              </p:cNvSpPr>
              <p:nvPr/>
            </p:nvSpPr>
            <p:spPr bwMode="auto">
              <a:xfrm>
                <a:off x="261" y="177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7951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  <p:bldP spid="57350" grpId="0" autoUpdateAnimBg="0"/>
      <p:bldP spid="57349" grpId="0" autoUpdateAnimBg="0"/>
      <p:bldP spid="573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/>
            <a:r>
              <a:rPr lang="en-US" altLang="nl-NL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zag twee perioden = 2.T</a:t>
            </a:r>
            <a:endParaRPr lang="nl-NL" altLang="nl-NL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3141663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2.T = 40 ms . . .</a:t>
            </a:r>
            <a:endParaRPr lang="nl-NL" altLang="nl-NL" sz="4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4132263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20 ms  =  0,020 s</a:t>
            </a:r>
            <a:endParaRPr lang="nl-NL" altLang="nl-NL" sz="4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5903913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1/T = 1/0,020</a:t>
            </a:r>
            <a:r>
              <a:rPr lang="en-US" altLang="nl-NL" sz="4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nl-NL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Hz</a:t>
            </a:r>
            <a:endParaRPr lang="nl-NL" altLang="nl-NL" sz="48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tijdbasis is 4 ms/div</a:t>
            </a:r>
            <a:endParaRPr lang="nl-NL" altLang="nl-NL" sz="4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9525" y="2082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scherm is 10 div breed</a:t>
            </a:r>
            <a:endParaRPr lang="nl-NL" altLang="nl-NL" sz="4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7019925" y="3933825"/>
            <a:ext cx="1946275" cy="1655763"/>
          </a:xfrm>
          <a:prstGeom prst="wedgeRoundRectCallout">
            <a:avLst>
              <a:gd name="adj1" fmla="val -109625"/>
              <a:gd name="adj2" fmla="val -17770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div = division = hokje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51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autoUpdateAnimBg="0"/>
      <p:bldP spid="56327" grpId="0" autoUpdateAnimBg="0"/>
      <p:bldP spid="56328" grpId="0" autoUpdateAnimBg="0"/>
      <p:bldP spid="56330" grpId="0" autoUpdateAnimBg="0"/>
      <p:bldP spid="56331" grpId="0" autoUpdateAnimBg="0"/>
      <p:bldP spid="563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1258888" y="908050"/>
            <a:ext cx="7200900" cy="2219325"/>
            <a:chOff x="793" y="572"/>
            <a:chExt cx="4536" cy="1398"/>
          </a:xfrm>
        </p:grpSpPr>
        <p:grpSp>
          <p:nvGrpSpPr>
            <p:cNvPr id="97285" name="Group 5"/>
            <p:cNvGrpSpPr>
              <a:grpSpLocks/>
            </p:cNvGrpSpPr>
            <p:nvPr/>
          </p:nvGrpSpPr>
          <p:grpSpPr bwMode="auto">
            <a:xfrm>
              <a:off x="793" y="572"/>
              <a:ext cx="4536" cy="1398"/>
              <a:chOff x="793" y="572"/>
              <a:chExt cx="4536" cy="1398"/>
            </a:xfrm>
          </p:grpSpPr>
          <p:grpSp>
            <p:nvGrpSpPr>
              <p:cNvPr id="97286" name="Group 6"/>
              <p:cNvGrpSpPr>
                <a:grpSpLocks/>
              </p:cNvGrpSpPr>
              <p:nvPr/>
            </p:nvGrpSpPr>
            <p:grpSpPr bwMode="auto">
              <a:xfrm>
                <a:off x="793" y="572"/>
                <a:ext cx="4193" cy="1398"/>
                <a:chOff x="1519" y="1434"/>
                <a:chExt cx="4193" cy="1398"/>
              </a:xfrm>
            </p:grpSpPr>
            <p:grpSp>
              <p:nvGrpSpPr>
                <p:cNvPr id="97287" name="Group 7"/>
                <p:cNvGrpSpPr>
                  <a:grpSpLocks/>
                </p:cNvGrpSpPr>
                <p:nvPr/>
              </p:nvGrpSpPr>
              <p:grpSpPr bwMode="auto">
                <a:xfrm>
                  <a:off x="1776" y="1440"/>
                  <a:ext cx="3936" cy="1392"/>
                  <a:chOff x="1776" y="1440"/>
                  <a:chExt cx="3936" cy="1392"/>
                </a:xfrm>
              </p:grpSpPr>
              <p:graphicFrame>
                <p:nvGraphicFramePr>
                  <p:cNvPr id="97288" name="Object 8"/>
                  <p:cNvGraphicFramePr>
                    <a:graphicFrameLocks noChangeAspect="1"/>
                  </p:cNvGraphicFramePr>
                  <p:nvPr/>
                </p:nvGraphicFramePr>
                <p:xfrm>
                  <a:off x="1776" y="1440"/>
                  <a:ext cx="3936" cy="139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00" name="Grafiek" r:id="rId3" imgW="3610291" imgH="1714862" progId="Excel.Chart.8">
                          <p:embed/>
                        </p:oleObj>
                      </mc:Choice>
                      <mc:Fallback>
                        <p:oleObj name="Grafiek" r:id="rId3" imgW="3610291" imgH="1714862" progId="Excel.Chart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776" y="1440"/>
                                <a:ext cx="3936" cy="139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9728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2112"/>
                    <a:ext cx="864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1</a:t>
                    </a: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¼ 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729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2112"/>
                    <a:ext cx="72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¼T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729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112"/>
                    <a:ext cx="624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¾T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729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2" y="2112"/>
                    <a:ext cx="72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½T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729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112"/>
                    <a:ext cx="432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9729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19" y="1434"/>
                  <a:ext cx="318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u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</p:grpSp>
          <p:sp>
            <p:nvSpPr>
              <p:cNvPr id="97295" name="Rectangle 15"/>
              <p:cNvSpPr>
                <a:spLocks noChangeArrowheads="1"/>
              </p:cNvSpPr>
              <p:nvPr/>
            </p:nvSpPr>
            <p:spPr bwMode="auto">
              <a:xfrm>
                <a:off x="5011" y="1117"/>
                <a:ext cx="318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t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aphicFrame>
          <p:nvGraphicFramePr>
            <p:cNvPr id="97282" name="Object 2"/>
            <p:cNvGraphicFramePr>
              <a:graphicFrameLocks noChangeAspect="1"/>
            </p:cNvGraphicFramePr>
            <p:nvPr/>
          </p:nvGraphicFramePr>
          <p:xfrm>
            <a:off x="1058" y="618"/>
            <a:ext cx="3921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Grafiek" r:id="rId5" imgW="3609975" imgH="1638300" progId="Excel.Chart.8">
                    <p:embed/>
                  </p:oleObj>
                </mc:Choice>
                <mc:Fallback>
                  <p:oleObj name="Grafiek" r:id="rId5" imgW="3609975" imgH="1638300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" y="618"/>
                          <a:ext cx="3921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</a:rPr>
              <a:t>Aantal voltooide trillingen (n), fase </a:t>
            </a:r>
            <a:r>
              <a:rPr lang="el-GR" altLang="nl-NL" sz="3200" b="1">
                <a:solidFill>
                  <a:srgbClr val="3333CC"/>
                </a:solidFill>
                <a:cs typeface="Times New Roman" pitchFamily="18" charset="0"/>
              </a:rPr>
              <a:t>φ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 en gereduceerde fase </a:t>
            </a:r>
            <a:r>
              <a:rPr lang="el-GR" altLang="nl-NL" sz="3200" b="1">
                <a:solidFill>
                  <a:srgbClr val="3333CC"/>
                </a:solidFill>
              </a:rPr>
              <a:t>φ</a:t>
            </a:r>
            <a:r>
              <a:rPr lang="nl-NL" altLang="nl-NL" sz="3200" b="1" baseline="-25000">
                <a:solidFill>
                  <a:srgbClr val="3333CC"/>
                </a:solidFill>
              </a:rPr>
              <a:t>r</a:t>
            </a:r>
            <a:r>
              <a:rPr lang="nl-NL" altLang="nl-NL" sz="3200" b="1">
                <a:solidFill>
                  <a:srgbClr val="3333CC"/>
                </a:solidFill>
              </a:rPr>
              <a:t> (blauwe grafiek)</a:t>
            </a:r>
            <a:endParaRPr lang="el-GR" altLang="nl-NL" sz="3200" b="1">
              <a:solidFill>
                <a:srgbClr val="3333CC"/>
              </a:solidFill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3141663"/>
            <a:ext cx="10429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1408113" y="3179763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       ¼       ½       ¾       1      1 ¼     1 ½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-36513" y="3743325"/>
            <a:ext cx="14017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1409700" y="3781425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       ¼       ½       ¾       1      1 ¼     1 ½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-42863" y="4391025"/>
            <a:ext cx="15192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nl-NL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1403350" y="4429125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       ¼       ½       ¾       0        ¼       ½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0" y="5300663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¼, 1¼, 2¼, enz geeft dezelfde positie aan (boven)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97304" name="AutoShape 24"/>
          <p:cNvSpPr>
            <a:spLocks noChangeArrowheads="1"/>
          </p:cNvSpPr>
          <p:nvPr/>
        </p:nvSpPr>
        <p:spPr bwMode="auto">
          <a:xfrm>
            <a:off x="4211638" y="4941888"/>
            <a:ext cx="3529012" cy="1557337"/>
          </a:xfrm>
          <a:prstGeom prst="wedgeRoundRectCallout">
            <a:avLst>
              <a:gd name="adj1" fmla="val -153375"/>
              <a:gd name="adj2" fmla="val -8741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Aantal trillingen </a:t>
            </a:r>
            <a:r>
              <a:rPr lang="nl-NL" altLang="nl-NL" sz="2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geteld vanaf de eerste keer door O in positieve richting</a:t>
            </a:r>
            <a:endParaRPr lang="el-GR" altLang="nl-NL" sz="24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0" y="6065838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gehelen kun je dus net zo goed weglaten om de positie aan te geven.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97307" name="AutoShape 27"/>
          <p:cNvSpPr>
            <a:spLocks noChangeArrowheads="1"/>
          </p:cNvSpPr>
          <p:nvPr/>
        </p:nvSpPr>
        <p:spPr bwMode="auto">
          <a:xfrm>
            <a:off x="1403350" y="3932238"/>
            <a:ext cx="4608513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7308" name="AutoShape 28"/>
          <p:cNvSpPr>
            <a:spLocks noChangeArrowheads="1"/>
          </p:cNvSpPr>
          <p:nvPr/>
        </p:nvSpPr>
        <p:spPr bwMode="auto">
          <a:xfrm>
            <a:off x="6804025" y="333375"/>
            <a:ext cx="2160588" cy="431800"/>
          </a:xfrm>
          <a:prstGeom prst="wedgeRoundRectCallout">
            <a:avLst>
              <a:gd name="adj1" fmla="val -117819"/>
              <a:gd name="adj2" fmla="val 76470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Onthouden!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09" name="AutoShape 29"/>
          <p:cNvSpPr>
            <a:spLocks noChangeArrowheads="1"/>
          </p:cNvSpPr>
          <p:nvPr/>
        </p:nvSpPr>
        <p:spPr bwMode="auto">
          <a:xfrm>
            <a:off x="0" y="5734050"/>
            <a:ext cx="1657350" cy="863600"/>
          </a:xfrm>
          <a:prstGeom prst="wedgeRoundRectCallout">
            <a:avLst>
              <a:gd name="adj1" fmla="val 55269"/>
              <a:gd name="adj2" fmla="val -20183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Door O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omhoog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10" name="AutoShape 30"/>
          <p:cNvSpPr>
            <a:spLocks noChangeArrowheads="1"/>
          </p:cNvSpPr>
          <p:nvPr/>
        </p:nvSpPr>
        <p:spPr bwMode="auto">
          <a:xfrm>
            <a:off x="1835150" y="5734050"/>
            <a:ext cx="1873250" cy="863600"/>
          </a:xfrm>
          <a:prstGeom prst="wedgeRoundRectCallout">
            <a:avLst>
              <a:gd name="adj1" fmla="val 6185"/>
              <a:gd name="adj2" fmla="val -193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Bovenste punt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11" name="AutoShape 31"/>
          <p:cNvSpPr>
            <a:spLocks noChangeArrowheads="1"/>
          </p:cNvSpPr>
          <p:nvPr/>
        </p:nvSpPr>
        <p:spPr bwMode="auto">
          <a:xfrm>
            <a:off x="3851275" y="5734050"/>
            <a:ext cx="1582738" cy="863600"/>
          </a:xfrm>
          <a:prstGeom prst="wedgeRoundRectCallout">
            <a:avLst>
              <a:gd name="adj1" fmla="val -49097"/>
              <a:gd name="adj2" fmla="val -193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Door 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omlaag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12" name="AutoShape 32"/>
          <p:cNvSpPr>
            <a:spLocks noChangeArrowheads="1"/>
          </p:cNvSpPr>
          <p:nvPr/>
        </p:nvSpPr>
        <p:spPr bwMode="auto">
          <a:xfrm>
            <a:off x="5580063" y="5734050"/>
            <a:ext cx="1873250" cy="863600"/>
          </a:xfrm>
          <a:prstGeom prst="wedgeRoundRectCallout">
            <a:avLst>
              <a:gd name="adj1" fmla="val -83898"/>
              <a:gd name="adj2" fmla="val -19448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Onderste punt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313" name="AutoShape 33"/>
          <p:cNvSpPr>
            <a:spLocks noChangeArrowheads="1"/>
          </p:cNvSpPr>
          <p:nvPr/>
        </p:nvSpPr>
        <p:spPr bwMode="auto">
          <a:xfrm>
            <a:off x="7308850" y="5734050"/>
            <a:ext cx="1657350" cy="863600"/>
          </a:xfrm>
          <a:prstGeom prst="wedgeRoundRectCallout">
            <a:avLst>
              <a:gd name="adj1" fmla="val -138986"/>
              <a:gd name="adj2" fmla="val -20036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Door 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omhoog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98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284" grpId="0" autoUpdateAnimBg="0"/>
      <p:bldP spid="97296" grpId="0" autoUpdateAnimBg="0"/>
      <p:bldP spid="97297" grpId="0" autoUpdateAnimBg="0"/>
      <p:bldP spid="97298" grpId="0" autoUpdateAnimBg="0"/>
      <p:bldP spid="97299" grpId="0" autoUpdateAnimBg="0"/>
      <p:bldP spid="97300" grpId="0" autoUpdateAnimBg="0"/>
      <p:bldP spid="97302" grpId="0" autoUpdateAnimBg="0"/>
      <p:bldP spid="97304" grpId="0" animBg="1"/>
      <p:bldP spid="97305" grpId="0" autoUpdateAnimBg="0"/>
      <p:bldP spid="97307" grpId="0" animBg="1"/>
      <p:bldP spid="97308" grpId="0" animBg="1"/>
      <p:bldP spid="97309" grpId="0" animBg="1"/>
      <p:bldP spid="97310" grpId="0" animBg="1"/>
      <p:bldP spid="97311" grpId="0" animBg="1"/>
      <p:bldP spid="97312" grpId="0" animBg="1"/>
      <p:bldP spid="973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1258888" y="908050"/>
            <a:ext cx="7200900" cy="2219325"/>
            <a:chOff x="793" y="572"/>
            <a:chExt cx="4536" cy="1398"/>
          </a:xfrm>
        </p:grpSpPr>
        <p:grpSp>
          <p:nvGrpSpPr>
            <p:cNvPr id="99331" name="Group 3"/>
            <p:cNvGrpSpPr>
              <a:grpSpLocks/>
            </p:cNvGrpSpPr>
            <p:nvPr/>
          </p:nvGrpSpPr>
          <p:grpSpPr bwMode="auto">
            <a:xfrm>
              <a:off x="793" y="572"/>
              <a:ext cx="4536" cy="1398"/>
              <a:chOff x="793" y="572"/>
              <a:chExt cx="4536" cy="1398"/>
            </a:xfrm>
          </p:grpSpPr>
          <p:grpSp>
            <p:nvGrpSpPr>
              <p:cNvPr id="99332" name="Group 4"/>
              <p:cNvGrpSpPr>
                <a:grpSpLocks/>
              </p:cNvGrpSpPr>
              <p:nvPr/>
            </p:nvGrpSpPr>
            <p:grpSpPr bwMode="auto">
              <a:xfrm>
                <a:off x="793" y="572"/>
                <a:ext cx="4193" cy="1398"/>
                <a:chOff x="1519" y="1434"/>
                <a:chExt cx="4193" cy="1398"/>
              </a:xfrm>
            </p:grpSpPr>
            <p:grpSp>
              <p:nvGrpSpPr>
                <p:cNvPr id="99333" name="Group 5"/>
                <p:cNvGrpSpPr>
                  <a:grpSpLocks/>
                </p:cNvGrpSpPr>
                <p:nvPr/>
              </p:nvGrpSpPr>
              <p:grpSpPr bwMode="auto">
                <a:xfrm>
                  <a:off x="1776" y="1440"/>
                  <a:ext cx="3936" cy="1392"/>
                  <a:chOff x="1776" y="1440"/>
                  <a:chExt cx="3936" cy="1392"/>
                </a:xfrm>
              </p:grpSpPr>
              <p:graphicFrame>
                <p:nvGraphicFramePr>
                  <p:cNvPr id="99334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1776" y="1440"/>
                  <a:ext cx="3936" cy="139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124" name="Grafiek" r:id="rId3" imgW="3610291" imgH="1714862" progId="Excel.Chart.8">
                          <p:embed/>
                        </p:oleObj>
                      </mc:Choice>
                      <mc:Fallback>
                        <p:oleObj name="Grafiek" r:id="rId3" imgW="3610291" imgH="1714862" progId="Excel.Chart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776" y="1440"/>
                                <a:ext cx="3936" cy="139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99335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2112"/>
                    <a:ext cx="864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1</a:t>
                    </a: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¼ 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93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2112"/>
                    <a:ext cx="72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¼T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93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112"/>
                    <a:ext cx="624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¾T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93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2" y="2112"/>
                    <a:ext cx="72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½T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9933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112"/>
                    <a:ext cx="432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T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99340" name="Rectangle 12"/>
                <p:cNvSpPr>
                  <a:spLocks noChangeArrowheads="1"/>
                </p:cNvSpPr>
                <p:nvPr/>
              </p:nvSpPr>
              <p:spPr bwMode="auto">
                <a:xfrm>
                  <a:off x="1519" y="1434"/>
                  <a:ext cx="318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u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</p:grpSp>
          <p:sp>
            <p:nvSpPr>
              <p:cNvPr id="99341" name="Rectangle 13"/>
              <p:cNvSpPr>
                <a:spLocks noChangeArrowheads="1"/>
              </p:cNvSpPr>
              <p:nvPr/>
            </p:nvSpPr>
            <p:spPr bwMode="auto">
              <a:xfrm>
                <a:off x="5011" y="1117"/>
                <a:ext cx="318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t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aphicFrame>
          <p:nvGraphicFramePr>
            <p:cNvPr id="99342" name="Object 14"/>
            <p:cNvGraphicFramePr>
              <a:graphicFrameLocks noChangeAspect="1"/>
            </p:cNvGraphicFramePr>
            <p:nvPr/>
          </p:nvGraphicFramePr>
          <p:xfrm>
            <a:off x="1058" y="618"/>
            <a:ext cx="3921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Grafiek" r:id="rId5" imgW="3610291" imgH="1714862" progId="Excel.Chart.8">
                    <p:embed/>
                  </p:oleObj>
                </mc:Choice>
                <mc:Fallback>
                  <p:oleObj name="Grafiek" r:id="rId5" imgW="3610291" imgH="1714862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" y="618"/>
                          <a:ext cx="3921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</a:rPr>
              <a:t>Aantal voltooide trillingen (n), fase </a:t>
            </a:r>
            <a:r>
              <a:rPr lang="el-GR" altLang="nl-NL" sz="3200" b="1">
                <a:solidFill>
                  <a:srgbClr val="3333CC"/>
                </a:solidFill>
                <a:cs typeface="Times New Roman" pitchFamily="18" charset="0"/>
              </a:rPr>
              <a:t>φ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 en gereduceerde fase </a:t>
            </a:r>
            <a:r>
              <a:rPr lang="el-GR" altLang="nl-NL" sz="3200" b="1">
                <a:solidFill>
                  <a:srgbClr val="3333CC"/>
                </a:solidFill>
              </a:rPr>
              <a:t>φ</a:t>
            </a:r>
            <a:r>
              <a:rPr lang="nl-NL" altLang="nl-NL" sz="3200" b="1" baseline="-25000">
                <a:solidFill>
                  <a:srgbClr val="3333CC"/>
                </a:solidFill>
              </a:rPr>
              <a:t>r</a:t>
            </a:r>
            <a:r>
              <a:rPr lang="nl-NL" altLang="nl-NL" sz="3200" b="1">
                <a:solidFill>
                  <a:srgbClr val="3333CC"/>
                </a:solidFill>
              </a:rPr>
              <a:t> </a:t>
            </a:r>
            <a:r>
              <a:rPr lang="nl-NL" altLang="nl-NL" sz="3200" b="1">
                <a:solidFill>
                  <a:srgbClr val="FF3300"/>
                </a:solidFill>
              </a:rPr>
              <a:t>(rode grafiek)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0" y="3141663"/>
            <a:ext cx="10429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1408113" y="3179763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       ¼       ½       ¾       1      1 ¼     1 ½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-36513" y="3743325"/>
            <a:ext cx="14017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1409700" y="3781425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0       ¼        ½      ¾       1      1 ¼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-42863" y="4391025"/>
            <a:ext cx="15192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nl-NL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1403350" y="4429125"/>
            <a:ext cx="74168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0       ¼       ½       ¾       0        ¼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0" y="5300663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¼, 1¼, 2¼, enz geeft dezelfde positie aan (boven)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>
            <a:off x="4211638" y="5300663"/>
            <a:ext cx="3529012" cy="792162"/>
          </a:xfrm>
          <a:prstGeom prst="wedgeRoundRectCallout">
            <a:avLst>
              <a:gd name="adj1" fmla="val -88597"/>
              <a:gd name="adj2" fmla="val -45581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Eerste keer door O in positieve richting</a:t>
            </a:r>
            <a:endParaRPr lang="el-GR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0" y="6065838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gehelen kun je dus net zo goed weglaten om de positie aan te geven.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37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3" grpId="0" autoUpdateAnimBg="0"/>
      <p:bldP spid="99344" grpId="0" autoUpdateAnimBg="0"/>
      <p:bldP spid="99345" grpId="0" autoUpdateAnimBg="0"/>
      <p:bldP spid="99346" grpId="0" autoUpdateAnimBg="0"/>
      <p:bldP spid="99347" grpId="0" autoUpdateAnimBg="0"/>
      <p:bldP spid="99348" grpId="0" autoUpdateAnimBg="0"/>
      <p:bldP spid="99349" grpId="0" autoUpdateAnimBg="0"/>
      <p:bldP spid="99350" grpId="0" autoUpdateAnimBg="0"/>
      <p:bldP spid="99351" grpId="0" animBg="1"/>
      <p:bldP spid="993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</a:rPr>
              <a:t>Aantal voltooide trillingen (n), fase </a:t>
            </a:r>
            <a:r>
              <a:rPr lang="el-GR" altLang="nl-NL" sz="3200" b="1">
                <a:solidFill>
                  <a:srgbClr val="3333CC"/>
                </a:solidFill>
                <a:cs typeface="Times New Roman" pitchFamily="18" charset="0"/>
              </a:rPr>
              <a:t>φ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 en gereduceerde fase </a:t>
            </a:r>
            <a:r>
              <a:rPr lang="el-GR" altLang="nl-NL" sz="3200" b="1">
                <a:solidFill>
                  <a:srgbClr val="3333CC"/>
                </a:solidFill>
              </a:rPr>
              <a:t>φ</a:t>
            </a:r>
            <a:r>
              <a:rPr lang="nl-NL" altLang="nl-NL" sz="3200" b="1" baseline="-25000">
                <a:solidFill>
                  <a:srgbClr val="3333CC"/>
                </a:solidFill>
              </a:rPr>
              <a:t>r</a:t>
            </a:r>
            <a:endParaRPr lang="el-GR" altLang="nl-NL" sz="3200" b="1">
              <a:solidFill>
                <a:srgbClr val="FF3300"/>
              </a:solidFill>
            </a:endParaRP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0" y="1989138"/>
            <a:ext cx="91440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trillingstijd is 4,0 s en de trilling begint in het laagste punt.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</a:t>
            </a: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het aantal voltooide trillingen, </a:t>
            </a: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fase en </a:t>
            </a: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gereduceerde fase op t = 10 s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5580063" y="549275"/>
            <a:ext cx="3276600" cy="1657350"/>
          </a:xfrm>
          <a:prstGeom prst="wedgeRoundRectCallout">
            <a:avLst>
              <a:gd name="adj1" fmla="val -178148"/>
              <a:gd name="adj2" fmla="val 27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t = tijd, </a:t>
            </a:r>
            <a:r>
              <a:rPr lang="nl-NL" altLang="nl-NL" sz="2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gerekend vanaf de eerste keer door O in positieve richting</a:t>
            </a:r>
            <a:endParaRPr lang="el-GR" altLang="nl-NL" sz="24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468313" y="4149725"/>
            <a:ext cx="68770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10/4,0 = 2,5 dus 2,5 trillingen voltooid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0383" name="Group 31"/>
          <p:cNvGrpSpPr>
            <a:grpSpLocks/>
          </p:cNvGrpSpPr>
          <p:nvPr/>
        </p:nvGrpSpPr>
        <p:grpSpPr bwMode="auto">
          <a:xfrm>
            <a:off x="323850" y="1125538"/>
            <a:ext cx="1512888" cy="914400"/>
            <a:chOff x="1020" y="738"/>
            <a:chExt cx="953" cy="576"/>
          </a:xfrm>
        </p:grpSpPr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1020" y="845"/>
              <a:ext cx="9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l-GR" altLang="nl-NL" sz="2400" b="1">
                  <a:solidFill>
                    <a:srgbClr val="3333CC"/>
                  </a:solidFill>
                </a:rPr>
                <a:t>φ</a:t>
              </a:r>
              <a:r>
                <a:rPr lang="nl-NL" altLang="nl-NL" sz="2400" b="1">
                  <a:solidFill>
                    <a:srgbClr val="3333CC"/>
                  </a:solidFill>
                </a:rPr>
                <a:t> = -----</a:t>
              </a:r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1530" y="738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</a:p>
          </p:txBody>
        </p:sp>
        <p:sp>
          <p:nvSpPr>
            <p:cNvPr id="100382" name="Rectangle 30"/>
            <p:cNvSpPr>
              <a:spLocks noChangeArrowheads="1"/>
            </p:cNvSpPr>
            <p:nvPr/>
          </p:nvSpPr>
          <p:spPr bwMode="auto">
            <a:xfrm>
              <a:off x="1474" y="1026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</a:p>
          </p:txBody>
        </p:sp>
      </p:grpSp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395288" y="4868863"/>
            <a:ext cx="48974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 welk tijdstip is de fase = 0?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34925" y="4149725"/>
            <a:ext cx="5762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</a:t>
            </a:r>
            <a:endParaRPr lang="el-GR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0" y="4868863"/>
            <a:ext cx="5762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</a:t>
            </a:r>
            <a:endParaRPr lang="el-GR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5160963" y="4860925"/>
            <a:ext cx="323056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¼ T dus na 1,0 s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468313" y="5445125"/>
            <a:ext cx="36718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t/T = 9,0/4,0 = 2,25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0" y="6080125"/>
            <a:ext cx="5762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</a:t>
            </a:r>
            <a:endParaRPr lang="el-GR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91" name="Rectangle 39"/>
          <p:cNvSpPr>
            <a:spLocks noChangeArrowheads="1"/>
          </p:cNvSpPr>
          <p:nvPr/>
        </p:nvSpPr>
        <p:spPr bwMode="auto">
          <a:xfrm>
            <a:off x="611188" y="6065838"/>
            <a:ext cx="1657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φ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0,25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2339975" y="6065838"/>
            <a:ext cx="65532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(Hij zit dus in zijn hoogste punt)</a:t>
            </a:r>
            <a:endParaRPr lang="el-GR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37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0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1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1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"/>
                                        <p:tgtEl>
                                          <p:spTgt spid="1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75"/>
                                        <p:tgtEl>
                                          <p:spTgt spid="1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7" grpId="0" build="allAtOnce" autoUpdateAnimBg="0"/>
      <p:bldP spid="100374" grpId="0" autoUpdateAnimBg="0"/>
      <p:bldP spid="100375" grpId="0" animBg="1"/>
      <p:bldP spid="100376" grpId="0" autoUpdateAnimBg="0"/>
      <p:bldP spid="100384" grpId="0" autoUpdateAnimBg="0"/>
      <p:bldP spid="100385" grpId="0" autoUpdateAnimBg="0"/>
      <p:bldP spid="100386" grpId="0" autoUpdateAnimBg="0"/>
      <p:bldP spid="100387" grpId="0" autoUpdateAnimBg="0"/>
      <p:bldP spid="100389" grpId="0" autoUpdateAnimBg="0"/>
      <p:bldP spid="100390" grpId="0" autoUpdateAnimBg="0"/>
      <p:bldP spid="100391" grpId="0" autoUpdateAnimBg="0"/>
      <p:bldP spid="1003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</a:rPr>
              <a:t>Zo zag het er uit:</a:t>
            </a:r>
            <a:endParaRPr lang="el-GR" altLang="nl-NL" sz="3200" b="1">
              <a:solidFill>
                <a:srgbClr val="3333CC"/>
              </a:solidFill>
            </a:endParaRPr>
          </a:p>
        </p:txBody>
      </p:sp>
      <p:sp>
        <p:nvSpPr>
          <p:cNvPr id="112663" name="AutoShape 23"/>
          <p:cNvSpPr>
            <a:spLocks noChangeArrowheads="1"/>
          </p:cNvSpPr>
          <p:nvPr/>
        </p:nvSpPr>
        <p:spPr bwMode="auto">
          <a:xfrm>
            <a:off x="179388" y="5300663"/>
            <a:ext cx="3600450" cy="1368425"/>
          </a:xfrm>
          <a:prstGeom prst="wedgeRoundRectCallout">
            <a:avLst>
              <a:gd name="adj1" fmla="val -27912"/>
              <a:gd name="adj2" fmla="val -28329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= 0: de eerste keer door O in positieve richting</a:t>
            </a:r>
            <a:endParaRPr lang="el-GR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12673" name="Group 33"/>
          <p:cNvGrpSpPr>
            <a:grpSpLocks/>
          </p:cNvGrpSpPr>
          <p:nvPr/>
        </p:nvGrpSpPr>
        <p:grpSpPr bwMode="auto">
          <a:xfrm>
            <a:off x="219075" y="908050"/>
            <a:ext cx="9012238" cy="2219325"/>
            <a:chOff x="234" y="572"/>
            <a:chExt cx="5677" cy="1398"/>
          </a:xfrm>
        </p:grpSpPr>
        <p:sp>
          <p:nvSpPr>
            <p:cNvPr id="112656" name="Rectangle 16"/>
            <p:cNvSpPr>
              <a:spLocks noChangeArrowheads="1"/>
            </p:cNvSpPr>
            <p:nvPr/>
          </p:nvSpPr>
          <p:spPr bwMode="auto">
            <a:xfrm>
              <a:off x="5367" y="1165"/>
              <a:ext cx="544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2672" name="Group 32"/>
            <p:cNvGrpSpPr>
              <a:grpSpLocks/>
            </p:cNvGrpSpPr>
            <p:nvPr/>
          </p:nvGrpSpPr>
          <p:grpSpPr bwMode="auto">
            <a:xfrm>
              <a:off x="234" y="572"/>
              <a:ext cx="5413" cy="1398"/>
              <a:chOff x="234" y="572"/>
              <a:chExt cx="6488" cy="1398"/>
            </a:xfrm>
          </p:grpSpPr>
          <p:grpSp>
            <p:nvGrpSpPr>
              <p:cNvPr id="112645" name="Group 5"/>
              <p:cNvGrpSpPr>
                <a:grpSpLocks/>
              </p:cNvGrpSpPr>
              <p:nvPr/>
            </p:nvGrpSpPr>
            <p:grpSpPr bwMode="auto">
              <a:xfrm>
                <a:off x="234" y="578"/>
                <a:ext cx="3936" cy="1392"/>
                <a:chOff x="1776" y="1440"/>
                <a:chExt cx="3936" cy="1392"/>
              </a:xfrm>
            </p:grpSpPr>
            <p:graphicFrame>
              <p:nvGraphicFramePr>
                <p:cNvPr id="112646" name="Object 6"/>
                <p:cNvGraphicFramePr>
                  <a:graphicFrameLocks noChangeAspect="1"/>
                </p:cNvGraphicFramePr>
                <p:nvPr/>
              </p:nvGraphicFramePr>
              <p:xfrm>
                <a:off x="1776" y="1440"/>
                <a:ext cx="3936" cy="1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48" name="Grafiek" r:id="rId3" imgW="3610291" imgH="1714862" progId="Excel.Chart.8">
                        <p:embed/>
                      </p:oleObj>
                    </mc:Choice>
                    <mc:Fallback>
                      <p:oleObj name="Grafiek" r:id="rId3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6" y="1440"/>
                              <a:ext cx="3936" cy="1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64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608" y="2112"/>
                  <a:ext cx="86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  5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4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60" y="2112"/>
                  <a:ext cx="72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4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552" y="2112"/>
                  <a:ext cx="62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3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832" y="2112"/>
                  <a:ext cx="72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2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5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24" y="2112"/>
                  <a:ext cx="43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4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grpSp>
            <p:nvGrpSpPr>
              <p:cNvPr id="112665" name="Group 25"/>
              <p:cNvGrpSpPr>
                <a:grpSpLocks/>
              </p:cNvGrpSpPr>
              <p:nvPr/>
            </p:nvGrpSpPr>
            <p:grpSpPr bwMode="auto">
              <a:xfrm>
                <a:off x="2786" y="572"/>
                <a:ext cx="3936" cy="1392"/>
                <a:chOff x="1776" y="1440"/>
                <a:chExt cx="3936" cy="1392"/>
              </a:xfrm>
            </p:grpSpPr>
            <p:graphicFrame>
              <p:nvGraphicFramePr>
                <p:cNvPr id="112666" name="Object 26"/>
                <p:cNvGraphicFramePr>
                  <a:graphicFrameLocks noChangeAspect="1"/>
                </p:cNvGraphicFramePr>
                <p:nvPr/>
              </p:nvGraphicFramePr>
              <p:xfrm>
                <a:off x="1776" y="1440"/>
                <a:ext cx="3936" cy="1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49" name="Grafiek" r:id="rId5" imgW="3610291" imgH="1714862" progId="Excel.Chart.8">
                        <p:embed/>
                      </p:oleObj>
                    </mc:Choice>
                    <mc:Fallback>
                      <p:oleObj name="Grafiek" r:id="rId5" imgW="3610291" imgH="1714862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6" y="1440"/>
                              <a:ext cx="3936" cy="1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66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08" y="2112"/>
                  <a:ext cx="86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  9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6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60" y="2112"/>
                  <a:ext cx="72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6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552" y="2112"/>
                  <a:ext cx="62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7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832" y="2112"/>
                  <a:ext cx="72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6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267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224" y="2112"/>
                  <a:ext cx="43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8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112674" name="AutoShape 34"/>
          <p:cNvSpPr>
            <a:spLocks noChangeArrowheads="1"/>
          </p:cNvSpPr>
          <p:nvPr/>
        </p:nvSpPr>
        <p:spPr bwMode="auto">
          <a:xfrm>
            <a:off x="4067175" y="127000"/>
            <a:ext cx="3168650" cy="628650"/>
          </a:xfrm>
          <a:prstGeom prst="wedgeRoundRectCallout">
            <a:avLst>
              <a:gd name="adj1" fmla="val 96343"/>
              <a:gd name="adj2" fmla="val 25353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2 ½ keer getrild</a:t>
            </a:r>
            <a:endParaRPr lang="el-GR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675" name="AutoShape 35"/>
          <p:cNvSpPr>
            <a:spLocks noChangeArrowheads="1"/>
          </p:cNvSpPr>
          <p:nvPr/>
        </p:nvSpPr>
        <p:spPr bwMode="auto">
          <a:xfrm>
            <a:off x="3851275" y="3716338"/>
            <a:ext cx="3889375" cy="1728787"/>
          </a:xfrm>
          <a:prstGeom prst="wedgeRoundRectCallout">
            <a:avLst>
              <a:gd name="adj1" fmla="val 71917"/>
              <a:gd name="adj2" fmla="val -14632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= 2¼ : zo veel maal getrild sinds de eerste keer door O in positieve richting</a:t>
            </a:r>
            <a:endParaRPr lang="el-GR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676" name="AutoShape 36"/>
          <p:cNvSpPr>
            <a:spLocks noChangeArrowheads="1"/>
          </p:cNvSpPr>
          <p:nvPr/>
        </p:nvSpPr>
        <p:spPr bwMode="auto">
          <a:xfrm>
            <a:off x="6300788" y="5805488"/>
            <a:ext cx="2593975" cy="865187"/>
          </a:xfrm>
          <a:prstGeom prst="wedgeRoundRectCallout">
            <a:avLst>
              <a:gd name="adj1" fmla="val 42657"/>
              <a:gd name="adj2" fmla="val -48137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φ</a:t>
            </a:r>
            <a:r>
              <a:rPr lang="nl-NL" altLang="nl-NL" sz="2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= ¼: in het hoogste punt</a:t>
            </a:r>
            <a:endParaRPr lang="el-GR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73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5" grpId="0" autoUpdateAnimBg="0"/>
      <p:bldP spid="112663" grpId="0" animBg="1"/>
      <p:bldP spid="112674" grpId="0" animBg="1"/>
      <p:bldP spid="112675" grpId="0" animBg="1"/>
      <p:bldP spid="11267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2028</Words>
  <Application>Microsoft Office PowerPoint</Application>
  <PresentationFormat>Diavoorstelling (4:3)</PresentationFormat>
  <Paragraphs>457</Paragraphs>
  <Slides>35</Slides>
  <Notes>0</Notes>
  <HiddenSlides>1</HiddenSlides>
  <MMClips>1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3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Standaardontwerp</vt:lpstr>
      <vt:lpstr>Vergelijking</vt:lpstr>
      <vt:lpstr>Werkblad</vt:lpstr>
      <vt:lpstr>Grafiek</vt:lpstr>
      <vt:lpstr>Trillingen</vt:lpstr>
      <vt:lpstr>Trillingstijd en frequentie</vt:lpstr>
      <vt:lpstr>PowerPoint-presentatie</vt:lpstr>
      <vt:lpstr>PowerPoint-presentatie</vt:lpstr>
      <vt:lpstr>Je zag twee perioden = 2.T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veerwet</vt:lpstr>
      <vt:lpstr>PowerPoint-presentatie</vt:lpstr>
      <vt:lpstr>De massa wordt omlaag getrokken . . .</vt:lpstr>
      <vt:lpstr>De uitrekking =</vt:lpstr>
      <vt:lpstr>De uitrekking =</vt:lpstr>
      <vt:lpstr>PowerPoint-presentatie</vt:lpstr>
      <vt:lpstr>PowerPoint-presentatie</vt:lpstr>
      <vt:lpstr>PowerPoint-presentatie</vt:lpstr>
      <vt:lpstr>u</vt:lpstr>
      <vt:lpstr>PowerPoint-presentatie</vt:lpstr>
      <vt:lpstr>PowerPoint-presentatie</vt:lpstr>
      <vt:lpstr>PowerPoint-presentatie</vt:lpstr>
      <vt:lpstr>PowerPoint-presentatie</vt:lpstr>
      <vt:lpstr>PowerPoint-presentatie</vt:lpstr>
      <vt:lpstr>Voorbeeld.</vt:lpstr>
      <vt:lpstr>Een trillende massa aan een veer</vt:lpstr>
      <vt:lpstr>Voorbeeld.</vt:lpstr>
      <vt:lpstr>Een slingerende massa aan een koord</vt:lpstr>
      <vt:lpstr>Ep=½Cu2</vt:lpstr>
      <vt:lpstr>Ep=½Cu2</vt:lpstr>
      <vt:lpstr>Tacoma: resonantie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Trillingen</dc:title>
  <dc:creator>Ton&amp;Els</dc:creator>
  <cp:lastModifiedBy>Ton&amp;Els</cp:lastModifiedBy>
  <cp:revision>2</cp:revision>
  <dcterms:created xsi:type="dcterms:W3CDTF">2018-10-17T19:26:35Z</dcterms:created>
  <dcterms:modified xsi:type="dcterms:W3CDTF">2018-10-19T14:30:16Z</dcterms:modified>
</cp:coreProperties>
</file>